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7" r:id="rId3"/>
    <p:sldId id="266" r:id="rId4"/>
    <p:sldId id="265" r:id="rId5"/>
    <p:sldId id="259" r:id="rId6"/>
    <p:sldId id="260" r:id="rId7"/>
    <p:sldId id="257" r:id="rId8"/>
    <p:sldId id="258" r:id="rId9"/>
    <p:sldId id="261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2" d="100"/>
          <a:sy n="52" d="100"/>
        </p:scale>
        <p:origin x="264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7697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91194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17247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50341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2903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7679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9442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50212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4338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992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36905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14402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26760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4241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8934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9074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AC7958-A9BB-43FA-BC35-FC21A9EBB109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2741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Chinese </a:t>
            </a:r>
            <a:r>
              <a:rPr lang="en-US" dirty="0"/>
              <a:t>3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zh-CN" altLang="en-US" dirty="0" smtClean="0"/>
              <a:t>综合 </a:t>
            </a:r>
            <a:r>
              <a:rPr lang="en-US" altLang="zh-CN" dirty="0" smtClean="0"/>
              <a:t>Comprehensive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000" dirty="0" smtClean="0"/>
              <a:t>18</a:t>
            </a:r>
            <a:r>
              <a:rPr lang="en-US" sz="2000" baseline="30000" dirty="0" smtClean="0"/>
              <a:t>th</a:t>
            </a:r>
            <a:r>
              <a:rPr lang="en-US" sz="2000" dirty="0" smtClean="0"/>
              <a:t> </a:t>
            </a:r>
            <a:r>
              <a:rPr lang="en-US" sz="2000" dirty="0"/>
              <a:t>F</a:t>
            </a:r>
            <a:r>
              <a:rPr lang="en-US" sz="2000" dirty="0" smtClean="0"/>
              <a:t>eb WEEK 2-1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533490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/>
              <a:t>第</a:t>
            </a:r>
            <a:r>
              <a:rPr lang="en-US" altLang="zh-CN" sz="3200" dirty="0"/>
              <a:t>25</a:t>
            </a:r>
            <a:r>
              <a:rPr lang="zh-CN" altLang="en-US" sz="3200" dirty="0"/>
              <a:t>课 我听不懂他们说的话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7314" y="4960619"/>
            <a:ext cx="2831676" cy="147446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zh-CN" altLang="en-US" sz="2400" dirty="0" smtClean="0"/>
              <a:t>雪，小雪，大雪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 smtClean="0"/>
              <a:t>鹅毛大雪 </a:t>
            </a:r>
            <a:r>
              <a:rPr lang="en-GB" altLang="zh-CN" sz="2400" dirty="0"/>
              <a:t>é </a:t>
            </a:r>
            <a:r>
              <a:rPr lang="en-GB" altLang="zh-CN" sz="2400" dirty="0" err="1"/>
              <a:t>máo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 smtClean="0"/>
              <a:t>雨，小雨，大雨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 smtClean="0"/>
              <a:t>瓢泼大雨 </a:t>
            </a:r>
            <a:r>
              <a:rPr lang="en-GB" altLang="zh-CN" sz="2400" dirty="0" err="1"/>
              <a:t>piáo</a:t>
            </a:r>
            <a:r>
              <a:rPr lang="en-GB" altLang="zh-CN" sz="2400" dirty="0"/>
              <a:t> </a:t>
            </a:r>
            <a:r>
              <a:rPr lang="en-GB" altLang="zh-CN" sz="2400" dirty="0" err="1"/>
              <a:t>pō</a:t>
            </a:r>
            <a:endParaRPr lang="en-US" altLang="zh-CN" sz="2400" dirty="0" smtClean="0"/>
          </a:p>
        </p:txBody>
      </p:sp>
      <p:sp>
        <p:nvSpPr>
          <p:cNvPr id="7" name="TextBox 6"/>
          <p:cNvSpPr txBox="1"/>
          <p:nvPr/>
        </p:nvSpPr>
        <p:spPr>
          <a:xfrm>
            <a:off x="3770851" y="4960619"/>
            <a:ext cx="2505267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/>
              <a:t>下</a:t>
            </a:r>
            <a:r>
              <a:rPr lang="zh-CN" altLang="en-US" sz="2400" dirty="0" smtClean="0"/>
              <a:t>雪</a:t>
            </a:r>
            <a:endParaRPr lang="en-US" altLang="zh-CN" sz="2400" dirty="0" smtClean="0"/>
          </a:p>
          <a:p>
            <a:r>
              <a:rPr lang="zh-CN" altLang="en-US" sz="2400" dirty="0" smtClean="0"/>
              <a:t>下</a:t>
            </a:r>
            <a:r>
              <a:rPr lang="zh-CN" altLang="en-US" sz="2400" dirty="0"/>
              <a:t>雨</a:t>
            </a:r>
            <a:endParaRPr lang="en-US" altLang="zh-CN" sz="2400" dirty="0"/>
          </a:p>
          <a:p>
            <a:r>
              <a:rPr lang="zh-CN" altLang="en-US" sz="2400" dirty="0" smtClean="0"/>
              <a:t>下雨</a:t>
            </a:r>
            <a:r>
              <a:rPr lang="zh-CN" altLang="en-US" sz="2400" dirty="0"/>
              <a:t>夹</a:t>
            </a:r>
            <a:r>
              <a:rPr lang="zh-CN" altLang="en-US" sz="2400" dirty="0" smtClean="0"/>
              <a:t>雪</a:t>
            </a:r>
            <a:r>
              <a:rPr lang="en-GB" altLang="zh-CN" sz="2000" dirty="0" err="1"/>
              <a:t>yǔ</a:t>
            </a:r>
            <a:r>
              <a:rPr lang="en-GB" altLang="zh-CN" sz="2000" dirty="0"/>
              <a:t> </a:t>
            </a:r>
            <a:r>
              <a:rPr lang="en-GB" altLang="zh-CN" sz="2000" dirty="0" err="1"/>
              <a:t>jiá</a:t>
            </a:r>
            <a:r>
              <a:rPr lang="en-GB" altLang="zh-CN" sz="2000" dirty="0"/>
              <a:t> </a:t>
            </a:r>
            <a:r>
              <a:rPr lang="en-GB" altLang="zh-CN" sz="2000" dirty="0" err="1"/>
              <a:t>xuě</a:t>
            </a:r>
            <a:endParaRPr lang="en-US" sz="2000" dirty="0"/>
          </a:p>
        </p:txBody>
      </p:sp>
      <p:sp>
        <p:nvSpPr>
          <p:cNvPr id="10" name="TextBox 9"/>
          <p:cNvSpPr txBox="1"/>
          <p:nvPr/>
        </p:nvSpPr>
        <p:spPr>
          <a:xfrm>
            <a:off x="6697980" y="4930437"/>
            <a:ext cx="300609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/>
              <a:t>气</a:t>
            </a:r>
            <a:r>
              <a:rPr lang="zh-CN" altLang="en-US" sz="2400" dirty="0" smtClean="0"/>
              <a:t>温 </a:t>
            </a:r>
            <a:r>
              <a:rPr lang="en-GB" altLang="zh-CN" sz="2400" dirty="0" err="1" smtClean="0"/>
              <a:t>qì</a:t>
            </a:r>
            <a:r>
              <a:rPr lang="en-GB" altLang="zh-CN" sz="2400" dirty="0" smtClean="0"/>
              <a:t> </a:t>
            </a:r>
            <a:r>
              <a:rPr lang="en-GB" altLang="zh-CN" sz="2400" dirty="0" err="1" smtClean="0"/>
              <a:t>wē</a:t>
            </a:r>
            <a:r>
              <a:rPr lang="en-US" altLang="zh-CN" sz="2400" dirty="0" smtClean="0"/>
              <a:t>n</a:t>
            </a:r>
            <a:endParaRPr lang="en-US" altLang="zh-CN" sz="2400" dirty="0"/>
          </a:p>
          <a:p>
            <a:r>
              <a:rPr lang="zh-CN" altLang="en-US" sz="2400" dirty="0" smtClean="0"/>
              <a:t>度</a:t>
            </a:r>
            <a:r>
              <a:rPr lang="en-GB" altLang="zh-CN" sz="2400" dirty="0" err="1"/>
              <a:t>dù</a:t>
            </a:r>
            <a:r>
              <a:rPr lang="en-GB" altLang="zh-CN" sz="2400" dirty="0"/>
              <a:t> </a:t>
            </a:r>
            <a:endParaRPr lang="en-US" altLang="zh-CN" sz="2400" dirty="0"/>
          </a:p>
          <a:p>
            <a:r>
              <a:rPr lang="zh-CN" altLang="en-US" sz="2400" dirty="0"/>
              <a:t>零</a:t>
            </a:r>
            <a:r>
              <a:rPr lang="zh-CN" altLang="en-US" sz="2400" dirty="0" smtClean="0"/>
              <a:t>下 </a:t>
            </a:r>
            <a:r>
              <a:rPr lang="en-GB" altLang="zh-CN" sz="2400" dirty="0" err="1"/>
              <a:t>líng</a:t>
            </a:r>
            <a:r>
              <a:rPr lang="en-GB" altLang="zh-CN" sz="2400" dirty="0"/>
              <a:t> </a:t>
            </a:r>
            <a:r>
              <a:rPr lang="en-GB" altLang="zh-CN" sz="2400" dirty="0" err="1"/>
              <a:t>xià</a:t>
            </a:r>
            <a:endParaRPr lang="en-US" altLang="zh-CN" sz="2400" dirty="0"/>
          </a:p>
          <a:p>
            <a:r>
              <a:rPr lang="zh-CN" altLang="en-US" sz="2400" dirty="0"/>
              <a:t>最</a:t>
            </a:r>
            <a:r>
              <a:rPr lang="zh-CN" altLang="en-US" sz="2400" dirty="0" smtClean="0"/>
              <a:t>高气温 </a:t>
            </a:r>
            <a:r>
              <a:rPr lang="en-GB" altLang="zh-CN" sz="2400" dirty="0" err="1"/>
              <a:t>zuì</a:t>
            </a:r>
            <a:r>
              <a:rPr lang="en-GB" altLang="zh-CN" sz="2400" dirty="0"/>
              <a:t> </a:t>
            </a:r>
            <a:r>
              <a:rPr lang="en-GB" altLang="zh-CN" sz="2400" dirty="0" err="1"/>
              <a:t>gāo</a:t>
            </a:r>
            <a:endParaRPr lang="en-US" altLang="zh-CN" sz="2400" dirty="0"/>
          </a:p>
          <a:p>
            <a:r>
              <a:rPr lang="zh-CN" altLang="en-US" sz="2400" dirty="0" smtClean="0"/>
              <a:t>最低气温 </a:t>
            </a:r>
            <a:r>
              <a:rPr lang="en-GB" altLang="zh-CN" sz="2400" dirty="0" err="1"/>
              <a:t>zuì</a:t>
            </a:r>
            <a:r>
              <a:rPr lang="en-GB" altLang="zh-CN" sz="2400" dirty="0"/>
              <a:t> </a:t>
            </a:r>
            <a:r>
              <a:rPr lang="en-GB" altLang="zh-CN" sz="2400" dirty="0" err="1" smtClean="0"/>
              <a:t>dī</a:t>
            </a:r>
            <a:endParaRPr lang="en-US" altLang="zh-CN" sz="2400" dirty="0"/>
          </a:p>
        </p:txBody>
      </p:sp>
      <p:sp>
        <p:nvSpPr>
          <p:cNvPr id="11" name="TextBox 10"/>
          <p:cNvSpPr txBox="1"/>
          <p:nvPr/>
        </p:nvSpPr>
        <p:spPr>
          <a:xfrm>
            <a:off x="517314" y="1300758"/>
            <a:ext cx="24003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 dirty="0"/>
              <a:t>复习：</a:t>
            </a:r>
            <a:endParaRPr lang="en-US" altLang="zh-CN" sz="2400" b="1" dirty="0"/>
          </a:p>
          <a:p>
            <a:r>
              <a:rPr lang="zh-CN" altLang="en-US" sz="2400" dirty="0"/>
              <a:t>天</a:t>
            </a:r>
            <a:r>
              <a:rPr lang="zh-CN" altLang="en-US" sz="2400" dirty="0" smtClean="0"/>
              <a:t>气</a:t>
            </a:r>
            <a:endParaRPr lang="en-US" altLang="zh-CN" sz="24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314" y="1188720"/>
            <a:ext cx="9978937" cy="3737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6365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/>
              <a:t>第</a:t>
            </a:r>
            <a:r>
              <a:rPr lang="en-US" altLang="zh-CN" sz="3200" dirty="0"/>
              <a:t>25</a:t>
            </a:r>
            <a:r>
              <a:rPr lang="zh-CN" altLang="en-US" sz="3200" dirty="0"/>
              <a:t>课 我听不懂他们说的话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1"/>
            <a:ext cx="2968836" cy="4669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400" b="1" dirty="0" smtClean="0"/>
              <a:t>复习：</a:t>
            </a:r>
            <a:endParaRPr lang="en-US" altLang="zh-CN" sz="2400" b="1" dirty="0" smtClean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zh-CN" altLang="en-US" sz="2400" b="1" dirty="0" smtClean="0">
                <a:solidFill>
                  <a:srgbClr val="00B0F0"/>
                </a:solidFill>
              </a:rPr>
              <a:t>左右 </a:t>
            </a:r>
            <a:r>
              <a:rPr lang="en-GB" altLang="zh-CN" sz="2400" dirty="0" err="1" smtClean="0">
                <a:solidFill>
                  <a:schemeClr val="tx1"/>
                </a:solidFill>
              </a:rPr>
              <a:t>zuǒ</a:t>
            </a:r>
            <a:r>
              <a:rPr lang="en-GB" altLang="zh-CN" sz="2400" dirty="0" smtClean="0">
                <a:solidFill>
                  <a:schemeClr val="tx1"/>
                </a:solidFill>
              </a:rPr>
              <a:t> </a:t>
            </a:r>
            <a:r>
              <a:rPr lang="en-GB" altLang="zh-CN" sz="2400" dirty="0" err="1">
                <a:solidFill>
                  <a:schemeClr val="tx1"/>
                </a:solidFill>
              </a:rPr>
              <a:t>yòu</a:t>
            </a:r>
            <a:endParaRPr lang="en-US" altLang="zh-CN" sz="2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altLang="zh-CN" sz="2400" dirty="0" smtClean="0"/>
              <a:t>Number+</a:t>
            </a:r>
            <a:r>
              <a:rPr lang="zh-CN" altLang="en-US" sz="2400" dirty="0" smtClean="0">
                <a:solidFill>
                  <a:srgbClr val="00B0F0"/>
                </a:solidFill>
              </a:rPr>
              <a:t>左右</a:t>
            </a:r>
            <a:endParaRPr lang="en-US" altLang="zh-CN" sz="2400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en-US" altLang="zh-CN" sz="2400" b="1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zh-CN" altLang="en-US" sz="2400" b="1" dirty="0">
                <a:solidFill>
                  <a:srgbClr val="7030A0"/>
                </a:solidFill>
              </a:rPr>
              <a:t>差不</a:t>
            </a:r>
            <a:r>
              <a:rPr lang="zh-CN" altLang="en-US" sz="2400" b="1" dirty="0" smtClean="0">
                <a:solidFill>
                  <a:srgbClr val="7030A0"/>
                </a:solidFill>
              </a:rPr>
              <a:t>多 </a:t>
            </a:r>
            <a:r>
              <a:rPr lang="zh-CN" altLang="en-US" sz="2400" dirty="0" smtClean="0">
                <a:solidFill>
                  <a:srgbClr val="7030A0"/>
                </a:solidFill>
              </a:rPr>
              <a:t>差不多</a:t>
            </a:r>
            <a:r>
              <a:rPr lang="zh-CN" altLang="en-US" sz="2400" dirty="0" smtClean="0"/>
              <a:t>（</a:t>
            </a:r>
            <a:r>
              <a:rPr lang="en-US" altLang="zh-CN" sz="2400" dirty="0" smtClean="0"/>
              <a:t>+ Number</a:t>
            </a:r>
            <a:r>
              <a:rPr lang="zh-CN" altLang="en-US" sz="2400" dirty="0" smtClean="0"/>
              <a:t>）</a:t>
            </a:r>
            <a:endParaRPr lang="en-US" altLang="zh-CN" sz="2400" dirty="0" smtClean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zh-CN" altLang="en-US" sz="2400" b="1" dirty="0" smtClean="0">
                <a:solidFill>
                  <a:schemeClr val="accent2"/>
                </a:solidFill>
              </a:rPr>
              <a:t>还可以</a:t>
            </a:r>
            <a:endParaRPr lang="en-GB" sz="2400" b="1" dirty="0">
              <a:solidFill>
                <a:schemeClr val="accent2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646170" y="2148840"/>
            <a:ext cx="36118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 smtClean="0"/>
              <a:t>这件衣服三百块钱</a:t>
            </a:r>
            <a:r>
              <a:rPr lang="zh-CN" altLang="en-US" sz="2400" dirty="0" smtClean="0">
                <a:solidFill>
                  <a:srgbClr val="00B0F0"/>
                </a:solidFill>
              </a:rPr>
              <a:t>左右</a:t>
            </a:r>
            <a:r>
              <a:rPr lang="zh-CN" altLang="en-US" sz="2400" dirty="0" smtClean="0"/>
              <a:t>。</a:t>
            </a:r>
            <a:endParaRPr lang="en-US" altLang="zh-CN" sz="2400" dirty="0" smtClean="0"/>
          </a:p>
          <a:p>
            <a:r>
              <a:rPr lang="zh-CN" altLang="en-US" sz="2400" dirty="0"/>
              <a:t>我</a:t>
            </a:r>
            <a:r>
              <a:rPr lang="zh-CN" altLang="en-US" sz="2400" dirty="0" smtClean="0"/>
              <a:t>们十点</a:t>
            </a:r>
            <a:r>
              <a:rPr lang="zh-CN" altLang="en-US" sz="2400" dirty="0" smtClean="0">
                <a:solidFill>
                  <a:srgbClr val="00B0F0"/>
                </a:solidFill>
              </a:rPr>
              <a:t>左右</a:t>
            </a:r>
            <a:r>
              <a:rPr lang="zh-CN" altLang="en-US" sz="2400" dirty="0" smtClean="0"/>
              <a:t>到学校。</a:t>
            </a:r>
            <a:endParaRPr lang="en-US" altLang="zh-CN" sz="2400" dirty="0" smtClean="0"/>
          </a:p>
          <a:p>
            <a:r>
              <a:rPr lang="zh-CN" altLang="en-US" sz="2400" dirty="0"/>
              <a:t>今</a:t>
            </a:r>
            <a:r>
              <a:rPr lang="zh-CN" altLang="en-US" sz="2400" dirty="0" smtClean="0"/>
              <a:t>天二十度</a:t>
            </a:r>
            <a:r>
              <a:rPr lang="zh-CN" altLang="en-US" sz="2400" dirty="0" smtClean="0">
                <a:solidFill>
                  <a:srgbClr val="00B0F0"/>
                </a:solidFill>
              </a:rPr>
              <a:t>左右</a:t>
            </a:r>
            <a:r>
              <a:rPr lang="zh-CN" altLang="en-US" sz="2400" dirty="0" smtClean="0"/>
              <a:t>。</a:t>
            </a:r>
            <a:endParaRPr lang="en-GB" sz="2400" dirty="0"/>
          </a:p>
        </p:txBody>
      </p:sp>
      <p:sp>
        <p:nvSpPr>
          <p:cNvPr id="6" name="TextBox 5"/>
          <p:cNvSpPr txBox="1"/>
          <p:nvPr/>
        </p:nvSpPr>
        <p:spPr>
          <a:xfrm>
            <a:off x="3646170" y="3570089"/>
            <a:ext cx="36804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 smtClean="0"/>
              <a:t>这两条裤子</a:t>
            </a:r>
            <a:r>
              <a:rPr lang="zh-CN" altLang="en-US" sz="2400" dirty="0" smtClean="0">
                <a:solidFill>
                  <a:srgbClr val="7030A0"/>
                </a:solidFill>
              </a:rPr>
              <a:t>差不多</a:t>
            </a:r>
            <a:r>
              <a:rPr lang="zh-CN" altLang="en-US" sz="2400" dirty="0" smtClean="0"/>
              <a:t>长。</a:t>
            </a:r>
            <a:endParaRPr lang="en-US" altLang="zh-CN" sz="2400" dirty="0" smtClean="0"/>
          </a:p>
          <a:p>
            <a:r>
              <a:rPr lang="zh-CN" altLang="en-US" sz="2400" dirty="0"/>
              <a:t>我</a:t>
            </a:r>
            <a:r>
              <a:rPr lang="zh-CN" altLang="en-US" sz="2400" dirty="0">
                <a:solidFill>
                  <a:srgbClr val="7030A0"/>
                </a:solidFill>
              </a:rPr>
              <a:t>差不</a:t>
            </a:r>
            <a:r>
              <a:rPr lang="zh-CN" altLang="en-US" sz="2400" dirty="0" smtClean="0">
                <a:solidFill>
                  <a:srgbClr val="7030A0"/>
                </a:solidFill>
              </a:rPr>
              <a:t>多</a:t>
            </a:r>
            <a:r>
              <a:rPr lang="zh-CN" altLang="en-US" sz="2400" dirty="0" smtClean="0"/>
              <a:t>等了两个小时。</a:t>
            </a:r>
            <a:endParaRPr lang="en-US" altLang="zh-CN" sz="2400" dirty="0" smtClean="0"/>
          </a:p>
          <a:p>
            <a:r>
              <a:rPr lang="en-US" altLang="zh-CN" sz="2400" dirty="0" smtClean="0"/>
              <a:t>A:</a:t>
            </a:r>
            <a:r>
              <a:rPr lang="zh-CN" altLang="en-US" sz="2400" dirty="0" smtClean="0"/>
              <a:t>这</a:t>
            </a:r>
            <a:r>
              <a:rPr lang="zh-CN" altLang="en-US" sz="2400" dirty="0"/>
              <a:t>两件衣</a:t>
            </a:r>
            <a:r>
              <a:rPr lang="zh-CN" altLang="en-US" sz="2400" dirty="0" smtClean="0"/>
              <a:t>服一样吗？</a:t>
            </a:r>
            <a:endParaRPr lang="en-US" altLang="zh-CN" sz="2400" dirty="0" smtClean="0"/>
          </a:p>
          <a:p>
            <a:r>
              <a:rPr lang="en-US" sz="2400" dirty="0" smtClean="0"/>
              <a:t>B:</a:t>
            </a:r>
            <a:r>
              <a:rPr lang="zh-CN" altLang="en-US" sz="2400" dirty="0" smtClean="0">
                <a:solidFill>
                  <a:srgbClr val="7030A0"/>
                </a:solidFill>
              </a:rPr>
              <a:t>差不多</a:t>
            </a:r>
            <a:r>
              <a:rPr lang="zh-CN" altLang="en-US" sz="2400" dirty="0" smtClean="0"/>
              <a:t>。</a:t>
            </a:r>
            <a:endParaRPr lang="en-GB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3646170" y="5360670"/>
            <a:ext cx="307467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 smtClean="0"/>
              <a:t>今天天气</a:t>
            </a:r>
            <a:r>
              <a:rPr lang="zh-CN" altLang="en-US" sz="2400" dirty="0" smtClean="0">
                <a:solidFill>
                  <a:schemeClr val="accent2"/>
                </a:solidFill>
              </a:rPr>
              <a:t>还可以</a:t>
            </a:r>
            <a:r>
              <a:rPr lang="zh-CN" altLang="en-US" sz="2400" dirty="0" smtClean="0"/>
              <a:t>。</a:t>
            </a:r>
            <a:endParaRPr lang="en-US" altLang="zh-CN" sz="2400" dirty="0" smtClean="0"/>
          </a:p>
          <a:p>
            <a:r>
              <a:rPr lang="zh-CN" altLang="en-US" sz="2400" dirty="0"/>
              <a:t>这</a:t>
            </a:r>
            <a:r>
              <a:rPr lang="zh-CN" altLang="en-US" sz="2400" dirty="0" smtClean="0"/>
              <a:t>儿的菜</a:t>
            </a:r>
            <a:r>
              <a:rPr lang="zh-CN" altLang="en-US" sz="2400" dirty="0" smtClean="0">
                <a:solidFill>
                  <a:schemeClr val="accent2"/>
                </a:solidFill>
              </a:rPr>
              <a:t>还可以</a:t>
            </a:r>
            <a:r>
              <a:rPr lang="zh-CN" altLang="en-US" sz="2400" dirty="0" smtClean="0"/>
              <a:t>。</a:t>
            </a:r>
            <a:endParaRPr lang="en-US" altLang="zh-CN" sz="2400" dirty="0" smtClean="0"/>
          </a:p>
          <a:p>
            <a:r>
              <a:rPr lang="zh-CN" altLang="en-US" sz="2400" dirty="0"/>
              <a:t>我身</a:t>
            </a:r>
            <a:r>
              <a:rPr lang="zh-CN" altLang="en-US" sz="2400" dirty="0" smtClean="0"/>
              <a:t>体</a:t>
            </a:r>
            <a:r>
              <a:rPr lang="zh-CN" altLang="en-US" sz="2400" dirty="0" smtClean="0">
                <a:solidFill>
                  <a:schemeClr val="accent2"/>
                </a:solidFill>
              </a:rPr>
              <a:t>还可以</a:t>
            </a:r>
            <a:r>
              <a:rPr lang="zh-CN" altLang="en-US" sz="2400" dirty="0" smtClean="0"/>
              <a:t>。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35873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/>
              <a:t>第</a:t>
            </a:r>
            <a:r>
              <a:rPr lang="en-US" altLang="zh-CN" sz="3200" dirty="0"/>
              <a:t>25</a:t>
            </a:r>
            <a:r>
              <a:rPr lang="zh-CN" altLang="en-US" sz="3200" dirty="0"/>
              <a:t>课 我听不懂他们说的话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0"/>
            <a:ext cx="9278196" cy="57492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b="1" dirty="0">
                <a:solidFill>
                  <a:schemeClr val="tx1"/>
                </a:solidFill>
              </a:rPr>
              <a:t>复</a:t>
            </a:r>
            <a:r>
              <a:rPr lang="zh-CN" altLang="en-US" sz="2800" b="1" dirty="0" smtClean="0">
                <a:solidFill>
                  <a:schemeClr val="tx1"/>
                </a:solidFill>
              </a:rPr>
              <a:t>习：</a:t>
            </a:r>
            <a:endParaRPr lang="en-US" altLang="zh-CN" sz="28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altLang="zh-CN" sz="2800" b="1" dirty="0" smtClean="0">
              <a:solidFill>
                <a:schemeClr val="tx1"/>
              </a:solidFill>
            </a:endParaRPr>
          </a:p>
          <a:p>
            <a:r>
              <a:rPr lang="zh-CN" altLang="en-US" sz="2400" b="1" dirty="0" smtClean="0">
                <a:solidFill>
                  <a:schemeClr val="accent4"/>
                </a:solidFill>
              </a:rPr>
              <a:t>把</a:t>
            </a:r>
            <a:endParaRPr lang="en-US" sz="2400" b="1" dirty="0" smtClean="0">
              <a:solidFill>
                <a:schemeClr val="accent4"/>
              </a:solidFill>
            </a:endParaRPr>
          </a:p>
          <a:p>
            <a:pPr marL="0" indent="0">
              <a:buNone/>
            </a:pPr>
            <a:r>
              <a:rPr lang="zh-CN" altLang="en-US" sz="2400" b="1" dirty="0" smtClean="0">
                <a:solidFill>
                  <a:schemeClr val="accent4"/>
                </a:solidFill>
              </a:rPr>
              <a:t>把</a:t>
            </a:r>
            <a:r>
              <a:rPr lang="en-US" altLang="zh-CN" sz="2400" dirty="0" smtClean="0"/>
              <a:t>A + </a:t>
            </a:r>
            <a:r>
              <a:rPr lang="en-US" altLang="zh-CN" sz="2400" b="1" dirty="0" smtClean="0">
                <a:solidFill>
                  <a:schemeClr val="accent2"/>
                </a:solidFill>
              </a:rPr>
              <a:t>v. </a:t>
            </a:r>
            <a:r>
              <a:rPr lang="en-US" altLang="zh-CN" sz="2400" dirty="0" smtClean="0"/>
              <a:t>+ </a:t>
            </a:r>
            <a:r>
              <a:rPr lang="zh-CN" altLang="en-US" sz="2400" dirty="0" smtClean="0">
                <a:solidFill>
                  <a:srgbClr val="0070C0"/>
                </a:solidFill>
              </a:rPr>
              <a:t>来</a:t>
            </a:r>
            <a:r>
              <a:rPr lang="en-US" altLang="zh-CN" sz="2400" dirty="0" smtClean="0"/>
              <a:t>/</a:t>
            </a:r>
            <a:r>
              <a:rPr lang="zh-CN" altLang="en-US" sz="2400" dirty="0" smtClean="0">
                <a:solidFill>
                  <a:srgbClr val="0070C0"/>
                </a:solidFill>
              </a:rPr>
              <a:t>去</a:t>
            </a:r>
            <a:r>
              <a:rPr lang="zh-CN" altLang="en-US" sz="2400" dirty="0" smtClean="0"/>
              <a:t>。</a:t>
            </a:r>
            <a:endParaRPr lang="en-US" altLang="zh-CN" sz="2400" dirty="0" smtClean="0"/>
          </a:p>
          <a:p>
            <a:pPr marL="0" indent="0">
              <a:buNone/>
            </a:pPr>
            <a:endParaRPr lang="en-US" sz="2400" dirty="0"/>
          </a:p>
          <a:p>
            <a:pPr>
              <a:buFont typeface="Wingdings" panose="05000000000000000000" pitchFamily="2" charset="2"/>
              <a:buChar char="§"/>
            </a:pPr>
            <a:r>
              <a:rPr lang="zh-CN" altLang="en-US" sz="2400" dirty="0"/>
              <a:t>我</a:t>
            </a:r>
            <a:r>
              <a:rPr lang="zh-CN" altLang="en-US" sz="2400" dirty="0">
                <a:solidFill>
                  <a:schemeClr val="accent4"/>
                </a:solidFill>
              </a:rPr>
              <a:t>把</a:t>
            </a:r>
            <a:r>
              <a:rPr lang="zh-CN" altLang="en-US" sz="2400" dirty="0"/>
              <a:t>信</a:t>
            </a:r>
            <a:r>
              <a:rPr lang="zh-CN" altLang="en-US" sz="2400" dirty="0">
                <a:solidFill>
                  <a:schemeClr val="accent2"/>
                </a:solidFill>
              </a:rPr>
              <a:t>寄</a:t>
            </a:r>
            <a:r>
              <a:rPr lang="zh-CN" altLang="en-US" sz="2400" dirty="0">
                <a:solidFill>
                  <a:srgbClr val="0070C0"/>
                </a:solidFill>
              </a:rPr>
              <a:t>去</a:t>
            </a:r>
            <a:r>
              <a:rPr lang="zh-CN" altLang="en-US" sz="2400" dirty="0"/>
              <a:t>了。</a:t>
            </a:r>
            <a:endParaRPr lang="en-US" altLang="zh-CN" sz="2400" dirty="0"/>
          </a:p>
          <a:p>
            <a:pPr>
              <a:buFont typeface="Wingdings" panose="05000000000000000000" pitchFamily="2" charset="2"/>
              <a:buChar char="§"/>
            </a:pPr>
            <a:r>
              <a:rPr lang="zh-CN" altLang="en-US" sz="2400" dirty="0" smtClean="0"/>
              <a:t>他</a:t>
            </a:r>
            <a:r>
              <a:rPr lang="zh-CN" altLang="en-US" sz="2400" dirty="0">
                <a:solidFill>
                  <a:schemeClr val="accent4"/>
                </a:solidFill>
              </a:rPr>
              <a:t>把</a:t>
            </a:r>
            <a:r>
              <a:rPr lang="zh-CN" altLang="en-US" sz="2400" dirty="0"/>
              <a:t>他们</a:t>
            </a:r>
            <a:r>
              <a:rPr lang="zh-CN" altLang="en-US" sz="2400" dirty="0">
                <a:solidFill>
                  <a:schemeClr val="accent2"/>
                </a:solidFill>
              </a:rPr>
              <a:t>带</a:t>
            </a:r>
            <a:r>
              <a:rPr lang="zh-CN" altLang="en-US" sz="2400" dirty="0">
                <a:solidFill>
                  <a:srgbClr val="0070C0"/>
                </a:solidFill>
              </a:rPr>
              <a:t>来</a:t>
            </a:r>
            <a:r>
              <a:rPr lang="zh-CN" altLang="en-US" sz="2400" dirty="0"/>
              <a:t>了。</a:t>
            </a:r>
            <a:endParaRPr lang="en-US" altLang="zh-CN" sz="2400" dirty="0"/>
          </a:p>
          <a:p>
            <a:pPr>
              <a:buFont typeface="Wingdings" panose="05000000000000000000" pitchFamily="2" charset="2"/>
              <a:buChar char="§"/>
            </a:pPr>
            <a:r>
              <a:rPr lang="zh-CN" altLang="en-US" sz="2400" dirty="0" smtClean="0"/>
              <a:t>马</a:t>
            </a:r>
            <a:r>
              <a:rPr lang="zh-CN" altLang="en-US" sz="2400" dirty="0"/>
              <a:t>丁</a:t>
            </a:r>
            <a:r>
              <a:rPr lang="zh-CN" altLang="en-US" sz="2400" dirty="0">
                <a:solidFill>
                  <a:schemeClr val="accent4"/>
                </a:solidFill>
              </a:rPr>
              <a:t>把</a:t>
            </a:r>
            <a:r>
              <a:rPr lang="zh-CN" altLang="en-US" sz="2400" dirty="0"/>
              <a:t>我的书</a:t>
            </a:r>
            <a:r>
              <a:rPr lang="zh-CN" altLang="en-US" sz="2400" dirty="0">
                <a:solidFill>
                  <a:schemeClr val="accent2"/>
                </a:solidFill>
              </a:rPr>
              <a:t>拿</a:t>
            </a:r>
            <a:r>
              <a:rPr lang="zh-CN" altLang="en-US" sz="2400" dirty="0">
                <a:solidFill>
                  <a:srgbClr val="0070C0"/>
                </a:solidFill>
              </a:rPr>
              <a:t>去</a:t>
            </a:r>
            <a:r>
              <a:rPr lang="zh-CN" altLang="en-US" sz="2400" dirty="0"/>
              <a:t>了。</a:t>
            </a:r>
            <a:endParaRPr lang="en-US" altLang="zh-CN" sz="2400" dirty="0"/>
          </a:p>
          <a:p>
            <a:pPr>
              <a:buFont typeface="Wingdings" panose="05000000000000000000" pitchFamily="2" charset="2"/>
              <a:buChar char="§"/>
            </a:pPr>
            <a:r>
              <a:rPr lang="zh-CN" altLang="en-US" sz="2400" dirty="0" smtClean="0"/>
              <a:t>我</a:t>
            </a:r>
            <a:r>
              <a:rPr lang="zh-CN" altLang="en-US" sz="2400" dirty="0"/>
              <a:t>们</a:t>
            </a:r>
            <a:r>
              <a:rPr lang="zh-CN" altLang="en-US" sz="2400" dirty="0">
                <a:solidFill>
                  <a:schemeClr val="accent4"/>
                </a:solidFill>
              </a:rPr>
              <a:t>把</a:t>
            </a:r>
            <a:r>
              <a:rPr lang="zh-CN" altLang="en-US" sz="2400" dirty="0"/>
              <a:t>菜</a:t>
            </a:r>
            <a:r>
              <a:rPr lang="zh-CN" altLang="en-US" sz="2400" dirty="0">
                <a:solidFill>
                  <a:schemeClr val="accent2"/>
                </a:solidFill>
              </a:rPr>
              <a:t>买</a:t>
            </a:r>
            <a:r>
              <a:rPr lang="zh-CN" altLang="en-US" sz="2400" dirty="0">
                <a:solidFill>
                  <a:srgbClr val="0070C0"/>
                </a:solidFill>
              </a:rPr>
              <a:t>来</a:t>
            </a:r>
            <a:r>
              <a:rPr lang="zh-CN" altLang="en-US" sz="2400" dirty="0"/>
              <a:t>了。</a:t>
            </a:r>
            <a:endParaRPr lang="en-GB" sz="2400" dirty="0"/>
          </a:p>
          <a:p>
            <a:pPr marL="0" indent="0">
              <a:buNone/>
            </a:pPr>
            <a:endParaRPr lang="en-US" altLang="zh-CN" sz="2400" dirty="0" smtClean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03590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/>
              <a:t>第</a:t>
            </a:r>
            <a:r>
              <a:rPr lang="en-US" altLang="zh-CN" sz="3200" dirty="0"/>
              <a:t>25</a:t>
            </a:r>
            <a:r>
              <a:rPr lang="zh-CN" altLang="en-US" sz="3200" dirty="0"/>
              <a:t>课 我听不懂他们说的话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0"/>
            <a:ext cx="9278196" cy="57492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400" b="1" dirty="0" smtClean="0"/>
              <a:t>常常</a:t>
            </a:r>
            <a:r>
              <a:rPr lang="en-US" altLang="zh-CN" sz="2400" b="1" dirty="0" smtClean="0"/>
              <a:t>/</a:t>
            </a:r>
            <a:r>
              <a:rPr lang="zh-CN" altLang="en-US" sz="2400" b="1" dirty="0" smtClean="0">
                <a:solidFill>
                  <a:srgbClr val="00B050"/>
                </a:solidFill>
              </a:rPr>
              <a:t>不常</a:t>
            </a:r>
            <a:endParaRPr lang="en-US" altLang="zh-CN" sz="2400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zh-CN" altLang="en-US" sz="2400" dirty="0"/>
              <a:t>我</a:t>
            </a:r>
            <a:r>
              <a:rPr lang="zh-CN" altLang="en-US" sz="2400" b="1" dirty="0"/>
              <a:t>常常</a:t>
            </a:r>
            <a:r>
              <a:rPr lang="en-US" altLang="zh-CN" sz="2400" dirty="0"/>
              <a:t>7</a:t>
            </a:r>
            <a:r>
              <a:rPr lang="zh-CN" altLang="en-US" sz="2400" dirty="0"/>
              <a:t>点起床，</a:t>
            </a:r>
            <a:r>
              <a:rPr lang="en-US" altLang="zh-CN" sz="2400" dirty="0"/>
              <a:t>8</a:t>
            </a:r>
            <a:r>
              <a:rPr lang="zh-CN" altLang="en-US" sz="2400" dirty="0"/>
              <a:t>点吃饭</a:t>
            </a:r>
            <a:r>
              <a:rPr lang="zh-CN" altLang="en-US" sz="2400" dirty="0" smtClean="0"/>
              <a:t>。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/>
              <a:t>我</a:t>
            </a:r>
            <a:r>
              <a:rPr lang="zh-CN" altLang="en-US" sz="2400" b="1" dirty="0"/>
              <a:t>常</a:t>
            </a:r>
            <a:r>
              <a:rPr lang="zh-CN" altLang="en-US" sz="2400" b="1" dirty="0" smtClean="0"/>
              <a:t>常</a:t>
            </a:r>
            <a:r>
              <a:rPr lang="zh-CN" altLang="en-US" sz="2400" dirty="0" smtClean="0"/>
              <a:t>在早上看书。</a:t>
            </a:r>
            <a:endParaRPr lang="en-US" altLang="zh-CN" sz="2400" dirty="0"/>
          </a:p>
          <a:p>
            <a:pPr marL="0" indent="0">
              <a:buNone/>
            </a:pPr>
            <a:r>
              <a:rPr lang="zh-CN" altLang="en-US" sz="2400" dirty="0" smtClean="0"/>
              <a:t>中</a:t>
            </a:r>
            <a:r>
              <a:rPr lang="zh-CN" altLang="en-US" sz="2400" dirty="0"/>
              <a:t>国</a:t>
            </a:r>
            <a:r>
              <a:rPr lang="zh-CN" altLang="en-US" sz="2400" dirty="0" smtClean="0"/>
              <a:t>人说的话我</a:t>
            </a:r>
            <a:r>
              <a:rPr lang="zh-CN" altLang="en-US" sz="2400" b="1" dirty="0" smtClean="0"/>
              <a:t>常常</a:t>
            </a:r>
            <a:r>
              <a:rPr lang="zh-CN" altLang="en-US" sz="2400" dirty="0" smtClean="0">
                <a:solidFill>
                  <a:srgbClr val="00B0F0"/>
                </a:solidFill>
              </a:rPr>
              <a:t>听不懂</a:t>
            </a:r>
            <a:r>
              <a:rPr lang="zh-CN" altLang="en-US" sz="2400" dirty="0"/>
              <a:t>。</a:t>
            </a:r>
            <a:endParaRPr lang="en-US" altLang="zh-CN" sz="2400" dirty="0" smtClean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zh-CN" altLang="en-US" sz="2400" b="1" dirty="0"/>
              <a:t>听得</a:t>
            </a:r>
            <a:r>
              <a:rPr lang="en-US" altLang="zh-CN" sz="2400" b="1" dirty="0"/>
              <a:t>(de)</a:t>
            </a:r>
            <a:r>
              <a:rPr lang="zh-CN" altLang="en-US" sz="2400" b="1" dirty="0" smtClean="0"/>
              <a:t>懂</a:t>
            </a:r>
            <a:r>
              <a:rPr lang="en-US" altLang="zh-CN" sz="2400" b="1" dirty="0" smtClean="0"/>
              <a:t>/</a:t>
            </a:r>
            <a:r>
              <a:rPr lang="zh-CN" altLang="en-US" sz="2400" b="1" dirty="0" smtClean="0">
                <a:solidFill>
                  <a:srgbClr val="00B0F0"/>
                </a:solidFill>
              </a:rPr>
              <a:t>听</a:t>
            </a:r>
            <a:r>
              <a:rPr lang="zh-CN" altLang="en-US" sz="2400" b="1" dirty="0">
                <a:solidFill>
                  <a:srgbClr val="00B0F0"/>
                </a:solidFill>
              </a:rPr>
              <a:t>不</a:t>
            </a:r>
            <a:r>
              <a:rPr lang="zh-CN" altLang="en-US" sz="2400" b="1" dirty="0" smtClean="0">
                <a:solidFill>
                  <a:srgbClr val="00B0F0"/>
                </a:solidFill>
              </a:rPr>
              <a:t>懂</a:t>
            </a:r>
            <a:endParaRPr lang="en-US" altLang="zh-CN" sz="2400" b="1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en-US" altLang="zh-CN" sz="2400" b="1" dirty="0"/>
          </a:p>
          <a:p>
            <a:pPr marL="0" indent="0">
              <a:buNone/>
            </a:pPr>
            <a:r>
              <a:rPr lang="zh-CN" altLang="en-US" sz="2400" b="1" dirty="0" smtClean="0"/>
              <a:t>虽然</a:t>
            </a:r>
            <a:r>
              <a:rPr lang="en-US" altLang="zh-CN" sz="2400" b="1" dirty="0" smtClean="0"/>
              <a:t>……</a:t>
            </a:r>
            <a:r>
              <a:rPr lang="zh-CN" altLang="en-US" sz="2400" b="1" dirty="0" smtClean="0"/>
              <a:t>但是</a:t>
            </a:r>
            <a:r>
              <a:rPr lang="en-US" altLang="zh-CN" sz="2400" b="1" dirty="0" smtClean="0"/>
              <a:t>/</a:t>
            </a:r>
            <a:r>
              <a:rPr lang="zh-CN" altLang="en-US" sz="2400" b="1" dirty="0" smtClean="0"/>
              <a:t>可是</a:t>
            </a:r>
            <a:r>
              <a:rPr lang="en-US" altLang="zh-CN" sz="2400" b="1" dirty="0" smtClean="0"/>
              <a:t>/</a:t>
            </a:r>
            <a:r>
              <a:rPr lang="zh-CN" altLang="en-US" sz="2400" b="1" dirty="0" smtClean="0"/>
              <a:t>还是</a:t>
            </a:r>
            <a:r>
              <a:rPr lang="en-US" altLang="zh-CN" sz="2400" b="1" dirty="0" smtClean="0"/>
              <a:t>……</a:t>
            </a:r>
          </a:p>
          <a:p>
            <a:pPr marL="0" indent="0">
              <a:buNone/>
            </a:pPr>
            <a:r>
              <a:rPr lang="zh-CN" altLang="en-US" sz="2400" dirty="0"/>
              <a:t>我</a:t>
            </a:r>
            <a:r>
              <a:rPr lang="zh-CN" altLang="en-US" sz="2400" b="1" dirty="0"/>
              <a:t>虽</a:t>
            </a:r>
            <a:r>
              <a:rPr lang="zh-CN" altLang="en-US" sz="2400" b="1" dirty="0" smtClean="0"/>
              <a:t>然</a:t>
            </a:r>
            <a:r>
              <a:rPr lang="zh-CN" altLang="en-US" sz="2400" dirty="0" smtClean="0"/>
              <a:t>喜欢喝咖啡，</a:t>
            </a:r>
            <a:r>
              <a:rPr lang="zh-CN" altLang="en-US" sz="2400" b="1" dirty="0" smtClean="0"/>
              <a:t>可是</a:t>
            </a:r>
            <a:r>
              <a:rPr lang="zh-CN" altLang="en-US" sz="2400" dirty="0" smtClean="0">
                <a:solidFill>
                  <a:srgbClr val="00B050"/>
                </a:solidFill>
              </a:rPr>
              <a:t>不常</a:t>
            </a:r>
            <a:r>
              <a:rPr lang="zh-CN" altLang="en-US" sz="2400" dirty="0" smtClean="0"/>
              <a:t>喝。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b="1" dirty="0" smtClean="0"/>
              <a:t>虽然</a:t>
            </a:r>
            <a:r>
              <a:rPr lang="zh-CN" altLang="en-US" sz="2400" dirty="0" smtClean="0"/>
              <a:t>已经春天了，天气</a:t>
            </a:r>
            <a:r>
              <a:rPr lang="zh-CN" altLang="en-US" sz="2400" b="1" dirty="0" smtClean="0"/>
              <a:t>还是</a:t>
            </a:r>
            <a:r>
              <a:rPr lang="zh-CN" altLang="en-US" sz="2400" dirty="0" smtClean="0"/>
              <a:t>很冷。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/>
              <a:t>我</a:t>
            </a:r>
            <a:r>
              <a:rPr lang="zh-CN" altLang="en-US" sz="2400" b="1" dirty="0"/>
              <a:t>虽</a:t>
            </a:r>
            <a:r>
              <a:rPr lang="zh-CN" altLang="en-US" sz="2400" b="1" dirty="0" smtClean="0"/>
              <a:t>然</a:t>
            </a:r>
            <a:r>
              <a:rPr lang="zh-CN" altLang="en-US" sz="2400" dirty="0" smtClean="0"/>
              <a:t>会说了，</a:t>
            </a:r>
            <a:r>
              <a:rPr lang="zh-CN" altLang="en-US" sz="2400" b="1" dirty="0" smtClean="0"/>
              <a:t>但是</a:t>
            </a:r>
            <a:r>
              <a:rPr lang="zh-CN" altLang="en-US" sz="2400" dirty="0" smtClean="0"/>
              <a:t>还不会写。</a:t>
            </a:r>
            <a:endParaRPr lang="en-US" altLang="zh-CN" sz="2400" dirty="0" smtClean="0"/>
          </a:p>
        </p:txBody>
      </p:sp>
    </p:spTree>
    <p:extLst>
      <p:ext uri="{BB962C8B-B14F-4D97-AF65-F5344CB8AC3E}">
        <p14:creationId xmlns:p14="http://schemas.microsoft.com/office/powerpoint/2010/main" val="1289148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/>
              <a:t>第</a:t>
            </a:r>
            <a:r>
              <a:rPr lang="en-US" altLang="zh-CN" sz="3200" dirty="0"/>
              <a:t>25</a:t>
            </a:r>
            <a:r>
              <a:rPr lang="zh-CN" altLang="en-US" sz="3200" dirty="0"/>
              <a:t>课 我听不懂他们说的话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0"/>
            <a:ext cx="9278196" cy="57492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400" b="1" dirty="0" smtClean="0">
                <a:solidFill>
                  <a:schemeClr val="accent4"/>
                </a:solidFill>
              </a:rPr>
              <a:t>好好儿 </a:t>
            </a:r>
            <a:r>
              <a:rPr lang="en-US" altLang="zh-CN" sz="2400" b="1" dirty="0" smtClean="0"/>
              <a:t>– whole-heartedly/ to the greatest degree</a:t>
            </a:r>
          </a:p>
          <a:p>
            <a:pPr marL="0" indent="0">
              <a:buNone/>
            </a:pPr>
            <a:r>
              <a:rPr lang="en-US" sz="300" dirty="0" smtClean="0"/>
              <a:t>   </a:t>
            </a:r>
            <a:endParaRPr lang="en-US" sz="300" dirty="0"/>
          </a:p>
          <a:p>
            <a:pPr marL="0" indent="0">
              <a:buNone/>
            </a:pPr>
            <a:r>
              <a:rPr lang="zh-CN" altLang="en-US" sz="2400" b="1" dirty="0" smtClean="0"/>
              <a:t>好好儿学习</a:t>
            </a:r>
            <a:endParaRPr lang="en-US" altLang="zh-CN" sz="2400" b="1" dirty="0" smtClean="0"/>
          </a:p>
          <a:p>
            <a:pPr marL="0" indent="0">
              <a:buNone/>
            </a:pPr>
            <a:r>
              <a:rPr lang="zh-CN" altLang="en-US" sz="2400" dirty="0"/>
              <a:t>我一</a:t>
            </a:r>
            <a:r>
              <a:rPr lang="zh-CN" altLang="en-US" sz="2400" dirty="0" smtClean="0"/>
              <a:t>定要</a:t>
            </a:r>
            <a:r>
              <a:rPr lang="zh-CN" altLang="en-US" sz="2400" dirty="0" smtClean="0">
                <a:solidFill>
                  <a:schemeClr val="accent4"/>
                </a:solidFill>
              </a:rPr>
              <a:t>好好儿</a:t>
            </a:r>
            <a:r>
              <a:rPr lang="zh-CN" altLang="en-US" sz="2400" dirty="0" smtClean="0"/>
              <a:t>学习。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en-US" altLang="zh-CN" sz="300" dirty="0"/>
              <a:t> </a:t>
            </a:r>
            <a:r>
              <a:rPr lang="en-US" altLang="zh-CN" sz="300" dirty="0" smtClean="0"/>
              <a:t>      </a:t>
            </a:r>
          </a:p>
          <a:p>
            <a:pPr marL="0" indent="0">
              <a:buNone/>
            </a:pPr>
            <a:r>
              <a:rPr lang="zh-CN" altLang="en-US" sz="2400" b="1" dirty="0"/>
              <a:t>好</a:t>
            </a:r>
            <a:r>
              <a:rPr lang="zh-CN" altLang="en-US" sz="2400" b="1" dirty="0" smtClean="0"/>
              <a:t>好儿吃饭</a:t>
            </a:r>
            <a:endParaRPr lang="en-US" altLang="zh-CN" sz="2400" b="1" dirty="0" smtClean="0"/>
          </a:p>
          <a:p>
            <a:pPr marL="0" indent="0">
              <a:buNone/>
            </a:pPr>
            <a:r>
              <a:rPr lang="zh-CN" altLang="en-US" sz="2400" dirty="0"/>
              <a:t>吃饭</a:t>
            </a:r>
            <a:r>
              <a:rPr lang="zh-CN" altLang="en-US" sz="2400" dirty="0" smtClean="0"/>
              <a:t>的时候就</a:t>
            </a:r>
            <a:r>
              <a:rPr lang="zh-CN" altLang="en-US" sz="2400" dirty="0" smtClean="0">
                <a:solidFill>
                  <a:schemeClr val="accent4"/>
                </a:solidFill>
              </a:rPr>
              <a:t>好好儿</a:t>
            </a:r>
            <a:r>
              <a:rPr lang="zh-CN" altLang="en-US" sz="2400" dirty="0" smtClean="0"/>
              <a:t>吃饭。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en-US" sz="800" dirty="0"/>
              <a:t> 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b="1" dirty="0"/>
              <a:t>好</a:t>
            </a:r>
            <a:r>
              <a:rPr lang="zh-CN" altLang="en-US" sz="2400" b="1" dirty="0" smtClean="0"/>
              <a:t>好儿玩（儿）</a:t>
            </a:r>
            <a:endParaRPr lang="en-US" altLang="zh-CN" sz="2400" b="1" dirty="0" smtClean="0"/>
          </a:p>
          <a:p>
            <a:pPr marL="0" indent="0">
              <a:buNone/>
            </a:pPr>
            <a:r>
              <a:rPr lang="zh-CN" altLang="en-US" sz="2400" dirty="0"/>
              <a:t>我</a:t>
            </a:r>
            <a:r>
              <a:rPr lang="zh-CN" altLang="en-US" sz="2400" dirty="0" smtClean="0"/>
              <a:t>们想</a:t>
            </a:r>
            <a:r>
              <a:rPr lang="zh-CN" altLang="en-US" sz="2400" dirty="0" smtClean="0">
                <a:solidFill>
                  <a:schemeClr val="accent4"/>
                </a:solidFill>
              </a:rPr>
              <a:t>好好儿</a:t>
            </a:r>
            <a:r>
              <a:rPr lang="zh-CN" altLang="en-US" sz="2400" dirty="0" smtClean="0"/>
              <a:t>玩儿两天。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en-US" sz="800" dirty="0"/>
              <a:t> 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b="1" dirty="0"/>
              <a:t>好</a:t>
            </a:r>
            <a:r>
              <a:rPr lang="zh-CN" altLang="en-US" sz="2400" b="1" dirty="0" smtClean="0"/>
              <a:t>好儿想想</a:t>
            </a:r>
            <a:endParaRPr lang="en-US" altLang="zh-CN" sz="2400" b="1" dirty="0" smtClean="0"/>
          </a:p>
          <a:p>
            <a:pPr marL="0" indent="0">
              <a:buNone/>
            </a:pPr>
            <a:r>
              <a:rPr lang="zh-CN" altLang="en-US" sz="2400" dirty="0"/>
              <a:t>这件</a:t>
            </a:r>
            <a:r>
              <a:rPr lang="zh-CN" altLang="en-US" sz="2400" dirty="0" smtClean="0"/>
              <a:t>事我要</a:t>
            </a:r>
            <a:r>
              <a:rPr lang="zh-CN" altLang="en-US" sz="2400" dirty="0" smtClean="0">
                <a:solidFill>
                  <a:schemeClr val="accent4"/>
                </a:solidFill>
              </a:rPr>
              <a:t>好好儿</a:t>
            </a:r>
            <a:r>
              <a:rPr lang="zh-CN" altLang="en-US" sz="2400" dirty="0" smtClean="0"/>
              <a:t>想想。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3167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25</a:t>
            </a:r>
            <a:r>
              <a:rPr lang="zh-CN" altLang="en-US" sz="3200" dirty="0" smtClean="0"/>
              <a:t>课 </a:t>
            </a:r>
            <a:r>
              <a:rPr lang="zh-CN" altLang="en-US" sz="3200" dirty="0"/>
              <a:t>我听不</a:t>
            </a:r>
            <a:r>
              <a:rPr lang="zh-CN" altLang="en-US" sz="3200" dirty="0" smtClean="0"/>
              <a:t>懂他们说的话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37001"/>
            <a:ext cx="10456105" cy="4669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b="1" dirty="0" smtClean="0">
                <a:solidFill>
                  <a:srgbClr val="0070C0"/>
                </a:solidFill>
              </a:rPr>
              <a:t>定语 </a:t>
            </a:r>
            <a:r>
              <a:rPr lang="en-US" altLang="zh-CN" sz="2800" b="1" dirty="0" smtClean="0">
                <a:solidFill>
                  <a:srgbClr val="0070C0"/>
                </a:solidFill>
              </a:rPr>
              <a:t>Attributive</a:t>
            </a:r>
          </a:p>
          <a:p>
            <a:pPr marL="0" indent="0">
              <a:buNone/>
            </a:pPr>
            <a:r>
              <a:rPr lang="en-US" altLang="zh-CN" sz="2800" b="1" dirty="0">
                <a:solidFill>
                  <a:srgbClr val="0070C0"/>
                </a:solidFill>
              </a:rPr>
              <a:t>	</a:t>
            </a:r>
            <a:r>
              <a:rPr lang="en-US" altLang="zh-CN" sz="2800" b="1" dirty="0" smtClean="0">
                <a:solidFill>
                  <a:srgbClr val="0070C0"/>
                </a:solidFill>
              </a:rPr>
              <a:t>	</a:t>
            </a:r>
            <a:r>
              <a:rPr lang="en-US" altLang="zh-CN" sz="2000" dirty="0" smtClean="0"/>
              <a:t>– </a:t>
            </a:r>
            <a:r>
              <a:rPr lang="en-US" altLang="zh-CN" sz="2400" dirty="0" smtClean="0"/>
              <a:t>give </a:t>
            </a:r>
            <a:r>
              <a:rPr lang="en-US" altLang="zh-CN" sz="2400" dirty="0"/>
              <a:t>e</a:t>
            </a:r>
            <a:r>
              <a:rPr lang="en-US" altLang="zh-CN" sz="2400" dirty="0" smtClean="0"/>
              <a:t>xtra information for the subject and object </a:t>
            </a:r>
            <a:endParaRPr lang="en-US" dirty="0" smtClean="0"/>
          </a:p>
          <a:p>
            <a:pPr marL="0" indent="0">
              <a:buNone/>
            </a:pPr>
            <a:endParaRPr lang="en-US" altLang="zh-CN" sz="2400" dirty="0" smtClean="0"/>
          </a:p>
          <a:p>
            <a:pPr marL="0" indent="0">
              <a:buNone/>
            </a:pPr>
            <a:r>
              <a:rPr lang="en-US" altLang="zh-CN" sz="2400" b="1" dirty="0" smtClean="0"/>
              <a:t>Recap:</a:t>
            </a:r>
          </a:p>
          <a:p>
            <a:pPr marL="0" indent="0">
              <a:buNone/>
            </a:pPr>
            <a:r>
              <a:rPr lang="en-US" sz="2400" dirty="0" smtClean="0"/>
              <a:t>1. Indicate possessive relation</a:t>
            </a:r>
            <a:endParaRPr lang="en-US" sz="2400" dirty="0"/>
          </a:p>
          <a:p>
            <a:pPr marL="0" indent="0">
              <a:buNone/>
            </a:pPr>
            <a:r>
              <a:rPr lang="zh-CN" altLang="en-US" sz="2400" dirty="0" smtClean="0"/>
              <a:t>这是</a:t>
            </a:r>
            <a:r>
              <a:rPr lang="zh-CN" altLang="en-US" sz="2400" dirty="0" smtClean="0">
                <a:solidFill>
                  <a:srgbClr val="0070C0"/>
                </a:solidFill>
              </a:rPr>
              <a:t>我们</a:t>
            </a:r>
            <a:r>
              <a:rPr lang="zh-CN" altLang="en-US" sz="2400" dirty="0" smtClean="0"/>
              <a:t>的礼物。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 smtClean="0"/>
              <a:t>那是</a:t>
            </a:r>
            <a:r>
              <a:rPr lang="zh-CN" altLang="en-US" sz="2400" dirty="0" smtClean="0">
                <a:solidFill>
                  <a:srgbClr val="0070C0"/>
                </a:solidFill>
              </a:rPr>
              <a:t>图</a:t>
            </a:r>
            <a:r>
              <a:rPr lang="zh-CN" altLang="en-US" sz="2400" dirty="0">
                <a:solidFill>
                  <a:srgbClr val="0070C0"/>
                </a:solidFill>
              </a:rPr>
              <a:t>书</a:t>
            </a:r>
            <a:r>
              <a:rPr lang="zh-CN" altLang="en-US" sz="2400" dirty="0" smtClean="0">
                <a:solidFill>
                  <a:srgbClr val="0070C0"/>
                </a:solidFill>
              </a:rPr>
              <a:t>馆</a:t>
            </a:r>
            <a:r>
              <a:rPr lang="zh-CN" altLang="en-US" sz="2400" dirty="0" smtClean="0"/>
              <a:t>的书。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/>
              <a:t>今</a:t>
            </a:r>
            <a:r>
              <a:rPr lang="zh-CN" altLang="en-US" sz="2400" dirty="0" smtClean="0"/>
              <a:t>天是</a:t>
            </a:r>
            <a:r>
              <a:rPr lang="zh-CN" altLang="en-US" sz="2400" dirty="0" smtClean="0">
                <a:solidFill>
                  <a:srgbClr val="0070C0"/>
                </a:solidFill>
              </a:rPr>
              <a:t>谁</a:t>
            </a:r>
            <a:r>
              <a:rPr lang="zh-CN" altLang="en-US" sz="2400" dirty="0" smtClean="0"/>
              <a:t>的生日？</a:t>
            </a:r>
            <a:endParaRPr lang="en-US" altLang="zh-CN" sz="2400" dirty="0" smtClean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667159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/>
              <a:t>第</a:t>
            </a:r>
            <a:r>
              <a:rPr lang="en-US" altLang="zh-CN" sz="3200" dirty="0"/>
              <a:t>25</a:t>
            </a:r>
            <a:r>
              <a:rPr lang="zh-CN" altLang="en-US" sz="3200" dirty="0"/>
              <a:t>课 我听不懂他们说的话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0"/>
            <a:ext cx="9278196" cy="57492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b="1" dirty="0">
                <a:solidFill>
                  <a:srgbClr val="0070C0"/>
                </a:solidFill>
              </a:rPr>
              <a:t>定语 </a:t>
            </a:r>
            <a:r>
              <a:rPr lang="en-US" altLang="zh-CN" sz="2800" b="1" dirty="0" smtClean="0">
                <a:solidFill>
                  <a:srgbClr val="0070C0"/>
                </a:solidFill>
              </a:rPr>
              <a:t>Attributive</a:t>
            </a:r>
            <a:endParaRPr lang="en-US" sz="2400" dirty="0"/>
          </a:p>
          <a:p>
            <a:pPr marL="0" indent="0">
              <a:buNone/>
            </a:pPr>
            <a:r>
              <a:rPr lang="en-US" sz="2400" dirty="0" smtClean="0"/>
              <a:t>2</a:t>
            </a:r>
            <a:r>
              <a:rPr lang="en-US" sz="2400" dirty="0"/>
              <a:t>. Verb/verb phrase/ subject-predicate phrase + </a:t>
            </a:r>
            <a:r>
              <a:rPr lang="zh-CN" altLang="en-US" sz="2400" dirty="0">
                <a:solidFill>
                  <a:schemeClr val="accent5"/>
                </a:solidFill>
              </a:rPr>
              <a:t>的</a:t>
            </a:r>
            <a:r>
              <a:rPr lang="zh-CN" altLang="en-US" sz="2400" dirty="0"/>
              <a:t> </a:t>
            </a:r>
            <a:r>
              <a:rPr lang="en-US" altLang="zh-CN" sz="2400" dirty="0"/>
              <a:t>+ </a:t>
            </a:r>
            <a:r>
              <a:rPr lang="en-US" altLang="zh-CN" sz="2400" dirty="0" smtClean="0"/>
              <a:t>Noun</a:t>
            </a:r>
          </a:p>
          <a:p>
            <a:pPr marL="0" indent="0">
              <a:buNone/>
            </a:pPr>
            <a:endParaRPr lang="en-US" altLang="zh-CN" sz="2400" dirty="0" smtClean="0"/>
          </a:p>
          <a:p>
            <a:pPr marL="0" indent="0">
              <a:buNone/>
            </a:pPr>
            <a:endParaRPr lang="en-US" altLang="zh-CN" sz="2400" dirty="0"/>
          </a:p>
          <a:p>
            <a:pPr marL="0" indent="0">
              <a:buNone/>
            </a:pPr>
            <a:endParaRPr lang="en-US" altLang="zh-CN" sz="2400" dirty="0" smtClean="0"/>
          </a:p>
          <a:p>
            <a:pPr marL="0" indent="0">
              <a:buNone/>
            </a:pPr>
            <a:endParaRPr lang="en-US" altLang="zh-CN" sz="2400" dirty="0"/>
          </a:p>
          <a:p>
            <a:pPr marL="800100" lvl="2" indent="0">
              <a:buNone/>
            </a:pPr>
            <a:r>
              <a:rPr lang="en-US" altLang="zh-CN" sz="1050" dirty="0" smtClean="0"/>
              <a:t>  </a:t>
            </a:r>
          </a:p>
          <a:p>
            <a:pPr marL="800100" lvl="2" indent="0">
              <a:buNone/>
            </a:pPr>
            <a:r>
              <a:rPr lang="zh-CN" altLang="en-US" sz="2800" dirty="0" smtClean="0"/>
              <a:t>超</a:t>
            </a:r>
            <a:r>
              <a:rPr lang="zh-CN" altLang="en-US" sz="2800" dirty="0"/>
              <a:t>市</a:t>
            </a:r>
            <a:r>
              <a:rPr lang="zh-CN" altLang="en-US" sz="2800" dirty="0" smtClean="0"/>
              <a:t>里吃的东西真多。</a:t>
            </a:r>
            <a:endParaRPr lang="en-US" altLang="zh-CN" sz="2800" dirty="0" smtClean="0"/>
          </a:p>
          <a:p>
            <a:pPr marL="800100" lvl="2" indent="0">
              <a:buNone/>
            </a:pPr>
            <a:r>
              <a:rPr lang="zh-CN" altLang="en-US" sz="2800" dirty="0"/>
              <a:t>我买</a:t>
            </a:r>
            <a:r>
              <a:rPr lang="zh-CN" altLang="en-US" sz="2800" dirty="0" smtClean="0"/>
              <a:t>的苹果很不错。</a:t>
            </a:r>
            <a:endParaRPr lang="en-US" altLang="zh-CN" sz="2800" dirty="0" smtClean="0"/>
          </a:p>
          <a:p>
            <a:pPr marL="800100" lvl="2" indent="0">
              <a:buNone/>
            </a:pPr>
            <a:r>
              <a:rPr lang="zh-CN" altLang="en-US" sz="2800" dirty="0"/>
              <a:t>这</a:t>
            </a:r>
            <a:r>
              <a:rPr lang="zh-CN" altLang="en-US" sz="2800" dirty="0" smtClean="0"/>
              <a:t>是你要的书和音乐光盘。</a:t>
            </a:r>
            <a:endParaRPr lang="en-US" altLang="zh-CN" sz="2800" dirty="0"/>
          </a:p>
          <a:p>
            <a:pPr marL="0" indent="0">
              <a:buNone/>
            </a:pPr>
            <a:endParaRPr lang="en-US" altLang="zh-CN" sz="2400" dirty="0" smtClean="0"/>
          </a:p>
          <a:p>
            <a:pPr marL="0" indent="0">
              <a:buNone/>
            </a:pPr>
            <a:endParaRPr lang="en-US" altLang="zh-CN" sz="2400" dirty="0"/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7918604"/>
              </p:ext>
            </p:extLst>
          </p:nvPr>
        </p:nvGraphicFramePr>
        <p:xfrm>
          <a:off x="1340022" y="2517939"/>
          <a:ext cx="2960129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64962"/>
                <a:gridCol w="543697"/>
                <a:gridCol w="951470"/>
              </a:tblGrid>
              <a:tr h="353049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/>
                        <a:t>V/VP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/>
                        <a:t>的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/>
                        <a:t>N</a:t>
                      </a:r>
                      <a:endParaRPr lang="en-GB" sz="2400" dirty="0"/>
                    </a:p>
                  </a:txBody>
                  <a:tcPr/>
                </a:tc>
              </a:tr>
              <a:tr h="35304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0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喜欢吃</a:t>
                      </a:r>
                      <a:endParaRPr lang="en-GB" sz="2400" b="0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solidFill>
                            <a:schemeClr val="accent5"/>
                          </a:solidFill>
                        </a:rPr>
                        <a:t>的</a:t>
                      </a:r>
                      <a:endParaRPr lang="en-GB" sz="2400" dirty="0">
                        <a:solidFill>
                          <a:schemeClr val="accent5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/>
                        <a:t>水果</a:t>
                      </a:r>
                      <a:endParaRPr lang="en-GB" sz="2400" dirty="0"/>
                    </a:p>
                  </a:txBody>
                  <a:tcPr/>
                </a:tc>
              </a:tr>
              <a:tr h="35304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0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学到</a:t>
                      </a:r>
                      <a:endParaRPr lang="en-GB" sz="2400" b="0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solidFill>
                            <a:schemeClr val="accent5"/>
                          </a:solidFill>
                        </a:rPr>
                        <a:t>的</a:t>
                      </a:r>
                      <a:endParaRPr lang="en-GB" sz="2400" dirty="0">
                        <a:solidFill>
                          <a:schemeClr val="accent5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/>
                        <a:t>东西</a:t>
                      </a:r>
                      <a:endParaRPr lang="en-GB" sz="2400" dirty="0"/>
                    </a:p>
                  </a:txBody>
                  <a:tcPr/>
                </a:tc>
              </a:tr>
              <a:tr h="35304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0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练习汉语</a:t>
                      </a:r>
                      <a:endParaRPr lang="en-GB" sz="2400" b="0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solidFill>
                            <a:schemeClr val="accent5"/>
                          </a:solidFill>
                        </a:rPr>
                        <a:t>的</a:t>
                      </a:r>
                      <a:endParaRPr lang="en-GB" sz="2400" dirty="0">
                        <a:solidFill>
                          <a:schemeClr val="accent5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/>
                        <a:t>方法</a:t>
                      </a:r>
                      <a:endParaRPr lang="en-GB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27057360"/>
              </p:ext>
            </p:extLst>
          </p:nvPr>
        </p:nvGraphicFramePr>
        <p:xfrm>
          <a:off x="4950954" y="2515099"/>
          <a:ext cx="2630512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19854"/>
                <a:gridCol w="571545"/>
                <a:gridCol w="939113"/>
              </a:tblGrid>
              <a:tr h="353049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/>
                        <a:t>SP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/>
                        <a:t>的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/>
                        <a:t>N</a:t>
                      </a:r>
                      <a:endParaRPr lang="en-GB" sz="2400" dirty="0"/>
                    </a:p>
                  </a:txBody>
                  <a:tcPr/>
                </a:tc>
              </a:tr>
              <a:tr h="353049">
                <a:tc>
                  <a:txBody>
                    <a:bodyPr/>
                    <a:lstStyle/>
                    <a:p>
                      <a:pPr marL="0" algn="ctr" defTabSz="457200" rtl="0" eaLnBrk="1" latinLnBrk="0" hangingPunct="1"/>
                      <a:r>
                        <a:rPr lang="zh-CN" altLang="en-US" sz="2400" b="0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我做</a:t>
                      </a:r>
                      <a:endParaRPr lang="en-GB" sz="2400" b="0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solidFill>
                            <a:schemeClr val="accent5"/>
                          </a:solidFill>
                        </a:rPr>
                        <a:t>的</a:t>
                      </a:r>
                      <a:endParaRPr lang="en-GB" sz="2400" dirty="0">
                        <a:solidFill>
                          <a:schemeClr val="accent5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/>
                        <a:t>饺子</a:t>
                      </a:r>
                      <a:endParaRPr lang="en-GB" sz="2400" dirty="0"/>
                    </a:p>
                  </a:txBody>
                  <a:tcPr/>
                </a:tc>
              </a:tr>
              <a:tr h="353049">
                <a:tc>
                  <a:txBody>
                    <a:bodyPr/>
                    <a:lstStyle/>
                    <a:p>
                      <a:pPr marL="0" algn="ctr" defTabSz="457200" rtl="0" eaLnBrk="1" latinLnBrk="0" hangingPunct="1"/>
                      <a:r>
                        <a:rPr lang="zh-CN" altLang="en-US" sz="2400" b="0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你喜欢</a:t>
                      </a:r>
                      <a:endParaRPr lang="en-GB" sz="2400" b="0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solidFill>
                            <a:schemeClr val="accent5"/>
                          </a:solidFill>
                        </a:rPr>
                        <a:t>的</a:t>
                      </a:r>
                      <a:endParaRPr lang="en-GB" sz="2400" dirty="0">
                        <a:solidFill>
                          <a:schemeClr val="accent5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/>
                        <a:t>水果</a:t>
                      </a:r>
                      <a:endParaRPr lang="en-GB" sz="2400" dirty="0"/>
                    </a:p>
                  </a:txBody>
                  <a:tcPr/>
                </a:tc>
              </a:tr>
              <a:tr h="353049">
                <a:tc>
                  <a:txBody>
                    <a:bodyPr/>
                    <a:lstStyle/>
                    <a:p>
                      <a:pPr marL="0" algn="ctr" defTabSz="457200" rtl="0" eaLnBrk="1" latinLnBrk="0" hangingPunct="1"/>
                      <a:r>
                        <a:rPr lang="zh-CN" altLang="en-US" sz="2400" b="0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他们说</a:t>
                      </a:r>
                      <a:endParaRPr lang="en-GB" sz="2400" b="0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solidFill>
                            <a:schemeClr val="accent5"/>
                          </a:solidFill>
                        </a:rPr>
                        <a:t>的</a:t>
                      </a:r>
                      <a:endParaRPr lang="en-GB" sz="2400" dirty="0">
                        <a:solidFill>
                          <a:schemeClr val="accent5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/>
                        <a:t>话</a:t>
                      </a:r>
                      <a:endParaRPr lang="en-GB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58983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/>
              <a:t>第</a:t>
            </a:r>
            <a:r>
              <a:rPr lang="en-US" altLang="zh-CN" sz="3200" dirty="0"/>
              <a:t>25</a:t>
            </a:r>
            <a:r>
              <a:rPr lang="zh-CN" altLang="en-US" sz="3200" dirty="0"/>
              <a:t>课 我听不懂他们说的话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0"/>
            <a:ext cx="10159542" cy="5749289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b="1" dirty="0">
                <a:solidFill>
                  <a:srgbClr val="0070C0"/>
                </a:solidFill>
              </a:rPr>
              <a:t>定语 </a:t>
            </a:r>
            <a:r>
              <a:rPr lang="en-US" altLang="zh-CN" sz="2800" b="1" dirty="0" smtClean="0">
                <a:solidFill>
                  <a:srgbClr val="0070C0"/>
                </a:solidFill>
              </a:rPr>
              <a:t>Attributive</a:t>
            </a:r>
            <a:endParaRPr lang="en-US" sz="24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US" sz="2400" b="1" dirty="0" smtClean="0"/>
              <a:t>Who – When – Where </a:t>
            </a:r>
            <a:r>
              <a:rPr lang="en-US" sz="2400" b="1" dirty="0"/>
              <a:t>– Action – How many </a:t>
            </a:r>
            <a:r>
              <a:rPr lang="en-US" altLang="zh-CN" sz="2400" b="1" dirty="0" smtClean="0"/>
              <a:t>- </a:t>
            </a:r>
            <a:r>
              <a:rPr lang="en-US" sz="2400" b="1" dirty="0" smtClean="0"/>
              <a:t>How </a:t>
            </a:r>
            <a:r>
              <a:rPr lang="en-US" sz="2400" b="1" dirty="0" smtClean="0"/>
              <a:t>– What – </a:t>
            </a:r>
            <a:r>
              <a:rPr lang="en-US" altLang="zh-CN" sz="2400" b="1" dirty="0" smtClean="0"/>
              <a:t>Centre word</a:t>
            </a:r>
          </a:p>
          <a:p>
            <a:pPr marL="0" indent="0">
              <a:buNone/>
            </a:pPr>
            <a:endParaRPr lang="en-US" sz="2400" b="1" dirty="0" smtClean="0"/>
          </a:p>
          <a:p>
            <a:pPr marL="0" indent="0">
              <a:buNone/>
            </a:pPr>
            <a:r>
              <a:rPr lang="en-US" sz="2400" b="1" dirty="0" smtClean="0"/>
              <a:t>E.g.</a:t>
            </a:r>
            <a:endParaRPr lang="en-US" sz="2400" b="1" dirty="0"/>
          </a:p>
          <a:p>
            <a:pPr marL="0" indent="0">
              <a:buNone/>
            </a:pPr>
            <a:r>
              <a:rPr lang="zh-CN" altLang="en-US" sz="2400" dirty="0" smtClean="0"/>
              <a:t>裤子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/>
              <a:t>我</a:t>
            </a:r>
            <a:r>
              <a:rPr lang="zh-CN" altLang="en-US" sz="2400" dirty="0" smtClean="0"/>
              <a:t>的裤子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/>
              <a:t>我买</a:t>
            </a:r>
            <a:r>
              <a:rPr lang="zh-CN" altLang="en-US" sz="2400" dirty="0" smtClean="0"/>
              <a:t>的裤子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/>
              <a:t>我上星</a:t>
            </a:r>
            <a:r>
              <a:rPr lang="zh-CN" altLang="en-US" sz="2400" dirty="0" smtClean="0"/>
              <a:t>期买的裤子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/>
              <a:t>我上星</a:t>
            </a:r>
            <a:r>
              <a:rPr lang="zh-CN" altLang="en-US" sz="2400" dirty="0" smtClean="0"/>
              <a:t>期在那个商店买的那条裤子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/>
              <a:t>我上星</a:t>
            </a:r>
            <a:r>
              <a:rPr lang="zh-CN" altLang="en-US" sz="2400" dirty="0" smtClean="0"/>
              <a:t>期在那个商店买的那条蓝裤子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/>
              <a:t>我上星</a:t>
            </a:r>
            <a:r>
              <a:rPr lang="zh-CN" altLang="en-US" sz="2400" dirty="0" smtClean="0"/>
              <a:t>期在那个商店买的那条蓝裤子很贵。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212400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/>
              <a:t>第</a:t>
            </a:r>
            <a:r>
              <a:rPr lang="en-US" altLang="zh-CN" sz="3200" dirty="0"/>
              <a:t>25</a:t>
            </a:r>
            <a:r>
              <a:rPr lang="zh-CN" altLang="en-US" sz="3200" dirty="0"/>
              <a:t>课 我听不懂他们说的话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0"/>
            <a:ext cx="10159542" cy="5749289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b="1" dirty="0">
                <a:solidFill>
                  <a:srgbClr val="0070C0"/>
                </a:solidFill>
              </a:rPr>
              <a:t>定语 </a:t>
            </a:r>
            <a:r>
              <a:rPr lang="en-US" altLang="zh-CN" sz="2800" b="1" dirty="0" smtClean="0">
                <a:solidFill>
                  <a:srgbClr val="0070C0"/>
                </a:solidFill>
              </a:rPr>
              <a:t>Attributive</a:t>
            </a:r>
            <a:endParaRPr lang="en-US" sz="24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US" sz="2400" b="1" dirty="0" smtClean="0"/>
              <a:t>Who – When – Where </a:t>
            </a:r>
            <a:r>
              <a:rPr lang="en-US" sz="2400" b="1" dirty="0"/>
              <a:t>– Action – How many – </a:t>
            </a:r>
            <a:r>
              <a:rPr lang="en-US" sz="2400" b="1" dirty="0" smtClean="0"/>
              <a:t>How – What – </a:t>
            </a:r>
            <a:r>
              <a:rPr lang="en-US" altLang="zh-CN" sz="2400" b="1" dirty="0" smtClean="0"/>
              <a:t>Centre word</a:t>
            </a:r>
          </a:p>
          <a:p>
            <a:pPr marL="0" indent="0">
              <a:buNone/>
            </a:pPr>
            <a:endParaRPr lang="en-US" sz="2400" b="1" dirty="0" smtClean="0"/>
          </a:p>
          <a:p>
            <a:pPr marL="0" indent="0">
              <a:buNone/>
            </a:pPr>
            <a:r>
              <a:rPr lang="zh-CN" altLang="en-US" sz="2400" dirty="0"/>
              <a:t>练</a:t>
            </a:r>
            <a:r>
              <a:rPr lang="zh-CN" altLang="en-US" sz="2400" dirty="0" smtClean="0"/>
              <a:t>习：</a:t>
            </a:r>
            <a:endParaRPr lang="en-US" altLang="zh-CN" sz="2400" dirty="0" smtClean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zh-CN" altLang="en-US" sz="2400" dirty="0" smtClean="0"/>
              <a:t>（</a:t>
            </a:r>
            <a:r>
              <a:rPr lang="en-US" altLang="zh-CN" sz="2400" dirty="0" smtClean="0"/>
              <a:t>1</a:t>
            </a:r>
            <a:r>
              <a:rPr lang="zh-CN" altLang="en-US" sz="2400" dirty="0" smtClean="0"/>
              <a:t>） 词典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 smtClean="0"/>
              <a:t>（</a:t>
            </a:r>
            <a:r>
              <a:rPr lang="en-US" altLang="zh-CN" sz="2400" dirty="0" smtClean="0"/>
              <a:t>2</a:t>
            </a:r>
            <a:r>
              <a:rPr lang="zh-CN" altLang="en-US" sz="2400" dirty="0" smtClean="0"/>
              <a:t>） 苹果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 smtClean="0"/>
              <a:t>（</a:t>
            </a:r>
            <a:r>
              <a:rPr lang="en-US" altLang="zh-CN" sz="2400" dirty="0"/>
              <a:t>3</a:t>
            </a:r>
            <a:r>
              <a:rPr lang="zh-CN" altLang="en-US" sz="2400" dirty="0" smtClean="0"/>
              <a:t>） 电脑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 smtClean="0"/>
              <a:t>（</a:t>
            </a:r>
            <a:r>
              <a:rPr lang="en-US" altLang="zh-CN" sz="2400" dirty="0" smtClean="0"/>
              <a:t>4</a:t>
            </a:r>
            <a:r>
              <a:rPr lang="zh-CN" altLang="en-US" sz="2400" dirty="0" smtClean="0"/>
              <a:t>） 普通话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 smtClean="0"/>
              <a:t>（</a:t>
            </a:r>
            <a:r>
              <a:rPr lang="en-US" altLang="zh-CN" sz="2400" dirty="0" smtClean="0"/>
              <a:t>5</a:t>
            </a:r>
            <a:r>
              <a:rPr lang="zh-CN" altLang="en-US" sz="2400" dirty="0" smtClean="0"/>
              <a:t>） 电影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 smtClean="0"/>
              <a:t>（</a:t>
            </a:r>
            <a:r>
              <a:rPr lang="en-US" altLang="zh-CN" sz="2400" dirty="0" smtClean="0"/>
              <a:t>6</a:t>
            </a:r>
            <a:r>
              <a:rPr lang="zh-CN" altLang="en-US" sz="2400" dirty="0" smtClean="0"/>
              <a:t>） 汽车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026972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266</TotalTime>
  <Words>760</Words>
  <Application>Microsoft Office PowerPoint</Application>
  <PresentationFormat>Widescreen</PresentationFormat>
  <Paragraphs>141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方正姚体</vt:lpstr>
      <vt:lpstr>华文新魏</vt:lpstr>
      <vt:lpstr>Arial</vt:lpstr>
      <vt:lpstr>Trebuchet MS</vt:lpstr>
      <vt:lpstr>Wingdings</vt:lpstr>
      <vt:lpstr>Wingdings 3</vt:lpstr>
      <vt:lpstr>Facet</vt:lpstr>
      <vt:lpstr>Chinese 3 综合 Comprehensive</vt:lpstr>
      <vt:lpstr>第25课 我听不懂他们说的话</vt:lpstr>
      <vt:lpstr>第25课 我听不懂他们说的话</vt:lpstr>
      <vt:lpstr>第25课 我听不懂他们说的话</vt:lpstr>
      <vt:lpstr>第25课 我听不懂他们说的话</vt:lpstr>
      <vt:lpstr>第25课 我听不懂他们说的话</vt:lpstr>
      <vt:lpstr>第25课 我听不懂他们说的话</vt:lpstr>
      <vt:lpstr>第25课 我听不懂他们说的话</vt:lpstr>
      <vt:lpstr>第25课 我听不懂他们说的话</vt:lpstr>
      <vt:lpstr>第25课 我听不懂他们说的话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Chinese 2 综合 Comprehensive</dc:title>
  <dc:creator>Yiying Jiao</dc:creator>
  <cp:lastModifiedBy>Yiying Jiao</cp:lastModifiedBy>
  <cp:revision>12</cp:revision>
  <dcterms:created xsi:type="dcterms:W3CDTF">2019-02-06T10:41:19Z</dcterms:created>
  <dcterms:modified xsi:type="dcterms:W3CDTF">2019-02-19T13:07:45Z</dcterms:modified>
</cp:coreProperties>
</file>