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1"/>
    <p:sldMasterId id="2147483982" r:id="rId2"/>
    <p:sldMasterId id="2147483687" r:id="rId3"/>
    <p:sldMasterId id="2147484006" r:id="rId4"/>
    <p:sldMasterId id="2147483648" r:id="rId5"/>
  </p:sldMasterIdLst>
  <p:notesMasterIdLst>
    <p:notesMasterId r:id="rId53"/>
  </p:notesMasterIdLst>
  <p:sldIdLst>
    <p:sldId id="256" r:id="rId6"/>
    <p:sldId id="303" r:id="rId7"/>
    <p:sldId id="305" r:id="rId8"/>
    <p:sldId id="304" r:id="rId9"/>
    <p:sldId id="259" r:id="rId10"/>
    <p:sldId id="280" r:id="rId11"/>
    <p:sldId id="258" r:id="rId12"/>
    <p:sldId id="260" r:id="rId13"/>
    <p:sldId id="326" r:id="rId14"/>
    <p:sldId id="335" r:id="rId15"/>
    <p:sldId id="334" r:id="rId16"/>
    <p:sldId id="312" r:id="rId17"/>
    <p:sldId id="311" r:id="rId18"/>
    <p:sldId id="316" r:id="rId19"/>
    <p:sldId id="309" r:id="rId20"/>
    <p:sldId id="308" r:id="rId21"/>
    <p:sldId id="317" r:id="rId22"/>
    <p:sldId id="314" r:id="rId23"/>
    <p:sldId id="313" r:id="rId24"/>
    <p:sldId id="310" r:id="rId25"/>
    <p:sldId id="341" r:id="rId26"/>
    <p:sldId id="307" r:id="rId27"/>
    <p:sldId id="318" r:id="rId28"/>
    <p:sldId id="261" r:id="rId29"/>
    <p:sldId id="262" r:id="rId30"/>
    <p:sldId id="342" r:id="rId31"/>
    <p:sldId id="328" r:id="rId32"/>
    <p:sldId id="329" r:id="rId33"/>
    <p:sldId id="331" r:id="rId34"/>
    <p:sldId id="332" r:id="rId35"/>
    <p:sldId id="333" r:id="rId36"/>
    <p:sldId id="330" r:id="rId37"/>
    <p:sldId id="319" r:id="rId38"/>
    <p:sldId id="300" r:id="rId39"/>
    <p:sldId id="320" r:id="rId40"/>
    <p:sldId id="322" r:id="rId41"/>
    <p:sldId id="323" r:id="rId42"/>
    <p:sldId id="324" r:id="rId43"/>
    <p:sldId id="297" r:id="rId44"/>
    <p:sldId id="298" r:id="rId45"/>
    <p:sldId id="299" r:id="rId46"/>
    <p:sldId id="337" r:id="rId47"/>
    <p:sldId id="339" r:id="rId48"/>
    <p:sldId id="340" r:id="rId49"/>
    <p:sldId id="338" r:id="rId50"/>
    <p:sldId id="343" r:id="rId51"/>
    <p:sldId id="32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B45171-BD97-49CD-80FF-BB04907711CF}" v="2" dt="2024-02-13T10:29:39.7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315" autoAdjust="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78B45171-BD97-49CD-80FF-BB04907711CF}"/>
    <pc:docChg chg="custSel addSld modSld">
      <pc:chgData name="Jane Davies" userId="ece06c1e-1fe5-4526-9740-3b5872e790df" providerId="ADAL" clId="{78B45171-BD97-49CD-80FF-BB04907711CF}" dt="2024-02-13T10:32:09.138" v="942" actId="20577"/>
      <pc:docMkLst>
        <pc:docMk/>
      </pc:docMkLst>
      <pc:sldChg chg="modSp mod">
        <pc:chgData name="Jane Davies" userId="ece06c1e-1fe5-4526-9740-3b5872e790df" providerId="ADAL" clId="{78B45171-BD97-49CD-80FF-BB04907711CF}" dt="2024-02-13T09:05:21.881" v="251" actId="207"/>
        <pc:sldMkLst>
          <pc:docMk/>
          <pc:sldMk cId="4230377994" sldId="299"/>
        </pc:sldMkLst>
        <pc:graphicFrameChg chg="modGraphic">
          <ac:chgData name="Jane Davies" userId="ece06c1e-1fe5-4526-9740-3b5872e790df" providerId="ADAL" clId="{78B45171-BD97-49CD-80FF-BB04907711CF}" dt="2024-02-13T09:05:21.881" v="251" actId="207"/>
          <ac:graphicFrameMkLst>
            <pc:docMk/>
            <pc:sldMk cId="4230377994" sldId="299"/>
            <ac:graphicFrameMk id="5" creationId="{4A4171A6-4615-0BA3-EFB3-5D161AEA58B6}"/>
          </ac:graphicFrameMkLst>
        </pc:graphicFrameChg>
      </pc:sldChg>
      <pc:sldChg chg="modSp mod">
        <pc:chgData name="Jane Davies" userId="ece06c1e-1fe5-4526-9740-3b5872e790df" providerId="ADAL" clId="{78B45171-BD97-49CD-80FF-BB04907711CF}" dt="2024-02-13T10:26:23.507" v="737"/>
        <pc:sldMkLst>
          <pc:docMk/>
          <pc:sldMk cId="2077046134" sldId="340"/>
        </pc:sldMkLst>
        <pc:spChg chg="mod">
          <ac:chgData name="Jane Davies" userId="ece06c1e-1fe5-4526-9740-3b5872e790df" providerId="ADAL" clId="{78B45171-BD97-49CD-80FF-BB04907711CF}" dt="2024-02-13T10:24:08.661" v="727" actId="20577"/>
          <ac:spMkLst>
            <pc:docMk/>
            <pc:sldMk cId="2077046134" sldId="340"/>
            <ac:spMk id="2" creationId="{C330698B-BBBA-50AD-A742-93A92ABB6BFF}"/>
          </ac:spMkLst>
        </pc:spChg>
        <pc:spChg chg="mod">
          <ac:chgData name="Jane Davies" userId="ece06c1e-1fe5-4526-9740-3b5872e790df" providerId="ADAL" clId="{78B45171-BD97-49CD-80FF-BB04907711CF}" dt="2024-02-13T10:26:23.507" v="737"/>
          <ac:spMkLst>
            <pc:docMk/>
            <pc:sldMk cId="2077046134" sldId="340"/>
            <ac:spMk id="3" creationId="{05DA8FE3-CFA9-74C8-CF43-C290CB2B2924}"/>
          </ac:spMkLst>
        </pc:spChg>
      </pc:sldChg>
      <pc:sldChg chg="modSp mod modNotesTx">
        <pc:chgData name="Jane Davies" userId="ece06c1e-1fe5-4526-9740-3b5872e790df" providerId="ADAL" clId="{78B45171-BD97-49CD-80FF-BB04907711CF}" dt="2024-02-13T08:25:17.995" v="30" actId="14100"/>
        <pc:sldMkLst>
          <pc:docMk/>
          <pc:sldMk cId="3523910296" sldId="341"/>
        </pc:sldMkLst>
        <pc:spChg chg="mod">
          <ac:chgData name="Jane Davies" userId="ece06c1e-1fe5-4526-9740-3b5872e790df" providerId="ADAL" clId="{78B45171-BD97-49CD-80FF-BB04907711CF}" dt="2024-02-13T08:25:17.995" v="30" actId="14100"/>
          <ac:spMkLst>
            <pc:docMk/>
            <pc:sldMk cId="3523910296" sldId="341"/>
            <ac:spMk id="3" creationId="{2F31F3AD-3174-32E1-FC40-E14790136FA1}"/>
          </ac:spMkLst>
        </pc:spChg>
      </pc:sldChg>
      <pc:sldChg chg="modSp new mod modNotesTx">
        <pc:chgData name="Jane Davies" userId="ece06c1e-1fe5-4526-9740-3b5872e790df" providerId="ADAL" clId="{78B45171-BD97-49CD-80FF-BB04907711CF}" dt="2024-02-13T10:17:04.308" v="708" actId="20577"/>
        <pc:sldMkLst>
          <pc:docMk/>
          <pc:sldMk cId="2033697870" sldId="342"/>
        </pc:sldMkLst>
        <pc:spChg chg="mod">
          <ac:chgData name="Jane Davies" userId="ece06c1e-1fe5-4526-9740-3b5872e790df" providerId="ADAL" clId="{78B45171-BD97-49CD-80FF-BB04907711CF}" dt="2024-02-13T08:28:27.721" v="66" actId="20577"/>
          <ac:spMkLst>
            <pc:docMk/>
            <pc:sldMk cId="2033697870" sldId="342"/>
            <ac:spMk id="2" creationId="{13855F9E-62AF-1ACC-6936-745642659A23}"/>
          </ac:spMkLst>
        </pc:spChg>
        <pc:spChg chg="mod">
          <ac:chgData name="Jane Davies" userId="ece06c1e-1fe5-4526-9740-3b5872e790df" providerId="ADAL" clId="{78B45171-BD97-49CD-80FF-BB04907711CF}" dt="2024-02-13T08:40:16.640" v="248" actId="14100"/>
          <ac:spMkLst>
            <pc:docMk/>
            <pc:sldMk cId="2033697870" sldId="342"/>
            <ac:spMk id="3" creationId="{842FEA33-1324-0237-A4A8-A6C8587A0AF8}"/>
          </ac:spMkLst>
        </pc:spChg>
      </pc:sldChg>
      <pc:sldChg chg="modSp new mod">
        <pc:chgData name="Jane Davies" userId="ece06c1e-1fe5-4526-9740-3b5872e790df" providerId="ADAL" clId="{78B45171-BD97-49CD-80FF-BB04907711CF}" dt="2024-02-13T10:32:09.138" v="942" actId="20577"/>
        <pc:sldMkLst>
          <pc:docMk/>
          <pc:sldMk cId="6622909" sldId="343"/>
        </pc:sldMkLst>
        <pc:spChg chg="mod">
          <ac:chgData name="Jane Davies" userId="ece06c1e-1fe5-4526-9740-3b5872e790df" providerId="ADAL" clId="{78B45171-BD97-49CD-80FF-BB04907711CF}" dt="2024-02-13T10:26:41.443" v="769" actId="20577"/>
          <ac:spMkLst>
            <pc:docMk/>
            <pc:sldMk cId="6622909" sldId="343"/>
            <ac:spMk id="2" creationId="{7CF7A722-AF4B-A93F-A386-67C66A0BAEF8}"/>
          </ac:spMkLst>
        </pc:spChg>
        <pc:spChg chg="mod">
          <ac:chgData name="Jane Davies" userId="ece06c1e-1fe5-4526-9740-3b5872e790df" providerId="ADAL" clId="{78B45171-BD97-49CD-80FF-BB04907711CF}" dt="2024-02-13T10:32:09.138" v="942" actId="20577"/>
          <ac:spMkLst>
            <pc:docMk/>
            <pc:sldMk cId="6622909" sldId="343"/>
            <ac:spMk id="3" creationId="{45500CE6-BA0C-5487-9827-29B39FDA83A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CDA9F24-859D-4D62-916B-0AB958C1B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9E3AC1-D1AC-4392-91EF-85D6B9A180E9}">
      <dgm:prSet/>
      <dgm:spPr/>
      <dgm:t>
        <a:bodyPr/>
        <a:lstStyle/>
        <a:p>
          <a:r>
            <a:rPr lang="en-GB"/>
            <a:t>Showed that although policies in place there were still children being failed</a:t>
          </a:r>
          <a:endParaRPr lang="en-US"/>
        </a:p>
      </dgm:t>
    </dgm:pt>
    <dgm:pt modelId="{6FA0239E-50EC-4957-ABD2-8561436EA2AF}" type="parTrans" cxnId="{7F12B7E2-2F15-4B6F-9421-456922DD90C8}">
      <dgm:prSet/>
      <dgm:spPr/>
      <dgm:t>
        <a:bodyPr/>
        <a:lstStyle/>
        <a:p>
          <a:endParaRPr lang="en-US"/>
        </a:p>
      </dgm:t>
    </dgm:pt>
    <dgm:pt modelId="{FAC04293-FD7D-4F23-B445-16EBC9FBFB7A}" type="sibTrans" cxnId="{7F12B7E2-2F15-4B6F-9421-456922DD90C8}">
      <dgm:prSet/>
      <dgm:spPr/>
      <dgm:t>
        <a:bodyPr/>
        <a:lstStyle/>
        <a:p>
          <a:endParaRPr lang="en-US"/>
        </a:p>
      </dgm:t>
    </dgm:pt>
    <dgm:pt modelId="{B7B14BCE-4B22-44BA-9610-2BD76673F10E}">
      <dgm:prSet/>
      <dgm:spPr/>
      <dgm:t>
        <a:bodyPr/>
        <a:lstStyle/>
        <a:p>
          <a:r>
            <a:rPr lang="en-GB"/>
            <a:t>After Baby P children protection procedures not being properly addressed</a:t>
          </a:r>
          <a:endParaRPr lang="en-US"/>
        </a:p>
      </dgm:t>
    </dgm:pt>
    <dgm:pt modelId="{0AE6D5B8-9670-493D-979D-8A2A9C7C783F}" type="parTrans" cxnId="{92C80E9D-4588-439B-AC4B-7D37D5179BAE}">
      <dgm:prSet/>
      <dgm:spPr/>
      <dgm:t>
        <a:bodyPr/>
        <a:lstStyle/>
        <a:p>
          <a:endParaRPr lang="en-US"/>
        </a:p>
      </dgm:t>
    </dgm:pt>
    <dgm:pt modelId="{25E77EF3-B31D-4360-931D-EE93568C2865}" type="sibTrans" cxnId="{92C80E9D-4588-439B-AC4B-7D37D5179BAE}">
      <dgm:prSet/>
      <dgm:spPr/>
      <dgm:t>
        <a:bodyPr/>
        <a:lstStyle/>
        <a:p>
          <a:endParaRPr lang="en-US"/>
        </a:p>
      </dgm:t>
    </dgm:pt>
    <dgm:pt modelId="{13B0F1BD-D683-4201-9F07-7C43FB630AA3}">
      <dgm:prSet/>
      <dgm:spPr/>
      <dgm:t>
        <a:bodyPr/>
        <a:lstStyle/>
        <a:p>
          <a:r>
            <a:rPr lang="en-GB"/>
            <a:t>Lord Laming report 2009 = lack of appropriate action between services</a:t>
          </a:r>
          <a:endParaRPr lang="en-US"/>
        </a:p>
      </dgm:t>
    </dgm:pt>
    <dgm:pt modelId="{598ED4F0-94AE-4795-A0FF-C63CF6A8EDB2}" type="parTrans" cxnId="{12905AF1-7A2A-46BF-BEFE-B32CC03A065A}">
      <dgm:prSet/>
      <dgm:spPr/>
      <dgm:t>
        <a:bodyPr/>
        <a:lstStyle/>
        <a:p>
          <a:endParaRPr lang="en-US"/>
        </a:p>
      </dgm:t>
    </dgm:pt>
    <dgm:pt modelId="{FFD0D6D5-6ED4-405E-8080-5582F0644AA0}" type="sibTrans" cxnId="{12905AF1-7A2A-46BF-BEFE-B32CC03A065A}">
      <dgm:prSet/>
      <dgm:spPr/>
      <dgm:t>
        <a:bodyPr/>
        <a:lstStyle/>
        <a:p>
          <a:endParaRPr lang="en-US"/>
        </a:p>
      </dgm:t>
    </dgm:pt>
    <dgm:pt modelId="{33110C5C-DEAD-45B9-93E8-D5219674C185}">
      <dgm:prSet/>
      <dgm:spPr/>
      <dgm:t>
        <a:bodyPr/>
        <a:lstStyle/>
        <a:p>
          <a:r>
            <a:rPr lang="en-GB"/>
            <a:t>However:</a:t>
          </a:r>
          <a:endParaRPr lang="en-US"/>
        </a:p>
      </dgm:t>
    </dgm:pt>
    <dgm:pt modelId="{590DF719-7550-40BA-87E8-AAD37D58154B}" type="parTrans" cxnId="{D385B6DF-487E-49EF-A907-DE5B8550143B}">
      <dgm:prSet/>
      <dgm:spPr/>
      <dgm:t>
        <a:bodyPr/>
        <a:lstStyle/>
        <a:p>
          <a:endParaRPr lang="en-US"/>
        </a:p>
      </dgm:t>
    </dgm:pt>
    <dgm:pt modelId="{38D10467-0BE6-4841-8192-92DA057986B7}" type="sibTrans" cxnId="{D385B6DF-487E-49EF-A907-DE5B8550143B}">
      <dgm:prSet/>
      <dgm:spPr/>
      <dgm:t>
        <a:bodyPr/>
        <a:lstStyle/>
        <a:p>
          <a:endParaRPr lang="en-US"/>
        </a:p>
      </dgm:t>
    </dgm:pt>
    <dgm:pt modelId="{BB6F9920-B5E7-489A-97E5-73945A0492FB}" type="pres">
      <dgm:prSet presAssocID="{3CDA9F24-859D-4D62-916B-0AB958C1B739}" presName="linear" presStyleCnt="0">
        <dgm:presLayoutVars>
          <dgm:animLvl val="lvl"/>
          <dgm:resizeHandles val="exact"/>
        </dgm:presLayoutVars>
      </dgm:prSet>
      <dgm:spPr/>
    </dgm:pt>
    <dgm:pt modelId="{86016F9E-B3CF-4358-BCC6-1C3594D41DEA}" type="pres">
      <dgm:prSet presAssocID="{289E3AC1-D1AC-4392-91EF-85D6B9A180E9}" presName="parentText" presStyleLbl="node1" presStyleIdx="0" presStyleCnt="4">
        <dgm:presLayoutVars>
          <dgm:chMax val="0"/>
          <dgm:bulletEnabled val="1"/>
        </dgm:presLayoutVars>
      </dgm:prSet>
      <dgm:spPr/>
    </dgm:pt>
    <dgm:pt modelId="{5C96ECBB-39C2-4C8A-815B-59F49C2D73AA}" type="pres">
      <dgm:prSet presAssocID="{FAC04293-FD7D-4F23-B445-16EBC9FBFB7A}" presName="spacer" presStyleCnt="0"/>
      <dgm:spPr/>
    </dgm:pt>
    <dgm:pt modelId="{02964846-9044-492D-82A2-8C4A75F4B1B9}" type="pres">
      <dgm:prSet presAssocID="{B7B14BCE-4B22-44BA-9610-2BD76673F10E}" presName="parentText" presStyleLbl="node1" presStyleIdx="1" presStyleCnt="4">
        <dgm:presLayoutVars>
          <dgm:chMax val="0"/>
          <dgm:bulletEnabled val="1"/>
        </dgm:presLayoutVars>
      </dgm:prSet>
      <dgm:spPr/>
    </dgm:pt>
    <dgm:pt modelId="{F258D1DB-F03B-4471-8195-17A57DBA227F}" type="pres">
      <dgm:prSet presAssocID="{25E77EF3-B31D-4360-931D-EE93568C2865}" presName="spacer" presStyleCnt="0"/>
      <dgm:spPr/>
    </dgm:pt>
    <dgm:pt modelId="{F4EFBEAF-4DF4-4952-B288-C673577E1436}" type="pres">
      <dgm:prSet presAssocID="{13B0F1BD-D683-4201-9F07-7C43FB630AA3}" presName="parentText" presStyleLbl="node1" presStyleIdx="2" presStyleCnt="4">
        <dgm:presLayoutVars>
          <dgm:chMax val="0"/>
          <dgm:bulletEnabled val="1"/>
        </dgm:presLayoutVars>
      </dgm:prSet>
      <dgm:spPr/>
    </dgm:pt>
    <dgm:pt modelId="{DFBFF85D-0090-4B47-AF5D-0695B976248F}" type="pres">
      <dgm:prSet presAssocID="{FFD0D6D5-6ED4-405E-8080-5582F0644AA0}" presName="spacer" presStyleCnt="0"/>
      <dgm:spPr/>
    </dgm:pt>
    <dgm:pt modelId="{DDF7B901-60B0-4BB4-9F85-1FADFB36E62A}" type="pres">
      <dgm:prSet presAssocID="{33110C5C-DEAD-45B9-93E8-D5219674C185}" presName="parentText" presStyleLbl="node1" presStyleIdx="3" presStyleCnt="4">
        <dgm:presLayoutVars>
          <dgm:chMax val="0"/>
          <dgm:bulletEnabled val="1"/>
        </dgm:presLayoutVars>
      </dgm:prSet>
      <dgm:spPr/>
    </dgm:pt>
  </dgm:ptLst>
  <dgm:cxnLst>
    <dgm:cxn modelId="{B147FC1D-22C4-45B2-970F-1A96C2BF2A51}" type="presOf" srcId="{3CDA9F24-859D-4D62-916B-0AB958C1B739}" destId="{BB6F9920-B5E7-489A-97E5-73945A0492FB}" srcOrd="0" destOrd="0" presId="urn:microsoft.com/office/officeart/2005/8/layout/vList2"/>
    <dgm:cxn modelId="{92C80E9D-4588-439B-AC4B-7D37D5179BAE}" srcId="{3CDA9F24-859D-4D62-916B-0AB958C1B739}" destId="{B7B14BCE-4B22-44BA-9610-2BD76673F10E}" srcOrd="1" destOrd="0" parTransId="{0AE6D5B8-9670-493D-979D-8A2A9C7C783F}" sibTransId="{25E77EF3-B31D-4360-931D-EE93568C2865}"/>
    <dgm:cxn modelId="{5BED6DA0-922A-4F04-91B4-54DD20F6799F}" type="presOf" srcId="{B7B14BCE-4B22-44BA-9610-2BD76673F10E}" destId="{02964846-9044-492D-82A2-8C4A75F4B1B9}" srcOrd="0" destOrd="0" presId="urn:microsoft.com/office/officeart/2005/8/layout/vList2"/>
    <dgm:cxn modelId="{69DE35A7-5126-4990-AF8E-6841213CA948}" type="presOf" srcId="{289E3AC1-D1AC-4392-91EF-85D6B9A180E9}" destId="{86016F9E-B3CF-4358-BCC6-1C3594D41DEA}" srcOrd="0" destOrd="0" presId="urn:microsoft.com/office/officeart/2005/8/layout/vList2"/>
    <dgm:cxn modelId="{C663E7C0-A858-43A8-983C-31E0F7368DD3}" type="presOf" srcId="{13B0F1BD-D683-4201-9F07-7C43FB630AA3}" destId="{F4EFBEAF-4DF4-4952-B288-C673577E1436}" srcOrd="0" destOrd="0" presId="urn:microsoft.com/office/officeart/2005/8/layout/vList2"/>
    <dgm:cxn modelId="{D385B6DF-487E-49EF-A907-DE5B8550143B}" srcId="{3CDA9F24-859D-4D62-916B-0AB958C1B739}" destId="{33110C5C-DEAD-45B9-93E8-D5219674C185}" srcOrd="3" destOrd="0" parTransId="{590DF719-7550-40BA-87E8-AAD37D58154B}" sibTransId="{38D10467-0BE6-4841-8192-92DA057986B7}"/>
    <dgm:cxn modelId="{7F12B7E2-2F15-4B6F-9421-456922DD90C8}" srcId="{3CDA9F24-859D-4D62-916B-0AB958C1B739}" destId="{289E3AC1-D1AC-4392-91EF-85D6B9A180E9}" srcOrd="0" destOrd="0" parTransId="{6FA0239E-50EC-4957-ABD2-8561436EA2AF}" sibTransId="{FAC04293-FD7D-4F23-B445-16EBC9FBFB7A}"/>
    <dgm:cxn modelId="{12905AF1-7A2A-46BF-BEFE-B32CC03A065A}" srcId="{3CDA9F24-859D-4D62-916B-0AB958C1B739}" destId="{13B0F1BD-D683-4201-9F07-7C43FB630AA3}" srcOrd="2" destOrd="0" parTransId="{598ED4F0-94AE-4795-A0FF-C63CF6A8EDB2}" sibTransId="{FFD0D6D5-6ED4-405E-8080-5582F0644AA0}"/>
    <dgm:cxn modelId="{F68EDFF1-67C5-42FE-9A5E-353C5D4FCC21}" type="presOf" srcId="{33110C5C-DEAD-45B9-93E8-D5219674C185}" destId="{DDF7B901-60B0-4BB4-9F85-1FADFB36E62A}" srcOrd="0" destOrd="0" presId="urn:microsoft.com/office/officeart/2005/8/layout/vList2"/>
    <dgm:cxn modelId="{85810011-8454-4658-B0D1-ABDADEF5FFA8}" type="presParOf" srcId="{BB6F9920-B5E7-489A-97E5-73945A0492FB}" destId="{86016F9E-B3CF-4358-BCC6-1C3594D41DEA}" srcOrd="0" destOrd="0" presId="urn:microsoft.com/office/officeart/2005/8/layout/vList2"/>
    <dgm:cxn modelId="{3C61C49F-7058-4878-ABAF-97EFAB95C5E6}" type="presParOf" srcId="{BB6F9920-B5E7-489A-97E5-73945A0492FB}" destId="{5C96ECBB-39C2-4C8A-815B-59F49C2D73AA}" srcOrd="1" destOrd="0" presId="urn:microsoft.com/office/officeart/2005/8/layout/vList2"/>
    <dgm:cxn modelId="{1C246957-9988-44DA-96B3-33FFD4A385B1}" type="presParOf" srcId="{BB6F9920-B5E7-489A-97E5-73945A0492FB}" destId="{02964846-9044-492D-82A2-8C4A75F4B1B9}" srcOrd="2" destOrd="0" presId="urn:microsoft.com/office/officeart/2005/8/layout/vList2"/>
    <dgm:cxn modelId="{18BF2461-B250-4D52-83A5-5669AFABCCC7}" type="presParOf" srcId="{BB6F9920-B5E7-489A-97E5-73945A0492FB}" destId="{F258D1DB-F03B-4471-8195-17A57DBA227F}" srcOrd="3" destOrd="0" presId="urn:microsoft.com/office/officeart/2005/8/layout/vList2"/>
    <dgm:cxn modelId="{2BC5060A-41FA-4B1A-80DE-30DD326E7375}" type="presParOf" srcId="{BB6F9920-B5E7-489A-97E5-73945A0492FB}" destId="{F4EFBEAF-4DF4-4952-B288-C673577E1436}" srcOrd="4" destOrd="0" presId="urn:microsoft.com/office/officeart/2005/8/layout/vList2"/>
    <dgm:cxn modelId="{966AA987-F6E1-4738-BB5A-A9B720A45E08}" type="presParOf" srcId="{BB6F9920-B5E7-489A-97E5-73945A0492FB}" destId="{DFBFF85D-0090-4B47-AF5D-0695B976248F}" srcOrd="5" destOrd="0" presId="urn:microsoft.com/office/officeart/2005/8/layout/vList2"/>
    <dgm:cxn modelId="{2D3B68CF-8FB1-4E4E-9AC4-600AD235BB95}" type="presParOf" srcId="{BB6F9920-B5E7-489A-97E5-73945A0492FB}" destId="{DDF7B901-60B0-4BB4-9F85-1FADFB36E6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26542A-2B09-418E-840A-B7CBC3AA67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58172E-14BB-4535-964B-2CA5D7BE1A11}">
      <dgm:prSet/>
      <dgm:spPr/>
      <dgm:t>
        <a:bodyPr/>
        <a:lstStyle/>
        <a:p>
          <a:r>
            <a:rPr lang="en-GB" dirty="0">
              <a:solidFill>
                <a:schemeClr val="tx1"/>
              </a:solidFill>
            </a:rPr>
            <a:t>30 August 2002 Education dept. stressed: "We do not advise that people should be allowed to work unchecked if they are supervised.”</a:t>
          </a:r>
          <a:endParaRPr lang="en-US" dirty="0">
            <a:solidFill>
              <a:schemeClr val="tx1"/>
            </a:solidFill>
          </a:endParaRPr>
        </a:p>
      </dgm:t>
    </dgm:pt>
    <dgm:pt modelId="{985DEF6C-02CD-47A1-A8B2-5089C7F33186}" type="parTrans" cxnId="{4241F2E7-0AEC-41A3-BA08-889F5B3011E8}">
      <dgm:prSet/>
      <dgm:spPr/>
      <dgm:t>
        <a:bodyPr/>
        <a:lstStyle/>
        <a:p>
          <a:endParaRPr lang="en-US"/>
        </a:p>
      </dgm:t>
    </dgm:pt>
    <dgm:pt modelId="{84C6398D-9A50-4B5D-B8C3-3F89D7D119BA}" type="sibTrans" cxnId="{4241F2E7-0AEC-41A3-BA08-889F5B3011E8}">
      <dgm:prSet/>
      <dgm:spPr/>
      <dgm:t>
        <a:bodyPr/>
        <a:lstStyle/>
        <a:p>
          <a:endParaRPr lang="en-US"/>
        </a:p>
      </dgm:t>
    </dgm:pt>
    <dgm:pt modelId="{377D548B-E8D4-4722-926D-BBD274CCCEDA}">
      <dgm:prSet/>
      <dgm:spPr/>
      <dgm:t>
        <a:bodyPr/>
        <a:lstStyle/>
        <a:p>
          <a:r>
            <a:rPr lang="en-GB" dirty="0">
              <a:solidFill>
                <a:schemeClr val="tx1"/>
              </a:solidFill>
            </a:rPr>
            <a:t>4 September: Third U-turn due to the volume of CRB’s waiting. Schools had to turn children away due to not enough staff. Union meetings were held.</a:t>
          </a:r>
          <a:endParaRPr lang="en-US" dirty="0">
            <a:solidFill>
              <a:schemeClr val="tx1"/>
            </a:solidFill>
          </a:endParaRPr>
        </a:p>
      </dgm:t>
    </dgm:pt>
    <dgm:pt modelId="{5E619368-9CCD-4E0A-ACD0-B7D7376E3047}" type="parTrans" cxnId="{EE83EA7B-8BEF-48FD-9949-AB2CBE3383C8}">
      <dgm:prSet/>
      <dgm:spPr/>
      <dgm:t>
        <a:bodyPr/>
        <a:lstStyle/>
        <a:p>
          <a:endParaRPr lang="en-US"/>
        </a:p>
      </dgm:t>
    </dgm:pt>
    <dgm:pt modelId="{446A406E-C718-4348-9581-AD3D7A5D0B04}" type="sibTrans" cxnId="{EE83EA7B-8BEF-48FD-9949-AB2CBE3383C8}">
      <dgm:prSet/>
      <dgm:spPr/>
      <dgm:t>
        <a:bodyPr/>
        <a:lstStyle/>
        <a:p>
          <a:endParaRPr lang="en-US"/>
        </a:p>
      </dgm:t>
    </dgm:pt>
    <dgm:pt modelId="{712CA254-7E23-432E-B10D-49BA824CBA6E}">
      <dgm:prSet/>
      <dgm:spPr/>
      <dgm:t>
        <a:bodyPr/>
        <a:lstStyle/>
        <a:p>
          <a:r>
            <a:rPr lang="en-GB" dirty="0">
              <a:solidFill>
                <a:schemeClr val="tx1"/>
              </a:solidFill>
            </a:rPr>
            <a:t>The Education Secretary, Estelle Morris - "I have therefore decided to allow teachers, teaching assistants and other  to work in schools at the head teachers' discretion after receiving List 99 checks. </a:t>
          </a:r>
          <a:endParaRPr lang="en-US" dirty="0">
            <a:solidFill>
              <a:schemeClr val="tx1"/>
            </a:solidFill>
          </a:endParaRPr>
        </a:p>
      </dgm:t>
    </dgm:pt>
    <dgm:pt modelId="{88FA319E-A65C-43C5-BCC7-9679275BE202}" type="parTrans" cxnId="{B1A8B6AD-E7B9-4A15-A24A-54DC4152DFD8}">
      <dgm:prSet/>
      <dgm:spPr/>
      <dgm:t>
        <a:bodyPr/>
        <a:lstStyle/>
        <a:p>
          <a:endParaRPr lang="en-US"/>
        </a:p>
      </dgm:t>
    </dgm:pt>
    <dgm:pt modelId="{22EE311B-D49D-4761-8D51-BA4486A2F8F9}" type="sibTrans" cxnId="{B1A8B6AD-E7B9-4A15-A24A-54DC4152DFD8}">
      <dgm:prSet/>
      <dgm:spPr/>
      <dgm:t>
        <a:bodyPr/>
        <a:lstStyle/>
        <a:p>
          <a:endParaRPr lang="en-US"/>
        </a:p>
      </dgm:t>
    </dgm:pt>
    <dgm:pt modelId="{AB0A3E84-15A0-4E0D-9656-01D4F6269370}" type="pres">
      <dgm:prSet presAssocID="{3826542A-2B09-418E-840A-B7CBC3AA67B1}" presName="root" presStyleCnt="0">
        <dgm:presLayoutVars>
          <dgm:dir/>
          <dgm:resizeHandles val="exact"/>
        </dgm:presLayoutVars>
      </dgm:prSet>
      <dgm:spPr/>
    </dgm:pt>
    <dgm:pt modelId="{450F82D2-4864-4A4B-B642-0F1837A63175}" type="pres">
      <dgm:prSet presAssocID="{8458172E-14BB-4535-964B-2CA5D7BE1A11}" presName="compNode" presStyleCnt="0"/>
      <dgm:spPr/>
    </dgm:pt>
    <dgm:pt modelId="{FCDDE8FD-639A-44C8-A247-3B15F8366331}" type="pres">
      <dgm:prSet presAssocID="{8458172E-14BB-4535-964B-2CA5D7BE1A11}" presName="bgRect" presStyleLbl="bgShp" presStyleIdx="0" presStyleCnt="3"/>
      <dgm:spPr/>
    </dgm:pt>
    <dgm:pt modelId="{1F8F3F5C-DB58-4AEA-8475-48581AD3FC24}" type="pres">
      <dgm:prSet presAssocID="{8458172E-14BB-4535-964B-2CA5D7BE1A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61C622-065A-4DB6-962A-6205EA3F9F58}" type="pres">
      <dgm:prSet presAssocID="{8458172E-14BB-4535-964B-2CA5D7BE1A11}" presName="spaceRect" presStyleCnt="0"/>
      <dgm:spPr/>
    </dgm:pt>
    <dgm:pt modelId="{37675A2C-916C-4542-9B51-8725FFB7635D}" type="pres">
      <dgm:prSet presAssocID="{8458172E-14BB-4535-964B-2CA5D7BE1A11}" presName="parTx" presStyleLbl="revTx" presStyleIdx="0" presStyleCnt="3">
        <dgm:presLayoutVars>
          <dgm:chMax val="0"/>
          <dgm:chPref val="0"/>
        </dgm:presLayoutVars>
      </dgm:prSet>
      <dgm:spPr/>
    </dgm:pt>
    <dgm:pt modelId="{2581C0F3-338B-4A4F-9285-C3662512EE24}" type="pres">
      <dgm:prSet presAssocID="{84C6398D-9A50-4B5D-B8C3-3F89D7D119BA}" presName="sibTrans" presStyleCnt="0"/>
      <dgm:spPr/>
    </dgm:pt>
    <dgm:pt modelId="{E65562D8-0FB9-4338-A70B-895E1AEA8275}" type="pres">
      <dgm:prSet presAssocID="{377D548B-E8D4-4722-926D-BBD274CCCEDA}" presName="compNode" presStyleCnt="0"/>
      <dgm:spPr/>
    </dgm:pt>
    <dgm:pt modelId="{D72FF4A0-E5DC-4AA2-A19B-337D2D509798}" type="pres">
      <dgm:prSet presAssocID="{377D548B-E8D4-4722-926D-BBD274CCCEDA}" presName="bgRect" presStyleLbl="bgShp" presStyleIdx="1" presStyleCnt="3"/>
      <dgm:spPr/>
    </dgm:pt>
    <dgm:pt modelId="{5CA23689-FC30-4932-BF86-2384A0A182DC}" type="pres">
      <dgm:prSet presAssocID="{377D548B-E8D4-4722-926D-BBD274CCC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7D98309-8410-4E7C-BF8D-6E6068C92C2F}" type="pres">
      <dgm:prSet presAssocID="{377D548B-E8D4-4722-926D-BBD274CCCEDA}" presName="spaceRect" presStyleCnt="0"/>
      <dgm:spPr/>
    </dgm:pt>
    <dgm:pt modelId="{AEAE60F0-B96B-4BA3-AE65-B6B84D6F711C}" type="pres">
      <dgm:prSet presAssocID="{377D548B-E8D4-4722-926D-BBD274CCCEDA}" presName="parTx" presStyleLbl="revTx" presStyleIdx="1" presStyleCnt="3">
        <dgm:presLayoutVars>
          <dgm:chMax val="0"/>
          <dgm:chPref val="0"/>
        </dgm:presLayoutVars>
      </dgm:prSet>
      <dgm:spPr/>
    </dgm:pt>
    <dgm:pt modelId="{9ADEE70B-53A1-4F7F-86DD-0BFDFB63C84F}" type="pres">
      <dgm:prSet presAssocID="{446A406E-C718-4348-9581-AD3D7A5D0B04}" presName="sibTrans" presStyleCnt="0"/>
      <dgm:spPr/>
    </dgm:pt>
    <dgm:pt modelId="{1D9CE538-823D-418A-A025-2B107466710E}" type="pres">
      <dgm:prSet presAssocID="{712CA254-7E23-432E-B10D-49BA824CBA6E}" presName="compNode" presStyleCnt="0"/>
      <dgm:spPr/>
    </dgm:pt>
    <dgm:pt modelId="{DCA55024-2BA8-44ED-A887-9DC62731ED4D}" type="pres">
      <dgm:prSet presAssocID="{712CA254-7E23-432E-B10D-49BA824CBA6E}" presName="bgRect" presStyleLbl="bgShp" presStyleIdx="2" presStyleCnt="3"/>
      <dgm:spPr/>
    </dgm:pt>
    <dgm:pt modelId="{6A5DEB67-6889-4BAB-9337-3A7038EF97E5}" type="pres">
      <dgm:prSet presAssocID="{712CA254-7E23-432E-B10D-49BA824CBA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s clef"/>
        </a:ext>
      </dgm:extLst>
    </dgm:pt>
    <dgm:pt modelId="{0C2649F4-4EC2-495A-A48F-A0BF93828FE7}" type="pres">
      <dgm:prSet presAssocID="{712CA254-7E23-432E-B10D-49BA824CBA6E}" presName="spaceRect" presStyleCnt="0"/>
      <dgm:spPr/>
    </dgm:pt>
    <dgm:pt modelId="{F3541B50-8B9D-43F6-A28C-5E32A6C73960}" type="pres">
      <dgm:prSet presAssocID="{712CA254-7E23-432E-B10D-49BA824CBA6E}" presName="parTx" presStyleLbl="revTx" presStyleIdx="2" presStyleCnt="3">
        <dgm:presLayoutVars>
          <dgm:chMax val="0"/>
          <dgm:chPref val="0"/>
        </dgm:presLayoutVars>
      </dgm:prSet>
      <dgm:spPr/>
    </dgm:pt>
  </dgm:ptLst>
  <dgm:cxnLst>
    <dgm:cxn modelId="{15F65729-8285-4B94-A9A5-BE58FB6E72D7}" type="presOf" srcId="{8458172E-14BB-4535-964B-2CA5D7BE1A11}" destId="{37675A2C-916C-4542-9B51-8725FFB7635D}" srcOrd="0" destOrd="0" presId="urn:microsoft.com/office/officeart/2018/2/layout/IconVerticalSolidList"/>
    <dgm:cxn modelId="{28A9432C-A20D-4BC9-AD12-33F9FBD9605E}" type="presOf" srcId="{712CA254-7E23-432E-B10D-49BA824CBA6E}" destId="{F3541B50-8B9D-43F6-A28C-5E32A6C73960}" srcOrd="0" destOrd="0" presId="urn:microsoft.com/office/officeart/2018/2/layout/IconVerticalSolidList"/>
    <dgm:cxn modelId="{43C1DE5A-4130-406D-9119-7840F6E8BEC2}" type="presOf" srcId="{3826542A-2B09-418E-840A-B7CBC3AA67B1}" destId="{AB0A3E84-15A0-4E0D-9656-01D4F6269370}" srcOrd="0" destOrd="0" presId="urn:microsoft.com/office/officeart/2018/2/layout/IconVerticalSolidList"/>
    <dgm:cxn modelId="{EE83EA7B-8BEF-48FD-9949-AB2CBE3383C8}" srcId="{3826542A-2B09-418E-840A-B7CBC3AA67B1}" destId="{377D548B-E8D4-4722-926D-BBD274CCCEDA}" srcOrd="1" destOrd="0" parTransId="{5E619368-9CCD-4E0A-ACD0-B7D7376E3047}" sibTransId="{446A406E-C718-4348-9581-AD3D7A5D0B04}"/>
    <dgm:cxn modelId="{B1A8B6AD-E7B9-4A15-A24A-54DC4152DFD8}" srcId="{3826542A-2B09-418E-840A-B7CBC3AA67B1}" destId="{712CA254-7E23-432E-B10D-49BA824CBA6E}" srcOrd="2" destOrd="0" parTransId="{88FA319E-A65C-43C5-BCC7-9679275BE202}" sibTransId="{22EE311B-D49D-4761-8D51-BA4486A2F8F9}"/>
    <dgm:cxn modelId="{4AFF0ADE-75A2-447E-92DE-B36A713B3951}" type="presOf" srcId="{377D548B-E8D4-4722-926D-BBD274CCCEDA}" destId="{AEAE60F0-B96B-4BA3-AE65-B6B84D6F711C}" srcOrd="0" destOrd="0" presId="urn:microsoft.com/office/officeart/2018/2/layout/IconVerticalSolidList"/>
    <dgm:cxn modelId="{4241F2E7-0AEC-41A3-BA08-889F5B3011E8}" srcId="{3826542A-2B09-418E-840A-B7CBC3AA67B1}" destId="{8458172E-14BB-4535-964B-2CA5D7BE1A11}" srcOrd="0" destOrd="0" parTransId="{985DEF6C-02CD-47A1-A8B2-5089C7F33186}" sibTransId="{84C6398D-9A50-4B5D-B8C3-3F89D7D119BA}"/>
    <dgm:cxn modelId="{F0EAF4B8-CDAF-487A-8585-545F59785A93}" type="presParOf" srcId="{AB0A3E84-15A0-4E0D-9656-01D4F6269370}" destId="{450F82D2-4864-4A4B-B642-0F1837A63175}" srcOrd="0" destOrd="0" presId="urn:microsoft.com/office/officeart/2018/2/layout/IconVerticalSolidList"/>
    <dgm:cxn modelId="{6C7FB6A1-E2C8-49F1-9876-5570B449FFF5}" type="presParOf" srcId="{450F82D2-4864-4A4B-B642-0F1837A63175}" destId="{FCDDE8FD-639A-44C8-A247-3B15F8366331}" srcOrd="0" destOrd="0" presId="urn:microsoft.com/office/officeart/2018/2/layout/IconVerticalSolidList"/>
    <dgm:cxn modelId="{BB2D7F0B-5E95-489A-8C01-59515311353E}" type="presParOf" srcId="{450F82D2-4864-4A4B-B642-0F1837A63175}" destId="{1F8F3F5C-DB58-4AEA-8475-48581AD3FC24}" srcOrd="1" destOrd="0" presId="urn:microsoft.com/office/officeart/2018/2/layout/IconVerticalSolidList"/>
    <dgm:cxn modelId="{71C3B86D-F199-4C2B-8BD5-B867ABF7A4D9}" type="presParOf" srcId="{450F82D2-4864-4A4B-B642-0F1837A63175}" destId="{5361C622-065A-4DB6-962A-6205EA3F9F58}" srcOrd="2" destOrd="0" presId="urn:microsoft.com/office/officeart/2018/2/layout/IconVerticalSolidList"/>
    <dgm:cxn modelId="{66456B8A-6BD1-4E76-89C5-6AC872D01556}" type="presParOf" srcId="{450F82D2-4864-4A4B-B642-0F1837A63175}" destId="{37675A2C-916C-4542-9B51-8725FFB7635D}" srcOrd="3" destOrd="0" presId="urn:microsoft.com/office/officeart/2018/2/layout/IconVerticalSolidList"/>
    <dgm:cxn modelId="{B8385D36-158F-48DE-A2EE-992AB2D2B07F}" type="presParOf" srcId="{AB0A3E84-15A0-4E0D-9656-01D4F6269370}" destId="{2581C0F3-338B-4A4F-9285-C3662512EE24}" srcOrd="1" destOrd="0" presId="urn:microsoft.com/office/officeart/2018/2/layout/IconVerticalSolidList"/>
    <dgm:cxn modelId="{48B322C9-0D54-4C01-8A08-45730E399FAF}" type="presParOf" srcId="{AB0A3E84-15A0-4E0D-9656-01D4F6269370}" destId="{E65562D8-0FB9-4338-A70B-895E1AEA8275}" srcOrd="2" destOrd="0" presId="urn:microsoft.com/office/officeart/2018/2/layout/IconVerticalSolidList"/>
    <dgm:cxn modelId="{C6B29416-7D11-43CA-AFC7-F80BEBCE7B51}" type="presParOf" srcId="{E65562D8-0FB9-4338-A70B-895E1AEA8275}" destId="{D72FF4A0-E5DC-4AA2-A19B-337D2D509798}" srcOrd="0" destOrd="0" presId="urn:microsoft.com/office/officeart/2018/2/layout/IconVerticalSolidList"/>
    <dgm:cxn modelId="{2C0B4174-4BB8-4734-9B44-76338D11BF93}" type="presParOf" srcId="{E65562D8-0FB9-4338-A70B-895E1AEA8275}" destId="{5CA23689-FC30-4932-BF86-2384A0A182DC}" srcOrd="1" destOrd="0" presId="urn:microsoft.com/office/officeart/2018/2/layout/IconVerticalSolidList"/>
    <dgm:cxn modelId="{B580DB41-1B0A-4FD2-B23F-8FF1DF7445BF}" type="presParOf" srcId="{E65562D8-0FB9-4338-A70B-895E1AEA8275}" destId="{47D98309-8410-4E7C-BF8D-6E6068C92C2F}" srcOrd="2" destOrd="0" presId="urn:microsoft.com/office/officeart/2018/2/layout/IconVerticalSolidList"/>
    <dgm:cxn modelId="{A606F8A9-5699-451E-A7F4-DAA6D4C16930}" type="presParOf" srcId="{E65562D8-0FB9-4338-A70B-895E1AEA8275}" destId="{AEAE60F0-B96B-4BA3-AE65-B6B84D6F711C}" srcOrd="3" destOrd="0" presId="urn:microsoft.com/office/officeart/2018/2/layout/IconVerticalSolidList"/>
    <dgm:cxn modelId="{DA99FEE0-885A-4AB0-800A-A1BCD8FB4840}" type="presParOf" srcId="{AB0A3E84-15A0-4E0D-9656-01D4F6269370}" destId="{9ADEE70B-53A1-4F7F-86DD-0BFDFB63C84F}" srcOrd="3" destOrd="0" presId="urn:microsoft.com/office/officeart/2018/2/layout/IconVerticalSolidList"/>
    <dgm:cxn modelId="{F6ED4590-1DE2-4440-AEF5-B2347601C3F7}" type="presParOf" srcId="{AB0A3E84-15A0-4E0D-9656-01D4F6269370}" destId="{1D9CE538-823D-418A-A025-2B107466710E}" srcOrd="4" destOrd="0" presId="urn:microsoft.com/office/officeart/2018/2/layout/IconVerticalSolidList"/>
    <dgm:cxn modelId="{D578F838-AEB3-42D1-B0BA-991DA6D19652}" type="presParOf" srcId="{1D9CE538-823D-418A-A025-2B107466710E}" destId="{DCA55024-2BA8-44ED-A887-9DC62731ED4D}" srcOrd="0" destOrd="0" presId="urn:microsoft.com/office/officeart/2018/2/layout/IconVerticalSolidList"/>
    <dgm:cxn modelId="{35425DE2-E9D7-462E-902B-EE96EAF61AB2}" type="presParOf" srcId="{1D9CE538-823D-418A-A025-2B107466710E}" destId="{6A5DEB67-6889-4BAB-9337-3A7038EF97E5}" srcOrd="1" destOrd="0" presId="urn:microsoft.com/office/officeart/2018/2/layout/IconVerticalSolidList"/>
    <dgm:cxn modelId="{DE504869-AFDA-4674-B8FE-83D35C8D8DF3}" type="presParOf" srcId="{1D9CE538-823D-418A-A025-2B107466710E}" destId="{0C2649F4-4EC2-495A-A48F-A0BF93828FE7}" srcOrd="2" destOrd="0" presId="urn:microsoft.com/office/officeart/2018/2/layout/IconVerticalSolidList"/>
    <dgm:cxn modelId="{83389632-50E9-444B-9161-7B5BEFE91236}" type="presParOf" srcId="{1D9CE538-823D-418A-A025-2B107466710E}" destId="{F3541B50-8B9D-43F6-A28C-5E32A6C73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16F9E-B3CF-4358-BCC6-1C3594D41DEA}">
      <dsp:nvSpPr>
        <dsp:cNvPr id="0" name=""/>
        <dsp:cNvSpPr/>
      </dsp:nvSpPr>
      <dsp:spPr>
        <a:xfrm>
          <a:off x="0" y="487583"/>
          <a:ext cx="626364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Showed that although policies in place there were still children being failed</a:t>
          </a:r>
          <a:endParaRPr lang="en-US" sz="2700" kern="1200"/>
        </a:p>
      </dsp:txBody>
      <dsp:txXfrm>
        <a:off x="52431" y="540014"/>
        <a:ext cx="6158778" cy="969198"/>
      </dsp:txXfrm>
    </dsp:sp>
    <dsp:sp modelId="{02964846-9044-492D-82A2-8C4A75F4B1B9}">
      <dsp:nvSpPr>
        <dsp:cNvPr id="0" name=""/>
        <dsp:cNvSpPr/>
      </dsp:nvSpPr>
      <dsp:spPr>
        <a:xfrm>
          <a:off x="0" y="1639404"/>
          <a:ext cx="6263640" cy="107406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After Baby P children protection procedures not being properly addressed</a:t>
          </a:r>
          <a:endParaRPr lang="en-US" sz="2700" kern="1200"/>
        </a:p>
      </dsp:txBody>
      <dsp:txXfrm>
        <a:off x="52431" y="1691835"/>
        <a:ext cx="6158778" cy="969198"/>
      </dsp:txXfrm>
    </dsp:sp>
    <dsp:sp modelId="{F4EFBEAF-4DF4-4952-B288-C673577E1436}">
      <dsp:nvSpPr>
        <dsp:cNvPr id="0" name=""/>
        <dsp:cNvSpPr/>
      </dsp:nvSpPr>
      <dsp:spPr>
        <a:xfrm>
          <a:off x="0" y="2791223"/>
          <a:ext cx="6263640" cy="107406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Lord Laming report 2009 = lack of appropriate action between services</a:t>
          </a:r>
          <a:endParaRPr lang="en-US" sz="2700" kern="1200"/>
        </a:p>
      </dsp:txBody>
      <dsp:txXfrm>
        <a:off x="52431" y="2843654"/>
        <a:ext cx="6158778" cy="969198"/>
      </dsp:txXfrm>
    </dsp:sp>
    <dsp:sp modelId="{DDF7B901-60B0-4BB4-9F85-1FADFB36E62A}">
      <dsp:nvSpPr>
        <dsp:cNvPr id="0" name=""/>
        <dsp:cNvSpPr/>
      </dsp:nvSpPr>
      <dsp:spPr>
        <a:xfrm>
          <a:off x="0" y="3943044"/>
          <a:ext cx="6263640" cy="107406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However:</a:t>
          </a:r>
          <a:endParaRPr lang="en-US" sz="2700" kern="1200"/>
        </a:p>
      </dsp:txBody>
      <dsp:txXfrm>
        <a:off x="52431" y="3995475"/>
        <a:ext cx="6158778" cy="969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E8FD-639A-44C8-A247-3B15F83663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3F5C-DB58-4AEA-8475-48581AD3FC2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75A2C-916C-4542-9B51-8725FFB7635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30 August 2002 Education dept. stressed: "We do not advise that people should be allowed to work unchecked if they are supervised.”</a:t>
          </a:r>
          <a:endParaRPr lang="en-US" sz="2300" kern="1200" dirty="0">
            <a:solidFill>
              <a:schemeClr val="tx1"/>
            </a:solidFill>
          </a:endParaRPr>
        </a:p>
      </dsp:txBody>
      <dsp:txXfrm>
        <a:off x="1435590" y="531"/>
        <a:ext cx="9080009" cy="1242935"/>
      </dsp:txXfrm>
    </dsp:sp>
    <dsp:sp modelId="{D72FF4A0-E5DC-4AA2-A19B-337D2D5097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23689-FC30-4932-BF86-2384A0A182D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E60F0-B96B-4BA3-AE65-B6B84D6F711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4 September: Third U-turn due to the volume of CRB’s waiting. Schools had to turn children away due to not enough staff. Union meetings were held.</a:t>
          </a:r>
          <a:endParaRPr lang="en-US" sz="2300" kern="1200" dirty="0">
            <a:solidFill>
              <a:schemeClr val="tx1"/>
            </a:solidFill>
          </a:endParaRPr>
        </a:p>
      </dsp:txBody>
      <dsp:txXfrm>
        <a:off x="1435590" y="1554201"/>
        <a:ext cx="9080009" cy="1242935"/>
      </dsp:txXfrm>
    </dsp:sp>
    <dsp:sp modelId="{DCA55024-2BA8-44ED-A887-9DC62731ED4D}">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EB67-6889-4BAB-9337-3A7038EF97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41B50-8B9D-43F6-A28C-5E32A6C73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The Education Secretary, Estelle Morris - "I have therefore decided to allow teachers, teaching assistants and other  to work in schools at the head teachers' discretion after receiving List 99 checks. </a:t>
          </a:r>
          <a:endParaRPr lang="en-US" sz="2300" kern="1200" dirty="0">
            <a:solidFill>
              <a:schemeClr val="tx1"/>
            </a:solidFill>
          </a:endParaRP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8521F-7934-4CE6-81A9-EB7732790A6B}"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780D4-12FA-4783-BA1B-82E8591044E3}" type="slidenum">
              <a:rPr lang="en-GB" smtClean="0"/>
              <a:t>‹#›</a:t>
            </a:fld>
            <a:endParaRPr lang="en-GB"/>
          </a:p>
        </p:txBody>
      </p:sp>
    </p:spTree>
    <p:extLst>
      <p:ext uri="{BB962C8B-B14F-4D97-AF65-F5344CB8AC3E}">
        <p14:creationId xmlns:p14="http://schemas.microsoft.com/office/powerpoint/2010/main" val="1891265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lideshare.net/Pr0CEED/the-tragic-case-of-victoria-climbie-revised-201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4</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6</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https://www.legislation.gov.uk/ukpga/1989/41/section/47</a:t>
            </a:r>
          </a:p>
          <a:p>
            <a:endParaRPr lang="en-GB" dirty="0"/>
          </a:p>
          <a:p>
            <a:r>
              <a:rPr lang="en-GB" dirty="0"/>
              <a:t>https://assets.publishing.service.gov.uk/government/uploads/system/uploads/attachment_data/file/942454/Working_together_to_safeguard_children_inter_agency_guidance.pdf</a:t>
            </a:r>
          </a:p>
        </p:txBody>
      </p:sp>
      <p:sp>
        <p:nvSpPr>
          <p:cNvPr id="4" name="Slide Number Placeholder 3"/>
          <p:cNvSpPr>
            <a:spLocks noGrp="1"/>
          </p:cNvSpPr>
          <p:nvPr>
            <p:ph type="sldNum" sz="quarter" idx="5"/>
          </p:nvPr>
        </p:nvSpPr>
        <p:spPr/>
        <p:txBody>
          <a:bodyPr/>
          <a:lstStyle/>
          <a:p>
            <a:fld id="{80B780D4-12FA-4783-BA1B-82E8591044E3}" type="slidenum">
              <a:rPr lang="en-GB" smtClean="0"/>
              <a:t>7</a:t>
            </a:fld>
            <a:endParaRPr lang="en-GB"/>
          </a:p>
        </p:txBody>
      </p:sp>
    </p:spTree>
    <p:extLst>
      <p:ext uri="{BB962C8B-B14F-4D97-AF65-F5344CB8AC3E}">
        <p14:creationId xmlns:p14="http://schemas.microsoft.com/office/powerpoint/2010/main" val="1570994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B780D4-12FA-4783-BA1B-82E8591044E3}" type="slidenum">
              <a:rPr lang="en-GB" smtClean="0"/>
              <a:t>8</a:t>
            </a:fld>
            <a:endParaRPr lang="en-GB"/>
          </a:p>
        </p:txBody>
      </p:sp>
    </p:spTree>
    <p:extLst>
      <p:ext uri="{BB962C8B-B14F-4D97-AF65-F5344CB8AC3E}">
        <p14:creationId xmlns:p14="http://schemas.microsoft.com/office/powerpoint/2010/main" val="3789156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2">
                    <a:lumMod val="50000"/>
                  </a:schemeClr>
                </a:solidFill>
                <a:latin typeface="Calibri" panose="020F0502020204030204" pitchFamily="34" charset="0"/>
              </a:rPr>
              <a:t>children’s </a:t>
            </a:r>
            <a:r>
              <a:rPr lang="en-GB" b="1" dirty="0">
                <a:solidFill>
                  <a:schemeClr val="tx2">
                    <a:lumMod val="50000"/>
                  </a:schemeClr>
                </a:solidFill>
                <a:latin typeface="Calibri" panose="020F0502020204030204" pitchFamily="34" charset="0"/>
              </a:rPr>
              <a:t>Rights</a:t>
            </a:r>
            <a:r>
              <a:rPr lang="en-GB" dirty="0">
                <a:solidFill>
                  <a:schemeClr val="tx2">
                    <a:lumMod val="50000"/>
                  </a:schemeClr>
                </a:solidFill>
                <a:latin typeface="Calibri" panose="020F0502020204030204" pitchFamily="34" charset="0"/>
              </a:rPr>
              <a:t> basic rights to survive,</a:t>
            </a:r>
            <a:r>
              <a:rPr lang="en-GB" baseline="0" dirty="0">
                <a:solidFill>
                  <a:schemeClr val="tx2">
                    <a:lumMod val="50000"/>
                  </a:schemeClr>
                </a:solidFill>
                <a:latin typeface="Calibri" panose="020F0502020204030204" pitchFamily="34" charset="0"/>
              </a:rPr>
              <a:t> life, have a name, be safe, live with family, education, play</a:t>
            </a:r>
          </a:p>
          <a:p>
            <a:r>
              <a:rPr lang="en-GB" baseline="0" dirty="0">
                <a:solidFill>
                  <a:schemeClr val="tx2">
                    <a:lumMod val="50000"/>
                  </a:schemeClr>
                </a:solidFill>
                <a:latin typeface="Calibri" panose="020F0502020204030204" pitchFamily="34" charset="0"/>
              </a:rPr>
              <a:t>Most children will live a happy and engaging life but others will have barriers to face to get that life they are entitled too. </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t>9</a:t>
            </a:fld>
            <a:endParaRPr lang="en-GB"/>
          </a:p>
        </p:txBody>
      </p:sp>
    </p:spTree>
    <p:extLst>
      <p:ext uri="{BB962C8B-B14F-4D97-AF65-F5344CB8AC3E}">
        <p14:creationId xmlns:p14="http://schemas.microsoft.com/office/powerpoint/2010/main" val="4154127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10</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Arial" charset="0"/>
              </a:rPr>
              <a:t>Use this diagram to demonstrate some of the common sites for accidental injury.</a:t>
            </a:r>
          </a:p>
          <a:p>
            <a:pPr marL="171450" indent="-171450">
              <a:buFont typeface="Arial" pitchFamily="34" charset="0"/>
              <a:buChar char="•"/>
              <a:defRPr/>
            </a:pPr>
            <a:r>
              <a:rPr lang="en-GB" dirty="0">
                <a:latin typeface="Arial" charset="0"/>
              </a:rPr>
              <a:t>Not all bruising or marking is cause for concern. </a:t>
            </a:r>
          </a:p>
          <a:p>
            <a:pPr marL="171450" indent="-171450">
              <a:buFont typeface="Arial" pitchFamily="34" charset="0"/>
              <a:buChar char="•"/>
              <a:defRPr/>
            </a:pPr>
            <a:r>
              <a:rPr lang="en-GB" dirty="0">
                <a:latin typeface="Arial" charset="0"/>
              </a:rPr>
              <a:t>However when explanations do not correlate or the bruising is in an unusual place, this should be recorded and discussed with the designated safeguarding lead.</a:t>
            </a:r>
          </a:p>
          <a:p>
            <a:pPr>
              <a:defRPr/>
            </a:pPr>
            <a:endParaRPr lang="en-GB" dirty="0">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11</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Comic Sans MS" pitchFamily="66" charset="0"/>
              </a:rPr>
              <a:t>Use this diagram to illustrate some of the areas that are suggestive of physical abuse.</a:t>
            </a:r>
          </a:p>
          <a:p>
            <a:pPr marL="171450" indent="-171450">
              <a:buFont typeface="Arial" pitchFamily="34" charset="0"/>
              <a:buChar char="•"/>
              <a:defRPr/>
            </a:pPr>
            <a:r>
              <a:rPr lang="en-GB" dirty="0">
                <a:latin typeface="Comic Sans MS" pitchFamily="66" charset="0"/>
              </a:rPr>
              <a:t>Reinforce the need to share any concerns with the Designated Senior Person.</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Does the explanation for injury / mark add up? </a:t>
            </a:r>
          </a:p>
          <a:p>
            <a:pPr marL="171450" indent="-171450">
              <a:buFont typeface="Arial" pitchFamily="34" charset="0"/>
              <a:buChar char="•"/>
              <a:defRPr/>
            </a:pPr>
            <a:r>
              <a:rPr lang="en-GB" dirty="0">
                <a:latin typeface="Comic Sans MS" pitchFamily="66" charset="0"/>
              </a:rPr>
              <a:t>Does parents explanation confirm child’s explanation?</a:t>
            </a:r>
          </a:p>
          <a:p>
            <a:pPr marL="171450" indent="-171450">
              <a:buFont typeface="Arial" pitchFamily="34" charset="0"/>
              <a:buChar char="•"/>
              <a:defRPr/>
            </a:pPr>
            <a:r>
              <a:rPr lang="en-GB" dirty="0">
                <a:latin typeface="Comic Sans MS" pitchFamily="66" charset="0"/>
              </a:rPr>
              <a:t>Parents will go to extra-ordinary lengths to cover up – disguised compliance</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Explanations may seem plausible at the time. – Importance of chronologies</a:t>
            </a:r>
          </a:p>
          <a:p>
            <a:pPr marL="171450" indent="-171450">
              <a:buFont typeface="Arial" pitchFamily="34" charset="0"/>
              <a:buChar cha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dirty="0"/>
          </a:p>
        </p:txBody>
      </p:sp>
    </p:spTree>
    <p:extLst>
      <p:ext uri="{BB962C8B-B14F-4D97-AF65-F5344CB8AC3E}">
        <p14:creationId xmlns:p14="http://schemas.microsoft.com/office/powerpoint/2010/main" val="3933735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away from her home</a:t>
            </a:r>
            <a:r>
              <a:rPr lang="en-GB" baseline="0" dirty="0"/>
              <a:t> with agreement with parents to have an education in France. </a:t>
            </a:r>
          </a:p>
          <a:p>
            <a:r>
              <a:rPr lang="en-GB" baseline="0" dirty="0"/>
              <a:t>Aunty moved to London with boyfriend and abuse worsened after this. Many organisations involved but did nothing. </a:t>
            </a: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12</a:t>
            </a:fld>
            <a:endParaRPr lang="en-GB"/>
          </a:p>
        </p:txBody>
      </p:sp>
    </p:spTree>
    <p:extLst>
      <p:ext uri="{BB962C8B-B14F-4D97-AF65-F5344CB8AC3E}">
        <p14:creationId xmlns:p14="http://schemas.microsoft.com/office/powerpoint/2010/main" val="929185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https://www.slideshare.net/Pr0CEED/the-tragic-case-of-victoria-climbie-revised-2011</a:t>
            </a:r>
            <a:endParaRPr lang="en-GB" dirty="0"/>
          </a:p>
          <a:p>
            <a:r>
              <a:rPr lang="en-GB" dirty="0"/>
              <a:t>For workshops???</a:t>
            </a:r>
          </a:p>
        </p:txBody>
      </p:sp>
      <p:sp>
        <p:nvSpPr>
          <p:cNvPr id="4" name="Slide Number Placeholder 3"/>
          <p:cNvSpPr>
            <a:spLocks noGrp="1"/>
          </p:cNvSpPr>
          <p:nvPr>
            <p:ph type="sldNum" sz="quarter" idx="10"/>
          </p:nvPr>
        </p:nvSpPr>
        <p:spPr/>
        <p:txBody>
          <a:bodyPr/>
          <a:lstStyle/>
          <a:p>
            <a:fld id="{148BB90B-2D71-4937-B6B1-02424189E53E}" type="slidenum">
              <a:rPr lang="en-GB" smtClean="0"/>
              <a:t>13</a:t>
            </a:fld>
            <a:endParaRPr lang="en-GB"/>
          </a:p>
        </p:txBody>
      </p:sp>
    </p:spTree>
    <p:extLst>
      <p:ext uri="{BB962C8B-B14F-4D97-AF65-F5344CB8AC3E}">
        <p14:creationId xmlns:p14="http://schemas.microsoft.com/office/powerpoint/2010/main" val="3152062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https://www.gov.uk/government/publications/every-child-matters</a:t>
            </a:r>
          </a:p>
        </p:txBody>
      </p:sp>
      <p:sp>
        <p:nvSpPr>
          <p:cNvPr id="4" name="Slide Number Placeholder 3"/>
          <p:cNvSpPr>
            <a:spLocks noGrp="1"/>
          </p:cNvSpPr>
          <p:nvPr>
            <p:ph type="sldNum" sz="quarter" idx="5"/>
          </p:nvPr>
        </p:nvSpPr>
        <p:spPr/>
        <p:txBody>
          <a:bodyPr/>
          <a:lstStyle/>
          <a:p>
            <a:fld id="{80B780D4-12FA-4783-BA1B-82E8591044E3}" type="slidenum">
              <a:rPr lang="en-GB" smtClean="0"/>
              <a:t>14</a:t>
            </a:fld>
            <a:endParaRPr lang="en-GB"/>
          </a:p>
        </p:txBody>
      </p:sp>
    </p:spTree>
    <p:extLst>
      <p:ext uri="{BB962C8B-B14F-4D97-AF65-F5344CB8AC3E}">
        <p14:creationId xmlns:p14="http://schemas.microsoft.com/office/powerpoint/2010/main" val="4276883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Peter had lived in the </a:t>
            </a:r>
            <a:r>
              <a:rPr lang="en-GB" sz="1200" b="0" i="0" u="none" strike="noStrike" kern="1200" dirty="0">
                <a:solidFill>
                  <a:schemeClr val="tx1"/>
                </a:solidFill>
                <a:effectLst/>
                <a:latin typeface="+mn-lt"/>
                <a:ea typeface="+mn-ea"/>
                <a:cs typeface="+mn-cs"/>
                <a:hlinkClick r:id="rId3" tooltip="London Borough of Haringey"/>
              </a:rPr>
              <a:t>London Borough of Haringey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North London"/>
              </a:rPr>
              <a:t>North London</a:t>
            </a:r>
            <a:r>
              <a:rPr lang="en-GB" sz="1200" b="0" i="0" kern="1200" dirty="0">
                <a:solidFill>
                  <a:schemeClr val="tx1"/>
                </a:solidFill>
                <a:effectLst/>
                <a:latin typeface="+mn-lt"/>
                <a:ea typeface="+mn-ea"/>
                <a:cs typeface="+mn-cs"/>
              </a:rPr>
              <a:t>, under the same </a:t>
            </a:r>
            <a:r>
              <a:rPr lang="en-GB" sz="1200" b="0" i="0" u="none" strike="noStrike" kern="1200" dirty="0">
                <a:solidFill>
                  <a:schemeClr val="tx1"/>
                </a:solidFill>
                <a:effectLst/>
                <a:latin typeface="+mn-lt"/>
                <a:ea typeface="+mn-ea"/>
                <a:cs typeface="+mn-cs"/>
                <a:hlinkClick r:id="rId5" tooltip="Child welfare"/>
              </a:rPr>
              <a:t>child welfare</a:t>
            </a:r>
            <a:r>
              <a:rPr lang="en-GB" sz="1200" b="0" i="0" kern="1200" dirty="0">
                <a:solidFill>
                  <a:schemeClr val="tx1"/>
                </a:solidFill>
                <a:effectLst/>
                <a:latin typeface="+mn-lt"/>
                <a:ea typeface="+mn-ea"/>
                <a:cs typeface="+mn-cs"/>
              </a:rPr>
              <a:t> authorities that had already failed seven years earlier in the case of </a:t>
            </a:r>
            <a:r>
              <a:rPr lang="en-GB" sz="1200" b="0" i="0" u="sng" kern="1200" dirty="0">
                <a:solidFill>
                  <a:schemeClr val="tx1"/>
                </a:solidFill>
                <a:effectLst/>
                <a:latin typeface="+mn-lt"/>
                <a:ea typeface="+mn-ea"/>
                <a:cs typeface="+mn-cs"/>
                <a:hlinkClick r:id="rId6"/>
              </a:rPr>
              <a:t>Victoria </a:t>
            </a:r>
            <a:r>
              <a:rPr lang="en-GB" sz="1200" b="0" i="0" u="sng" kern="1200" dirty="0" err="1">
                <a:solidFill>
                  <a:schemeClr val="tx1"/>
                </a:solidFill>
                <a:effectLst/>
                <a:latin typeface="+mn-lt"/>
                <a:ea typeface="+mn-ea"/>
                <a:cs typeface="+mn-cs"/>
                <a:hlinkClick r:id="rId6"/>
              </a:rPr>
              <a:t>Climbié</a:t>
            </a:r>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Peter</a:t>
            </a:r>
            <a:r>
              <a:rPr lang="en-GB" sz="1200" b="0" i="0" u="sng" kern="1200" baseline="0" dirty="0">
                <a:solidFill>
                  <a:schemeClr val="tx1"/>
                </a:solidFill>
                <a:effectLst/>
                <a:latin typeface="+mn-lt"/>
                <a:ea typeface="+mn-ea"/>
                <a:cs typeface="+mn-cs"/>
              </a:rPr>
              <a:t> was 17 months old</a:t>
            </a: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15</a:t>
            </a:fld>
            <a:endParaRPr lang="en-GB"/>
          </a:p>
        </p:txBody>
      </p:sp>
    </p:spTree>
    <p:extLst>
      <p:ext uri="{BB962C8B-B14F-4D97-AF65-F5344CB8AC3E}">
        <p14:creationId xmlns:p14="http://schemas.microsoft.com/office/powerpoint/2010/main" val="4189183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https://www.gov.uk/government/publications/the-protection-of-children-in-england-a-progress-report</a:t>
            </a:r>
          </a:p>
        </p:txBody>
      </p:sp>
      <p:sp>
        <p:nvSpPr>
          <p:cNvPr id="4" name="Slide Number Placeholder 3"/>
          <p:cNvSpPr>
            <a:spLocks noGrp="1"/>
          </p:cNvSpPr>
          <p:nvPr>
            <p:ph type="sldNum" sz="quarter" idx="5"/>
          </p:nvPr>
        </p:nvSpPr>
        <p:spPr/>
        <p:txBody>
          <a:bodyPr/>
          <a:lstStyle/>
          <a:p>
            <a:fld id="{80B780D4-12FA-4783-BA1B-82E8591044E3}" type="slidenum">
              <a:rPr lang="en-GB" smtClean="0"/>
              <a:t>17</a:t>
            </a:fld>
            <a:endParaRPr lang="en-GB"/>
          </a:p>
        </p:txBody>
      </p:sp>
    </p:spTree>
    <p:extLst>
      <p:ext uri="{BB962C8B-B14F-4D97-AF65-F5344CB8AC3E}">
        <p14:creationId xmlns:p14="http://schemas.microsoft.com/office/powerpoint/2010/main" val="1148718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Killed by step-dad but mum was involved too.</a:t>
            </a:r>
            <a:r>
              <a:rPr lang="en-GB" baseline="0" dirty="0"/>
              <a:t> </a:t>
            </a:r>
          </a:p>
          <a:p>
            <a:pPr fontAlgn="base"/>
            <a:r>
              <a:rPr lang="en-GB" sz="1200" b="0" i="0" kern="1200" dirty="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dirty="0">
                <a:solidFill>
                  <a:schemeClr val="tx1"/>
                </a:solidFill>
                <a:effectLst/>
                <a:latin typeface="+mn-lt"/>
                <a:ea typeface="+mn-ea"/>
                <a:cs typeface="+mn-cs"/>
              </a:rPr>
              <a:t>Excuses made by Daniel's "controlling" mother were accepted by agencies</a:t>
            </a:r>
          </a:p>
          <a:p>
            <a:r>
              <a:rPr lang="en-GB" sz="1200" b="0" i="0" kern="1200" dirty="0">
                <a:solidFill>
                  <a:schemeClr val="tx1"/>
                </a:solidFill>
                <a:effectLst/>
                <a:latin typeface="+mn-lt"/>
                <a:ea typeface="+mn-ea"/>
                <a:cs typeface="+mn-cs"/>
              </a:rPr>
              <a:t>Daniel stole sandwiches from other children at school and dug through bins for discarded apple cores. His body was so emaciated that one experienced </a:t>
            </a:r>
            <a:r>
              <a:rPr lang="en-GB" sz="1200" b="0" i="0" kern="1200" dirty="0" err="1">
                <a:solidFill>
                  <a:schemeClr val="tx1"/>
                </a:solidFill>
                <a:effectLst/>
                <a:latin typeface="+mn-lt"/>
                <a:ea typeface="+mn-ea"/>
                <a:cs typeface="+mn-cs"/>
              </a:rPr>
              <a:t>healthworker</a:t>
            </a:r>
            <a:r>
              <a:rPr lang="en-GB" sz="1200" b="0" i="0" kern="1200" dirty="0">
                <a:solidFill>
                  <a:schemeClr val="tx1"/>
                </a:solidFill>
                <a:effectLst/>
                <a:latin typeface="+mn-lt"/>
                <a:ea typeface="+mn-ea"/>
                <a:cs typeface="+mn-cs"/>
              </a:rPr>
              <a:t> compared it to that of a concentration camp victim.</a:t>
            </a:r>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18</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found he was in</a:t>
            </a:r>
            <a:r>
              <a:rPr lang="en-GB" baseline="0" dirty="0"/>
              <a:t> a baby grow aged 6 to 9 months</a:t>
            </a:r>
          </a:p>
          <a:p>
            <a:pPr fontAlgn="base"/>
            <a:r>
              <a:rPr lang="en-GB" sz="1200" b="0" i="0" kern="1200" dirty="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dirty="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dirty="0">
                <a:hlinkClick r:id="rId3"/>
              </a:rPr>
              <a:t>https://www.bbc.co.uk/news/uk-england-24388175</a:t>
            </a:r>
            <a:endParaRPr lang="en-GB" baseline="0" dirty="0"/>
          </a:p>
          <a:p>
            <a:r>
              <a:rPr lang="en-GB" dirty="0"/>
              <a:t>https://www.theguardian.com/society/2013/nov/13/hamzah-khan-social-services-warning-signs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48BB90B-2D71-4937-B6B1-02424189E53E}" type="slidenum">
              <a:rPr lang="en-GB" smtClean="0"/>
              <a:t>20</a:t>
            </a:fld>
            <a:endParaRPr lang="en-GB"/>
          </a:p>
        </p:txBody>
      </p:sp>
    </p:spTree>
    <p:extLst>
      <p:ext uri="{BB962C8B-B14F-4D97-AF65-F5344CB8AC3E}">
        <p14:creationId xmlns:p14="http://schemas.microsoft.com/office/powerpoint/2010/main" val="12511137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https://www.legislation.gov.uk/ukpga/2009/25/contents</a:t>
            </a:r>
          </a:p>
          <a:p>
            <a:endParaRPr lang="en-GB" dirty="0"/>
          </a:p>
          <a:p>
            <a:r>
              <a:rPr lang="en-GB" dirty="0"/>
              <a:t>https://assets.publishing.service.gov.uk/media/5e258ec240f0b62c52248094/guide-to-coroner-services-bereaved-people-jan-2020.pdf</a:t>
            </a:r>
          </a:p>
          <a:p>
            <a:endParaRPr lang="en-GB" dirty="0"/>
          </a:p>
          <a:p>
            <a:r>
              <a:rPr lang="en-GB" dirty="0"/>
              <a:t>https://researchbriefings.files.parliament.uk/documents/SN03981/SN03981.pdf</a:t>
            </a:r>
          </a:p>
          <a:p>
            <a:endParaRPr lang="en-GB" dirty="0"/>
          </a:p>
          <a:p>
            <a:r>
              <a:rPr lang="en-GB" dirty="0"/>
              <a:t>https://www.legislation.gov.uk/uksi/2019/1112/made</a:t>
            </a:r>
          </a:p>
        </p:txBody>
      </p:sp>
      <p:sp>
        <p:nvSpPr>
          <p:cNvPr id="4" name="Slide Number Placeholder 3"/>
          <p:cNvSpPr>
            <a:spLocks noGrp="1"/>
          </p:cNvSpPr>
          <p:nvPr>
            <p:ph type="sldNum" sz="quarter" idx="5"/>
          </p:nvPr>
        </p:nvSpPr>
        <p:spPr/>
        <p:txBody>
          <a:bodyPr/>
          <a:lstStyle/>
          <a:p>
            <a:fld id="{80B780D4-12FA-4783-BA1B-82E8591044E3}" type="slidenum">
              <a:rPr lang="en-GB" smtClean="0"/>
              <a:t>21</a:t>
            </a:fld>
            <a:endParaRPr lang="en-GB"/>
          </a:p>
        </p:txBody>
      </p:sp>
    </p:spTree>
    <p:extLst>
      <p:ext uri="{BB962C8B-B14F-4D97-AF65-F5344CB8AC3E}">
        <p14:creationId xmlns:p14="http://schemas.microsoft.com/office/powerpoint/2010/main" val="4235592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https://www.college.police.uk/app/major-investigation-and-public-protection/investigating-child-abuse-and-safeguarding-children/police-response-investigating-child-abuse/risk-and-associated-investigations</a:t>
            </a:r>
          </a:p>
        </p:txBody>
      </p:sp>
      <p:sp>
        <p:nvSpPr>
          <p:cNvPr id="4" name="Slide Number Placeholder 3"/>
          <p:cNvSpPr>
            <a:spLocks noGrp="1"/>
          </p:cNvSpPr>
          <p:nvPr>
            <p:ph type="sldNum" sz="quarter" idx="5"/>
          </p:nvPr>
        </p:nvSpPr>
        <p:spPr/>
        <p:txBody>
          <a:bodyPr/>
          <a:lstStyle/>
          <a:p>
            <a:fld id="{80B780D4-12FA-4783-BA1B-82E8591044E3}" type="slidenum">
              <a:rPr lang="en-GB" smtClean="0"/>
              <a:t>25</a:t>
            </a:fld>
            <a:endParaRPr lang="en-GB"/>
          </a:p>
        </p:txBody>
      </p:sp>
    </p:spTree>
    <p:extLst>
      <p:ext uri="{BB962C8B-B14F-4D97-AF65-F5344CB8AC3E}">
        <p14:creationId xmlns:p14="http://schemas.microsoft.com/office/powerpoint/2010/main" val="4566261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Lola - </a:t>
            </a:r>
            <a:r>
              <a:rPr lang="en-GB" b="0" i="0" dirty="0">
                <a:solidFill>
                  <a:srgbClr val="141414"/>
                </a:solidFill>
                <a:effectLst/>
                <a:latin typeface="ReithSans"/>
              </a:rPr>
              <a:t>101 surface injuries on her body and suffered a "catastrophic" brain trauma</a:t>
            </a:r>
          </a:p>
          <a:p>
            <a:r>
              <a:rPr lang="en-GB" b="0" i="0" dirty="0" err="1">
                <a:solidFill>
                  <a:srgbClr val="141414"/>
                </a:solidFill>
                <a:effectLst/>
                <a:latin typeface="ReithSans"/>
              </a:rPr>
              <a:t>Kaylea</a:t>
            </a:r>
            <a:r>
              <a:rPr lang="en-GB" b="0" i="0" dirty="0">
                <a:solidFill>
                  <a:srgbClr val="141414"/>
                </a:solidFill>
                <a:effectLst/>
                <a:latin typeface="ReithSans"/>
              </a:rPr>
              <a:t> –disability left her restricted to her bed for more than six months in  "squalid" and "inhumane" conditions</a:t>
            </a:r>
          </a:p>
          <a:p>
            <a:r>
              <a:rPr lang="en-GB" b="0" i="0" dirty="0">
                <a:solidFill>
                  <a:srgbClr val="141414"/>
                </a:solidFill>
                <a:effectLst/>
                <a:latin typeface="ReithSans"/>
              </a:rPr>
              <a:t>Logan killed by brother, mother and father body taken to river; weighted 3 stone; treated like a prisoner.</a:t>
            </a:r>
          </a:p>
          <a:p>
            <a:r>
              <a:rPr lang="en-GB" b="0" i="0" dirty="0">
                <a:solidFill>
                  <a:srgbClr val="141414"/>
                </a:solidFill>
                <a:effectLst/>
                <a:latin typeface="ReithSans"/>
              </a:rPr>
              <a:t>Star – killed by mother’s girlfriend after months of abuse. two brain injuries and various fractures to her skull, ribs and shinbone.</a:t>
            </a:r>
          </a:p>
          <a:p>
            <a:r>
              <a:rPr lang="en-GB" b="0" i="0" dirty="0">
                <a:solidFill>
                  <a:srgbClr val="141414"/>
                </a:solidFill>
                <a:effectLst/>
                <a:latin typeface="ReithSans"/>
              </a:rPr>
              <a:t>Dylan  suffocated by mother </a:t>
            </a:r>
          </a:p>
          <a:p>
            <a:r>
              <a:rPr lang="en-GB" b="0" i="0" dirty="0">
                <a:solidFill>
                  <a:srgbClr val="141414"/>
                </a:solidFill>
                <a:effectLst/>
                <a:latin typeface="ReithSans"/>
              </a:rPr>
              <a:t>Arthur – </a:t>
            </a:r>
            <a:r>
              <a:rPr lang="en-GB" b="0" i="0" dirty="0">
                <a:solidFill>
                  <a:srgbClr val="202122"/>
                </a:solidFill>
                <a:effectLst/>
                <a:latin typeface="Arial" panose="020B0604020202020204" pitchFamily="34" charset="0"/>
              </a:rPr>
              <a:t>un-survivable brain injury 130 bruises, that he had been poisoned with salt and injuries compared to being tortured.</a:t>
            </a:r>
          </a:p>
          <a:p>
            <a:r>
              <a:rPr lang="en-GB" b="0" i="0" dirty="0">
                <a:solidFill>
                  <a:srgbClr val="202122"/>
                </a:solidFill>
                <a:effectLst/>
                <a:latin typeface="Arial" panose="020B0604020202020204" pitchFamily="34" charset="0"/>
              </a:rPr>
              <a:t>Alfie </a:t>
            </a:r>
            <a:r>
              <a:rPr lang="en-GB" b="0" i="0" dirty="0">
                <a:solidFill>
                  <a:srgbClr val="121212"/>
                </a:solidFill>
                <a:effectLst/>
                <a:latin typeface="GuardianTextEgyptian"/>
              </a:rPr>
              <a:t>held underwater in a bath, after months of cruelty that had left him with more than 50 injuries</a:t>
            </a:r>
            <a:r>
              <a:rPr lang="en-GB" b="0" i="0" dirty="0">
                <a:solidFill>
                  <a:srgbClr val="202122"/>
                </a:solidFill>
                <a:effectLst/>
                <a:latin typeface="Arial" panose="020B0604020202020204" pitchFamily="34" charset="0"/>
              </a:rPr>
              <a:t> 60 calls made to police. </a:t>
            </a:r>
          </a:p>
          <a:p>
            <a:r>
              <a:rPr lang="en-GB" b="0" i="0" dirty="0">
                <a:solidFill>
                  <a:srgbClr val="202122"/>
                </a:solidFill>
                <a:effectLst/>
                <a:latin typeface="Arial" panose="020B0604020202020204" pitchFamily="34" charset="0"/>
              </a:rPr>
              <a:t>Finley - </a:t>
            </a:r>
            <a:r>
              <a:rPr lang="en-GB" b="0" i="0" dirty="0">
                <a:solidFill>
                  <a:srgbClr val="141414"/>
                </a:solidFill>
                <a:effectLst/>
                <a:latin typeface="ReithSans"/>
              </a:rPr>
              <a:t>57 breaks to his bones, 71 bruises and two burns on his left hand</a:t>
            </a:r>
            <a:r>
              <a:rPr lang="en-GB" b="0" i="0" dirty="0">
                <a:solidFill>
                  <a:srgbClr val="202122"/>
                </a:solidFill>
                <a:effectLst/>
                <a:latin typeface="Arial" panose="020B0604020202020204" pitchFamily="34" charset="0"/>
              </a:rPr>
              <a:t> taken into care but returned dead within 39 days. </a:t>
            </a:r>
          </a:p>
          <a:p>
            <a:endParaRPr lang="en-GB" b="0" i="0" dirty="0">
              <a:solidFill>
                <a:srgbClr val="202122"/>
              </a:solidFill>
              <a:effectLst/>
              <a:latin typeface="Arial" panose="020B0604020202020204" pitchFamily="34" charset="0"/>
            </a:endParaRPr>
          </a:p>
          <a:p>
            <a:r>
              <a:rPr lang="en-GB" b="0" i="0" dirty="0">
                <a:solidFill>
                  <a:srgbClr val="202122"/>
                </a:solidFill>
                <a:effectLst/>
                <a:latin typeface="Arial" panose="020B0604020202020204" pitchFamily="34" charset="0"/>
              </a:rPr>
              <a:t> </a:t>
            </a:r>
            <a:endParaRPr lang="en-GB" b="0" dirty="0"/>
          </a:p>
        </p:txBody>
      </p:sp>
      <p:sp>
        <p:nvSpPr>
          <p:cNvPr id="4" name="Slide Number Placeholder 3"/>
          <p:cNvSpPr>
            <a:spLocks noGrp="1"/>
          </p:cNvSpPr>
          <p:nvPr>
            <p:ph type="sldNum" sz="quarter" idx="5"/>
          </p:nvPr>
        </p:nvSpPr>
        <p:spPr/>
        <p:txBody>
          <a:bodyPr/>
          <a:lstStyle/>
          <a:p>
            <a:fld id="{80B780D4-12FA-4783-BA1B-82E8591044E3}" type="slidenum">
              <a:rPr lang="en-GB" smtClean="0"/>
              <a:t>26</a:t>
            </a:fld>
            <a:endParaRPr lang="en-GB"/>
          </a:p>
        </p:txBody>
      </p:sp>
    </p:spTree>
    <p:extLst>
      <p:ext uri="{BB962C8B-B14F-4D97-AF65-F5344CB8AC3E}">
        <p14:creationId xmlns:p14="http://schemas.microsoft.com/office/powerpoint/2010/main" val="15836787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https://www.gov.uk/dbs-check-applicant-criminal-record</a:t>
            </a:r>
          </a:p>
        </p:txBody>
      </p:sp>
      <p:sp>
        <p:nvSpPr>
          <p:cNvPr id="4" name="Slide Number Placeholder 3"/>
          <p:cNvSpPr>
            <a:spLocks noGrp="1"/>
          </p:cNvSpPr>
          <p:nvPr>
            <p:ph type="sldNum" sz="quarter" idx="5"/>
          </p:nvPr>
        </p:nvSpPr>
        <p:spPr/>
        <p:txBody>
          <a:bodyPr/>
          <a:lstStyle/>
          <a:p>
            <a:fld id="{80B780D4-12FA-4783-BA1B-82E8591044E3}" type="slidenum">
              <a:rPr lang="en-GB" smtClean="0"/>
              <a:t>35</a:t>
            </a:fld>
            <a:endParaRPr lang="en-GB"/>
          </a:p>
        </p:txBody>
      </p:sp>
    </p:spTree>
    <p:extLst>
      <p:ext uri="{BB962C8B-B14F-4D97-AF65-F5344CB8AC3E}">
        <p14:creationId xmlns:p14="http://schemas.microsoft.com/office/powerpoint/2010/main" val="2162614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36</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37</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38</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40</a:t>
            </a:fld>
            <a:endParaRPr lang="en-GB"/>
          </a:p>
        </p:txBody>
      </p:sp>
    </p:spTree>
    <p:extLst>
      <p:ext uri="{BB962C8B-B14F-4D97-AF65-F5344CB8AC3E}">
        <p14:creationId xmlns:p14="http://schemas.microsoft.com/office/powerpoint/2010/main" val="194124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CA77-C9A5-4D20-D510-6E392A0DD8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39E5A6-9A2C-0C21-C2D9-C51D00EA7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7708B4-2547-89CA-C911-58A3106A80B8}"/>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B0B6A35B-F1E4-0F3B-4304-DC5B83712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AAC41-46E9-1E2E-4C38-D32156B0AD2C}"/>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1094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F566-9E05-E519-73AB-015114041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4DF1B-157B-8391-BF6C-EFD002FF41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73894-3D86-FC5B-5C18-71916703EE88}"/>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F8D3E3E2-06C7-A018-8292-A845EDF8F1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03EE5-3A2B-DB78-FE00-E75C8FECB918}"/>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520852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422AA-0BAF-B0D3-FCB7-8EC5BC2A2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898B9D-11CD-372D-FFA2-00585FB9E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60049-B164-822D-8D04-B867C0AB058C}"/>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9407420D-1B43-4B37-5A8B-60890038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0C27E-52E3-0847-0AAD-4EC4C016B125}"/>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89955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2D57-2DA6-35B0-4BBF-8CFC8C54B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19E3B-D436-667B-CAA3-84E606F951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A81A23-DF5A-3C25-11F3-69A8073996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D6166-A635-0771-47AF-06A78D7F8BC2}"/>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6" name="Footer Placeholder 5">
            <a:extLst>
              <a:ext uri="{FF2B5EF4-FFF2-40B4-BE49-F238E27FC236}">
                <a16:creationId xmlns:a16="http://schemas.microsoft.com/office/drawing/2014/main" id="{185BAD8B-F421-03B0-5B03-E255C7023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B71BD-3159-2E76-46ED-DC7C48421AD2}"/>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070124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21FA-5A6E-67BB-165E-7F40655D97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48A1A-6AE4-C7D2-3DFE-87BE35E13C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35740B-D797-3876-8FDF-D868650C26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B44AB-280E-33EC-2487-BDC7D07B26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F8934D-B2BD-9167-3A52-BB32ED03B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6715EB-059D-F0AF-12F2-A382461CDABD}"/>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8" name="Footer Placeholder 7">
            <a:extLst>
              <a:ext uri="{FF2B5EF4-FFF2-40B4-BE49-F238E27FC236}">
                <a16:creationId xmlns:a16="http://schemas.microsoft.com/office/drawing/2014/main" id="{11157B7A-5F31-C194-5945-940A8D788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0E047C-43C6-691F-40BD-BA74478838E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48893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396E-4CCC-60CD-5504-AF37969D4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65A2A-1F4C-8CA8-D655-76C31DF2A20F}"/>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4" name="Footer Placeholder 3">
            <a:extLst>
              <a:ext uri="{FF2B5EF4-FFF2-40B4-BE49-F238E27FC236}">
                <a16:creationId xmlns:a16="http://schemas.microsoft.com/office/drawing/2014/main" id="{2A56FFE3-7E4B-90B4-6F31-537C7B7316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CB597-5BFA-F823-01D8-A785B12C077B}"/>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70709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2CAD25-B26C-DBEF-8D31-7FC62DABE206}"/>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3" name="Footer Placeholder 2">
            <a:extLst>
              <a:ext uri="{FF2B5EF4-FFF2-40B4-BE49-F238E27FC236}">
                <a16:creationId xmlns:a16="http://schemas.microsoft.com/office/drawing/2014/main" id="{0DF2B68C-6E5C-29F5-E6B5-E255C7C754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C6DB5-3F77-6ECF-55CA-A0F818A3C60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297476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E050-6A2E-73CC-706D-E981332D2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5D19D-C4AB-94DB-BC54-81E6A4CF01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471A08-4F82-E75E-D38F-56DB6FAD7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6499-43C3-37A2-DEBD-908B68D5E861}"/>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6" name="Footer Placeholder 5">
            <a:extLst>
              <a:ext uri="{FF2B5EF4-FFF2-40B4-BE49-F238E27FC236}">
                <a16:creationId xmlns:a16="http://schemas.microsoft.com/office/drawing/2014/main" id="{281BADA0-34EB-2686-4C7B-A358A7E50A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11557-3111-FBEC-968B-5C53D550E049}"/>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985309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FA6C-5B05-E5A7-4CA6-2A2C8A2E0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A65061-818E-C329-3F3C-27A656FE22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0A0A61-76E5-5139-6EF1-9898CD324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F2CFB-39B4-E256-2C39-91969E0644FC}"/>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6" name="Footer Placeholder 5">
            <a:extLst>
              <a:ext uri="{FF2B5EF4-FFF2-40B4-BE49-F238E27FC236}">
                <a16:creationId xmlns:a16="http://schemas.microsoft.com/office/drawing/2014/main" id="{643E7697-ECC6-185F-1B42-D4B06C4EC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1836B-C32C-1565-2B76-EA79AAA198C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81646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A6C7-F79D-75CD-C231-F03B79D8A3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C630A-13B2-91E2-6C67-A401BCB16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D2A02-0FF1-0B58-744E-D8309CEE0FF7}"/>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165DE97F-393E-788E-CDD6-D5180BA6A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D4FF3-7B21-F962-A3A8-5E05DE784004}"/>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863588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B3B4F-4A60-E999-038E-60DDBC5481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F4FE86-FE94-7BC0-F285-805B167095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6DA9B-0243-7677-5D12-E861AC473CCF}"/>
              </a:ext>
            </a:extLst>
          </p:cNvPr>
          <p:cNvSpPr>
            <a:spLocks noGrp="1"/>
          </p:cNvSpPr>
          <p:nvPr>
            <p:ph type="dt" sz="half" idx="10"/>
          </p:nvPr>
        </p:nvSpPr>
        <p:spPr/>
        <p:txBody>
          <a:body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68B690DE-13CF-3FA9-6A49-94E17925D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E3987E-5D33-CFF2-5197-49AAABA5D78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823126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2/12/2024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2/12/2024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2/12/2024</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2/12/2024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2/12/2024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2/12/2024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2/12/2024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2/12/2024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2/12/2024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2/12/2024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2/12/2024</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12/02/2024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12/02/2024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12/02/2024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450A-74F4-6A2A-A033-59D7BBC6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20A3-A321-EF96-9EB6-8A0093F43B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32227-6EAD-41E7-3C5F-C10C48CBF1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96ED72-C91E-43DB-A213-0389C02C29CE}" type="datetimeFigureOut">
              <a:rPr lang="en-GB" smtClean="0"/>
              <a:t>12/02/2024</a:t>
            </a:fld>
            <a:endParaRPr lang="en-GB"/>
          </a:p>
        </p:txBody>
      </p:sp>
      <p:sp>
        <p:nvSpPr>
          <p:cNvPr id="5" name="Footer Placeholder 4">
            <a:extLst>
              <a:ext uri="{FF2B5EF4-FFF2-40B4-BE49-F238E27FC236}">
                <a16:creationId xmlns:a16="http://schemas.microsoft.com/office/drawing/2014/main" id="{2F0EB9E5-3BB2-0F8B-9888-C8C9F9447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4B870D-1D5B-9DE1-9EC8-FABAB9BAB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4BFA9-C470-41CB-9D38-F8D5AA636250}" type="slidenum">
              <a:rPr lang="en-GB" smtClean="0"/>
              <a:t>‹#›</a:t>
            </a:fld>
            <a:endParaRPr lang="en-GB"/>
          </a:p>
        </p:txBody>
      </p:sp>
    </p:spTree>
    <p:extLst>
      <p:ext uri="{BB962C8B-B14F-4D97-AF65-F5344CB8AC3E}">
        <p14:creationId xmlns:p14="http://schemas.microsoft.com/office/powerpoint/2010/main" val="396334080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12/02/2024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2/12/2024</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12/02/2024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12/02/2024</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5.xml"/><Relationship Id="rId4" Type="http://schemas.openxmlformats.org/officeDocument/2006/relationships/image" Target="../media/image14.sv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3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6.xml.rels><?xml version="1.0" encoding="UTF-8" standalone="yes"?>
<Relationships xmlns="http://schemas.openxmlformats.org/package/2006/relationships"><Relationship Id="rId3" Type="http://schemas.openxmlformats.org/officeDocument/2006/relationships/hyperlink" Target="https://www.bbc.co.uk/news/uk-wales-65384347"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bbc.co.uk/news/uk-wales-61952430" TargetMode="External"/><Relationship Id="rId4" Type="http://schemas.openxmlformats.org/officeDocument/2006/relationships/hyperlink" Target="https://www.bbc.co.uk/news/uk-wales-64424723"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7.xm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6.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6.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21.xml"/><Relationship Id="rId1" Type="http://schemas.openxmlformats.org/officeDocument/2006/relationships/slideLayout" Target="../slideLayouts/slideLayout46.xml"/><Relationship Id="rId4" Type="http://schemas.openxmlformats.org/officeDocument/2006/relationships/image" Target="../media/image30.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diagramLayout" Target="../diagrams/layout2.xml"/><Relationship Id="rId7" Type="http://schemas.openxmlformats.org/officeDocument/2006/relationships/image" Target="../media/image1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safeguardingworcestershire.org.uk/wp-content/uploads/2024/01/CSPR-Worcestershire-Alfie.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994C-D572-6305-0EE9-6A224D228503}"/>
              </a:ext>
            </a:extLst>
          </p:cNvPr>
          <p:cNvSpPr>
            <a:spLocks noGrp="1"/>
          </p:cNvSpPr>
          <p:nvPr>
            <p:ph type="ctrTitle"/>
          </p:nvPr>
        </p:nvSpPr>
        <p:spPr>
          <a:xfrm>
            <a:off x="7464614" y="1783959"/>
            <a:ext cx="4087306" cy="2889114"/>
          </a:xfrm>
        </p:spPr>
        <p:txBody>
          <a:bodyPr anchor="b">
            <a:normAutofit/>
          </a:bodyPr>
          <a:lstStyle/>
          <a:p>
            <a:pPr algn="l"/>
            <a:r>
              <a:rPr lang="en-GB" sz="5400" dirty="0"/>
              <a:t> Safeguarding children</a:t>
            </a:r>
            <a:br>
              <a:rPr lang="en-GB" sz="5400" dirty="0"/>
            </a:br>
            <a:endParaRPr lang="en-GB" sz="5400" dirty="0"/>
          </a:p>
        </p:txBody>
      </p:sp>
      <p:sp>
        <p:nvSpPr>
          <p:cNvPr id="3" name="Subtitle 2">
            <a:extLst>
              <a:ext uri="{FF2B5EF4-FFF2-40B4-BE49-F238E27FC236}">
                <a16:creationId xmlns:a16="http://schemas.microsoft.com/office/drawing/2014/main" id="{88B95D25-96C5-3F25-8787-C6B068843E17}"/>
              </a:ext>
            </a:extLst>
          </p:cNvPr>
          <p:cNvSpPr>
            <a:spLocks noGrp="1"/>
          </p:cNvSpPr>
          <p:nvPr>
            <p:ph type="subTitle" idx="1"/>
          </p:nvPr>
        </p:nvSpPr>
        <p:spPr>
          <a:xfrm>
            <a:off x="7464612" y="4750893"/>
            <a:ext cx="4087305" cy="1147863"/>
          </a:xfrm>
        </p:spPr>
        <p:txBody>
          <a:bodyPr anchor="t">
            <a:normAutofit/>
          </a:bodyPr>
          <a:lstStyle/>
          <a:p>
            <a:pPr algn="l"/>
            <a:r>
              <a:rPr lang="en-GB" sz="2000" dirty="0"/>
              <a:t>Week 3</a:t>
            </a:r>
          </a:p>
        </p:txBody>
      </p:sp>
      <p:sp>
        <p:nvSpPr>
          <p:cNvPr id="11"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4" descr="Blanket on the earth">
            <a:extLst>
              <a:ext uri="{FF2B5EF4-FFF2-40B4-BE49-F238E27FC236}">
                <a16:creationId xmlns:a16="http://schemas.microsoft.com/office/drawing/2014/main" id="{8A4CFAAB-1D53-9951-A5C8-B3A160AF4FEB}"/>
              </a:ext>
            </a:extLst>
          </p:cNvPr>
          <p:cNvPicPr>
            <a:picLocks noChangeAspect="1"/>
          </p:cNvPicPr>
          <p:nvPr/>
        </p:nvPicPr>
        <p:blipFill rotWithShape="1">
          <a:blip r:embed="rId2"/>
          <a:srcRect l="22097" r="949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9275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32866835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9DA96-81A5-E720-05F8-034EAF849568}"/>
              </a:ext>
            </a:extLst>
          </p:cNvPr>
          <p:cNvSpPr>
            <a:spLocks noGrp="1"/>
          </p:cNvSpPr>
          <p:nvPr>
            <p:ph type="title"/>
          </p:nvPr>
        </p:nvSpPr>
        <p:spPr>
          <a:xfrm>
            <a:off x="1123356" y="1188637"/>
            <a:ext cx="9984615" cy="1597228"/>
          </a:xfrm>
        </p:spPr>
        <p:txBody>
          <a:bodyPr>
            <a:normAutofit/>
          </a:bodyPr>
          <a:lstStyle/>
          <a:p>
            <a:r>
              <a:rPr lang="en-GB" sz="6000"/>
              <a:t>Police Definition </a:t>
            </a:r>
          </a:p>
        </p:txBody>
      </p:sp>
      <p:pic>
        <p:nvPicPr>
          <p:cNvPr id="5" name="Picture 4" descr="Sticky notes on a wall">
            <a:extLst>
              <a:ext uri="{FF2B5EF4-FFF2-40B4-BE49-F238E27FC236}">
                <a16:creationId xmlns:a16="http://schemas.microsoft.com/office/drawing/2014/main" id="{4190744D-C188-6837-B24F-EEBC5192233E}"/>
              </a:ext>
            </a:extLst>
          </p:cNvPr>
          <p:cNvPicPr>
            <a:picLocks noChangeAspect="1"/>
          </p:cNvPicPr>
          <p:nvPr/>
        </p:nvPicPr>
        <p:blipFill rotWithShape="1">
          <a:blip r:embed="rId2">
            <a:extLst>
              <a:ext uri="{28A0092B-C50C-407E-A947-70E740481C1C}">
                <a14:useLocalDpi xmlns:a14="http://schemas.microsoft.com/office/drawing/2010/main" val="0"/>
              </a:ext>
            </a:extLst>
          </a:blip>
          <a:srcRect l="5772" r="3873" b="-5"/>
          <a:stretch/>
        </p:blipFill>
        <p:spPr>
          <a:xfrm>
            <a:off x="1123357" y="4429125"/>
            <a:ext cx="1706501" cy="1317400"/>
          </a:xfrm>
          <a:prstGeom prst="rect">
            <a:avLst/>
          </a:prstGeom>
        </p:spPr>
      </p:pic>
      <p:sp>
        <p:nvSpPr>
          <p:cNvPr id="3" name="Content Placeholder 2">
            <a:extLst>
              <a:ext uri="{FF2B5EF4-FFF2-40B4-BE49-F238E27FC236}">
                <a16:creationId xmlns:a16="http://schemas.microsoft.com/office/drawing/2014/main" id="{2C256134-154E-4905-A012-12828F7E7C0F}"/>
              </a:ext>
            </a:extLst>
          </p:cNvPr>
          <p:cNvSpPr>
            <a:spLocks noGrp="1"/>
          </p:cNvSpPr>
          <p:nvPr>
            <p:ph idx="1"/>
          </p:nvPr>
        </p:nvSpPr>
        <p:spPr>
          <a:xfrm>
            <a:off x="5255260" y="2443163"/>
            <a:ext cx="4428236" cy="3283313"/>
          </a:xfrm>
        </p:spPr>
        <p:txBody>
          <a:bodyPr anchor="t">
            <a:normAutofit/>
          </a:bodyPr>
          <a:lstStyle/>
          <a:p>
            <a:pPr marL="0" indent="0">
              <a:buNone/>
            </a:pPr>
            <a:r>
              <a:rPr lang="en-GB" dirty="0"/>
              <a:t> </a:t>
            </a:r>
            <a:r>
              <a:rPr lang="en-GB" b="1" dirty="0"/>
              <a:t>A person is vulnerable if, as a result of their situation or circumstances, they are unable to take care of or protect themselves or others from harm or exploitation.</a:t>
            </a:r>
          </a:p>
        </p:txBody>
      </p:sp>
    </p:spTree>
    <p:extLst>
      <p:ext uri="{BB962C8B-B14F-4D97-AF65-F5344CB8AC3E}">
        <p14:creationId xmlns:p14="http://schemas.microsoft.com/office/powerpoint/2010/main" val="269210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2" name="Picture 1" descr="Sticky notes on a wall">
            <a:extLst>
              <a:ext uri="{FF2B5EF4-FFF2-40B4-BE49-F238E27FC236}">
                <a16:creationId xmlns:a16="http://schemas.microsoft.com/office/drawing/2014/main" id="{112D7F49-9B15-CE5C-157B-4D52B5324413}"/>
              </a:ext>
            </a:extLst>
          </p:cNvPr>
          <p:cNvPicPr>
            <a:picLocks noChangeAspect="1"/>
          </p:cNvPicPr>
          <p:nvPr/>
        </p:nvPicPr>
        <p:blipFill rotWithShape="1">
          <a:blip r:embed="rId4">
            <a:extLst>
              <a:ext uri="{28A0092B-C50C-407E-A947-70E740481C1C}">
                <a14:useLocalDpi xmlns:a14="http://schemas.microsoft.com/office/drawing/2010/main" val="0"/>
              </a:ext>
            </a:extLst>
          </a:blip>
          <a:srcRect l="5772" r="3873" b="-5"/>
          <a:stretch/>
        </p:blipFill>
        <p:spPr>
          <a:xfrm>
            <a:off x="537569" y="1528762"/>
            <a:ext cx="818145" cy="631599"/>
          </a:xfrm>
          <a:prstGeom prst="rect">
            <a:avLst/>
          </a:prstGeom>
        </p:spPr>
      </p:pic>
    </p:spTree>
    <p:extLst>
      <p:ext uri="{BB962C8B-B14F-4D97-AF65-F5344CB8AC3E}">
        <p14:creationId xmlns:p14="http://schemas.microsoft.com/office/powerpoint/2010/main" val="2435810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F688-EB07-70B2-CC57-0A4556521806}"/>
              </a:ext>
            </a:extLst>
          </p:cNvPr>
          <p:cNvSpPr>
            <a:spLocks noGrp="1"/>
          </p:cNvSpPr>
          <p:nvPr>
            <p:ph type="title"/>
          </p:nvPr>
        </p:nvSpPr>
        <p:spPr/>
        <p:txBody>
          <a:bodyPr/>
          <a:lstStyle/>
          <a:p>
            <a:r>
              <a:rPr lang="en-GB" dirty="0"/>
              <a:t>Child Welfare History </a:t>
            </a:r>
          </a:p>
        </p:txBody>
      </p:sp>
      <p:sp>
        <p:nvSpPr>
          <p:cNvPr id="3" name="Content Placeholder 2">
            <a:extLst>
              <a:ext uri="{FF2B5EF4-FFF2-40B4-BE49-F238E27FC236}">
                <a16:creationId xmlns:a16="http://schemas.microsoft.com/office/drawing/2014/main" id="{B6639F10-8EFE-4139-0B5F-647FB49F835D}"/>
              </a:ext>
            </a:extLst>
          </p:cNvPr>
          <p:cNvSpPr>
            <a:spLocks noGrp="1"/>
          </p:cNvSpPr>
          <p:nvPr>
            <p:ph idx="1"/>
          </p:nvPr>
        </p:nvSpPr>
        <p:spPr/>
        <p:txBody>
          <a:bodyPr/>
          <a:lstStyle/>
          <a:p>
            <a:r>
              <a:rPr lang="en-GB" dirty="0"/>
              <a:t>https://www.virtual-college.co.uk/safeguarding-children-timeline/index.html</a:t>
            </a:r>
          </a:p>
        </p:txBody>
      </p:sp>
    </p:spTree>
    <p:extLst>
      <p:ext uri="{BB962C8B-B14F-4D97-AF65-F5344CB8AC3E}">
        <p14:creationId xmlns:p14="http://schemas.microsoft.com/office/powerpoint/2010/main" val="4046100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dirty="0"/>
              <a:t>There is no single piece of legislation that covers ‘child protection’ or ‘safeguarding’ in the UK but a number of laws that are continually being amended or updated.</a:t>
            </a:r>
          </a:p>
          <a:p>
            <a:r>
              <a:rPr lang="en-GB" dirty="0"/>
              <a:t>The Children’s Act 1989 provides a comprehensive framework for the care and protection of children. It centres on the welfare of children up to their 18th birthday. </a:t>
            </a:r>
          </a:p>
          <a:p>
            <a:r>
              <a:rPr lang="en-GB" dirty="0"/>
              <a:t>It defines parental responsibility and encourages partnership working with parents. </a:t>
            </a:r>
          </a:p>
          <a:p>
            <a:r>
              <a:rPr lang="en-GB" dirty="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6118-654E-4BD6-4C07-E447CC07CE58}"/>
              </a:ext>
            </a:extLst>
          </p:cNvPr>
          <p:cNvSpPr>
            <a:spLocks noGrp="1"/>
          </p:cNvSpPr>
          <p:nvPr>
            <p:ph type="title"/>
          </p:nvPr>
        </p:nvSpPr>
        <p:spPr/>
        <p:txBody>
          <a:bodyPr/>
          <a:lstStyle/>
          <a:p>
            <a:r>
              <a:rPr lang="en-GB" dirty="0"/>
              <a:t>Police Duty</a:t>
            </a:r>
          </a:p>
        </p:txBody>
      </p:sp>
      <p:sp>
        <p:nvSpPr>
          <p:cNvPr id="3" name="Content Placeholder 2">
            <a:extLst>
              <a:ext uri="{FF2B5EF4-FFF2-40B4-BE49-F238E27FC236}">
                <a16:creationId xmlns:a16="http://schemas.microsoft.com/office/drawing/2014/main" id="{EB051E13-53DF-F4A5-C774-4D0FD9F0F107}"/>
              </a:ext>
            </a:extLst>
          </p:cNvPr>
          <p:cNvSpPr>
            <a:spLocks noGrp="1"/>
          </p:cNvSpPr>
          <p:nvPr>
            <p:ph idx="1"/>
          </p:nvPr>
        </p:nvSpPr>
        <p:spPr/>
        <p:txBody>
          <a:bodyPr/>
          <a:lstStyle/>
          <a:p>
            <a:r>
              <a:rPr lang="en-GB" dirty="0"/>
              <a:t>The Children Act 2004 Section 11 – police have an obligation to safeguard Children. </a:t>
            </a:r>
          </a:p>
          <a:p>
            <a:r>
              <a:rPr lang="en-GB" dirty="0"/>
              <a:t>Police also need to support other agencies where there is concern of a child’ s welfare – Children Act 1989 ss 17 and 47</a:t>
            </a:r>
          </a:p>
          <a:p>
            <a:pPr lvl="1"/>
            <a:r>
              <a:rPr lang="en-GB" dirty="0"/>
              <a:t>Even if no crime has been committed </a:t>
            </a:r>
          </a:p>
          <a:p>
            <a:r>
              <a:rPr lang="en-GB" dirty="0"/>
              <a:t>Protecting welfare includes partnership work –</a:t>
            </a:r>
          </a:p>
          <a:p>
            <a:r>
              <a:rPr lang="en-GB" b="1" i="1" dirty="0"/>
              <a:t>Working Together to Safeguard Children Policy 2018   </a:t>
            </a:r>
            <a:r>
              <a:rPr lang="en-GB" dirty="0"/>
              <a:t>And</a:t>
            </a:r>
          </a:p>
          <a:p>
            <a:r>
              <a:rPr lang="en-GB" b="1" i="1" dirty="0"/>
              <a:t>Children and Social Work Act 2017</a:t>
            </a:r>
          </a:p>
          <a:p>
            <a:pPr lvl="1"/>
            <a:r>
              <a:rPr lang="en-GB" dirty="0"/>
              <a:t>Created</a:t>
            </a:r>
            <a:r>
              <a:rPr lang="en-GB" b="1" i="1" dirty="0"/>
              <a:t> safeguarding partners </a:t>
            </a:r>
            <a:r>
              <a:rPr lang="en-GB" dirty="0"/>
              <a:t>such as LA / Clinical Groups / police</a:t>
            </a:r>
            <a:endParaRPr lang="en-GB" b="1" i="1" dirty="0"/>
          </a:p>
          <a:p>
            <a:endParaRPr lang="en-GB" dirty="0"/>
          </a:p>
        </p:txBody>
      </p:sp>
    </p:spTree>
    <p:extLst>
      <p:ext uri="{BB962C8B-B14F-4D97-AF65-F5344CB8AC3E}">
        <p14:creationId xmlns:p14="http://schemas.microsoft.com/office/powerpoint/2010/main" val="2099010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8E54-E0CB-4A09-7F4A-46822C0AD92A}"/>
              </a:ext>
            </a:extLst>
          </p:cNvPr>
          <p:cNvSpPr>
            <a:spLocks noGrp="1"/>
          </p:cNvSpPr>
          <p:nvPr>
            <p:ph type="title"/>
          </p:nvPr>
        </p:nvSpPr>
        <p:spPr/>
        <p:txBody>
          <a:bodyPr/>
          <a:lstStyle/>
          <a:p>
            <a:r>
              <a:rPr lang="en-GB" dirty="0"/>
              <a:t>The Children Act 1989 </a:t>
            </a:r>
          </a:p>
        </p:txBody>
      </p:sp>
      <p:sp>
        <p:nvSpPr>
          <p:cNvPr id="3" name="Content Placeholder 2">
            <a:extLst>
              <a:ext uri="{FF2B5EF4-FFF2-40B4-BE49-F238E27FC236}">
                <a16:creationId xmlns:a16="http://schemas.microsoft.com/office/drawing/2014/main" id="{B1D22AA9-95CA-37C9-2CF6-E7D93DF14B42}"/>
              </a:ext>
            </a:extLst>
          </p:cNvPr>
          <p:cNvSpPr>
            <a:spLocks noGrp="1"/>
          </p:cNvSpPr>
          <p:nvPr>
            <p:ph idx="1"/>
          </p:nvPr>
        </p:nvSpPr>
        <p:spPr>
          <a:xfrm>
            <a:off x="838200" y="1566833"/>
            <a:ext cx="10515600" cy="4610130"/>
          </a:xfrm>
        </p:spPr>
        <p:txBody>
          <a:bodyPr vert="horz" lIns="91440" tIns="45720" rIns="91440" bIns="45720" rtlCol="0" anchor="t">
            <a:normAutofit/>
          </a:bodyPr>
          <a:lstStyle/>
          <a:p>
            <a:r>
              <a:rPr lang="en-GB" dirty="0">
                <a:latin typeface="Calibri"/>
                <a:cs typeface="Calibri Light"/>
              </a:rPr>
              <a:t>The Act was an important development in safeguarding the welfare of children </a:t>
            </a:r>
          </a:p>
          <a:p>
            <a:r>
              <a:rPr lang="en-GB" dirty="0">
                <a:latin typeface="Calibri"/>
                <a:cs typeface="Calibri Light"/>
              </a:rPr>
              <a:t>Covers any person under the age of 18 (s 105)</a:t>
            </a:r>
          </a:p>
          <a:p>
            <a:r>
              <a:rPr lang="en-GB" dirty="0">
                <a:latin typeface="Calibri"/>
                <a:cs typeface="Calibri Light"/>
              </a:rPr>
              <a:t>Does make reference to particular ages  - Discuss  </a:t>
            </a:r>
          </a:p>
          <a:p>
            <a:r>
              <a:rPr lang="en-GB" dirty="0">
                <a:solidFill>
                  <a:srgbClr val="000000"/>
                </a:solidFill>
                <a:latin typeface="Calibri"/>
                <a:cs typeface="Calibri Light"/>
              </a:rPr>
              <a:t>A</a:t>
            </a:r>
            <a:r>
              <a:rPr lang="en-GB" b="0" i="0" dirty="0">
                <a:solidFill>
                  <a:srgbClr val="000000"/>
                </a:solidFill>
                <a:effectLst/>
                <a:latin typeface="Calibri"/>
                <a:cs typeface="Calibri Light"/>
              </a:rPr>
              <a:t>ge at which young people can legally consent to sexual activity</a:t>
            </a:r>
          </a:p>
          <a:p>
            <a:r>
              <a:rPr lang="en-GB" dirty="0">
                <a:solidFill>
                  <a:srgbClr val="000000"/>
                </a:solidFill>
                <a:latin typeface="Calibri"/>
                <a:cs typeface="Calibri Light"/>
              </a:rPr>
              <a:t>Age to leave school </a:t>
            </a:r>
          </a:p>
          <a:p>
            <a:r>
              <a:rPr lang="en-GB" dirty="0">
                <a:solidFill>
                  <a:srgbClr val="000000"/>
                </a:solidFill>
                <a:latin typeface="Calibri"/>
                <a:cs typeface="Calibri Light"/>
              </a:rPr>
              <a:t>A</a:t>
            </a:r>
            <a:r>
              <a:rPr lang="en-GB" b="0" i="0" dirty="0">
                <a:solidFill>
                  <a:srgbClr val="000000"/>
                </a:solidFill>
                <a:effectLst/>
                <a:latin typeface="Calibri"/>
                <a:cs typeface="Calibri Light"/>
              </a:rPr>
              <a:t> person in a position of trust to engage in sexual activity with anyone under the age of 18</a:t>
            </a:r>
          </a:p>
          <a:p>
            <a:r>
              <a:rPr lang="en-GB" dirty="0">
                <a:solidFill>
                  <a:srgbClr val="000000"/>
                </a:solidFill>
                <a:latin typeface="Calibri"/>
                <a:cs typeface="Calibri Light"/>
              </a:rPr>
              <a:t>Employment </a:t>
            </a:r>
            <a:endParaRPr lang="en-GB" b="0" i="0" dirty="0">
              <a:solidFill>
                <a:srgbClr val="000000"/>
              </a:solidFill>
              <a:effectLst/>
              <a:latin typeface="Calibri"/>
              <a:cs typeface="Calibri Light"/>
            </a:endParaRPr>
          </a:p>
          <a:p>
            <a:endParaRPr lang="en-GB" dirty="0"/>
          </a:p>
        </p:txBody>
      </p:sp>
      <p:pic>
        <p:nvPicPr>
          <p:cNvPr id="5" name="Graphic 4" descr="Clipboard Mixed with solid fill">
            <a:extLst>
              <a:ext uri="{FF2B5EF4-FFF2-40B4-BE49-F238E27FC236}">
                <a16:creationId xmlns:a16="http://schemas.microsoft.com/office/drawing/2014/main" id="{71761EEE-933E-7019-8B84-33031C7EE4D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54609" y="2562225"/>
            <a:ext cx="914400" cy="914400"/>
          </a:xfrm>
          <a:prstGeom prst="rect">
            <a:avLst/>
          </a:prstGeom>
        </p:spPr>
      </p:pic>
    </p:spTree>
    <p:extLst>
      <p:ext uri="{BB962C8B-B14F-4D97-AF65-F5344CB8AC3E}">
        <p14:creationId xmlns:p14="http://schemas.microsoft.com/office/powerpoint/2010/main" val="137006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a:normAutofit/>
          </a:bodyPr>
          <a:lstStyle/>
          <a:p>
            <a:br>
              <a:rPr lang="en-GB">
                <a:ea typeface="+mj-lt"/>
                <a:cs typeface="+mj-lt"/>
              </a:rPr>
            </a:br>
            <a:r>
              <a:rPr lang="en-GB">
                <a:ea typeface="+mj-lt"/>
                <a:cs typeface="+mj-lt"/>
              </a:rPr>
              <a:t>Can Mistakes Happen?</a:t>
            </a:r>
          </a:p>
          <a:p>
            <a:endParaRPr lang="en-GB">
              <a:cs typeface="Calibri Light"/>
            </a:endParaRPr>
          </a:p>
        </p:txBody>
      </p:sp>
      <p:sp>
        <p:nvSpPr>
          <p:cNvPr id="3" name="Content Placeholder 2"/>
          <p:cNvSpPr>
            <a:spLocks noGrp="1"/>
          </p:cNvSpPr>
          <p:nvPr>
            <p:ph idx="1"/>
          </p:nvPr>
        </p:nvSpPr>
        <p:spPr>
          <a:xfrm>
            <a:off x="838200" y="1825625"/>
            <a:ext cx="5387502" cy="4351338"/>
          </a:xfrm>
        </p:spPr>
        <p:txBody>
          <a:bodyPr vert="horz" lIns="91440" tIns="45720" rIns="91440" bIns="45720" rtlCol="0" anchor="t">
            <a:normAutofit/>
          </a:bodyPr>
          <a:lstStyle/>
          <a:p>
            <a:r>
              <a:rPr lang="en-GB" sz="2400" dirty="0">
                <a:ea typeface="+mn-lt"/>
                <a:cs typeface="+mn-lt"/>
              </a:rPr>
              <a:t>Child Welfare</a:t>
            </a:r>
            <a:endParaRPr lang="en-US" sz="2400" dirty="0">
              <a:ea typeface="+mn-lt"/>
              <a:cs typeface="+mn-lt"/>
            </a:endParaRPr>
          </a:p>
          <a:p>
            <a:r>
              <a:rPr lang="en-GB" sz="2400" dirty="0"/>
              <a:t>Children are easy targets </a:t>
            </a:r>
            <a:endParaRPr lang="en-GB" sz="2400" dirty="0">
              <a:cs typeface="Calibri"/>
            </a:endParaRPr>
          </a:p>
          <a:p>
            <a:r>
              <a:rPr lang="en-GB" sz="2400" dirty="0">
                <a:ea typeface="+mn-lt"/>
                <a:cs typeface="+mn-lt"/>
              </a:rPr>
              <a:t>UN Convention on the Rights of the Child – protect the rights of the basic things we need to survive and fulfil children's potential</a:t>
            </a:r>
            <a:endParaRPr lang="en-GB" sz="2400" dirty="0"/>
          </a:p>
          <a:p>
            <a:r>
              <a:rPr lang="en-GB" sz="2400" dirty="0"/>
              <a:t>Bond with abuser, want a better life</a:t>
            </a:r>
            <a:endParaRPr lang="en-GB" sz="2400" dirty="0">
              <a:cs typeface="Calibri" panose="020F0502020204030204"/>
            </a:endParaRPr>
          </a:p>
          <a:p>
            <a:r>
              <a:rPr lang="en-GB" sz="2400" dirty="0">
                <a:cs typeface="Calibri" panose="020F0502020204030204"/>
              </a:rPr>
              <a:t>Different Children Act's within UK Law</a:t>
            </a:r>
            <a:endParaRPr lang="en-GB" sz="2400" dirty="0"/>
          </a:p>
          <a:p>
            <a:r>
              <a:rPr lang="en-GB" sz="2400" dirty="0">
                <a:cs typeface="Calibri" panose="020F0502020204030204"/>
              </a:rPr>
              <a:t>Yet high profile cases of children's deaths still exist</a:t>
            </a:r>
          </a:p>
          <a:p>
            <a:endParaRPr lang="en-GB" sz="2400">
              <a:cs typeface="Calibri" panose="020F0502020204030204"/>
            </a:endParaRPr>
          </a:p>
          <a:p>
            <a:endParaRPr lang="en-GB" sz="2400">
              <a:cs typeface="Calibri" panose="020F0502020204030204"/>
            </a:endParaRPr>
          </a:p>
          <a:p>
            <a:pPr marL="0" indent="0">
              <a:buNone/>
            </a:pPr>
            <a:endParaRPr lang="en-GB" sz="2400">
              <a:cs typeface="Calibri" panose="020F0502020204030204"/>
            </a:endParaRPr>
          </a:p>
          <a:p>
            <a:endParaRPr lang="en-GB" sz="2400">
              <a:cs typeface="Calibri" panose="020F0502020204030204"/>
            </a:endParaRPr>
          </a:p>
        </p:txBody>
      </p:sp>
      <p:pic>
        <p:nvPicPr>
          <p:cNvPr id="5" name="Picture 5" descr="Criss-crossing adhesive bandages">
            <a:extLst>
              <a:ext uri="{FF2B5EF4-FFF2-40B4-BE49-F238E27FC236}">
                <a16:creationId xmlns:a16="http://schemas.microsoft.com/office/drawing/2014/main" id="{B562D5AA-067F-E098-414B-D12838776697}"/>
              </a:ext>
            </a:extLst>
          </p:cNvPr>
          <p:cNvPicPr>
            <a:picLocks noChangeAspect="1"/>
          </p:cNvPicPr>
          <p:nvPr/>
        </p:nvPicPr>
        <p:blipFill rotWithShape="1">
          <a:blip r:embed="rId3"/>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422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64048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dirty="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38283501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502020"/>
            <a:ext cx="5309338" cy="765952"/>
          </a:xfrm>
        </p:spPr>
        <p:txBody>
          <a:bodyPr anchor="b">
            <a:normAutofit/>
          </a:bodyPr>
          <a:lstStyle/>
          <a:p>
            <a:r>
              <a:rPr lang="en-GB" sz="3200" dirty="0"/>
              <a:t>Victoria Climbié 2000</a:t>
            </a:r>
            <a:endParaRPr lang="en-GB" sz="3200" dirty="0">
              <a:cs typeface="Calibri Light"/>
            </a:endParaRPr>
          </a:p>
        </p:txBody>
      </p:sp>
      <p:sp>
        <p:nvSpPr>
          <p:cNvPr id="3" name="Content Placeholder 2"/>
          <p:cNvSpPr>
            <a:spLocks noGrp="1"/>
          </p:cNvSpPr>
          <p:nvPr>
            <p:ph idx="1"/>
          </p:nvPr>
        </p:nvSpPr>
        <p:spPr>
          <a:xfrm>
            <a:off x="1144923" y="1586385"/>
            <a:ext cx="5315189" cy="4527120"/>
          </a:xfrm>
        </p:spPr>
        <p:txBody>
          <a:bodyPr vert="horz" lIns="91440" tIns="45720" rIns="91440" bIns="45720" rtlCol="0" anchor="t">
            <a:normAutofit/>
          </a:bodyPr>
          <a:lstStyle/>
          <a:p>
            <a:r>
              <a:rPr lang="en-GB" sz="2400" dirty="0"/>
              <a:t>8 yrs. Murdered by her Great-aunty who thought the girl was possessed. </a:t>
            </a:r>
            <a:endParaRPr lang="en-GB" sz="2400" dirty="0">
              <a:cs typeface="Calibri"/>
            </a:endParaRPr>
          </a:p>
          <a:p>
            <a:r>
              <a:rPr lang="en-GB" sz="2400" dirty="0"/>
              <a:t>Burnt with cigarettes, tied up, hit with bike chains, hammers and wires. </a:t>
            </a:r>
            <a:endParaRPr lang="en-GB" sz="2400" dirty="0">
              <a:cs typeface="Calibri"/>
            </a:endParaRPr>
          </a:p>
          <a:p>
            <a:r>
              <a:rPr lang="en-GB" sz="2400" dirty="0"/>
              <a:t>Up to her death, the police, social services, NHS, NSPCC and a local church all had contact with her and noted the signs of abuse. </a:t>
            </a:r>
            <a:endParaRPr lang="en-GB" sz="2400" dirty="0">
              <a:cs typeface="Calibri"/>
            </a:endParaRPr>
          </a:p>
          <a:p>
            <a:pPr marL="0" indent="0">
              <a:buNone/>
            </a:pPr>
            <a:r>
              <a:rPr lang="en-GB" sz="2400" dirty="0"/>
              <a:t>Judge in the trial described it as </a:t>
            </a:r>
            <a:r>
              <a:rPr lang="en-GB" sz="2400" b="1" dirty="0"/>
              <a:t>"blinding incompetence“</a:t>
            </a:r>
            <a:r>
              <a:rPr lang="en-GB" sz="2400" dirty="0"/>
              <a:t> - all failed to properly investigate the case and little action was taken. </a:t>
            </a:r>
            <a:endParaRPr lang="en-GB" sz="2400" dirty="0">
              <a:cs typeface="Calibri"/>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3"/>
          <a:stretch>
            <a:fillRect/>
          </a:stretch>
        </p:blipFill>
        <p:spPr>
          <a:xfrm>
            <a:off x="7166618" y="909081"/>
            <a:ext cx="3989227" cy="5071731"/>
          </a:xfrm>
          <a:prstGeom prst="rect">
            <a:avLst/>
          </a:prstGeom>
        </p:spPr>
      </p:pic>
    </p:spTree>
    <p:extLst>
      <p:ext uri="{BB962C8B-B14F-4D97-AF65-F5344CB8AC3E}">
        <p14:creationId xmlns:p14="http://schemas.microsoft.com/office/powerpoint/2010/main" val="2065662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128 separate injuries &amp; scars</a:t>
            </a:r>
          </a:p>
        </p:txBody>
      </p:sp>
      <p:pic>
        <p:nvPicPr>
          <p:cNvPr id="4" name="Content Placeholder 3"/>
          <p:cNvPicPr>
            <a:picLocks noGrp="1" noChangeAspect="1"/>
          </p:cNvPicPr>
          <p:nvPr>
            <p:ph idx="1"/>
          </p:nvPr>
        </p:nvPicPr>
        <p:blipFill>
          <a:blip r:embed="rId3"/>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51875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11988-7003-0BBC-4A81-D198F552D61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Findings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0126CE-BCFD-B19C-5DF2-406954E1A6A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Lord Laming Inquiry</a:t>
            </a:r>
          </a:p>
          <a:p>
            <a:r>
              <a:rPr lang="en-GB" dirty="0">
                <a:cs typeface="Calibri"/>
              </a:rPr>
              <a:t>Key recommendations - </a:t>
            </a:r>
          </a:p>
          <a:p>
            <a:r>
              <a:rPr lang="en-GB" dirty="0">
                <a:cs typeface="Calibri"/>
              </a:rPr>
              <a:t>Thorough investigations</a:t>
            </a:r>
          </a:p>
          <a:p>
            <a:r>
              <a:rPr lang="en-GB" dirty="0">
                <a:cs typeface="Calibri"/>
              </a:rPr>
              <a:t>Proper training for investigators</a:t>
            </a:r>
          </a:p>
          <a:p>
            <a:r>
              <a:rPr lang="en-GB" dirty="0">
                <a:cs typeface="Calibri"/>
              </a:rPr>
              <a:t>Inter-agency work</a:t>
            </a:r>
          </a:p>
          <a:p>
            <a:r>
              <a:rPr lang="en-GB" dirty="0">
                <a:cs typeface="Calibri"/>
              </a:rPr>
              <a:t>Govt Paper. </a:t>
            </a:r>
            <a:r>
              <a:rPr lang="en-GB" b="1" i="1" dirty="0">
                <a:cs typeface="Calibri"/>
              </a:rPr>
              <a:t>Evey child Matters = Children Act 2004 </a:t>
            </a:r>
          </a:p>
          <a:p>
            <a:r>
              <a:rPr lang="en-GB" dirty="0">
                <a:cs typeface="Calibri"/>
              </a:rPr>
              <a:t>Statutory requirement on LA to work with other agencies</a:t>
            </a:r>
          </a:p>
          <a:p>
            <a:pPr marL="0" indent="0">
              <a:buNone/>
            </a:pPr>
            <a:r>
              <a:rPr lang="en-GB" dirty="0">
                <a:cs typeface="Calibri"/>
              </a:rPr>
              <a:t>However:</a:t>
            </a:r>
          </a:p>
        </p:txBody>
      </p:sp>
      <p:pic>
        <p:nvPicPr>
          <p:cNvPr id="4" name="Graphic 4" descr="Adhesive Bandage with solid fill">
            <a:extLst>
              <a:ext uri="{FF2B5EF4-FFF2-40B4-BE49-F238E27FC236}">
                <a16:creationId xmlns:a16="http://schemas.microsoft.com/office/drawing/2014/main" id="{9BC81844-1D46-741B-3FAC-6F84EB1D56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9706" y="3676291"/>
            <a:ext cx="511834" cy="511834"/>
          </a:xfrm>
          <a:prstGeom prst="rect">
            <a:avLst/>
          </a:prstGeom>
        </p:spPr>
      </p:pic>
    </p:spTree>
    <p:extLst>
      <p:ext uri="{BB962C8B-B14F-4D97-AF65-F5344CB8AC3E}">
        <p14:creationId xmlns:p14="http://schemas.microsoft.com/office/powerpoint/2010/main" val="3161124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337"/>
            <a:ext cx="6797405" cy="673744"/>
          </a:xfrm>
        </p:spPr>
        <p:txBody>
          <a:bodyPr>
            <a:normAutofit/>
          </a:bodyPr>
          <a:lstStyle/>
          <a:p>
            <a:r>
              <a:rPr lang="en-GB" sz="2800" dirty="0"/>
              <a:t>Baby P – Peter Connelly 2007 </a:t>
            </a:r>
            <a:endParaRPr lang="en-GB" sz="2800" dirty="0">
              <a:cs typeface="Calibri Light"/>
            </a:endParaRPr>
          </a:p>
        </p:txBody>
      </p:sp>
      <p:sp>
        <p:nvSpPr>
          <p:cNvPr id="3" name="Content Placeholder 2"/>
          <p:cNvSpPr>
            <a:spLocks noGrp="1"/>
          </p:cNvSpPr>
          <p:nvPr>
            <p:ph idx="1"/>
          </p:nvPr>
        </p:nvSpPr>
        <p:spPr>
          <a:xfrm>
            <a:off x="838200" y="1524312"/>
            <a:ext cx="6797405" cy="4625156"/>
          </a:xfrm>
        </p:spPr>
        <p:txBody>
          <a:bodyPr vert="horz" lIns="91440" tIns="45720" rIns="91440" bIns="45720" rtlCol="0" anchor="t">
            <a:normAutofit/>
          </a:bodyPr>
          <a:lstStyle/>
          <a:p>
            <a:r>
              <a:rPr lang="en-GB" sz="2400" dirty="0"/>
              <a:t>Sustained over fifty injuries over an eight-month period.</a:t>
            </a:r>
            <a:endParaRPr lang="en-GB" sz="2400" dirty="0">
              <a:cs typeface="Calibri"/>
            </a:endParaRPr>
          </a:p>
          <a:p>
            <a:r>
              <a:rPr lang="en-GB" sz="2400" dirty="0"/>
              <a:t>Including a broken back &amp; ribs, gashes to the head, a fractured shinbone, a ripped ear, blackened fingers and toes, missing fingernail, skin torn from the nose and mouth, cuts on the neck and a tooth knocked out.</a:t>
            </a:r>
            <a:endParaRPr lang="en-GB" sz="2400" dirty="0">
              <a:cs typeface="Calibri"/>
            </a:endParaRPr>
          </a:p>
          <a:p>
            <a:r>
              <a:rPr lang="en-GB" sz="2400" dirty="0"/>
              <a:t>Tracey Connelly, her boyfriend Steven Barker &amp; Jason Owen were all convicted of causing or allowing the death of a child.</a:t>
            </a:r>
            <a:endParaRPr lang="en-GB" sz="2400" dirty="0">
              <a:cs typeface="Calibri"/>
            </a:endParaRPr>
          </a:p>
          <a:p>
            <a:r>
              <a:rPr lang="en-GB" sz="2400" dirty="0"/>
              <a:t>Steven was also  charged of raping a two-year-old girl.</a:t>
            </a:r>
            <a:endParaRPr lang="en-GB" sz="2400" dirty="0">
              <a:cs typeface="Calibri"/>
            </a:endParaRPr>
          </a:p>
          <a:p>
            <a:endParaRPr lang="en-GB" sz="2400" dirty="0">
              <a:cs typeface="Calibri"/>
            </a:endParaRPr>
          </a:p>
          <a:p>
            <a:endParaRPr lang="en-GB" sz="2000"/>
          </a:p>
        </p:txBody>
      </p:sp>
      <p:pic>
        <p:nvPicPr>
          <p:cNvPr id="4" name="Picture 3"/>
          <p:cNvPicPr>
            <a:picLocks noChangeAspect="1"/>
          </p:cNvPicPr>
          <p:nvPr/>
        </p:nvPicPr>
        <p:blipFill>
          <a:blip r:embed="rId3"/>
          <a:stretch>
            <a:fillRect/>
          </a:stretch>
        </p:blipFill>
        <p:spPr>
          <a:xfrm>
            <a:off x="7997556" y="388739"/>
            <a:ext cx="3995623" cy="2727012"/>
          </a:xfrm>
          <a:prstGeom prst="rect">
            <a:avLst/>
          </a:prstGeom>
        </p:spPr>
      </p:pic>
      <p:pic>
        <p:nvPicPr>
          <p:cNvPr id="7" name="Picture 6"/>
          <p:cNvPicPr>
            <a:picLocks noChangeAspect="1"/>
          </p:cNvPicPr>
          <p:nvPr/>
        </p:nvPicPr>
        <p:blipFill>
          <a:blip r:embed="rId4"/>
          <a:stretch>
            <a:fillRect/>
          </a:stretch>
        </p:blipFill>
        <p:spPr>
          <a:xfrm>
            <a:off x="7997556" y="3670711"/>
            <a:ext cx="3995623" cy="2481492"/>
          </a:xfrm>
          <a:prstGeom prst="rect">
            <a:avLst/>
          </a:prstGeom>
        </p:spPr>
      </p:pic>
    </p:spTree>
    <p:extLst>
      <p:ext uri="{BB962C8B-B14F-4D97-AF65-F5344CB8AC3E}">
        <p14:creationId xmlns:p14="http://schemas.microsoft.com/office/powerpoint/2010/main" val="3436431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5000"/>
          </a:xfrm>
        </p:spPr>
        <p:txBody>
          <a:bodyPr>
            <a:normAutofit fontScale="90000"/>
          </a:bodyPr>
          <a:lstStyle/>
          <a:p>
            <a:endParaRPr lang="en-GB" dirty="0"/>
          </a:p>
        </p:txBody>
      </p:sp>
      <p:pic>
        <p:nvPicPr>
          <p:cNvPr id="6" name="Content Placeholder 5"/>
          <p:cNvPicPr>
            <a:picLocks noGrp="1" noChangeAspect="1"/>
          </p:cNvPicPr>
          <p:nvPr>
            <p:ph idx="1"/>
          </p:nvPr>
        </p:nvPicPr>
        <p:blipFill>
          <a:blip r:embed="rId2"/>
          <a:stretch>
            <a:fillRect/>
          </a:stretch>
        </p:blipFill>
        <p:spPr>
          <a:xfrm>
            <a:off x="5581649" y="1292609"/>
            <a:ext cx="5572125" cy="3989003"/>
          </a:xfrm>
          <a:prstGeom prst="rect">
            <a:avLst/>
          </a:prstGeom>
        </p:spPr>
      </p:pic>
      <p:pic>
        <p:nvPicPr>
          <p:cNvPr id="7" name="Picture 6"/>
          <p:cNvPicPr>
            <a:picLocks noChangeAspect="1"/>
          </p:cNvPicPr>
          <p:nvPr/>
        </p:nvPicPr>
        <p:blipFill>
          <a:blip r:embed="rId3"/>
          <a:stretch>
            <a:fillRect/>
          </a:stretch>
        </p:blipFill>
        <p:spPr>
          <a:xfrm>
            <a:off x="723899" y="1347787"/>
            <a:ext cx="4162425" cy="4523899"/>
          </a:xfrm>
          <a:prstGeom prst="rect">
            <a:avLst/>
          </a:prstGeom>
        </p:spPr>
      </p:pic>
    </p:spTree>
    <p:extLst>
      <p:ext uri="{BB962C8B-B14F-4D97-AF65-F5344CB8AC3E}">
        <p14:creationId xmlns:p14="http://schemas.microsoft.com/office/powerpoint/2010/main" val="168291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0D4576-8058-89BF-B5E3-49E541CA0125}"/>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Failures</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17625ABB-261E-1B05-0770-41ED2F941F6B}"/>
              </a:ext>
            </a:extLst>
          </p:cNvPr>
          <p:cNvGraphicFramePr>
            <a:graphicFrameLocks noGrp="1"/>
          </p:cNvGraphicFramePr>
          <p:nvPr>
            <p:ph idx="1"/>
            <p:extLst>
              <p:ext uri="{D42A27DB-BD31-4B8C-83A1-F6EECF244321}">
                <p14:modId xmlns:p14="http://schemas.microsoft.com/office/powerpoint/2010/main" val="22762171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Graphic 16" descr="Adhesive Bandage with solid fill">
            <a:extLst>
              <a:ext uri="{FF2B5EF4-FFF2-40B4-BE49-F238E27FC236}">
                <a16:creationId xmlns:a16="http://schemas.microsoft.com/office/drawing/2014/main" id="{D081224C-69DC-1F08-0E6A-3D781BA462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48044" y="3748177"/>
            <a:ext cx="612476" cy="612476"/>
          </a:xfrm>
          <a:prstGeom prst="rect">
            <a:avLst/>
          </a:prstGeom>
        </p:spPr>
      </p:pic>
    </p:spTree>
    <p:extLst>
      <p:ext uri="{BB962C8B-B14F-4D97-AF65-F5344CB8AC3E}">
        <p14:creationId xmlns:p14="http://schemas.microsoft.com/office/powerpoint/2010/main" val="554696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0774" y="760813"/>
            <a:ext cx="5309338" cy="952857"/>
          </a:xfrm>
        </p:spPr>
        <p:txBody>
          <a:bodyPr anchor="b">
            <a:normAutofit fontScale="90000"/>
          </a:bodyPr>
          <a:lstStyle/>
          <a:p>
            <a:r>
              <a:rPr lang="en-GB" sz="3200" dirty="0"/>
              <a:t>Daniel Pelka  2012 aged 5 years old</a:t>
            </a:r>
            <a:endParaRPr lang="en-GB" sz="3200" dirty="0">
              <a:cs typeface="Calibri Light"/>
            </a:endParaRPr>
          </a:p>
        </p:txBody>
      </p:sp>
      <p:sp>
        <p:nvSpPr>
          <p:cNvPr id="3" name="Content Placeholder 2"/>
          <p:cNvSpPr>
            <a:spLocks noGrp="1"/>
          </p:cNvSpPr>
          <p:nvPr>
            <p:ph idx="1"/>
          </p:nvPr>
        </p:nvSpPr>
        <p:spPr>
          <a:xfrm>
            <a:off x="1144923" y="1960196"/>
            <a:ext cx="5315189" cy="4728402"/>
          </a:xfrm>
        </p:spPr>
        <p:txBody>
          <a:bodyPr vert="horz" lIns="91440" tIns="45720" rIns="91440" bIns="45720" rtlCol="0" anchor="t">
            <a:noAutofit/>
          </a:bodyPr>
          <a:lstStyle/>
          <a:p>
            <a:r>
              <a:rPr lang="en-GB" sz="2000" dirty="0"/>
              <a:t>Daniel was denied food, regularly “imprisoned” in a locked room, force-fed salt and made to perform punishment exercises.</a:t>
            </a:r>
            <a:endParaRPr lang="en-GB" sz="2000" dirty="0">
              <a:cs typeface="Calibri"/>
            </a:endParaRPr>
          </a:p>
          <a:p>
            <a:r>
              <a:rPr lang="en-GB" sz="2000" dirty="0"/>
              <a:t>Teachers described him as a </a:t>
            </a:r>
            <a:r>
              <a:rPr lang="en-GB" sz="2000" i="1" dirty="0"/>
              <a:t>"bag of bones"</a:t>
            </a:r>
            <a:r>
              <a:rPr lang="en-GB" sz="2000" dirty="0"/>
              <a:t> and he was </a:t>
            </a:r>
            <a:r>
              <a:rPr lang="en-GB" sz="2000" i="1" dirty="0"/>
              <a:t>"wasting away"</a:t>
            </a:r>
            <a:r>
              <a:rPr lang="en-GB" sz="2000" dirty="0"/>
              <a:t>. At the time of his death the schoolboy weighed just over one stone. Was seen scavenging for food in school bins.</a:t>
            </a:r>
            <a:endParaRPr lang="en-GB" sz="2000" dirty="0">
              <a:cs typeface="Calibri"/>
            </a:endParaRPr>
          </a:p>
          <a:p>
            <a:r>
              <a:rPr lang="en-GB" sz="2000" dirty="0"/>
              <a:t>Die after six months of starvation and cruelty. Sustained other injuries to body from mum &amp; Step-dad.</a:t>
            </a:r>
            <a:endParaRPr lang="en-GB" sz="2000" dirty="0">
              <a:cs typeface="Calibri"/>
            </a:endParaRPr>
          </a:p>
          <a:p>
            <a:r>
              <a:rPr lang="en-GB" sz="2000" dirty="0"/>
              <a:t>Social workers failed opportunities to help.</a:t>
            </a:r>
            <a:endParaRPr lang="en-GB" sz="2000" dirty="0">
              <a:cs typeface="Calibri" panose="020F0502020204030204"/>
            </a:endParaRPr>
          </a:p>
          <a:p>
            <a:r>
              <a:rPr lang="en-GB" sz="2000" dirty="0">
                <a:cs typeface="Calibri" panose="020F0502020204030204"/>
              </a:rPr>
              <a:t>ID the need to improve how vulnerable children are identified</a:t>
            </a:r>
          </a:p>
          <a:p>
            <a:r>
              <a:rPr lang="en-GB" sz="2000" dirty="0">
                <a:cs typeface="Calibri" panose="020F0502020204030204"/>
              </a:rPr>
              <a:t>Communication needed</a:t>
            </a:r>
          </a:p>
          <a:p>
            <a:pPr marL="0" indent="0">
              <a:buNone/>
            </a:pPr>
            <a:endParaRPr lang="en-GB" sz="2000" dirty="0">
              <a:cs typeface="Calibri" panose="020F0502020204030204"/>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p:cNvPicPr>
            <a:picLocks noChangeAspect="1"/>
          </p:cNvPicPr>
          <p:nvPr/>
        </p:nvPicPr>
        <p:blipFill>
          <a:blip r:embed="rId3"/>
          <a:stretch>
            <a:fillRect/>
          </a:stretch>
        </p:blipFill>
        <p:spPr>
          <a:xfrm>
            <a:off x="7075967" y="2209498"/>
            <a:ext cx="4170530" cy="2470896"/>
          </a:xfrm>
          <a:prstGeom prst="rect">
            <a:avLst/>
          </a:prstGeom>
        </p:spPr>
      </p:pic>
    </p:spTree>
    <p:extLst>
      <p:ext uri="{BB962C8B-B14F-4D97-AF65-F5344CB8AC3E}">
        <p14:creationId xmlns:p14="http://schemas.microsoft.com/office/powerpoint/2010/main" val="993387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939588" y="643466"/>
            <a:ext cx="6312824" cy="5571067"/>
          </a:xfrm>
          <a:prstGeom prst="rect">
            <a:avLst/>
          </a:prstGeom>
        </p:spPr>
      </p:pic>
    </p:spTree>
    <p:extLst>
      <p:ext uri="{BB962C8B-B14F-4D97-AF65-F5344CB8AC3E}">
        <p14:creationId xmlns:p14="http://schemas.microsoft.com/office/powerpoint/2010/main" val="3711306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915" y="234496"/>
            <a:ext cx="10515600" cy="1325563"/>
          </a:xfrm>
        </p:spPr>
        <p:txBody>
          <a:bodyPr/>
          <a:lstStyle/>
          <a:p>
            <a:r>
              <a:rPr lang="en-GB" dirty="0"/>
              <a:t>Hamzah Khan 4 Years old</a:t>
            </a:r>
          </a:p>
        </p:txBody>
      </p:sp>
      <p:sp>
        <p:nvSpPr>
          <p:cNvPr id="3" name="Content Placeholder 2"/>
          <p:cNvSpPr>
            <a:spLocks noGrp="1"/>
          </p:cNvSpPr>
          <p:nvPr>
            <p:ph idx="1"/>
          </p:nvPr>
        </p:nvSpPr>
        <p:spPr/>
        <p:txBody>
          <a:bodyPr/>
          <a:lstStyle/>
          <a:p>
            <a:r>
              <a:rPr lang="en-GB" dirty="0"/>
              <a:t>Amanda Hutton mum starved Hamzah. </a:t>
            </a:r>
          </a:p>
          <a:p>
            <a:pPr fontAlgn="base"/>
            <a:r>
              <a:rPr lang="en-GB" dirty="0"/>
              <a:t>21 months after his death his mummified remains were found in his cot. Died in December 2009 found 21 September 2011.</a:t>
            </a:r>
          </a:p>
          <a:p>
            <a:pPr fontAlgn="base"/>
            <a:r>
              <a:rPr lang="en-GB" dirty="0"/>
              <a:t>Lived in a squalid conditions house where 5 other children lived.  </a:t>
            </a:r>
          </a:p>
          <a:p>
            <a:pPr fontAlgn="base"/>
            <a:r>
              <a:rPr lang="en-GB" dirty="0"/>
              <a:t>Charged with manslaughter by gross negligence and preventing the burial of a corpse.</a:t>
            </a:r>
          </a:p>
          <a:p>
            <a:pPr fontAlgn="base"/>
            <a:endParaRPr lang="en-GB" dirty="0"/>
          </a:p>
          <a:p>
            <a:endParaRPr lang="en-GB" dirty="0"/>
          </a:p>
        </p:txBody>
      </p:sp>
      <p:pic>
        <p:nvPicPr>
          <p:cNvPr id="5" name="Picture 4"/>
          <p:cNvPicPr>
            <a:picLocks noChangeAspect="1"/>
          </p:cNvPicPr>
          <p:nvPr/>
        </p:nvPicPr>
        <p:blipFill>
          <a:blip r:embed="rId3"/>
          <a:stretch>
            <a:fillRect/>
          </a:stretch>
        </p:blipFill>
        <p:spPr>
          <a:xfrm>
            <a:off x="7705433" y="4524194"/>
            <a:ext cx="3648367" cy="1918335"/>
          </a:xfrm>
          <a:prstGeom prst="rect">
            <a:avLst/>
          </a:prstGeom>
        </p:spPr>
      </p:pic>
      <p:pic>
        <p:nvPicPr>
          <p:cNvPr id="7" name="Picture 6"/>
          <p:cNvPicPr>
            <a:picLocks noChangeAspect="1"/>
          </p:cNvPicPr>
          <p:nvPr/>
        </p:nvPicPr>
        <p:blipFill>
          <a:blip r:embed="rId4"/>
          <a:stretch>
            <a:fillRect/>
          </a:stretch>
        </p:blipFill>
        <p:spPr>
          <a:xfrm>
            <a:off x="1055916" y="4576762"/>
            <a:ext cx="4547390" cy="2049919"/>
          </a:xfrm>
          <a:prstGeom prst="rect">
            <a:avLst/>
          </a:prstGeom>
        </p:spPr>
      </p:pic>
    </p:spTree>
    <p:extLst>
      <p:ext uri="{BB962C8B-B14F-4D97-AF65-F5344CB8AC3E}">
        <p14:creationId xmlns:p14="http://schemas.microsoft.com/office/powerpoint/2010/main" val="1680661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66B3-6456-433F-E68B-1ECD69856ABE}"/>
              </a:ext>
            </a:extLst>
          </p:cNvPr>
          <p:cNvSpPr>
            <a:spLocks noGrp="1"/>
          </p:cNvSpPr>
          <p:nvPr>
            <p:ph type="title"/>
          </p:nvPr>
        </p:nvSpPr>
        <p:spPr/>
        <p:txBody>
          <a:bodyPr>
            <a:normAutofit fontScale="90000"/>
          </a:bodyPr>
          <a:lstStyle/>
          <a:p>
            <a:br>
              <a:rPr lang="en-GB" b="0" i="0" dirty="0">
                <a:solidFill>
                  <a:srgbClr val="373151"/>
                </a:solidFill>
                <a:effectLst/>
                <a:latin typeface="National"/>
              </a:rPr>
            </a:br>
            <a:r>
              <a:rPr lang="en-GB" b="0" i="0" dirty="0">
                <a:solidFill>
                  <a:srgbClr val="373151"/>
                </a:solidFill>
                <a:effectLst/>
                <a:latin typeface="National"/>
              </a:rPr>
              <a:t>Investigating Death’s</a:t>
            </a:r>
            <a:br>
              <a:rPr lang="en-GB" b="0" i="0" dirty="0">
                <a:solidFill>
                  <a:srgbClr val="373151"/>
                </a:solidFill>
                <a:effectLst/>
                <a:latin typeface="National"/>
              </a:rPr>
            </a:br>
            <a:endParaRPr lang="en-GB" dirty="0"/>
          </a:p>
        </p:txBody>
      </p:sp>
      <p:sp>
        <p:nvSpPr>
          <p:cNvPr id="3" name="Content Placeholder 2">
            <a:extLst>
              <a:ext uri="{FF2B5EF4-FFF2-40B4-BE49-F238E27FC236}">
                <a16:creationId xmlns:a16="http://schemas.microsoft.com/office/drawing/2014/main" id="{2F31F3AD-3174-32E1-FC40-E14790136FA1}"/>
              </a:ext>
            </a:extLst>
          </p:cNvPr>
          <p:cNvSpPr>
            <a:spLocks noGrp="1"/>
          </p:cNvSpPr>
          <p:nvPr>
            <p:ph idx="1"/>
          </p:nvPr>
        </p:nvSpPr>
        <p:spPr>
          <a:xfrm>
            <a:off x="838200" y="1690688"/>
            <a:ext cx="10515600" cy="4486275"/>
          </a:xfrm>
        </p:spPr>
        <p:txBody>
          <a:bodyPr>
            <a:normAutofit/>
          </a:bodyPr>
          <a:lstStyle/>
          <a:p>
            <a:r>
              <a:rPr lang="en-GB" b="0" i="0" dirty="0">
                <a:effectLst/>
              </a:rPr>
              <a:t>The Coroners Act of 1887 consolidated the laws relating to coroners and emphasised the coroner's role in investigating deaths suspected of being violent or unnatural</a:t>
            </a:r>
          </a:p>
          <a:p>
            <a:r>
              <a:rPr lang="en-GB" b="0" i="0" dirty="0">
                <a:solidFill>
                  <a:srgbClr val="1E1E1E"/>
                </a:solidFill>
                <a:effectLst/>
              </a:rPr>
              <a:t>The Notification of Deaths Regulations 2019</a:t>
            </a:r>
          </a:p>
          <a:p>
            <a:r>
              <a:rPr lang="en-GB" b="0" i="0" dirty="0">
                <a:effectLst/>
              </a:rPr>
              <a:t>Coroners Act 1988</a:t>
            </a:r>
          </a:p>
          <a:p>
            <a:r>
              <a:rPr lang="en-GB" b="0" i="0" dirty="0">
                <a:effectLst/>
              </a:rPr>
              <a:t>Coroners and Justice Act 2009</a:t>
            </a:r>
          </a:p>
          <a:p>
            <a:pPr lvl="1"/>
            <a:r>
              <a:rPr lang="en-GB" dirty="0"/>
              <a:t>Investigate certain deaths</a:t>
            </a:r>
          </a:p>
          <a:p>
            <a:pPr lvl="1"/>
            <a:r>
              <a:rPr lang="en-GB" dirty="0"/>
              <a:t>Hold an inquest into deaths </a:t>
            </a:r>
          </a:p>
          <a:p>
            <a:pPr lvl="1"/>
            <a:r>
              <a:rPr lang="en-GB" dirty="0"/>
              <a:t>Postmortems</a:t>
            </a:r>
          </a:p>
          <a:p>
            <a:pPr lvl="1"/>
            <a:r>
              <a:rPr lang="en-GB" dirty="0"/>
              <a:t>Power to remove a body </a:t>
            </a:r>
          </a:p>
        </p:txBody>
      </p:sp>
    </p:spTree>
    <p:extLst>
      <p:ext uri="{BB962C8B-B14F-4D97-AF65-F5344CB8AC3E}">
        <p14:creationId xmlns:p14="http://schemas.microsoft.com/office/powerpoint/2010/main" val="35239102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A055-E22E-4855-9EBB-FE483F68D665}"/>
              </a:ext>
            </a:extLst>
          </p:cNvPr>
          <p:cNvSpPr>
            <a:spLocks noGrp="1"/>
          </p:cNvSpPr>
          <p:nvPr>
            <p:ph type="title"/>
          </p:nvPr>
        </p:nvSpPr>
        <p:spPr>
          <a:xfrm>
            <a:off x="838200" y="365125"/>
            <a:ext cx="10515600" cy="775697"/>
          </a:xfrm>
        </p:spPr>
        <p:txBody>
          <a:bodyPr>
            <a:normAutofit/>
          </a:bodyPr>
          <a:lstStyle/>
          <a:p>
            <a:r>
              <a:rPr lang="en-GB" dirty="0"/>
              <a:t>Keanu Williams 2 </a:t>
            </a:r>
            <a:r>
              <a:rPr lang="en-GB" dirty="0" err="1"/>
              <a:t>yrs</a:t>
            </a:r>
            <a:r>
              <a:rPr lang="en-GB" dirty="0"/>
              <a:t> 2013</a:t>
            </a:r>
          </a:p>
        </p:txBody>
      </p:sp>
      <p:sp>
        <p:nvSpPr>
          <p:cNvPr id="3" name="Content Placeholder 2">
            <a:extLst>
              <a:ext uri="{FF2B5EF4-FFF2-40B4-BE49-F238E27FC236}">
                <a16:creationId xmlns:a16="http://schemas.microsoft.com/office/drawing/2014/main" id="{BBA6CEA8-F50F-4A0B-9652-1C375FAE258C}"/>
              </a:ext>
            </a:extLst>
          </p:cNvPr>
          <p:cNvSpPr>
            <a:spLocks noGrp="1"/>
          </p:cNvSpPr>
          <p:nvPr>
            <p:ph idx="1"/>
          </p:nvPr>
        </p:nvSpPr>
        <p:spPr>
          <a:xfrm>
            <a:off x="838200" y="1341120"/>
            <a:ext cx="10515600" cy="4835843"/>
          </a:xfrm>
        </p:spPr>
        <p:txBody>
          <a:bodyPr>
            <a:normAutofit/>
          </a:bodyPr>
          <a:lstStyle/>
          <a:p>
            <a:pPr fontAlgn="base"/>
            <a:r>
              <a:rPr lang="en-GB" dirty="0"/>
              <a:t>killed by mother. </a:t>
            </a:r>
          </a:p>
          <a:p>
            <a:pPr fontAlgn="base"/>
            <a:r>
              <a:rPr lang="en-GB" dirty="0"/>
              <a:t>GP’s, social workers, police &amp; nursery staff collectively failed to prevent the death. </a:t>
            </a:r>
          </a:p>
          <a:p>
            <a:pPr fontAlgn="base"/>
            <a:r>
              <a:rPr lang="en-GB" dirty="0"/>
              <a:t>Services were more concerned by Mother’s needs </a:t>
            </a:r>
          </a:p>
          <a:p>
            <a:pPr fontAlgn="base"/>
            <a:r>
              <a:rPr lang="en-GB" dirty="0"/>
              <a:t>The toddler was found with 37 injuries including a fractured skull and torn abdomen</a:t>
            </a:r>
          </a:p>
          <a:p>
            <a:pPr fontAlgn="base"/>
            <a:r>
              <a:rPr lang="en-GB" dirty="0"/>
              <a:t>She expressed some surprise that Keanu had not been removed from her care when born.</a:t>
            </a:r>
          </a:p>
        </p:txBody>
      </p:sp>
    </p:spTree>
    <p:extLst>
      <p:ext uri="{BB962C8B-B14F-4D97-AF65-F5344CB8AC3E}">
        <p14:creationId xmlns:p14="http://schemas.microsoft.com/office/powerpoint/2010/main" val="2545647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dirty="0"/>
              <a:t>Ayeeshia-Jayne 21 months old </a:t>
            </a:r>
            <a:endParaRPr lang="en-GB" dirty="0">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dirty="0">
                <a:solidFill>
                  <a:srgbClr val="000000"/>
                </a:solidFill>
              </a:rPr>
              <a:t>Killed by her mother in 2014</a:t>
            </a:r>
          </a:p>
          <a:p>
            <a:r>
              <a:rPr lang="en-GB" dirty="0"/>
              <a:t>suffered a fatal heart laceration by being stamped on - a type of injury usually only found in crash victims</a:t>
            </a:r>
          </a:p>
          <a:p>
            <a:r>
              <a:rPr lang="en-GB" dirty="0"/>
              <a:t>Social workers missed signs of danger around a toddler and focused too much on the condition of the mother</a:t>
            </a:r>
            <a:endParaRPr lang="en-US" dirty="0">
              <a:solidFill>
                <a:srgbClr val="000000"/>
              </a:solidFill>
            </a:endParaRPr>
          </a:p>
        </p:txBody>
      </p:sp>
    </p:spTree>
    <p:extLst>
      <p:ext uri="{BB962C8B-B14F-4D97-AF65-F5344CB8AC3E}">
        <p14:creationId xmlns:p14="http://schemas.microsoft.com/office/powerpoint/2010/main" val="3373722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BFAE-7A03-DB85-C416-5CC3AD9747A5}"/>
              </a:ext>
            </a:extLst>
          </p:cNvPr>
          <p:cNvSpPr>
            <a:spLocks noGrp="1"/>
          </p:cNvSpPr>
          <p:nvPr>
            <p:ph type="title"/>
          </p:nvPr>
        </p:nvSpPr>
        <p:spPr>
          <a:xfrm>
            <a:off x="838200" y="667049"/>
            <a:ext cx="10515600" cy="491677"/>
          </a:xfrm>
        </p:spPr>
        <p:txBody>
          <a:bodyPr>
            <a:normAutofit fontScale="90000"/>
          </a:bodyPr>
          <a:lstStyle/>
          <a:p>
            <a:r>
              <a:rPr lang="en-GB" sz="3200" dirty="0">
                <a:cs typeface="Calibri Light"/>
              </a:rPr>
              <a:t>Investigating Child Abuse - Police</a:t>
            </a:r>
          </a:p>
        </p:txBody>
      </p:sp>
      <p:sp>
        <p:nvSpPr>
          <p:cNvPr id="3" name="Content Placeholder 2">
            <a:extLst>
              <a:ext uri="{FF2B5EF4-FFF2-40B4-BE49-F238E27FC236}">
                <a16:creationId xmlns:a16="http://schemas.microsoft.com/office/drawing/2014/main" id="{AB1ABED9-C876-0B91-02CD-756643F448B6}"/>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dirty="0">
                <a:cs typeface="Calibri"/>
              </a:rPr>
              <a:t>Child Abuse Investigation Team</a:t>
            </a:r>
            <a:endParaRPr lang="en-US" dirty="0">
              <a:cs typeface="Calibri"/>
            </a:endParaRPr>
          </a:p>
          <a:p>
            <a:r>
              <a:rPr lang="en-GB" dirty="0">
                <a:ea typeface="+mn-lt"/>
                <a:cs typeface="+mn-lt"/>
              </a:rPr>
              <a:t>Staffed by trained investigators </a:t>
            </a:r>
            <a:endParaRPr lang="en-US" dirty="0">
              <a:ea typeface="+mn-lt"/>
              <a:cs typeface="+mn-lt"/>
            </a:endParaRPr>
          </a:p>
          <a:p>
            <a:pPr lvl="1"/>
            <a:r>
              <a:rPr lang="en-GB" dirty="0">
                <a:ea typeface="+mn-lt"/>
                <a:cs typeface="+mn-lt"/>
              </a:rPr>
              <a:t>Child interviewers</a:t>
            </a:r>
            <a:endParaRPr lang="en-US" dirty="0">
              <a:ea typeface="+mn-lt"/>
              <a:cs typeface="+mn-lt"/>
            </a:endParaRPr>
          </a:p>
          <a:p>
            <a:pPr lvl="1"/>
            <a:r>
              <a:rPr lang="en-GB" dirty="0">
                <a:ea typeface="+mn-lt"/>
                <a:cs typeface="+mn-lt"/>
              </a:rPr>
              <a:t>Witness interviewing</a:t>
            </a:r>
            <a:endParaRPr lang="en-US" dirty="0">
              <a:ea typeface="+mn-lt"/>
              <a:cs typeface="+mn-lt"/>
            </a:endParaRPr>
          </a:p>
          <a:p>
            <a:pPr lvl="1"/>
            <a:r>
              <a:rPr lang="en-GB" dirty="0">
                <a:ea typeface="+mn-lt"/>
                <a:cs typeface="+mn-lt"/>
              </a:rPr>
              <a:t>Collecting investigations</a:t>
            </a:r>
          </a:p>
          <a:p>
            <a:r>
              <a:rPr lang="en-GB" dirty="0">
                <a:cs typeface="Calibri"/>
              </a:rPr>
              <a:t>Referral is made, sometimes by join agencies.</a:t>
            </a:r>
          </a:p>
          <a:p>
            <a:r>
              <a:rPr lang="en-GB" dirty="0">
                <a:cs typeface="Calibri"/>
              </a:rPr>
              <a:t>Police take the lead if criminal offences are suspected</a:t>
            </a:r>
          </a:p>
          <a:p>
            <a:r>
              <a:rPr lang="en-GB" dirty="0">
                <a:cs typeface="Calibri"/>
              </a:rPr>
              <a:t>Section 47 Children Act 1989 LA duty to investigate any harm</a:t>
            </a:r>
          </a:p>
          <a:p>
            <a:r>
              <a:rPr lang="en-GB" dirty="0">
                <a:cs typeface="Calibri"/>
              </a:rPr>
              <a:t>Section 46 Children Act 1989 powers to give police protection to secure the welfare of a child</a:t>
            </a:r>
          </a:p>
          <a:p>
            <a:pPr lvl="1"/>
            <a:endParaRPr lang="en-GB" dirty="0">
              <a:cs typeface="Calibri"/>
            </a:endParaRPr>
          </a:p>
        </p:txBody>
      </p:sp>
    </p:spTree>
    <p:extLst>
      <p:ext uri="{BB962C8B-B14F-4D97-AF65-F5344CB8AC3E}">
        <p14:creationId xmlns:p14="http://schemas.microsoft.com/office/powerpoint/2010/main" val="124477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3CC-A905-E507-EE21-F37E729B61AE}"/>
              </a:ext>
            </a:extLst>
          </p:cNvPr>
          <p:cNvSpPr>
            <a:spLocks noGrp="1"/>
          </p:cNvSpPr>
          <p:nvPr>
            <p:ph type="title"/>
          </p:nvPr>
        </p:nvSpPr>
        <p:spPr>
          <a:xfrm>
            <a:off x="838200" y="365125"/>
            <a:ext cx="10515600" cy="606696"/>
          </a:xfrm>
        </p:spPr>
        <p:txBody>
          <a:bodyPr>
            <a:normAutofit/>
          </a:bodyPr>
          <a:lstStyle/>
          <a:p>
            <a:r>
              <a:rPr lang="en-GB" sz="3200" dirty="0">
                <a:cs typeface="Calibri Light"/>
              </a:rPr>
              <a:t>Child Abuse also include:</a:t>
            </a:r>
          </a:p>
        </p:txBody>
      </p:sp>
      <p:sp>
        <p:nvSpPr>
          <p:cNvPr id="3" name="Content Placeholder 2">
            <a:extLst>
              <a:ext uri="{FF2B5EF4-FFF2-40B4-BE49-F238E27FC236}">
                <a16:creationId xmlns:a16="http://schemas.microsoft.com/office/drawing/2014/main" id="{1E53562A-020F-9EA7-4C1F-6E4EF6E9F43A}"/>
              </a:ext>
            </a:extLst>
          </p:cNvPr>
          <p:cNvSpPr>
            <a:spLocks noGrp="1"/>
          </p:cNvSpPr>
          <p:nvPr>
            <p:ph idx="1"/>
          </p:nvPr>
        </p:nvSpPr>
        <p:spPr/>
        <p:txBody>
          <a:bodyPr vert="horz" lIns="91440" tIns="45720" rIns="91440" bIns="45720" rtlCol="0" anchor="t">
            <a:normAutofit/>
          </a:bodyPr>
          <a:lstStyle/>
          <a:p>
            <a:r>
              <a:rPr lang="en-GB" dirty="0">
                <a:cs typeface="Calibri"/>
              </a:rPr>
              <a:t>Domestic Abuse</a:t>
            </a:r>
          </a:p>
          <a:p>
            <a:r>
              <a:rPr lang="en-GB" dirty="0">
                <a:cs typeface="Calibri"/>
              </a:rPr>
              <a:t>Missing children, including truant from school</a:t>
            </a:r>
          </a:p>
          <a:p>
            <a:r>
              <a:rPr lang="en-GB" dirty="0">
                <a:cs typeface="Calibri"/>
              </a:rPr>
              <a:t>Children engaged in criminal behaviour, including abusing others</a:t>
            </a:r>
          </a:p>
          <a:p>
            <a:r>
              <a:rPr lang="en-GB" dirty="0">
                <a:cs typeface="Calibri"/>
              </a:rPr>
              <a:t>Children abusing animals</a:t>
            </a:r>
          </a:p>
          <a:p>
            <a:r>
              <a:rPr lang="en-GB" dirty="0">
                <a:cs typeface="Calibri"/>
              </a:rPr>
              <a:t>Children involved in sexual exploitation or prostitution</a:t>
            </a:r>
          </a:p>
          <a:p>
            <a:r>
              <a:rPr lang="en-GB" dirty="0">
                <a:cs typeface="Calibri"/>
              </a:rPr>
              <a:t>Parental drug or alcohol abuse</a:t>
            </a:r>
          </a:p>
          <a:p>
            <a:r>
              <a:rPr lang="en-GB" dirty="0">
                <a:cs typeface="Calibri"/>
              </a:rPr>
              <a:t>Further Reading - See link below to College of Policing</a:t>
            </a:r>
          </a:p>
        </p:txBody>
      </p:sp>
      <p:pic>
        <p:nvPicPr>
          <p:cNvPr id="4" name="Graphic 4" descr="Books with solid fill">
            <a:extLst>
              <a:ext uri="{FF2B5EF4-FFF2-40B4-BE49-F238E27FC236}">
                <a16:creationId xmlns:a16="http://schemas.microsoft.com/office/drawing/2014/main" id="{BD901ADF-DB3B-9E08-6851-B043EFD61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1970" y="5114027"/>
            <a:ext cx="914400" cy="914400"/>
          </a:xfrm>
          <a:prstGeom prst="rect">
            <a:avLst/>
          </a:prstGeom>
        </p:spPr>
      </p:pic>
    </p:spTree>
    <p:extLst>
      <p:ext uri="{BB962C8B-B14F-4D97-AF65-F5344CB8AC3E}">
        <p14:creationId xmlns:p14="http://schemas.microsoft.com/office/powerpoint/2010/main" val="482959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5F9E-62AF-1ACC-6936-745642659A23}"/>
              </a:ext>
            </a:extLst>
          </p:cNvPr>
          <p:cNvSpPr>
            <a:spLocks noGrp="1"/>
          </p:cNvSpPr>
          <p:nvPr>
            <p:ph type="title"/>
          </p:nvPr>
        </p:nvSpPr>
        <p:spPr/>
        <p:txBody>
          <a:bodyPr/>
          <a:lstStyle/>
          <a:p>
            <a:r>
              <a:rPr lang="en-GB" dirty="0"/>
              <a:t>Child neglect / deaths </a:t>
            </a:r>
          </a:p>
        </p:txBody>
      </p:sp>
      <p:sp>
        <p:nvSpPr>
          <p:cNvPr id="3" name="Content Placeholder 2">
            <a:extLst>
              <a:ext uri="{FF2B5EF4-FFF2-40B4-BE49-F238E27FC236}">
                <a16:creationId xmlns:a16="http://schemas.microsoft.com/office/drawing/2014/main" id="{842FEA33-1324-0237-A4A8-A6C8587A0AF8}"/>
              </a:ext>
            </a:extLst>
          </p:cNvPr>
          <p:cNvSpPr>
            <a:spLocks noGrp="1"/>
          </p:cNvSpPr>
          <p:nvPr>
            <p:ph idx="1"/>
          </p:nvPr>
        </p:nvSpPr>
        <p:spPr>
          <a:xfrm>
            <a:off x="838200" y="1690688"/>
            <a:ext cx="10515600" cy="4486275"/>
          </a:xfrm>
        </p:spPr>
        <p:txBody>
          <a:bodyPr>
            <a:normAutofit lnSpcReduction="10000"/>
          </a:bodyPr>
          <a:lstStyle/>
          <a:p>
            <a:r>
              <a:rPr lang="en-GB" b="0" i="0" dirty="0">
                <a:solidFill>
                  <a:srgbClr val="141414"/>
                </a:solidFill>
                <a:effectLst/>
              </a:rPr>
              <a:t>Cases include</a:t>
            </a:r>
          </a:p>
          <a:p>
            <a:r>
              <a:rPr lang="en-GB" b="1" i="0" dirty="0">
                <a:solidFill>
                  <a:srgbClr val="141414"/>
                </a:solidFill>
                <a:effectLst/>
                <a:hlinkClick r:id="rId3"/>
              </a:rPr>
              <a:t>Lola James</a:t>
            </a:r>
            <a:r>
              <a:rPr lang="en-GB" dirty="0">
                <a:solidFill>
                  <a:srgbClr val="141414"/>
                </a:solidFill>
              </a:rPr>
              <a:t> – Haverfordwest 2020</a:t>
            </a:r>
            <a:endParaRPr lang="en-GB" b="0" i="0" dirty="0">
              <a:solidFill>
                <a:srgbClr val="141414"/>
              </a:solidFill>
              <a:effectLst/>
            </a:endParaRPr>
          </a:p>
          <a:p>
            <a:r>
              <a:rPr lang="en-GB" b="1" i="0" dirty="0" err="1">
                <a:solidFill>
                  <a:srgbClr val="141414"/>
                </a:solidFill>
                <a:effectLst/>
                <a:hlinkClick r:id="rId4"/>
              </a:rPr>
              <a:t>Kaylea</a:t>
            </a:r>
            <a:r>
              <a:rPr lang="en-GB" b="1" i="0" dirty="0">
                <a:solidFill>
                  <a:srgbClr val="141414"/>
                </a:solidFill>
                <a:effectLst/>
                <a:hlinkClick r:id="rId4"/>
              </a:rPr>
              <a:t> </a:t>
            </a:r>
            <a:r>
              <a:rPr lang="en-GB" b="1" i="0" dirty="0" err="1">
                <a:solidFill>
                  <a:srgbClr val="141414"/>
                </a:solidFill>
                <a:effectLst/>
                <a:hlinkClick r:id="rId4"/>
              </a:rPr>
              <a:t>Titford</a:t>
            </a:r>
            <a:r>
              <a:rPr lang="en-GB" dirty="0">
                <a:solidFill>
                  <a:srgbClr val="141414"/>
                </a:solidFill>
              </a:rPr>
              <a:t> – Newtown 2020</a:t>
            </a:r>
            <a:endParaRPr lang="en-GB" b="0" i="0" dirty="0">
              <a:solidFill>
                <a:srgbClr val="141414"/>
              </a:solidFill>
              <a:effectLst/>
            </a:endParaRPr>
          </a:p>
          <a:p>
            <a:r>
              <a:rPr lang="en-GB" b="1" i="0" dirty="0">
                <a:solidFill>
                  <a:srgbClr val="141414"/>
                </a:solidFill>
                <a:effectLst/>
                <a:hlinkClick r:id="rId5"/>
              </a:rPr>
              <a:t>Logan Mwangi</a:t>
            </a:r>
            <a:r>
              <a:rPr lang="en-GB" dirty="0">
                <a:solidFill>
                  <a:srgbClr val="141414"/>
                </a:solidFill>
              </a:rPr>
              <a:t> – Bridgend 2021</a:t>
            </a:r>
          </a:p>
          <a:p>
            <a:r>
              <a:rPr lang="en-GB" b="0" i="0" dirty="0">
                <a:solidFill>
                  <a:srgbClr val="202124"/>
                </a:solidFill>
                <a:effectLst/>
              </a:rPr>
              <a:t>Star Hobson – West Yorkshire 2020</a:t>
            </a:r>
          </a:p>
          <a:p>
            <a:r>
              <a:rPr lang="en-GB" b="0" i="0" dirty="0">
                <a:solidFill>
                  <a:srgbClr val="202124"/>
                </a:solidFill>
                <a:effectLst/>
              </a:rPr>
              <a:t> </a:t>
            </a:r>
            <a:r>
              <a:rPr lang="en-GB" b="1" i="0" dirty="0">
                <a:solidFill>
                  <a:srgbClr val="35334E"/>
                </a:solidFill>
                <a:effectLst/>
              </a:rPr>
              <a:t>Dylan Freeman – Birmingham 2020</a:t>
            </a:r>
          </a:p>
          <a:p>
            <a:r>
              <a:rPr lang="en-GB" b="1" i="0" dirty="0">
                <a:solidFill>
                  <a:srgbClr val="35334E"/>
                </a:solidFill>
                <a:effectLst/>
              </a:rPr>
              <a:t>Arthur </a:t>
            </a:r>
            <a:r>
              <a:rPr lang="en-GB" b="1" i="0" dirty="0" err="1">
                <a:solidFill>
                  <a:srgbClr val="35334E"/>
                </a:solidFill>
                <a:effectLst/>
              </a:rPr>
              <a:t>Labinjo</a:t>
            </a:r>
            <a:r>
              <a:rPr lang="en-GB" b="1" i="0" dirty="0">
                <a:solidFill>
                  <a:srgbClr val="35334E"/>
                </a:solidFill>
                <a:effectLst/>
              </a:rPr>
              <a:t>-Hughes – Birmingham 2020</a:t>
            </a:r>
          </a:p>
          <a:p>
            <a:r>
              <a:rPr lang="en-GB" b="0" i="0" dirty="0">
                <a:solidFill>
                  <a:srgbClr val="121212"/>
                </a:solidFill>
                <a:effectLst/>
              </a:rPr>
              <a:t>Alfie Steele – 2021 Coventry</a:t>
            </a:r>
          </a:p>
          <a:p>
            <a:r>
              <a:rPr lang="en-GB" b="0" i="0" dirty="0">
                <a:solidFill>
                  <a:srgbClr val="1F2025"/>
                </a:solidFill>
                <a:effectLst/>
              </a:rPr>
              <a:t>Finley Boden - Derby 2020</a:t>
            </a:r>
            <a:r>
              <a:rPr lang="en-GB" b="0" i="0" dirty="0">
                <a:solidFill>
                  <a:srgbClr val="121212"/>
                </a:solidFill>
                <a:effectLst/>
              </a:rPr>
              <a:t> </a:t>
            </a:r>
            <a:endParaRPr lang="en-GB" b="1" i="0" dirty="0">
              <a:solidFill>
                <a:srgbClr val="35334E"/>
              </a:solidFill>
              <a:effectLst/>
            </a:endParaRPr>
          </a:p>
          <a:p>
            <a:endParaRPr lang="en-GB" dirty="0"/>
          </a:p>
        </p:txBody>
      </p:sp>
    </p:spTree>
    <p:extLst>
      <p:ext uri="{BB962C8B-B14F-4D97-AF65-F5344CB8AC3E}">
        <p14:creationId xmlns:p14="http://schemas.microsoft.com/office/powerpoint/2010/main" val="20336978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Sleepy kitty">
            <a:extLst>
              <a:ext uri="{FF2B5EF4-FFF2-40B4-BE49-F238E27FC236}">
                <a16:creationId xmlns:a16="http://schemas.microsoft.com/office/drawing/2014/main" id="{AC5816B7-7359-D1DD-4975-5F575D22333A}"/>
              </a:ext>
            </a:extLst>
          </p:cNvPr>
          <p:cNvPicPr>
            <a:picLocks noChangeAspect="1"/>
          </p:cNvPicPr>
          <p:nvPr/>
        </p:nvPicPr>
        <p:blipFill rotWithShape="1">
          <a:blip r:embed="rId2"/>
          <a:srcRect l="7556"/>
          <a:stretch/>
        </p:blipFill>
        <p:spPr>
          <a:xfrm>
            <a:off x="20" y="1282"/>
            <a:ext cx="12191980" cy="6856718"/>
          </a:xfrm>
          <a:prstGeom prst="rect">
            <a:avLst/>
          </a:prstGeom>
        </p:spPr>
      </p:pic>
      <p:sp>
        <p:nvSpPr>
          <p:cNvPr id="19" name="Rectangle 11">
            <a:extLst>
              <a:ext uri="{FF2B5EF4-FFF2-40B4-BE49-F238E27FC236}">
                <a16:creationId xmlns:a16="http://schemas.microsoft.com/office/drawing/2014/main" id="{A4206507-76F5-4316-AAF5-4EAFEE5EB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03BC2B61-D77E-45AB-8722-15BC6A718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9FFAEFA-7488-3C6D-DCF6-559D19960FB5}"/>
              </a:ext>
            </a:extLst>
          </p:cNvPr>
          <p:cNvSpPr txBox="1"/>
          <p:nvPr/>
        </p:nvSpPr>
        <p:spPr>
          <a:xfrm>
            <a:off x="1120140" y="2808287"/>
            <a:ext cx="9951720" cy="32343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a:solidFill>
                  <a:srgbClr val="FFFFFF"/>
                </a:solidFill>
              </a:rPr>
              <a:t>Break!</a:t>
            </a:r>
          </a:p>
        </p:txBody>
      </p:sp>
    </p:spTree>
    <p:extLst>
      <p:ext uri="{BB962C8B-B14F-4D97-AF65-F5344CB8AC3E}">
        <p14:creationId xmlns:p14="http://schemas.microsoft.com/office/powerpoint/2010/main" val="2148281403"/>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5AD8-ECFA-C183-BB81-A3B533815DBB}"/>
              </a:ext>
            </a:extLst>
          </p:cNvPr>
          <p:cNvSpPr>
            <a:spLocks noGrp="1"/>
          </p:cNvSpPr>
          <p:nvPr>
            <p:ph type="title"/>
          </p:nvPr>
        </p:nvSpPr>
        <p:spPr>
          <a:xfrm>
            <a:off x="838200" y="365125"/>
            <a:ext cx="10515600" cy="592318"/>
          </a:xfrm>
        </p:spPr>
        <p:txBody>
          <a:bodyPr>
            <a:normAutofit/>
          </a:bodyPr>
          <a:lstStyle/>
          <a:p>
            <a:r>
              <a:rPr lang="en-GB" sz="3600" dirty="0">
                <a:cs typeface="Calibri Light"/>
              </a:rPr>
              <a:t>Protecting Children</a:t>
            </a:r>
            <a:endParaRPr lang="en-GB" sz="3600">
              <a:cs typeface="Calibri Light"/>
            </a:endParaRPr>
          </a:p>
        </p:txBody>
      </p:sp>
      <p:sp>
        <p:nvSpPr>
          <p:cNvPr id="3" name="Content Placeholder 2">
            <a:extLst>
              <a:ext uri="{FF2B5EF4-FFF2-40B4-BE49-F238E27FC236}">
                <a16:creationId xmlns:a16="http://schemas.microsoft.com/office/drawing/2014/main" id="{DE6BEE11-2645-97E5-68AC-C90E56F48B56}"/>
              </a:ext>
            </a:extLst>
          </p:cNvPr>
          <p:cNvSpPr>
            <a:spLocks noGrp="1"/>
          </p:cNvSpPr>
          <p:nvPr>
            <p:ph idx="1"/>
          </p:nvPr>
        </p:nvSpPr>
        <p:spPr>
          <a:xfrm>
            <a:off x="838200" y="1351173"/>
            <a:ext cx="10515600" cy="4825790"/>
          </a:xfrm>
        </p:spPr>
        <p:txBody>
          <a:bodyPr vert="horz" lIns="91440" tIns="45720" rIns="91440" bIns="45720" rtlCol="0" anchor="t">
            <a:normAutofit/>
          </a:bodyPr>
          <a:lstStyle/>
          <a:p>
            <a:r>
              <a:rPr lang="en-GB" dirty="0">
                <a:cs typeface="Calibri"/>
              </a:rPr>
              <a:t>Under The Children Act 1989:</a:t>
            </a:r>
          </a:p>
          <a:p>
            <a:r>
              <a:rPr lang="en-GB" dirty="0">
                <a:cs typeface="Calibri"/>
              </a:rPr>
              <a:t>Children are sometimes exposed to harm by carers/supervisors.</a:t>
            </a:r>
          </a:p>
          <a:p>
            <a:r>
              <a:rPr lang="en-GB" dirty="0">
                <a:cs typeface="Calibri"/>
              </a:rPr>
              <a:t>Harm is seen as:</a:t>
            </a:r>
          </a:p>
          <a:p>
            <a:r>
              <a:rPr lang="en-GB" dirty="0">
                <a:cs typeface="Calibri"/>
              </a:rPr>
              <a:t>Ill treatment or the impairment of health and development</a:t>
            </a:r>
          </a:p>
          <a:p>
            <a:r>
              <a:rPr lang="en-GB" dirty="0">
                <a:cs typeface="Calibri"/>
              </a:rPr>
              <a:t>Suffering from seeing or hearing the ill-treatment of another</a:t>
            </a:r>
          </a:p>
          <a:p>
            <a:r>
              <a:rPr lang="en-GB" dirty="0">
                <a:cs typeface="Calibri"/>
              </a:rPr>
              <a:t>Sexual abuse</a:t>
            </a:r>
          </a:p>
          <a:p>
            <a:r>
              <a:rPr lang="en-GB" dirty="0">
                <a:cs typeface="Calibri"/>
              </a:rPr>
              <a:t>Forms of ill-treatment that are not physical</a:t>
            </a:r>
          </a:p>
          <a:p>
            <a:r>
              <a:rPr lang="en-GB" dirty="0">
                <a:cs typeface="Calibri"/>
              </a:rPr>
              <a:t>4 Types of Abuse</a:t>
            </a:r>
          </a:p>
          <a:p>
            <a:r>
              <a:rPr lang="en-GB" dirty="0">
                <a:cs typeface="Calibri"/>
              </a:rPr>
              <a:t>Physical, Emotional, Sexual &amp; Neglect </a:t>
            </a:r>
          </a:p>
          <a:p>
            <a:endParaRPr lang="en-GB" dirty="0">
              <a:cs typeface="Calibri"/>
            </a:endParaRPr>
          </a:p>
        </p:txBody>
      </p:sp>
    </p:spTree>
    <p:extLst>
      <p:ext uri="{BB962C8B-B14F-4D97-AF65-F5344CB8AC3E}">
        <p14:creationId xmlns:p14="http://schemas.microsoft.com/office/powerpoint/2010/main" val="11074384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0BE44-FB9C-BEC1-71BB-AAFE2036E73F}"/>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 YP &amp; Sexual Offences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E03765-CC51-8834-AE59-F6986777F5C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Sexual activity between anyone 16 years old and an adult is unlawful.</a:t>
            </a:r>
          </a:p>
          <a:p>
            <a:r>
              <a:rPr lang="en-GB" dirty="0">
                <a:cs typeface="Calibri"/>
              </a:rPr>
              <a:t>Sexual Offences Act 2003</a:t>
            </a:r>
          </a:p>
          <a:p>
            <a:r>
              <a:rPr lang="en-GB" dirty="0">
                <a:cs typeface="Calibri"/>
              </a:rPr>
              <a:t>Consider the act or Rape / Sexual assault / inciting a child to engage in sexual activity / Child witness sexual acts / Grooming / Sexual exploitation</a:t>
            </a:r>
          </a:p>
          <a:p>
            <a:endParaRPr lang="en-GB" dirty="0">
              <a:cs typeface="Calibri"/>
            </a:endParaRPr>
          </a:p>
          <a:p>
            <a:r>
              <a:rPr lang="en-GB" dirty="0">
                <a:cs typeface="Calibri"/>
              </a:rPr>
              <a:t>Different sections of the Sexual Offences Act 2003 cover these areas</a:t>
            </a:r>
          </a:p>
          <a:p>
            <a:endParaRPr lang="en-GB" dirty="0">
              <a:cs typeface="Calibri"/>
            </a:endParaRPr>
          </a:p>
        </p:txBody>
      </p:sp>
    </p:spTree>
    <p:extLst>
      <p:ext uri="{BB962C8B-B14F-4D97-AF65-F5344CB8AC3E}">
        <p14:creationId xmlns:p14="http://schemas.microsoft.com/office/powerpoint/2010/main" val="3392923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1367-6E31-6210-C670-E25D8D904CF6}"/>
              </a:ext>
            </a:extLst>
          </p:cNvPr>
          <p:cNvSpPr>
            <a:spLocks noGrp="1"/>
          </p:cNvSpPr>
          <p:nvPr>
            <p:ph type="title"/>
          </p:nvPr>
        </p:nvSpPr>
        <p:spPr>
          <a:xfrm>
            <a:off x="838200" y="365125"/>
            <a:ext cx="10515600" cy="649828"/>
          </a:xfrm>
        </p:spPr>
        <p:txBody>
          <a:bodyPr>
            <a:normAutofit/>
          </a:bodyPr>
          <a:lstStyle/>
          <a:p>
            <a:r>
              <a:rPr lang="en-GB" sz="3600" dirty="0">
                <a:cs typeface="Calibri Light"/>
              </a:rPr>
              <a:t>Child Rape</a:t>
            </a:r>
          </a:p>
        </p:txBody>
      </p:sp>
      <p:sp>
        <p:nvSpPr>
          <p:cNvPr id="3" name="Content Placeholder 2">
            <a:extLst>
              <a:ext uri="{FF2B5EF4-FFF2-40B4-BE49-F238E27FC236}">
                <a16:creationId xmlns:a16="http://schemas.microsoft.com/office/drawing/2014/main" id="{E8741052-B884-71D8-980B-8993D2D092D3}"/>
              </a:ext>
            </a:extLst>
          </p:cNvPr>
          <p:cNvSpPr>
            <a:spLocks noGrp="1"/>
          </p:cNvSpPr>
          <p:nvPr>
            <p:ph idx="1"/>
          </p:nvPr>
        </p:nvSpPr>
        <p:spPr>
          <a:xfrm>
            <a:off x="838200" y="1178644"/>
            <a:ext cx="10515600" cy="4998319"/>
          </a:xfrm>
        </p:spPr>
        <p:txBody>
          <a:bodyPr vert="horz" lIns="91440" tIns="45720" rIns="91440" bIns="45720" rtlCol="0" anchor="t">
            <a:normAutofit/>
          </a:bodyPr>
          <a:lstStyle/>
          <a:p>
            <a:r>
              <a:rPr lang="en-GB" dirty="0">
                <a:cs typeface="Calibri"/>
              </a:rPr>
              <a:t>Rape of a child under 13 years old offence under S 5 Sexual Offences Act 2003</a:t>
            </a:r>
          </a:p>
          <a:p>
            <a:r>
              <a:rPr lang="en-GB" dirty="0">
                <a:cs typeface="Calibri"/>
              </a:rPr>
              <a:t>Only be committed by a man</a:t>
            </a:r>
          </a:p>
          <a:p>
            <a:r>
              <a:rPr lang="en-GB" dirty="0">
                <a:cs typeface="Calibri"/>
              </a:rPr>
              <a:t>Victims can be both male and female</a:t>
            </a:r>
          </a:p>
          <a:p>
            <a:r>
              <a:rPr lang="en-GB" dirty="0">
                <a:cs typeface="Calibri"/>
              </a:rPr>
              <a:t>Consented? If they did it's relevant as if the defendant though the victim was over 16 years old</a:t>
            </a:r>
          </a:p>
          <a:p>
            <a:r>
              <a:rPr lang="en-GB" dirty="0">
                <a:cs typeface="Calibri"/>
              </a:rPr>
              <a:t>Victims 13-15 lack of consent needs to be proven</a:t>
            </a:r>
          </a:p>
          <a:p>
            <a:endParaRPr lang="en-GB" dirty="0">
              <a:cs typeface="Calibri"/>
            </a:endParaRPr>
          </a:p>
          <a:p>
            <a:r>
              <a:rPr lang="en-GB" dirty="0">
                <a:cs typeface="Calibri"/>
              </a:rPr>
              <a:t>Offence triable on indictment only – Maximum is life imprisonment</a:t>
            </a:r>
          </a:p>
          <a:p>
            <a:pPr lvl="1"/>
            <a:endParaRPr lang="en-GB" dirty="0">
              <a:cs typeface="Calibri"/>
            </a:endParaRPr>
          </a:p>
        </p:txBody>
      </p:sp>
    </p:spTree>
    <p:extLst>
      <p:ext uri="{BB962C8B-B14F-4D97-AF65-F5344CB8AC3E}">
        <p14:creationId xmlns:p14="http://schemas.microsoft.com/office/powerpoint/2010/main" val="2034438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74F3-C596-4278-8B57-7E7DE4C6E8BF}"/>
              </a:ext>
            </a:extLst>
          </p:cNvPr>
          <p:cNvSpPr>
            <a:spLocks noGrp="1"/>
          </p:cNvSpPr>
          <p:nvPr>
            <p:ph type="title"/>
          </p:nvPr>
        </p:nvSpPr>
        <p:spPr>
          <a:xfrm>
            <a:off x="838200" y="365125"/>
            <a:ext cx="10515600" cy="678582"/>
          </a:xfrm>
        </p:spPr>
        <p:txBody>
          <a:bodyPr>
            <a:normAutofit/>
          </a:bodyPr>
          <a:lstStyle/>
          <a:p>
            <a:r>
              <a:rPr lang="en-GB" sz="2800" dirty="0">
                <a:cs typeface="Calibri Light"/>
              </a:rPr>
              <a:t>Sexual Assault of a Child</a:t>
            </a:r>
          </a:p>
        </p:txBody>
      </p:sp>
      <p:sp>
        <p:nvSpPr>
          <p:cNvPr id="3" name="Content Placeholder 2">
            <a:extLst>
              <a:ext uri="{FF2B5EF4-FFF2-40B4-BE49-F238E27FC236}">
                <a16:creationId xmlns:a16="http://schemas.microsoft.com/office/drawing/2014/main" id="{61FD409E-EB74-B548-7336-FFA7441F1637}"/>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dirty="0">
                <a:cs typeface="Calibri"/>
              </a:rPr>
              <a:t>Under S 6 Sexual Offences Act 2003</a:t>
            </a:r>
          </a:p>
          <a:p>
            <a:r>
              <a:rPr lang="en-GB" dirty="0">
                <a:cs typeface="Calibri"/>
              </a:rPr>
              <a:t>Can be committed by Male or Female to a Male or Female</a:t>
            </a:r>
          </a:p>
          <a:p>
            <a:r>
              <a:rPr lang="en-GB" dirty="0">
                <a:cs typeface="Calibri"/>
              </a:rPr>
              <a:t>Use any part of the body or items</a:t>
            </a:r>
          </a:p>
          <a:p>
            <a:r>
              <a:rPr lang="en-GB" dirty="0">
                <a:cs typeface="Calibri"/>
              </a:rPr>
              <a:t>Sexual Assault (under 13) without penetration covered by S 7 (1) Sexual Offences Act 2003 (touching / sexual)</a:t>
            </a:r>
          </a:p>
          <a:p>
            <a:r>
              <a:rPr lang="en-GB" dirty="0">
                <a:cs typeface="Calibri"/>
              </a:rPr>
              <a:t>As rape - </a:t>
            </a:r>
            <a:r>
              <a:rPr lang="en-GB" dirty="0">
                <a:ea typeface="+mn-lt"/>
                <a:cs typeface="+mn-lt"/>
              </a:rPr>
              <a:t>Consented? If they did it's relevant as if the defendant though the victim was over 16 years old</a:t>
            </a:r>
            <a:endParaRPr lang="en-US" dirty="0">
              <a:ea typeface="+mn-lt"/>
              <a:cs typeface="+mn-lt"/>
            </a:endParaRPr>
          </a:p>
          <a:p>
            <a:r>
              <a:rPr lang="en-GB" dirty="0">
                <a:ea typeface="+mn-lt"/>
                <a:cs typeface="+mn-lt"/>
              </a:rPr>
              <a:t>Victims 13-15 lack of consent needs to be proven</a:t>
            </a:r>
            <a:endParaRPr lang="en-US" dirty="0">
              <a:ea typeface="+mn-lt"/>
              <a:cs typeface="+mn-lt"/>
            </a:endParaRPr>
          </a:p>
          <a:p>
            <a:r>
              <a:rPr lang="en-GB" dirty="0">
                <a:cs typeface="Calibri"/>
              </a:rPr>
              <a:t>Penalty – six months imprisonment/fine, up to 14 years imprisonment on indictment</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899630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1F9F493-BDFA-6E11-C299-4FCDFA2C6A5C}"/>
              </a:ext>
            </a:extLst>
          </p:cNvPr>
          <p:cNvSpPr>
            <a:spLocks noGrp="1"/>
          </p:cNvSpPr>
          <p:nvPr>
            <p:ph type="title"/>
          </p:nvPr>
        </p:nvSpPr>
        <p:spPr>
          <a:xfrm>
            <a:off x="838200" y="365125"/>
            <a:ext cx="5393361" cy="1325563"/>
          </a:xfrm>
        </p:spPr>
        <p:txBody>
          <a:bodyPr>
            <a:normAutofit/>
          </a:bodyPr>
          <a:lstStyle/>
          <a:p>
            <a:r>
              <a:rPr lang="en-GB" dirty="0">
                <a:cs typeface="Calibri Light"/>
              </a:rPr>
              <a:t>Child abuse V's Terrorism </a:t>
            </a:r>
            <a:endParaRPr lang="en-GB" dirty="0"/>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899617A-56E0-6E0E-B385-06D78BACDB49}"/>
              </a:ext>
            </a:extLst>
          </p:cNvPr>
          <p:cNvSpPr>
            <a:spLocks noGrp="1"/>
          </p:cNvSpPr>
          <p:nvPr>
            <p:ph idx="1"/>
          </p:nvPr>
        </p:nvSpPr>
        <p:spPr>
          <a:xfrm>
            <a:off x="838200" y="1825625"/>
            <a:ext cx="5652153" cy="4351338"/>
          </a:xfrm>
        </p:spPr>
        <p:txBody>
          <a:bodyPr vert="horz" lIns="91440" tIns="45720" rIns="91440" bIns="45720" rtlCol="0">
            <a:normAutofit/>
          </a:bodyPr>
          <a:lstStyle/>
          <a:p>
            <a:r>
              <a:rPr lang="en-GB" dirty="0">
                <a:cs typeface="Calibri"/>
              </a:rPr>
              <a:t>Any link? </a:t>
            </a:r>
          </a:p>
          <a:p>
            <a:r>
              <a:rPr lang="en-GB" dirty="0">
                <a:cs typeface="Calibri"/>
              </a:rPr>
              <a:t>Involvement of children in terrorism acts</a:t>
            </a:r>
          </a:p>
          <a:p>
            <a:r>
              <a:rPr lang="en-GB" dirty="0">
                <a:cs typeface="Calibri"/>
              </a:rPr>
              <a:t>S 36 The Counter-Terrorism and Security Act 2015 </a:t>
            </a:r>
          </a:p>
          <a:p>
            <a:r>
              <a:rPr lang="en-GB" dirty="0">
                <a:cs typeface="Calibri"/>
              </a:rPr>
              <a:t>'Channel Panels' with police and LA to prevent children drawn into terrorism</a:t>
            </a:r>
          </a:p>
          <a:p>
            <a:r>
              <a:rPr lang="en-GB" dirty="0">
                <a:cs typeface="Calibri"/>
              </a:rPr>
              <a:t>Panel – to support children/YP</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lipboard Mixed with solid fill">
            <a:extLst>
              <a:ext uri="{FF2B5EF4-FFF2-40B4-BE49-F238E27FC236}">
                <a16:creationId xmlns:a16="http://schemas.microsoft.com/office/drawing/2014/main" id="{DC97BCF3-4C84-0218-A3AC-3B818B420B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88231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6A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076F1-5670-3389-7172-78281E39DB4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dirty="0">
                <a:solidFill>
                  <a:srgbClr val="FFFFFF"/>
                </a:solidFill>
              </a:rPr>
              <a:t>DBS </a:t>
            </a:r>
            <a:endParaRPr lang="en-US" sz="3600" dirty="0">
              <a:solidFill>
                <a:srgbClr val="FFFFFF"/>
              </a:solidFill>
              <a:cs typeface="Calibri Light"/>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03330D1-F1F6-CEEE-8385-9844AE9CFC2A}"/>
              </a:ext>
            </a:extLst>
          </p:cNvPr>
          <p:cNvPicPr>
            <a:picLocks noGrp="1" noChangeAspect="1"/>
          </p:cNvPicPr>
          <p:nvPr>
            <p:ph idx="1"/>
          </p:nvPr>
        </p:nvPicPr>
        <p:blipFill rotWithShape="1">
          <a:blip r:embed="rId2"/>
          <a:srcRect l="3688" r="17799" b="1"/>
          <a:stretch/>
        </p:blipFill>
        <p:spPr>
          <a:xfrm>
            <a:off x="976251" y="942538"/>
            <a:ext cx="7163222" cy="4808332"/>
          </a:xfrm>
          <a:prstGeom prst="rect">
            <a:avLst/>
          </a:prstGeom>
          <a:effectLst/>
        </p:spPr>
      </p:pic>
    </p:spTree>
    <p:extLst>
      <p:ext uri="{BB962C8B-B14F-4D97-AF65-F5344CB8AC3E}">
        <p14:creationId xmlns:p14="http://schemas.microsoft.com/office/powerpoint/2010/main" val="1841501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The DBS was formed in 2012 by merging the functions of the Criminal Records Bureau (CRB) and the Independent Safeguarding Authority (ISA) under the Protection of Freedoms Act 2012.</a:t>
            </a:r>
          </a:p>
          <a:p>
            <a:r>
              <a:rPr lang="en-GB" dirty="0"/>
              <a:t>It is a legal requirement in the UK for regulated activity employers to refer safeguarding concerns to the DBS. </a:t>
            </a:r>
          </a:p>
          <a:p>
            <a:r>
              <a:rPr lang="en-GB" dirty="0"/>
              <a:t>It is illegal for anyone barred by the DBS to work, or apply to work with the sector from which they are barred. </a:t>
            </a:r>
          </a:p>
          <a:p>
            <a:r>
              <a:rPr lang="en-GB" dirty="0"/>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57F5D9-1960-BF0F-B033-4860178C8695}"/>
              </a:ext>
            </a:extLst>
          </p:cNvPr>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33866A2-6A41-98C3-D534-8E14346D2B9B}"/>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sz="2400" dirty="0">
                <a:ea typeface="+mn-lt"/>
                <a:cs typeface="+mn-lt"/>
              </a:rPr>
              <a:t>Employers can check the criminal record of someone applying for a role. </a:t>
            </a:r>
          </a:p>
          <a:p>
            <a:r>
              <a:rPr lang="en-GB" sz="2400" dirty="0">
                <a:ea typeface="+mn-lt"/>
                <a:cs typeface="+mn-lt"/>
              </a:rPr>
              <a:t>You can get a detailed check for certain roles</a:t>
            </a:r>
          </a:p>
          <a:p>
            <a:pPr lvl="1"/>
            <a:r>
              <a:rPr lang="en-GB" dirty="0">
                <a:cs typeface="Calibri"/>
              </a:rPr>
              <a:t>Child Care / Health / Youth services / education</a:t>
            </a:r>
          </a:p>
          <a:p>
            <a:pPr marL="0" indent="0">
              <a:buNone/>
            </a:pPr>
            <a:r>
              <a:rPr lang="en-GB" sz="2400" dirty="0">
                <a:ea typeface="+mn-lt"/>
                <a:cs typeface="+mn-lt"/>
              </a:rPr>
              <a:t>You can request:</a:t>
            </a:r>
            <a:endParaRPr lang="en-GB" sz="2400" dirty="0">
              <a:cs typeface="Calibri"/>
            </a:endParaRPr>
          </a:p>
          <a:p>
            <a:r>
              <a:rPr lang="en-GB" sz="2400" dirty="0">
                <a:ea typeface="+mn-lt"/>
                <a:cs typeface="+mn-lt"/>
              </a:rPr>
              <a:t>a </a:t>
            </a:r>
            <a:r>
              <a:rPr lang="en-GB" sz="2400" b="1" dirty="0">
                <a:ea typeface="+mn-lt"/>
                <a:cs typeface="+mn-lt"/>
              </a:rPr>
              <a:t>basic check</a:t>
            </a:r>
            <a:r>
              <a:rPr lang="en-GB" sz="2400" dirty="0">
                <a:ea typeface="+mn-lt"/>
                <a:cs typeface="+mn-lt"/>
              </a:rPr>
              <a:t>, which shows unspent convictions and conditional cautions</a:t>
            </a:r>
            <a:endParaRPr lang="en-GB" sz="2400" dirty="0">
              <a:cs typeface="Calibri"/>
            </a:endParaRPr>
          </a:p>
          <a:p>
            <a:r>
              <a:rPr lang="en-GB" sz="2400" dirty="0">
                <a:ea typeface="+mn-lt"/>
                <a:cs typeface="+mn-lt"/>
              </a:rPr>
              <a:t>a </a:t>
            </a:r>
            <a:r>
              <a:rPr lang="en-GB" sz="2400" b="1" dirty="0">
                <a:ea typeface="+mn-lt"/>
                <a:cs typeface="+mn-lt"/>
              </a:rPr>
              <a:t>standard check</a:t>
            </a:r>
            <a:r>
              <a:rPr lang="en-GB" sz="2400" dirty="0">
                <a:ea typeface="+mn-lt"/>
                <a:cs typeface="+mn-lt"/>
              </a:rPr>
              <a:t>, which shows spent and unspent convictions and cautions</a:t>
            </a:r>
            <a:endParaRPr lang="en-GB" sz="2400" dirty="0">
              <a:cs typeface="Calibri"/>
            </a:endParaRPr>
          </a:p>
          <a:p>
            <a:r>
              <a:rPr lang="en-GB" sz="2400" dirty="0">
                <a:ea typeface="+mn-lt"/>
                <a:cs typeface="+mn-lt"/>
              </a:rPr>
              <a:t>an </a:t>
            </a:r>
            <a:r>
              <a:rPr lang="en-GB" sz="2400" b="1" dirty="0">
                <a:ea typeface="+mn-lt"/>
                <a:cs typeface="+mn-lt"/>
              </a:rPr>
              <a:t>enhanced check</a:t>
            </a:r>
            <a:r>
              <a:rPr lang="en-GB" sz="2400" dirty="0">
                <a:ea typeface="+mn-lt"/>
                <a:cs typeface="+mn-lt"/>
              </a:rPr>
              <a:t>, which shows the same as a standard check plus any information held by local police that’s considered relevant to the role</a:t>
            </a:r>
          </a:p>
          <a:p>
            <a:pPr lvl="1"/>
            <a:r>
              <a:rPr lang="en-GB" dirty="0">
                <a:ea typeface="+mn-lt"/>
                <a:cs typeface="+mn-lt"/>
              </a:rPr>
              <a:t>barred lists  </a:t>
            </a:r>
            <a:endParaRPr lang="en-GB" dirty="0">
              <a:cs typeface="Calibri"/>
            </a:endParaRPr>
          </a:p>
        </p:txBody>
      </p:sp>
    </p:spTree>
    <p:extLst>
      <p:ext uri="{BB962C8B-B14F-4D97-AF65-F5344CB8AC3E}">
        <p14:creationId xmlns:p14="http://schemas.microsoft.com/office/powerpoint/2010/main" val="2775299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dirty="0"/>
              <a:t>DBS Pre- 2002</a:t>
            </a:r>
          </a:p>
        </p:txBody>
      </p:sp>
      <p:sp>
        <p:nvSpPr>
          <p:cNvPr id="3" name="Content Placeholder 2"/>
          <p:cNvSpPr>
            <a:spLocks noGrp="1"/>
          </p:cNvSpPr>
          <p:nvPr>
            <p:ph idx="1"/>
          </p:nvPr>
        </p:nvSpPr>
        <p:spPr>
          <a:xfrm>
            <a:off x="838200" y="1318661"/>
            <a:ext cx="10515600" cy="4858302"/>
          </a:xfrm>
        </p:spPr>
        <p:txBody>
          <a:bodyPr vert="horz" lIns="91440" tIns="45720" rIns="91440" bIns="45720" rtlCol="0" anchor="t">
            <a:normAutofit/>
          </a:bodyPr>
          <a:lstStyle/>
          <a:p>
            <a:r>
              <a:rPr lang="en-GB" dirty="0"/>
              <a:t>Under the old system, employers sought police checks locally.</a:t>
            </a:r>
            <a:endParaRPr lang="en-GB" dirty="0">
              <a:cs typeface="Calibri"/>
            </a:endParaRPr>
          </a:p>
          <a:p>
            <a:r>
              <a:rPr lang="en-GB" dirty="0"/>
              <a:t>Took months, it was standard practice for people to start work subject to a satisfactory clearance coming through later from the police, provided their ‘List 99 Check’ was clear.</a:t>
            </a:r>
          </a:p>
          <a:p>
            <a:r>
              <a:rPr lang="en-GB" dirty="0"/>
              <a:t>Police Forces found the checks burdensome</a:t>
            </a:r>
          </a:p>
          <a:p>
            <a:r>
              <a:rPr lang="en-GB" dirty="0"/>
              <a:t>Official guidance told employers they should normally "consider" having a check done only on people applying for posts entailing:</a:t>
            </a:r>
          </a:p>
          <a:p>
            <a:pPr marL="0" indent="0" algn="ctr">
              <a:buNone/>
            </a:pPr>
            <a:r>
              <a:rPr lang="en-GB" b="1" dirty="0"/>
              <a:t> "a substantial level of access to children which may also be unsupervised, and will be regular or sustained".</a:t>
            </a:r>
          </a:p>
          <a:p>
            <a:pPr marL="0" indent="0" algn="ctr">
              <a:buNone/>
            </a:pPr>
            <a:endParaRPr lang="en-GB" dirty="0"/>
          </a:p>
        </p:txBody>
      </p:sp>
    </p:spTree>
    <p:extLst>
      <p:ext uri="{BB962C8B-B14F-4D97-AF65-F5344CB8AC3E}">
        <p14:creationId xmlns:p14="http://schemas.microsoft.com/office/powerpoint/2010/main" val="40603968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From May 2002</a:t>
            </a:r>
          </a:p>
        </p:txBody>
      </p:sp>
      <p:sp>
        <p:nvSpPr>
          <p:cNvPr id="3" name="Content Placeholder 2"/>
          <p:cNvSpPr>
            <a:spLocks noGrp="1"/>
          </p:cNvSpPr>
          <p:nvPr>
            <p:ph idx="1"/>
          </p:nvPr>
        </p:nvSpPr>
        <p:spPr>
          <a:xfrm>
            <a:off x="838200" y="1443789"/>
            <a:ext cx="10515600" cy="4733174"/>
          </a:xfrm>
        </p:spPr>
        <p:txBody>
          <a:bodyPr/>
          <a:lstStyle/>
          <a:p>
            <a:r>
              <a:rPr lang="en-GB" dirty="0"/>
              <a:t>The Criminal Records Bureau had started work as a central point for all checks and the system was tightened up.</a:t>
            </a:r>
          </a:p>
          <a:p>
            <a:r>
              <a:rPr lang="en-GB" dirty="0"/>
              <a:t>All applicants for posts involving working with children were to seek clearance via the bureau - known as "disclosure" - before starting work.</a:t>
            </a:r>
          </a:p>
          <a:p>
            <a:r>
              <a:rPr lang="en-GB" dirty="0"/>
              <a:t>But by end of May the Bureau could not cope with the demand. </a:t>
            </a:r>
          </a:p>
          <a:p>
            <a:r>
              <a:rPr lang="en-GB" dirty="0"/>
              <a:t>Classroom staff could start work pending completion of their police checks, provided they were not on List 99.</a:t>
            </a:r>
          </a:p>
        </p:txBody>
      </p:sp>
    </p:spTree>
    <p:extLst>
      <p:ext uri="{BB962C8B-B14F-4D97-AF65-F5344CB8AC3E}">
        <p14:creationId xmlns:p14="http://schemas.microsoft.com/office/powerpoint/2010/main" val="3226265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2043105"/>
          </a:xfrm>
        </p:spPr>
        <p:txBody>
          <a:bodyPr anchor="b">
            <a:normAutofit/>
          </a:bodyPr>
          <a:lstStyle/>
          <a:p>
            <a:pPr>
              <a:spcBef>
                <a:spcPts val="1000"/>
              </a:spcBef>
            </a:pPr>
            <a:br>
              <a:rPr lang="en-GB" sz="3200" dirty="0">
                <a:ea typeface="+mj-lt"/>
                <a:cs typeface="+mj-lt"/>
              </a:rPr>
            </a:br>
            <a:endParaRPr lang="en-GB" sz="32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599730"/>
            <a:ext cx="4243589" cy="3593837"/>
          </a:xfrm>
        </p:spPr>
        <p:txBody>
          <a:bodyPr vert="horz" lIns="91440" tIns="45720" rIns="91440" bIns="45720" rtlCol="0" anchor="t">
            <a:normAutofit/>
          </a:bodyPr>
          <a:lstStyle/>
          <a:p>
            <a:r>
              <a:rPr lang="en-GB" sz="2200" dirty="0">
                <a:latin typeface="Calibri Light"/>
                <a:cs typeface="Calibri Light"/>
              </a:rPr>
              <a:t>No or limited police checks could only mean a danger for vulnerable people?</a:t>
            </a:r>
            <a:endParaRPr lang="en-GB" sz="2200" dirty="0">
              <a:ea typeface="+mn-lt"/>
              <a:cs typeface="+mn-lt"/>
            </a:endParaRPr>
          </a:p>
          <a:p>
            <a:r>
              <a:rPr lang="en-GB" sz="2200" dirty="0"/>
              <a:t>Then this happened:</a:t>
            </a:r>
            <a:endParaRPr lang="en-US" dirty="0">
              <a:cs typeface="Calibri"/>
            </a:endParaRPr>
          </a:p>
          <a:p>
            <a:r>
              <a:rPr lang="en-GB" sz="2200" dirty="0">
                <a:hlinkClick r:id="rId3"/>
              </a:rPr>
              <a:t>https://www.youtube.com/watch?v=PGOMkQcKRVs</a:t>
            </a:r>
            <a:endParaRPr lang="en-GB" sz="2200" dirty="0"/>
          </a:p>
        </p:txBody>
      </p:sp>
      <p:pic>
        <p:nvPicPr>
          <p:cNvPr id="4" name="Picture 4" descr="Stick figure families holding hands">
            <a:extLst>
              <a:ext uri="{FF2B5EF4-FFF2-40B4-BE49-F238E27FC236}">
                <a16:creationId xmlns:a16="http://schemas.microsoft.com/office/drawing/2014/main" id="{932BFB45-C46C-CA6B-506C-401207C1D8B2}"/>
              </a:ext>
            </a:extLst>
          </p:cNvPr>
          <p:cNvPicPr>
            <a:picLocks noChangeAspect="1"/>
          </p:cNvPicPr>
          <p:nvPr/>
        </p:nvPicPr>
        <p:blipFill rotWithShape="1">
          <a:blip r:embed="rId4"/>
          <a:srcRect l="23198" r="98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23242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Soham Murders 4</a:t>
            </a:r>
            <a:r>
              <a:rPr lang="en-GB" baseline="30000" dirty="0"/>
              <a:t>th</a:t>
            </a:r>
            <a:r>
              <a:rPr lang="en-GB" dirty="0"/>
              <a:t> August 2002</a:t>
            </a:r>
          </a:p>
        </p:txBody>
      </p:sp>
      <p:sp>
        <p:nvSpPr>
          <p:cNvPr id="3" name="Content Placeholder 2"/>
          <p:cNvSpPr>
            <a:spLocks noGrp="1"/>
          </p:cNvSpPr>
          <p:nvPr>
            <p:ph idx="1"/>
          </p:nvPr>
        </p:nvSpPr>
        <p:spPr>
          <a:xfrm>
            <a:off x="838200" y="1549667"/>
            <a:ext cx="10515600" cy="4627296"/>
          </a:xfrm>
        </p:spPr>
        <p:txBody>
          <a:bodyPr vert="horz" lIns="91440" tIns="45720" rIns="91440" bIns="45720" rtlCol="0" anchor="t">
            <a:normAutofit/>
          </a:bodyPr>
          <a:lstStyle/>
          <a:p>
            <a:r>
              <a:rPr lang="en-GB" dirty="0"/>
              <a:t>Huntley was found guilty of murdering Jessica and Holly</a:t>
            </a:r>
            <a:endParaRPr lang="en-GB" dirty="0">
              <a:cs typeface="Calibri"/>
            </a:endParaRPr>
          </a:p>
          <a:p>
            <a:r>
              <a:rPr lang="en-GB" dirty="0"/>
              <a:t>His link was being the caretaker of the school they attended.</a:t>
            </a:r>
          </a:p>
          <a:p>
            <a:r>
              <a:rPr lang="en-GB" dirty="0"/>
              <a:t>Maxine Carr girlfriend &amp; classroom assistant</a:t>
            </a:r>
          </a:p>
          <a:p>
            <a:r>
              <a:rPr lang="en-GB" dirty="0"/>
              <a:t>Huntley had been suspected of offences including rape, indecent assault and burglary. </a:t>
            </a:r>
          </a:p>
          <a:p>
            <a:r>
              <a:rPr lang="en-GB" dirty="0"/>
              <a:t>Only conviction before the murders was for riding an uninsured and unlicensed motorcycle and burglary. Offences committed in his home area.</a:t>
            </a:r>
            <a:endParaRPr lang="en-GB" dirty="0">
              <a:cs typeface="Calibri"/>
            </a:endParaRPr>
          </a:p>
          <a:p>
            <a:r>
              <a:rPr lang="en-GB" dirty="0"/>
              <a:t>Huntley had been hired by the school in November 2001, before the CRB came into force.</a:t>
            </a:r>
          </a:p>
          <a:p>
            <a:endParaRPr lang="en-GB" dirty="0"/>
          </a:p>
        </p:txBody>
      </p:sp>
    </p:spTree>
    <p:extLst>
      <p:ext uri="{BB962C8B-B14F-4D97-AF65-F5344CB8AC3E}">
        <p14:creationId xmlns:p14="http://schemas.microsoft.com/office/powerpoint/2010/main" val="30036964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dirty="0"/>
              <a:t>Huntley had been reported to police in Humberside on 6 occasions over sexual assaults or sexual relationships with underage girls BUT no convictions for sex offences.</a:t>
            </a:r>
          </a:p>
          <a:p>
            <a:r>
              <a:rPr lang="en-GB" dirty="0"/>
              <a:t>Social services investigated 4 relationships between Huntley and schoolgirls.</a:t>
            </a:r>
          </a:p>
          <a:p>
            <a:r>
              <a:rPr lang="en-GB" dirty="0"/>
              <a:t>Police checks on Huntley when he was appointed failed to unearth these details.</a:t>
            </a:r>
          </a:p>
          <a:p>
            <a:r>
              <a:rPr lang="en-GB" dirty="0"/>
              <a:t>At the time Huntley got his job new vetting system was being introduced. </a:t>
            </a:r>
          </a:p>
          <a:p>
            <a:r>
              <a:rPr lang="en-GB"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GB" dirty="0"/>
              <a:t>Lessons Learnt?</a:t>
            </a:r>
            <a:endParaRPr lang="en-GB"/>
          </a:p>
        </p:txBody>
      </p:sp>
      <p:graphicFrame>
        <p:nvGraphicFramePr>
          <p:cNvPr id="5" name="Content Placeholder 2">
            <a:extLst>
              <a:ext uri="{FF2B5EF4-FFF2-40B4-BE49-F238E27FC236}">
                <a16:creationId xmlns:a16="http://schemas.microsoft.com/office/drawing/2014/main" id="{4A4171A6-4615-0BA3-EFB3-5D161AEA58B6}"/>
              </a:ext>
            </a:extLst>
          </p:cNvPr>
          <p:cNvGraphicFramePr>
            <a:graphicFrameLocks noGrp="1"/>
          </p:cNvGraphicFramePr>
          <p:nvPr>
            <p:ph idx="1"/>
            <p:extLst>
              <p:ext uri="{D42A27DB-BD31-4B8C-83A1-F6EECF244321}">
                <p14:modId xmlns:p14="http://schemas.microsoft.com/office/powerpoint/2010/main" val="12194144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Graphic 26" descr="Adhesive Bandage with solid fill">
            <a:extLst>
              <a:ext uri="{FF2B5EF4-FFF2-40B4-BE49-F238E27FC236}">
                <a16:creationId xmlns:a16="http://schemas.microsoft.com/office/drawing/2014/main" id="{A88C9335-0341-A3A0-29CB-5C5A8B050F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89355" y="2506133"/>
            <a:ext cx="533401" cy="533401"/>
          </a:xfrm>
          <a:prstGeom prst="rect">
            <a:avLst/>
          </a:prstGeom>
        </p:spPr>
      </p:pic>
      <p:pic>
        <p:nvPicPr>
          <p:cNvPr id="27" name="Graphic 26" descr="Adhesive Bandage with solid fill">
            <a:extLst>
              <a:ext uri="{FF2B5EF4-FFF2-40B4-BE49-F238E27FC236}">
                <a16:creationId xmlns:a16="http://schemas.microsoft.com/office/drawing/2014/main" id="{0A24B4F5-73A0-B45F-5364-726DCD62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59862" y="5580225"/>
            <a:ext cx="432760" cy="404005"/>
          </a:xfrm>
          <a:prstGeom prst="rect">
            <a:avLst/>
          </a:prstGeom>
        </p:spPr>
      </p:pic>
    </p:spTree>
    <p:extLst>
      <p:ext uri="{BB962C8B-B14F-4D97-AF65-F5344CB8AC3E}">
        <p14:creationId xmlns:p14="http://schemas.microsoft.com/office/powerpoint/2010/main" val="42303779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D77F-5F77-A052-0676-A938D8623AE0}"/>
              </a:ext>
            </a:extLst>
          </p:cNvPr>
          <p:cNvSpPr>
            <a:spLocks noGrp="1"/>
          </p:cNvSpPr>
          <p:nvPr>
            <p:ph type="title"/>
          </p:nvPr>
        </p:nvSpPr>
        <p:spPr>
          <a:xfrm>
            <a:off x="838200" y="365125"/>
            <a:ext cx="10515600" cy="592318"/>
          </a:xfrm>
        </p:spPr>
        <p:txBody>
          <a:bodyPr>
            <a:normAutofit/>
          </a:bodyPr>
          <a:lstStyle/>
          <a:p>
            <a:r>
              <a:rPr lang="en-GB" sz="3200" dirty="0">
                <a:cs typeface="Calibri Light"/>
              </a:rPr>
              <a:t>Police Protection</a:t>
            </a:r>
          </a:p>
        </p:txBody>
      </p:sp>
      <p:sp>
        <p:nvSpPr>
          <p:cNvPr id="3" name="Content Placeholder 2">
            <a:extLst>
              <a:ext uri="{FF2B5EF4-FFF2-40B4-BE49-F238E27FC236}">
                <a16:creationId xmlns:a16="http://schemas.microsoft.com/office/drawing/2014/main" id="{8DCCDA29-45FC-99A8-7775-43325AEB832F}"/>
              </a:ext>
            </a:extLst>
          </p:cNvPr>
          <p:cNvSpPr>
            <a:spLocks noGrp="1"/>
          </p:cNvSpPr>
          <p:nvPr>
            <p:ph idx="1"/>
          </p:nvPr>
        </p:nvSpPr>
        <p:spPr>
          <a:xfrm>
            <a:off x="838200" y="1494946"/>
            <a:ext cx="10515600" cy="4682017"/>
          </a:xfrm>
        </p:spPr>
        <p:txBody>
          <a:bodyPr vert="horz" lIns="91440" tIns="45720" rIns="91440" bIns="45720" rtlCol="0" anchor="t">
            <a:normAutofit/>
          </a:bodyPr>
          <a:lstStyle/>
          <a:p>
            <a:r>
              <a:rPr lang="en-GB" dirty="0">
                <a:cs typeface="Calibri"/>
              </a:rPr>
              <a:t>Police have statutory duty to safeguard the well-being of children S 11 of the Children Act 2004</a:t>
            </a:r>
          </a:p>
          <a:p>
            <a:r>
              <a:rPr lang="en-GB" dirty="0">
                <a:cs typeface="Calibri"/>
              </a:rPr>
              <a:t>Power to take children into police protection, if they are at immediate risk</a:t>
            </a:r>
          </a:p>
          <a:p>
            <a:pPr lvl="1"/>
            <a:r>
              <a:rPr lang="en-GB" dirty="0">
                <a:ea typeface="+mn-lt"/>
                <a:cs typeface="+mn-lt"/>
              </a:rPr>
              <a:t>Exceptional circumstances no child should be taken into police protection.</a:t>
            </a:r>
            <a:endParaRPr lang="en-US" dirty="0">
              <a:ea typeface="+mn-lt"/>
              <a:cs typeface="+mn-lt"/>
            </a:endParaRPr>
          </a:p>
          <a:p>
            <a:r>
              <a:rPr lang="en-GB" dirty="0">
                <a:cs typeface="Calibri"/>
              </a:rPr>
              <a:t>This is an 'emergency power' - used when necessary</a:t>
            </a:r>
          </a:p>
          <a:p>
            <a:pPr lvl="1"/>
            <a:r>
              <a:rPr lang="en-GB" dirty="0">
                <a:cs typeface="Calibri"/>
              </a:rPr>
              <a:t>Police protection up to 72 Hours (S 46 Children Act 1989)</a:t>
            </a:r>
          </a:p>
          <a:p>
            <a:r>
              <a:rPr lang="en-GB" dirty="0">
                <a:cs typeface="Calibri"/>
              </a:rPr>
              <a:t>The Court has the power to make the final decision to remove children/YP from their parents</a:t>
            </a:r>
          </a:p>
          <a:p>
            <a:pPr lvl="1"/>
            <a:r>
              <a:rPr lang="en-GB" dirty="0">
                <a:cs typeface="Calibri"/>
              </a:rPr>
              <a:t>LA apply to courts for Emergency Protection Order (EPO)</a:t>
            </a:r>
          </a:p>
          <a:p>
            <a:endParaRPr lang="en-GB" dirty="0">
              <a:cs typeface="Calibri"/>
            </a:endParaRPr>
          </a:p>
        </p:txBody>
      </p:sp>
    </p:spTree>
    <p:extLst>
      <p:ext uri="{BB962C8B-B14F-4D97-AF65-F5344CB8AC3E}">
        <p14:creationId xmlns:p14="http://schemas.microsoft.com/office/powerpoint/2010/main" val="1598628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260C-4397-B1AB-44AA-DDEB0854BE79}"/>
              </a:ext>
            </a:extLst>
          </p:cNvPr>
          <p:cNvSpPr>
            <a:spLocks noGrp="1"/>
          </p:cNvSpPr>
          <p:nvPr>
            <p:ph type="title"/>
          </p:nvPr>
        </p:nvSpPr>
        <p:spPr>
          <a:xfrm>
            <a:off x="838200" y="365125"/>
            <a:ext cx="10515600" cy="394231"/>
          </a:xfrm>
        </p:spPr>
        <p:txBody>
          <a:bodyPr>
            <a:normAutofit fontScale="90000"/>
          </a:bodyPr>
          <a:lstStyle/>
          <a:p>
            <a:br>
              <a:rPr lang="en-GB" dirty="0">
                <a:ea typeface="+mj-lt"/>
                <a:cs typeface="+mj-lt"/>
              </a:rPr>
            </a:br>
            <a:r>
              <a:rPr lang="en-GB" sz="2800" dirty="0">
                <a:ea typeface="+mj-lt"/>
                <a:cs typeface="+mj-lt"/>
              </a:rPr>
              <a:t>Parent Responsibility</a:t>
            </a:r>
          </a:p>
          <a:p>
            <a:endParaRPr lang="en-GB" dirty="0">
              <a:cs typeface="Calibri Light"/>
            </a:endParaRPr>
          </a:p>
        </p:txBody>
      </p:sp>
      <p:sp>
        <p:nvSpPr>
          <p:cNvPr id="3" name="Content Placeholder 2">
            <a:extLst>
              <a:ext uri="{FF2B5EF4-FFF2-40B4-BE49-F238E27FC236}">
                <a16:creationId xmlns:a16="http://schemas.microsoft.com/office/drawing/2014/main" id="{40E43063-9D7A-BC51-3AE8-6BD1309068E3}"/>
              </a:ext>
            </a:extLst>
          </p:cNvPr>
          <p:cNvSpPr>
            <a:spLocks noGrp="1"/>
          </p:cNvSpPr>
          <p:nvPr>
            <p:ph idx="1"/>
          </p:nvPr>
        </p:nvSpPr>
        <p:spPr>
          <a:xfrm>
            <a:off x="838200" y="1176514"/>
            <a:ext cx="10515600" cy="5000449"/>
          </a:xfrm>
        </p:spPr>
        <p:txBody>
          <a:bodyPr vert="horz" lIns="91440" tIns="45720" rIns="91440" bIns="45720" rtlCol="0" anchor="t">
            <a:normAutofit/>
          </a:bodyPr>
          <a:lstStyle/>
          <a:p>
            <a:r>
              <a:rPr lang="en-GB" dirty="0">
                <a:cs typeface="Calibri"/>
              </a:rPr>
              <a:t>Under Children Act 1989 (ss 2 and 3)</a:t>
            </a:r>
            <a:endParaRPr lang="en-US" dirty="0"/>
          </a:p>
          <a:p>
            <a:endParaRPr lang="en-GB" dirty="0">
              <a:cs typeface="Calibri"/>
            </a:endParaRPr>
          </a:p>
          <a:p>
            <a:pPr algn="ctr"/>
            <a:r>
              <a:rPr lang="en-GB" dirty="0">
                <a:cs typeface="Calibri"/>
              </a:rPr>
              <a:t> </a:t>
            </a:r>
            <a:r>
              <a:rPr lang="en-GB" sz="3200" b="1" dirty="0">
                <a:cs typeface="Calibri"/>
              </a:rPr>
              <a:t>'all rights, duties, powers, responsibilities and authority which by law a parent of a child has in relation to that child and their property'</a:t>
            </a:r>
          </a:p>
          <a:p>
            <a:r>
              <a:rPr lang="en-GB" dirty="0">
                <a:cs typeface="Calibri"/>
              </a:rPr>
              <a:t>'parent' biological parent, step-parent, others such as LA administrative bodies</a:t>
            </a:r>
          </a:p>
        </p:txBody>
      </p:sp>
    </p:spTree>
    <p:extLst>
      <p:ext uri="{BB962C8B-B14F-4D97-AF65-F5344CB8AC3E}">
        <p14:creationId xmlns:p14="http://schemas.microsoft.com/office/powerpoint/2010/main" val="16749606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698B-BBBA-50AD-A742-93A92ABB6BFF}"/>
              </a:ext>
            </a:extLst>
          </p:cNvPr>
          <p:cNvSpPr>
            <a:spLocks noGrp="1"/>
          </p:cNvSpPr>
          <p:nvPr>
            <p:ph type="title"/>
          </p:nvPr>
        </p:nvSpPr>
        <p:spPr>
          <a:xfrm>
            <a:off x="838200" y="365125"/>
            <a:ext cx="10515600" cy="676452"/>
          </a:xfrm>
        </p:spPr>
        <p:txBody>
          <a:bodyPr>
            <a:normAutofit fontScale="90000"/>
          </a:bodyPr>
          <a:lstStyle/>
          <a:p>
            <a:r>
              <a:rPr lang="en-GB" dirty="0">
                <a:cs typeface="Calibri Light"/>
              </a:rPr>
              <a:t>Activity Last week </a:t>
            </a:r>
            <a:endParaRPr lang="en-GB" dirty="0"/>
          </a:p>
        </p:txBody>
      </p:sp>
      <p:sp>
        <p:nvSpPr>
          <p:cNvPr id="3" name="Content Placeholder 2">
            <a:extLst>
              <a:ext uri="{FF2B5EF4-FFF2-40B4-BE49-F238E27FC236}">
                <a16:creationId xmlns:a16="http://schemas.microsoft.com/office/drawing/2014/main" id="{05DA8FE3-CFA9-74C8-CF43-C290CB2B2924}"/>
              </a:ext>
            </a:extLst>
          </p:cNvPr>
          <p:cNvSpPr>
            <a:spLocks noGrp="1"/>
          </p:cNvSpPr>
          <p:nvPr>
            <p:ph idx="1"/>
          </p:nvPr>
        </p:nvSpPr>
        <p:spPr>
          <a:xfrm>
            <a:off x="838200" y="1599848"/>
            <a:ext cx="10515600" cy="4577115"/>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pPr marL="0" indent="0">
              <a:buNone/>
            </a:pPr>
            <a:endParaRPr lang="en-GB" dirty="0">
              <a:cs typeface="Calibri"/>
            </a:endParaRPr>
          </a:p>
          <a:p>
            <a:pPr marL="0" indent="0">
              <a:buNone/>
            </a:pPr>
            <a:endParaRPr lang="en-GB" dirty="0">
              <a:cs typeface="Calibri"/>
            </a:endParaRPr>
          </a:p>
          <a:p>
            <a:pPr marL="0" indent="0">
              <a:buNone/>
            </a:pPr>
            <a:r>
              <a:rPr lang="en-GB" sz="2800" dirty="0"/>
              <a:t>Consider one of the most serious child exploitation cases within the UK and discuss what happened, what went wrong</a:t>
            </a:r>
            <a:endParaRPr lang="en-GB" dirty="0">
              <a:cs typeface="Calibri"/>
            </a:endParaRPr>
          </a:p>
        </p:txBody>
      </p:sp>
    </p:spTree>
    <p:extLst>
      <p:ext uri="{BB962C8B-B14F-4D97-AF65-F5344CB8AC3E}">
        <p14:creationId xmlns:p14="http://schemas.microsoft.com/office/powerpoint/2010/main" val="20770461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F013-E43C-09E7-4351-077EA7E926DE}"/>
              </a:ext>
            </a:extLst>
          </p:cNvPr>
          <p:cNvSpPr>
            <a:spLocks noGrp="1"/>
          </p:cNvSpPr>
          <p:nvPr>
            <p:ph type="title"/>
          </p:nvPr>
        </p:nvSpPr>
        <p:spPr/>
        <p:txBody>
          <a:bodyPr/>
          <a:lstStyle/>
          <a:p>
            <a:r>
              <a:rPr lang="en-GB" dirty="0">
                <a:cs typeface="Calibri Light"/>
              </a:rPr>
              <a:t>Task </a:t>
            </a:r>
            <a:endParaRPr lang="en-GB" dirty="0"/>
          </a:p>
        </p:txBody>
      </p:sp>
      <p:sp>
        <p:nvSpPr>
          <p:cNvPr id="6" name="Content Placeholder 5">
            <a:extLst>
              <a:ext uri="{FF2B5EF4-FFF2-40B4-BE49-F238E27FC236}">
                <a16:creationId xmlns:a16="http://schemas.microsoft.com/office/drawing/2014/main" id="{6B5F3F0E-E984-8E8C-F9CC-9E875E88F83D}"/>
              </a:ext>
            </a:extLst>
          </p:cNvPr>
          <p:cNvSpPr>
            <a:spLocks noGrp="1"/>
          </p:cNvSpPr>
          <p:nvPr>
            <p:ph idx="1"/>
          </p:nvPr>
        </p:nvSpPr>
        <p:spPr>
          <a:xfrm>
            <a:off x="838200" y="1684514"/>
            <a:ext cx="10515600" cy="4492449"/>
          </a:xfrm>
        </p:spPr>
        <p:txBody>
          <a:bodyPr vert="horz" lIns="91440" tIns="45720" rIns="91440" bIns="45720" rtlCol="0" anchor="t">
            <a:normAutofit lnSpcReduction="10000"/>
          </a:bodyPr>
          <a:lstStyle/>
          <a:p>
            <a:r>
              <a:rPr lang="en-GB" dirty="0">
                <a:cs typeface="Calibri"/>
              </a:rPr>
              <a:t>Jo a single parent struggling to care for 4-year-old Sam. He has been ill and jo can't afford to take more time off work. Her parents sometimes looks after Sam when Jo is in work.</a:t>
            </a:r>
          </a:p>
          <a:p>
            <a:r>
              <a:rPr lang="en-GB" dirty="0">
                <a:cs typeface="Calibri"/>
              </a:rPr>
              <a:t>One day they could not help, and Joe realised there is no food in the house. When Sam is a sleep Joe leaves the house to go shopping. However, her car breaks down on the journey.</a:t>
            </a:r>
          </a:p>
          <a:p>
            <a:r>
              <a:rPr lang="en-GB" dirty="0">
                <a:cs typeface="Calibri"/>
              </a:rPr>
              <a:t>Sam wakes and cries hysterically. The neighbours call the police. Police arrive but all doors and windows are shut, and Sam cannot open the door. </a:t>
            </a:r>
          </a:p>
          <a:p>
            <a:r>
              <a:rPr lang="en-GB" dirty="0">
                <a:cs typeface="Calibri"/>
              </a:rPr>
              <a:t>1. What power of entry, if any, is available?</a:t>
            </a:r>
          </a:p>
          <a:p>
            <a:r>
              <a:rPr lang="en-GB" dirty="0">
                <a:cs typeface="Calibri"/>
              </a:rPr>
              <a:t>2. What offence might Jo have committed?</a:t>
            </a:r>
          </a:p>
        </p:txBody>
      </p:sp>
      <p:pic>
        <p:nvPicPr>
          <p:cNvPr id="8" name="Graphic 8" descr="Blog with solid fill">
            <a:extLst>
              <a:ext uri="{FF2B5EF4-FFF2-40B4-BE49-F238E27FC236}">
                <a16:creationId xmlns:a16="http://schemas.microsoft.com/office/drawing/2014/main" id="{1D24689C-02D0-B354-963D-FC6B5D21BC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9911" y="502356"/>
            <a:ext cx="914400" cy="914400"/>
          </a:xfrm>
          <a:prstGeom prst="rect">
            <a:avLst/>
          </a:prstGeom>
        </p:spPr>
      </p:pic>
    </p:spTree>
    <p:extLst>
      <p:ext uri="{BB962C8B-B14F-4D97-AF65-F5344CB8AC3E}">
        <p14:creationId xmlns:p14="http://schemas.microsoft.com/office/powerpoint/2010/main" val="42737391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A722-AF4B-A93F-A386-67C66A0BAEF8}"/>
              </a:ext>
            </a:extLst>
          </p:cNvPr>
          <p:cNvSpPr>
            <a:spLocks noGrp="1"/>
          </p:cNvSpPr>
          <p:nvPr>
            <p:ph type="title"/>
          </p:nvPr>
        </p:nvSpPr>
        <p:spPr/>
        <p:txBody>
          <a:bodyPr/>
          <a:lstStyle/>
          <a:p>
            <a:r>
              <a:rPr lang="en-GB" dirty="0"/>
              <a:t>Task – Next week </a:t>
            </a:r>
          </a:p>
        </p:txBody>
      </p:sp>
      <p:sp>
        <p:nvSpPr>
          <p:cNvPr id="3" name="Content Placeholder 2">
            <a:extLst>
              <a:ext uri="{FF2B5EF4-FFF2-40B4-BE49-F238E27FC236}">
                <a16:creationId xmlns:a16="http://schemas.microsoft.com/office/drawing/2014/main" id="{45500CE6-BA0C-5487-9827-29B39FDA83A1}"/>
              </a:ext>
            </a:extLst>
          </p:cNvPr>
          <p:cNvSpPr>
            <a:spLocks noGrp="1"/>
          </p:cNvSpPr>
          <p:nvPr>
            <p:ph idx="1"/>
          </p:nvPr>
        </p:nvSpPr>
        <p:spPr/>
        <p:txBody>
          <a:bodyPr>
            <a:normAutofit fontScale="92500"/>
          </a:bodyPr>
          <a:lstStyle/>
          <a:p>
            <a:r>
              <a:rPr lang="en-GB" b="0" i="0" dirty="0">
                <a:solidFill>
                  <a:srgbClr val="121212"/>
                </a:solidFill>
                <a:effectLst/>
              </a:rPr>
              <a:t>Alfie Steele </a:t>
            </a:r>
          </a:p>
          <a:p>
            <a:pPr lvl="1"/>
            <a:r>
              <a:rPr lang="en-GB" b="0" i="0" dirty="0">
                <a:solidFill>
                  <a:srgbClr val="121212"/>
                </a:solidFill>
                <a:effectLst/>
              </a:rPr>
              <a:t>Who is to blame – police / social services/ education</a:t>
            </a:r>
          </a:p>
          <a:p>
            <a:pPr lvl="1"/>
            <a:r>
              <a:rPr lang="en-GB" b="0" i="0" dirty="0">
                <a:solidFill>
                  <a:srgbClr val="121212"/>
                </a:solidFill>
                <a:effectLst/>
              </a:rPr>
              <a:t>What should / could have happened to prevent death</a:t>
            </a:r>
          </a:p>
          <a:p>
            <a:endParaRPr lang="en-GB" dirty="0">
              <a:solidFill>
                <a:srgbClr val="121212"/>
              </a:solidFill>
            </a:endParaRPr>
          </a:p>
          <a:p>
            <a:r>
              <a:rPr lang="en-GB" dirty="0"/>
              <a:t>Safeguarding report - </a:t>
            </a:r>
            <a:r>
              <a:rPr lang="en-GB" dirty="0">
                <a:hlinkClick r:id="rId2"/>
              </a:rPr>
              <a:t>https://www.safeguardingworcestershire.org.uk/wp-content/uploads/2024/01/CSPR-Worcestershire-Alfie.pdf</a:t>
            </a:r>
            <a:endParaRPr lang="en-GB" dirty="0"/>
          </a:p>
          <a:p>
            <a:endParaRPr lang="en-GB" dirty="0"/>
          </a:p>
          <a:p>
            <a:r>
              <a:rPr lang="en-GB" dirty="0"/>
              <a:t>Timeline of abuse:</a:t>
            </a:r>
          </a:p>
          <a:p>
            <a:r>
              <a:rPr lang="en-GB" dirty="0"/>
              <a:t>https://www.itv.com/news/central/2024-01-26/timeline-of-abuse-and-mistreatment-suffered-by-schoolboy-before-his-murder</a:t>
            </a:r>
          </a:p>
        </p:txBody>
      </p:sp>
    </p:spTree>
    <p:extLst>
      <p:ext uri="{BB962C8B-B14F-4D97-AF65-F5344CB8AC3E}">
        <p14:creationId xmlns:p14="http://schemas.microsoft.com/office/powerpoint/2010/main" val="66229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58A7-E247-CB5F-5E21-C129E765D058}"/>
              </a:ext>
            </a:extLst>
          </p:cNvPr>
          <p:cNvSpPr>
            <a:spLocks noGrp="1"/>
          </p:cNvSpPr>
          <p:nvPr>
            <p:ph type="title"/>
          </p:nvPr>
        </p:nvSpPr>
        <p:spPr/>
        <p:txBody>
          <a:bodyPr/>
          <a:lstStyle/>
          <a:p>
            <a:r>
              <a:rPr lang="en-GB" dirty="0">
                <a:cs typeface="Calibri Light"/>
              </a:rPr>
              <a:t>List of Acts</a:t>
            </a:r>
            <a:endParaRPr lang="en-GB" dirty="0"/>
          </a:p>
        </p:txBody>
      </p:sp>
      <p:sp>
        <p:nvSpPr>
          <p:cNvPr id="3" name="Content Placeholder 2">
            <a:extLst>
              <a:ext uri="{FF2B5EF4-FFF2-40B4-BE49-F238E27FC236}">
                <a16:creationId xmlns:a16="http://schemas.microsoft.com/office/drawing/2014/main" id="{860E674D-2E43-75FE-484C-4FC6C3B9AA01}"/>
              </a:ext>
            </a:extLst>
          </p:cNvPr>
          <p:cNvSpPr>
            <a:spLocks noGrp="1"/>
          </p:cNvSpPr>
          <p:nvPr>
            <p:ph idx="1"/>
          </p:nvPr>
        </p:nvSpPr>
        <p:spPr/>
        <p:txBody>
          <a:bodyPr vert="horz" lIns="91440" tIns="45720" rIns="91440" bIns="45720" rtlCol="0" anchor="t">
            <a:normAutofit/>
          </a:bodyPr>
          <a:lstStyle/>
          <a:p>
            <a:r>
              <a:rPr lang="en-GB" dirty="0">
                <a:cs typeface="Calibri"/>
              </a:rPr>
              <a:t>Children Act (1989)</a:t>
            </a:r>
          </a:p>
          <a:p>
            <a:r>
              <a:rPr lang="en-GB" dirty="0">
                <a:cs typeface="Calibri"/>
              </a:rPr>
              <a:t>Children Act (2004)</a:t>
            </a:r>
          </a:p>
          <a:p>
            <a:r>
              <a:rPr lang="en-GB" dirty="0">
                <a:ea typeface="+mn-lt"/>
                <a:cs typeface="+mn-lt"/>
              </a:rPr>
              <a:t>Sexual Offences Act (2003)</a:t>
            </a:r>
            <a:endParaRPr lang="en-GB" dirty="0">
              <a:cs typeface="Calibri"/>
            </a:endParaRPr>
          </a:p>
          <a:p>
            <a:r>
              <a:rPr lang="en-GB" dirty="0">
                <a:cs typeface="Calibri"/>
              </a:rPr>
              <a:t>Children and Young Persons Act (1933)</a:t>
            </a:r>
          </a:p>
          <a:p>
            <a:pPr marL="0" indent="0">
              <a:buNone/>
            </a:pPr>
            <a:endParaRPr lang="en-GB" dirty="0">
              <a:cs typeface="Calibri"/>
            </a:endParaRPr>
          </a:p>
          <a:p>
            <a:endParaRPr lang="en-GB" dirty="0">
              <a:cs typeface="Calibri"/>
            </a:endParaRPr>
          </a:p>
        </p:txBody>
      </p:sp>
    </p:spTree>
    <p:extLst>
      <p:ext uri="{BB962C8B-B14F-4D97-AF65-F5344CB8AC3E}">
        <p14:creationId xmlns:p14="http://schemas.microsoft.com/office/powerpoint/2010/main" val="3337773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955</TotalTime>
  <Words>4054</Words>
  <Application>Microsoft Office PowerPoint</Application>
  <PresentationFormat>Widescreen</PresentationFormat>
  <Paragraphs>374</Paragraphs>
  <Slides>47</Slides>
  <Notes>22</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47</vt:i4>
      </vt:variant>
    </vt:vector>
  </HeadingPairs>
  <TitlesOfParts>
    <vt:vector size="59" baseType="lpstr">
      <vt:lpstr>GuardianTextEgyptian</vt:lpstr>
      <vt:lpstr>National</vt:lpstr>
      <vt:lpstr>ReithSans</vt:lpstr>
      <vt:lpstr>Arial</vt:lpstr>
      <vt:lpstr>Calibri</vt:lpstr>
      <vt:lpstr>Calibri Light</vt:lpstr>
      <vt:lpstr>Comic Sans MS</vt:lpstr>
      <vt:lpstr>Office Theme</vt:lpstr>
      <vt:lpstr>Office Theme</vt:lpstr>
      <vt:lpstr>Office Theme</vt:lpstr>
      <vt:lpstr>Office Theme</vt:lpstr>
      <vt:lpstr>Office Theme</vt:lpstr>
      <vt:lpstr> Safeguarding children </vt:lpstr>
      <vt:lpstr>Warnings and Feelings</vt:lpstr>
      <vt:lpstr>Police Definition </vt:lpstr>
      <vt:lpstr>PowerPoint Presentation</vt:lpstr>
      <vt:lpstr>Child Welfare History </vt:lpstr>
      <vt:lpstr>Safeguarding Children</vt:lpstr>
      <vt:lpstr>Police Duty</vt:lpstr>
      <vt:lpstr>The Children Act 1989 </vt:lpstr>
      <vt:lpstr> Can Mistakes Happen? </vt:lpstr>
      <vt:lpstr>Common Sites For Accidental Injury</vt:lpstr>
      <vt:lpstr>Common sites for non-accidental physical injury</vt:lpstr>
      <vt:lpstr>Victoria Climbié 2000</vt:lpstr>
      <vt:lpstr>128 separate injuries &amp; scars</vt:lpstr>
      <vt:lpstr>Findings</vt:lpstr>
      <vt:lpstr>Baby P – Peter Connelly 2007 </vt:lpstr>
      <vt:lpstr>PowerPoint Presentation</vt:lpstr>
      <vt:lpstr>Failures</vt:lpstr>
      <vt:lpstr>Daniel Pelka  2012 aged 5 years old</vt:lpstr>
      <vt:lpstr>PowerPoint Presentation</vt:lpstr>
      <vt:lpstr>Hamzah Khan 4 Years old</vt:lpstr>
      <vt:lpstr> Investigating Death’s </vt:lpstr>
      <vt:lpstr>Keanu Williams 2 yrs 2013</vt:lpstr>
      <vt:lpstr>Ayeeshia-Jayne 21 months old </vt:lpstr>
      <vt:lpstr>Investigating Child Abuse - Police</vt:lpstr>
      <vt:lpstr>Child Abuse also include:</vt:lpstr>
      <vt:lpstr>Child neglect / deaths </vt:lpstr>
      <vt:lpstr>PowerPoint Presentation</vt:lpstr>
      <vt:lpstr>Protecting Children</vt:lpstr>
      <vt:lpstr>Children, YP &amp; Sexual Offences</vt:lpstr>
      <vt:lpstr>Child Rape</vt:lpstr>
      <vt:lpstr>Sexual Assault of a Child</vt:lpstr>
      <vt:lpstr>Child abuse V's Terrorism </vt:lpstr>
      <vt:lpstr>DBS </vt:lpstr>
      <vt:lpstr>DBS</vt:lpstr>
      <vt:lpstr>DBS</vt:lpstr>
      <vt:lpstr>DBS Pre- 2002</vt:lpstr>
      <vt:lpstr>From May 2002</vt:lpstr>
      <vt:lpstr> </vt:lpstr>
      <vt:lpstr>Soham Murders 4th August 2002</vt:lpstr>
      <vt:lpstr>Would Huntley have had the job after CRB’s</vt:lpstr>
      <vt:lpstr>Lessons Learnt?</vt:lpstr>
      <vt:lpstr>Police Protection</vt:lpstr>
      <vt:lpstr> Parent Responsibility </vt:lpstr>
      <vt:lpstr>Activity Last week </vt:lpstr>
      <vt:lpstr>Task </vt:lpstr>
      <vt:lpstr>Task – Next week </vt:lpstr>
      <vt:lpstr>List of Acts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Safeguarding children </dc:title>
  <dc:creator>Jane Thomas</dc:creator>
  <cp:lastModifiedBy>Jane Davies</cp:lastModifiedBy>
  <cp:revision>721</cp:revision>
  <dcterms:created xsi:type="dcterms:W3CDTF">2022-10-16T18:30:32Z</dcterms:created>
  <dcterms:modified xsi:type="dcterms:W3CDTF">2024-02-13T10:32:15Z</dcterms:modified>
</cp:coreProperties>
</file>