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265" autoAdjust="0"/>
    <p:restoredTop sz="79713" autoAdjust="0"/>
  </p:normalViewPr>
  <p:slideViewPr>
    <p:cSldViewPr snapToGrid="0">
      <p:cViewPr varScale="1">
        <p:scale>
          <a:sx n="68" d="100"/>
          <a:sy n="68" d="100"/>
        </p:scale>
        <p:origin x="1296"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99C238-390C-495F-8118-3B43DE09D8F4}" type="datetimeFigureOut">
              <a:rPr lang="en-IN" smtClean="0"/>
              <a:t>12-11-2021</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58E08C-FAF7-45B3-B917-6D3DDDA11D4E}" type="slidenum">
              <a:rPr lang="en-IN" smtClean="0"/>
              <a:t>‹#›</a:t>
            </a:fld>
            <a:endParaRPr lang="en-IN"/>
          </a:p>
        </p:txBody>
      </p:sp>
    </p:spTree>
    <p:extLst>
      <p:ext uri="{BB962C8B-B14F-4D97-AF65-F5344CB8AC3E}">
        <p14:creationId xmlns:p14="http://schemas.microsoft.com/office/powerpoint/2010/main" val="18359512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1B58E08C-FAF7-45B3-B917-6D3DDDA11D4E}" type="slidenum">
              <a:rPr lang="en-IN" smtClean="0"/>
              <a:t>1</a:t>
            </a:fld>
            <a:endParaRPr lang="en-IN"/>
          </a:p>
        </p:txBody>
      </p:sp>
    </p:spTree>
    <p:extLst>
      <p:ext uri="{BB962C8B-B14F-4D97-AF65-F5344CB8AC3E}">
        <p14:creationId xmlns:p14="http://schemas.microsoft.com/office/powerpoint/2010/main" val="1034904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IN" sz="1200" b="0" i="0" u="none" strike="noStrike" kern="1200" dirty="0">
                <a:solidFill>
                  <a:schemeClr val="tx1"/>
                </a:solidFill>
                <a:effectLst/>
                <a:latin typeface="+mn-lt"/>
                <a:ea typeface="+mn-ea"/>
                <a:cs typeface="+mn-cs"/>
              </a:rPr>
              <a:t>The aim of this presentation is to delineate the concept of business communication for the development of a business. The idea of effective communication, the implementation of the theory and model of communication will be followed in this presentation.</a:t>
            </a:r>
            <a:r>
              <a:rPr lang="en-IN" sz="1200" cap="none" dirty="0">
                <a:solidFill>
                  <a:schemeClr val="bg1"/>
                </a:solidFill>
              </a:rPr>
              <a:t> </a:t>
            </a:r>
            <a:r>
              <a:rPr lang="en-IN" sz="1200" b="0" i="0" u="none" strike="noStrike" kern="1200" dirty="0">
                <a:solidFill>
                  <a:schemeClr val="tx1"/>
                </a:solidFill>
                <a:effectLst/>
                <a:latin typeface="+mn-lt"/>
                <a:ea typeface="+mn-ea"/>
                <a:cs typeface="+mn-cs"/>
              </a:rPr>
              <a:t>The overall discussion will take place in the context of Tesco and the effectiveness's and barriers of communication will be followed by the terms of communication channels. The executed channels of the organisation for maintaining proper relationship with the stakeholders and also the area of betterment and development will be the area of discussion in this presentation.</a:t>
            </a:r>
            <a:endParaRPr lang="en-IN" dirty="0"/>
          </a:p>
        </p:txBody>
      </p:sp>
      <p:sp>
        <p:nvSpPr>
          <p:cNvPr id="4" name="Slide Number Placeholder 3"/>
          <p:cNvSpPr>
            <a:spLocks noGrp="1"/>
          </p:cNvSpPr>
          <p:nvPr>
            <p:ph type="sldNum" sz="quarter" idx="10"/>
          </p:nvPr>
        </p:nvSpPr>
        <p:spPr/>
        <p:txBody>
          <a:bodyPr/>
          <a:lstStyle/>
          <a:p>
            <a:fld id="{1B58E08C-FAF7-45B3-B917-6D3DDDA11D4E}" type="slidenum">
              <a:rPr lang="en-IN" smtClean="0"/>
              <a:t>2</a:t>
            </a:fld>
            <a:endParaRPr lang="en-IN"/>
          </a:p>
        </p:txBody>
      </p:sp>
    </p:spTree>
    <p:extLst>
      <p:ext uri="{BB962C8B-B14F-4D97-AF65-F5344CB8AC3E}">
        <p14:creationId xmlns:p14="http://schemas.microsoft.com/office/powerpoint/2010/main" val="13021661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IN" sz="1200" b="0" i="0" u="none" strike="noStrike" kern="1200" dirty="0">
                <a:solidFill>
                  <a:schemeClr val="tx1"/>
                </a:solidFill>
                <a:effectLst/>
                <a:latin typeface="+mn-lt"/>
                <a:ea typeface="+mn-ea"/>
                <a:cs typeface="+mn-cs"/>
              </a:rPr>
              <a:t>The retail industry of the UK is replete with several retailing organisations and Tesco is one of the leading brands. It is the multinational organisation that is headquartered in London and provides a range of products and services. The company has 423,092 employees and revenue is £64.760 billion. The main consideration of the organisation is to provide a wide range of services to the customers under the same roof.</a:t>
            </a:r>
            <a:endParaRPr lang="en-IN" dirty="0"/>
          </a:p>
        </p:txBody>
      </p:sp>
      <p:sp>
        <p:nvSpPr>
          <p:cNvPr id="4" name="Slide Number Placeholder 3"/>
          <p:cNvSpPr>
            <a:spLocks noGrp="1"/>
          </p:cNvSpPr>
          <p:nvPr>
            <p:ph type="sldNum" sz="quarter" idx="10"/>
          </p:nvPr>
        </p:nvSpPr>
        <p:spPr/>
        <p:txBody>
          <a:bodyPr/>
          <a:lstStyle/>
          <a:p>
            <a:fld id="{1B58E08C-FAF7-45B3-B917-6D3DDDA11D4E}" type="slidenum">
              <a:rPr lang="en-IN" smtClean="0"/>
              <a:t>3</a:t>
            </a:fld>
            <a:endParaRPr lang="en-IN"/>
          </a:p>
        </p:txBody>
      </p:sp>
    </p:spTree>
    <p:extLst>
      <p:ext uri="{BB962C8B-B14F-4D97-AF65-F5344CB8AC3E}">
        <p14:creationId xmlns:p14="http://schemas.microsoft.com/office/powerpoint/2010/main" val="34054902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IN" sz="1200" b="0" i="0" u="none" strike="noStrike" kern="1200" dirty="0">
                <a:solidFill>
                  <a:schemeClr val="tx1"/>
                </a:solidFill>
                <a:effectLst/>
                <a:latin typeface="+mn-lt"/>
                <a:ea typeface="+mn-ea"/>
                <a:cs typeface="+mn-cs"/>
              </a:rPr>
              <a:t>Both internal and external stakeholders are maintaining the balance of the business of Tesco. The customers and the local communities and also the respective Government and the suppliers are the external stakeholders that maintain the business relationships. Employees, shareholders and managers are related to the process of providing proper services to the external stakeholders. </a:t>
            </a:r>
            <a:r>
              <a:rPr lang="en-IN" sz="1200" cap="none" dirty="0">
                <a:solidFill>
                  <a:schemeClr val="bg1"/>
                </a:solidFill>
              </a:rPr>
              <a:t>The management of relationships and the practices of  manufacturing and distribution are controlled by the external stakeholders. </a:t>
            </a:r>
          </a:p>
          <a:p>
            <a:pPr marL="0" marR="0" indent="0" algn="just" defTabSz="914400" rtl="0" eaLnBrk="1" fontAlgn="auto" latinLnBrk="0" hangingPunct="1">
              <a:lnSpc>
                <a:spcPct val="100000"/>
              </a:lnSpc>
              <a:spcBef>
                <a:spcPts val="0"/>
              </a:spcBef>
              <a:spcAft>
                <a:spcPts val="0"/>
              </a:spcAft>
              <a:buClrTx/>
              <a:buSzTx/>
              <a:buFontTx/>
              <a:buNone/>
              <a:tabLst/>
              <a:defRPr/>
            </a:pPr>
            <a:endParaRPr lang="en-IN" dirty="0"/>
          </a:p>
        </p:txBody>
      </p:sp>
      <p:sp>
        <p:nvSpPr>
          <p:cNvPr id="4" name="Slide Number Placeholder 3"/>
          <p:cNvSpPr>
            <a:spLocks noGrp="1"/>
          </p:cNvSpPr>
          <p:nvPr>
            <p:ph type="sldNum" sz="quarter" idx="10"/>
          </p:nvPr>
        </p:nvSpPr>
        <p:spPr/>
        <p:txBody>
          <a:bodyPr/>
          <a:lstStyle/>
          <a:p>
            <a:fld id="{1B58E08C-FAF7-45B3-B917-6D3DDDA11D4E}" type="slidenum">
              <a:rPr lang="en-IN" smtClean="0"/>
              <a:t>4</a:t>
            </a:fld>
            <a:endParaRPr lang="en-IN"/>
          </a:p>
        </p:txBody>
      </p:sp>
    </p:spTree>
    <p:extLst>
      <p:ext uri="{BB962C8B-B14F-4D97-AF65-F5344CB8AC3E}">
        <p14:creationId xmlns:p14="http://schemas.microsoft.com/office/powerpoint/2010/main" val="23871200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IN" sz="1200" b="0" i="0" u="none" strike="noStrike" kern="1200" dirty="0">
                <a:solidFill>
                  <a:schemeClr val="tx1"/>
                </a:solidFill>
                <a:effectLst/>
                <a:latin typeface="+mn-lt"/>
                <a:ea typeface="+mn-ea"/>
                <a:cs typeface="+mn-cs"/>
              </a:rPr>
              <a:t>The cognitive dissonance theory is implemented by Tesco to avoid any kinds of conflicts in the workplace and to maintain proper relationship with the stakeholders. The transactional model of communication is closely related to the experience of cognitive dissonance theory and the company is able to proceed with </a:t>
            </a:r>
            <a:r>
              <a:rPr lang="en-IN" sz="1200" b="0" i="0" u="none" strike="noStrike" kern="1200">
                <a:solidFill>
                  <a:schemeClr val="tx1"/>
                </a:solidFill>
                <a:effectLst/>
                <a:latin typeface="+mn-lt"/>
                <a:ea typeface="+mn-ea"/>
                <a:cs typeface="+mn-cs"/>
              </a:rPr>
              <a:t>smooth development(</a:t>
            </a:r>
            <a:r>
              <a:rPr lang="en-IN" sz="1200" cap="none">
                <a:solidFill>
                  <a:schemeClr val="bg1"/>
                </a:solidFill>
              </a:rPr>
              <a:t>Van Ruler, 2018).</a:t>
            </a:r>
            <a:endParaRPr lang="en-IN" dirty="0"/>
          </a:p>
        </p:txBody>
      </p:sp>
      <p:sp>
        <p:nvSpPr>
          <p:cNvPr id="4" name="Slide Number Placeholder 3"/>
          <p:cNvSpPr>
            <a:spLocks noGrp="1"/>
          </p:cNvSpPr>
          <p:nvPr>
            <p:ph type="sldNum" sz="quarter" idx="10"/>
          </p:nvPr>
        </p:nvSpPr>
        <p:spPr/>
        <p:txBody>
          <a:bodyPr/>
          <a:lstStyle/>
          <a:p>
            <a:fld id="{1B58E08C-FAF7-45B3-B917-6D3DDDA11D4E}" type="slidenum">
              <a:rPr lang="en-IN" smtClean="0"/>
              <a:t>5</a:t>
            </a:fld>
            <a:endParaRPr lang="en-IN"/>
          </a:p>
        </p:txBody>
      </p:sp>
    </p:spTree>
    <p:extLst>
      <p:ext uri="{BB962C8B-B14F-4D97-AF65-F5344CB8AC3E}">
        <p14:creationId xmlns:p14="http://schemas.microsoft.com/office/powerpoint/2010/main" val="34489828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IN" sz="1200" b="0" i="0" u="none" strike="noStrike" kern="1200" dirty="0">
                <a:solidFill>
                  <a:schemeClr val="tx1"/>
                </a:solidFill>
                <a:effectLst/>
                <a:latin typeface="+mn-lt"/>
                <a:ea typeface="+mn-ea"/>
                <a:cs typeface="+mn-cs"/>
              </a:rPr>
              <a:t>Tesco implements the process of both direct and indirect channels of communication to build a relationship with the stakeholders. Face to face communication, virtual communication and also the process of  indirect communication through digital media are followed by the organisation to carry out the business properly. </a:t>
            </a:r>
            <a:r>
              <a:rPr lang="en-IN" sz="1200" cap="none" dirty="0">
                <a:solidFill>
                  <a:schemeClr val="bg1"/>
                </a:solidFill>
              </a:rPr>
              <a:t>The indirect channels of communication are different kinds of emails, text messages, online messaging platforms and social media(</a:t>
            </a:r>
            <a:r>
              <a:rPr lang="en-IN" sz="1200" cap="none" dirty="0" err="1">
                <a:solidFill>
                  <a:schemeClr val="bg1"/>
                </a:solidFill>
              </a:rPr>
              <a:t>Lasater</a:t>
            </a:r>
            <a:r>
              <a:rPr lang="en-IN" sz="1200" cap="none" dirty="0">
                <a:solidFill>
                  <a:schemeClr val="bg1"/>
                </a:solidFill>
              </a:rPr>
              <a:t>, 2019).</a:t>
            </a:r>
          </a:p>
          <a:p>
            <a:pPr marL="0" marR="0" indent="0" algn="just" defTabSz="914400" rtl="0" eaLnBrk="1" fontAlgn="auto" latinLnBrk="0" hangingPunct="1">
              <a:lnSpc>
                <a:spcPct val="100000"/>
              </a:lnSpc>
              <a:spcBef>
                <a:spcPts val="0"/>
              </a:spcBef>
              <a:spcAft>
                <a:spcPts val="0"/>
              </a:spcAft>
              <a:buClrTx/>
              <a:buSzTx/>
              <a:buFontTx/>
              <a:buNone/>
              <a:tabLst/>
              <a:defRPr/>
            </a:pPr>
            <a:endParaRPr lang="en-IN" dirty="0"/>
          </a:p>
        </p:txBody>
      </p:sp>
      <p:sp>
        <p:nvSpPr>
          <p:cNvPr id="4" name="Slide Number Placeholder 3"/>
          <p:cNvSpPr>
            <a:spLocks noGrp="1"/>
          </p:cNvSpPr>
          <p:nvPr>
            <p:ph type="sldNum" sz="quarter" idx="10"/>
          </p:nvPr>
        </p:nvSpPr>
        <p:spPr/>
        <p:txBody>
          <a:bodyPr/>
          <a:lstStyle/>
          <a:p>
            <a:fld id="{1B58E08C-FAF7-45B3-B917-6D3DDDA11D4E}" type="slidenum">
              <a:rPr lang="en-IN" smtClean="0"/>
              <a:t>6</a:t>
            </a:fld>
            <a:endParaRPr lang="en-IN"/>
          </a:p>
        </p:txBody>
      </p:sp>
    </p:spTree>
    <p:extLst>
      <p:ext uri="{BB962C8B-B14F-4D97-AF65-F5344CB8AC3E}">
        <p14:creationId xmlns:p14="http://schemas.microsoft.com/office/powerpoint/2010/main" val="25151894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IN" sz="1200" b="0" i="0" u="none" strike="noStrike" kern="1200" dirty="0">
                <a:solidFill>
                  <a:schemeClr val="tx1"/>
                </a:solidFill>
                <a:effectLst/>
                <a:latin typeface="+mn-lt"/>
                <a:ea typeface="+mn-ea"/>
                <a:cs typeface="+mn-cs"/>
              </a:rPr>
              <a:t>The implementation of effective communication is necessary for maintaining the smooth process of business in an organisation. Different kinds of barriers are also discernible in the operations of Tesco and that are detrimental for the development of business. The destruction of the stakeholders with the policies of the organisation, lack of active listening, several styles of communication and organisational conflicts are the reasons behind the barriers of effective communication. Both the internal and external stakeholders need to have effective communication with the authority to avoid the possibilities of any type of confusions and workplace conflicts. The removal of the barriers can be done by the following process of communication channels (</a:t>
            </a:r>
            <a:r>
              <a:rPr lang="en-IN" sz="1200" cap="none" dirty="0">
                <a:solidFill>
                  <a:schemeClr val="bg1"/>
                </a:solidFill>
              </a:rPr>
              <a:t>Al-</a:t>
            </a:r>
            <a:r>
              <a:rPr lang="en-IN" sz="1200" cap="none" dirty="0" err="1">
                <a:solidFill>
                  <a:schemeClr val="bg1"/>
                </a:solidFill>
              </a:rPr>
              <a:t>Kinani</a:t>
            </a:r>
            <a:r>
              <a:rPr lang="en-IN" sz="1200" cap="none" dirty="0">
                <a:solidFill>
                  <a:schemeClr val="bg1"/>
                </a:solidFill>
              </a:rPr>
              <a:t>, et al, 2018)</a:t>
            </a:r>
            <a:r>
              <a:rPr lang="en-IN" sz="1200" b="0" i="0" u="none" strike="noStrike" kern="1200" dirty="0">
                <a:solidFill>
                  <a:schemeClr val="tx1"/>
                </a:solidFill>
                <a:effectLst/>
                <a:latin typeface="+mn-lt"/>
                <a:ea typeface="+mn-ea"/>
                <a:cs typeface="+mn-cs"/>
              </a:rPr>
              <a:t>.</a:t>
            </a:r>
            <a:endParaRPr lang="en-IN" dirty="0"/>
          </a:p>
        </p:txBody>
      </p:sp>
      <p:sp>
        <p:nvSpPr>
          <p:cNvPr id="4" name="Slide Number Placeholder 3"/>
          <p:cNvSpPr>
            <a:spLocks noGrp="1"/>
          </p:cNvSpPr>
          <p:nvPr>
            <p:ph type="sldNum" sz="quarter" idx="10"/>
          </p:nvPr>
        </p:nvSpPr>
        <p:spPr/>
        <p:txBody>
          <a:bodyPr/>
          <a:lstStyle/>
          <a:p>
            <a:fld id="{1B58E08C-FAF7-45B3-B917-6D3DDDA11D4E}" type="slidenum">
              <a:rPr lang="en-IN" smtClean="0"/>
              <a:t>7</a:t>
            </a:fld>
            <a:endParaRPr lang="en-IN"/>
          </a:p>
        </p:txBody>
      </p:sp>
    </p:spTree>
    <p:extLst>
      <p:ext uri="{BB962C8B-B14F-4D97-AF65-F5344CB8AC3E}">
        <p14:creationId xmlns:p14="http://schemas.microsoft.com/office/powerpoint/2010/main" val="29008231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IN" sz="1200" b="0" i="0" u="none" strike="noStrike" kern="1200" dirty="0">
                <a:solidFill>
                  <a:schemeClr val="tx1"/>
                </a:solidFill>
                <a:effectLst/>
                <a:latin typeface="+mn-lt"/>
                <a:ea typeface="+mn-ea"/>
                <a:cs typeface="+mn-cs"/>
              </a:rPr>
              <a:t>The barriers of communication in Tesco can be resolved by the implementation of different kinds of innovative communication channels. The company has a provision of executing digital processes of communication in a more engaged way to save time. Digital communication helps in the process of spelling necessary information in a quick way which is necessary for the improvement of the business. According to the necessity of the situation, the implementation of informal communication is also important to address different kinds of workplace issues. </a:t>
            </a:r>
            <a:endParaRPr lang="en-IN" dirty="0"/>
          </a:p>
        </p:txBody>
      </p:sp>
      <p:sp>
        <p:nvSpPr>
          <p:cNvPr id="4" name="Slide Number Placeholder 3"/>
          <p:cNvSpPr>
            <a:spLocks noGrp="1"/>
          </p:cNvSpPr>
          <p:nvPr>
            <p:ph type="sldNum" sz="quarter" idx="10"/>
          </p:nvPr>
        </p:nvSpPr>
        <p:spPr/>
        <p:txBody>
          <a:bodyPr/>
          <a:lstStyle/>
          <a:p>
            <a:fld id="{1B58E08C-FAF7-45B3-B917-6D3DDDA11D4E}" type="slidenum">
              <a:rPr lang="en-IN" smtClean="0"/>
              <a:t>8</a:t>
            </a:fld>
            <a:endParaRPr lang="en-IN"/>
          </a:p>
        </p:txBody>
      </p:sp>
    </p:spTree>
    <p:extLst>
      <p:ext uri="{BB962C8B-B14F-4D97-AF65-F5344CB8AC3E}">
        <p14:creationId xmlns:p14="http://schemas.microsoft.com/office/powerpoint/2010/main" val="24622658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IN" sz="1200" b="0" i="0" u="none" strike="noStrike" kern="1200" dirty="0">
                <a:solidFill>
                  <a:schemeClr val="tx1"/>
                </a:solidFill>
                <a:effectLst/>
                <a:latin typeface="+mn-lt"/>
                <a:ea typeface="+mn-ea"/>
                <a:cs typeface="+mn-cs"/>
              </a:rPr>
              <a:t>Effective communication is beneficial for the development and improvement of an organisation. The stakeholders of Tesco are closely related to the authority of the organisation by building proper trust through two way communications. The maintenance of relationships and also the promotion of team building are followed by this. The process of removing several workplace conflicts and also the development of productivity are done through this(</a:t>
            </a:r>
            <a:r>
              <a:rPr lang="en-IN" sz="1200" cap="none" dirty="0" err="1">
                <a:solidFill>
                  <a:schemeClr val="bg1"/>
                </a:solidFill>
              </a:rPr>
              <a:t>Radovic</a:t>
            </a:r>
            <a:r>
              <a:rPr lang="en-IN" sz="1200" cap="none" dirty="0">
                <a:solidFill>
                  <a:schemeClr val="bg1"/>
                </a:solidFill>
              </a:rPr>
              <a:t> </a:t>
            </a:r>
            <a:r>
              <a:rPr lang="en-IN" sz="1200" cap="none" dirty="0" err="1">
                <a:solidFill>
                  <a:schemeClr val="bg1"/>
                </a:solidFill>
              </a:rPr>
              <a:t>Markovic</a:t>
            </a:r>
            <a:r>
              <a:rPr lang="en-IN" sz="1200" cap="none" dirty="0">
                <a:solidFill>
                  <a:schemeClr val="bg1"/>
                </a:solidFill>
              </a:rPr>
              <a:t>, et al, 2018).</a:t>
            </a:r>
            <a:endParaRPr lang="en-IN" dirty="0"/>
          </a:p>
        </p:txBody>
      </p:sp>
      <p:sp>
        <p:nvSpPr>
          <p:cNvPr id="4" name="Slide Number Placeholder 3"/>
          <p:cNvSpPr>
            <a:spLocks noGrp="1"/>
          </p:cNvSpPr>
          <p:nvPr>
            <p:ph type="sldNum" sz="quarter" idx="10"/>
          </p:nvPr>
        </p:nvSpPr>
        <p:spPr/>
        <p:txBody>
          <a:bodyPr/>
          <a:lstStyle/>
          <a:p>
            <a:fld id="{1B58E08C-FAF7-45B3-B917-6D3DDDA11D4E}" type="slidenum">
              <a:rPr lang="en-IN" smtClean="0"/>
              <a:t>9</a:t>
            </a:fld>
            <a:endParaRPr lang="en-IN"/>
          </a:p>
        </p:txBody>
      </p:sp>
    </p:spTree>
    <p:extLst>
      <p:ext uri="{BB962C8B-B14F-4D97-AF65-F5344CB8AC3E}">
        <p14:creationId xmlns:p14="http://schemas.microsoft.com/office/powerpoint/2010/main" val="8266568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IN" sz="1200" b="0" i="0" u="none" strike="noStrike" kern="1200" dirty="0">
                <a:solidFill>
                  <a:schemeClr val="tx1"/>
                </a:solidFill>
                <a:effectLst/>
                <a:latin typeface="+mn-lt"/>
                <a:ea typeface="+mn-ea"/>
                <a:cs typeface="+mn-cs"/>
              </a:rPr>
              <a:t>The presentation is done in the context of Tesco to carry out the concept of business communication and its effectiveness. The internal and external stakeholders of Tesco are related to the process of developing communication with the management to look for the development. The accumulation of the communication theory and model by Tesco helps to provide proper services to the customers. Different kinds of barriers are also found in lack of coordination that can be followed by the suggested area of improving the communication channels. Several effectiveness of communication are also found from the discussion that are also effective for the betterment of the organisation.</a:t>
            </a:r>
            <a:endParaRPr lang="en-IN" dirty="0"/>
          </a:p>
        </p:txBody>
      </p:sp>
      <p:sp>
        <p:nvSpPr>
          <p:cNvPr id="4" name="Slide Number Placeholder 3"/>
          <p:cNvSpPr>
            <a:spLocks noGrp="1"/>
          </p:cNvSpPr>
          <p:nvPr>
            <p:ph type="sldNum" sz="quarter" idx="10"/>
          </p:nvPr>
        </p:nvSpPr>
        <p:spPr/>
        <p:txBody>
          <a:bodyPr/>
          <a:lstStyle/>
          <a:p>
            <a:fld id="{1B58E08C-FAF7-45B3-B917-6D3DDDA11D4E}" type="slidenum">
              <a:rPr lang="en-IN" smtClean="0"/>
              <a:t>10</a:t>
            </a:fld>
            <a:endParaRPr lang="en-IN"/>
          </a:p>
        </p:txBody>
      </p:sp>
    </p:spTree>
    <p:extLst>
      <p:ext uri="{BB962C8B-B14F-4D97-AF65-F5344CB8AC3E}">
        <p14:creationId xmlns:p14="http://schemas.microsoft.com/office/powerpoint/2010/main" val="19801010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endParaRPr lang="en-IN" dirty="0"/>
          </a:p>
        </p:txBody>
      </p:sp>
      <p:sp>
        <p:nvSpPr>
          <p:cNvPr id="4" name="Slide Number Placeholder 3"/>
          <p:cNvSpPr>
            <a:spLocks noGrp="1"/>
          </p:cNvSpPr>
          <p:nvPr>
            <p:ph type="sldNum" sz="quarter" idx="10"/>
          </p:nvPr>
        </p:nvSpPr>
        <p:spPr/>
        <p:txBody>
          <a:bodyPr/>
          <a:lstStyle/>
          <a:p>
            <a:fld id="{1B58E08C-FAF7-45B3-B917-6D3DDDA11D4E}" type="slidenum">
              <a:rPr lang="en-IN" smtClean="0"/>
              <a:t>11</a:t>
            </a:fld>
            <a:endParaRPr lang="en-IN"/>
          </a:p>
        </p:txBody>
      </p:sp>
    </p:spTree>
    <p:extLst>
      <p:ext uri="{BB962C8B-B14F-4D97-AF65-F5344CB8AC3E}">
        <p14:creationId xmlns:p14="http://schemas.microsoft.com/office/powerpoint/2010/main" val="9404192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E1DEF822-921A-4366-96E8-B3F1864E5F7A}" type="datetimeFigureOut">
              <a:rPr lang="en-IN" smtClean="0"/>
              <a:t>12-11-2021</a:t>
            </a:fld>
            <a:endParaRPr lang="en-IN"/>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IN"/>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5391E2A2-B90D-46FA-9C71-F959A092133D}" type="slidenum">
              <a:rPr lang="en-IN" smtClean="0"/>
              <a:t>‹#›</a:t>
            </a:fld>
            <a:endParaRPr lang="en-IN"/>
          </a:p>
        </p:txBody>
      </p:sp>
    </p:spTree>
    <p:extLst>
      <p:ext uri="{BB962C8B-B14F-4D97-AF65-F5344CB8AC3E}">
        <p14:creationId xmlns:p14="http://schemas.microsoft.com/office/powerpoint/2010/main" val="418134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1DEF822-921A-4366-96E8-B3F1864E5F7A}" type="datetimeFigureOut">
              <a:rPr lang="en-IN" smtClean="0"/>
              <a:t>12-11-2021</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391E2A2-B90D-46FA-9C71-F959A092133D}" type="slidenum">
              <a:rPr lang="en-IN" smtClean="0"/>
              <a:t>‹#›</a:t>
            </a:fld>
            <a:endParaRPr lang="en-IN"/>
          </a:p>
        </p:txBody>
      </p:sp>
    </p:spTree>
    <p:extLst>
      <p:ext uri="{BB962C8B-B14F-4D97-AF65-F5344CB8AC3E}">
        <p14:creationId xmlns:p14="http://schemas.microsoft.com/office/powerpoint/2010/main" val="1426739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1DEF822-921A-4366-96E8-B3F1864E5F7A}" type="datetimeFigureOut">
              <a:rPr lang="en-IN" smtClean="0"/>
              <a:t>12-11-2021</a:t>
            </a:fld>
            <a:endParaRPr lang="en-IN"/>
          </a:p>
        </p:txBody>
      </p:sp>
      <p:sp>
        <p:nvSpPr>
          <p:cNvPr id="5" name="Footer Placeholder 4"/>
          <p:cNvSpPr>
            <a:spLocks noGrp="1"/>
          </p:cNvSpPr>
          <p:nvPr>
            <p:ph type="ftr" sz="quarter" idx="11"/>
          </p:nvPr>
        </p:nvSpPr>
        <p:spPr/>
        <p:txBody>
          <a:bodyPr/>
          <a:lstStyle/>
          <a:p>
            <a:endParaRPr lang="en-IN"/>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391E2A2-B90D-46FA-9C71-F959A092133D}" type="slidenum">
              <a:rPr lang="en-IN" smtClean="0"/>
              <a:t>‹#›</a:t>
            </a:fld>
            <a:endParaRPr lang="en-IN"/>
          </a:p>
        </p:txBody>
      </p:sp>
    </p:spTree>
    <p:extLst>
      <p:ext uri="{BB962C8B-B14F-4D97-AF65-F5344CB8AC3E}">
        <p14:creationId xmlns:p14="http://schemas.microsoft.com/office/powerpoint/2010/main" val="5114712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1DEF822-921A-4366-96E8-B3F1864E5F7A}" type="datetimeFigureOut">
              <a:rPr lang="en-IN" smtClean="0"/>
              <a:t>12-11-2021</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391E2A2-B90D-46FA-9C71-F959A092133D}" type="slidenum">
              <a:rPr lang="en-IN" smtClean="0"/>
              <a:t>‹#›</a:t>
            </a:fld>
            <a:endParaRPr lang="en-IN"/>
          </a:p>
        </p:txBody>
      </p:sp>
    </p:spTree>
    <p:extLst>
      <p:ext uri="{BB962C8B-B14F-4D97-AF65-F5344CB8AC3E}">
        <p14:creationId xmlns:p14="http://schemas.microsoft.com/office/powerpoint/2010/main" val="10982816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1DEF822-921A-4366-96E8-B3F1864E5F7A}" type="datetimeFigureOut">
              <a:rPr lang="en-IN" smtClean="0"/>
              <a:t>12-11-2021</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5391E2A2-B90D-46FA-9C71-F959A092133D}" type="slidenum">
              <a:rPr lang="en-IN" smtClean="0"/>
              <a:t>‹#›</a:t>
            </a:fld>
            <a:endParaRPr lang="en-IN"/>
          </a:p>
        </p:txBody>
      </p:sp>
    </p:spTree>
    <p:extLst>
      <p:ext uri="{BB962C8B-B14F-4D97-AF65-F5344CB8AC3E}">
        <p14:creationId xmlns:p14="http://schemas.microsoft.com/office/powerpoint/2010/main" val="19557248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DEF822-921A-4366-96E8-B3F1864E5F7A}" type="datetimeFigureOut">
              <a:rPr lang="en-IN" smtClean="0"/>
              <a:t>12-11-2021</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5391E2A2-B90D-46FA-9C71-F959A092133D}" type="slidenum">
              <a:rPr lang="en-IN" smtClean="0"/>
              <a:t>‹#›</a:t>
            </a:fld>
            <a:endParaRPr lang="en-IN"/>
          </a:p>
        </p:txBody>
      </p:sp>
    </p:spTree>
    <p:extLst>
      <p:ext uri="{BB962C8B-B14F-4D97-AF65-F5344CB8AC3E}">
        <p14:creationId xmlns:p14="http://schemas.microsoft.com/office/powerpoint/2010/main" val="8654952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DEF822-921A-4366-96E8-B3F1864E5F7A}" type="datetimeFigureOut">
              <a:rPr lang="en-IN" smtClean="0"/>
              <a:t>12-11-2021</a:t>
            </a:fld>
            <a:endParaRPr lang="en-IN"/>
          </a:p>
        </p:txBody>
      </p:sp>
      <p:sp>
        <p:nvSpPr>
          <p:cNvPr id="3" name="Footer Placeholder 2"/>
          <p:cNvSpPr>
            <a:spLocks noGrp="1"/>
          </p:cNvSpPr>
          <p:nvPr>
            <p:ph type="ftr" sz="quarter" idx="11"/>
          </p:nvPr>
        </p:nvSpPr>
        <p:spPr/>
        <p:txBody>
          <a:bodyPr/>
          <a:lstStyle/>
          <a:p>
            <a:endParaRPr lang="en-IN"/>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5391E2A2-B90D-46FA-9C71-F959A092133D}" type="slidenum">
              <a:rPr lang="en-IN" smtClean="0"/>
              <a:t>‹#›</a:t>
            </a:fld>
            <a:endParaRPr lang="en-IN"/>
          </a:p>
        </p:txBody>
      </p:sp>
    </p:spTree>
    <p:extLst>
      <p:ext uri="{BB962C8B-B14F-4D97-AF65-F5344CB8AC3E}">
        <p14:creationId xmlns:p14="http://schemas.microsoft.com/office/powerpoint/2010/main" val="1938719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1DEF822-921A-4366-96E8-B3F1864E5F7A}" type="datetimeFigureOut">
              <a:rPr lang="en-IN" smtClean="0"/>
              <a:t>12-11-2021</a:t>
            </a:fld>
            <a:endParaRPr lang="en-IN"/>
          </a:p>
        </p:txBody>
      </p:sp>
      <p:sp>
        <p:nvSpPr>
          <p:cNvPr id="6" name="Footer Placeholder 5"/>
          <p:cNvSpPr>
            <a:spLocks noGrp="1"/>
          </p:cNvSpPr>
          <p:nvPr>
            <p:ph type="ftr" sz="quarter" idx="11"/>
          </p:nvPr>
        </p:nvSpPr>
        <p:spPr/>
        <p:txBody>
          <a:bodyPr/>
          <a:lstStyle/>
          <a:p>
            <a:endParaRPr lang="en-IN"/>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391E2A2-B90D-46FA-9C71-F959A092133D}" type="slidenum">
              <a:rPr lang="en-IN" smtClean="0"/>
              <a:t>‹#›</a:t>
            </a:fld>
            <a:endParaRPr lang="en-IN"/>
          </a:p>
        </p:txBody>
      </p:sp>
    </p:spTree>
    <p:extLst>
      <p:ext uri="{BB962C8B-B14F-4D97-AF65-F5344CB8AC3E}">
        <p14:creationId xmlns:p14="http://schemas.microsoft.com/office/powerpoint/2010/main" val="33226837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1DEF822-921A-4366-96E8-B3F1864E5F7A}" type="datetimeFigureOut">
              <a:rPr lang="en-IN" smtClean="0"/>
              <a:t>12-11-2021</a:t>
            </a:fld>
            <a:endParaRPr lang="en-IN"/>
          </a:p>
        </p:txBody>
      </p:sp>
      <p:sp>
        <p:nvSpPr>
          <p:cNvPr id="6" name="Footer Placeholder 5"/>
          <p:cNvSpPr>
            <a:spLocks noGrp="1"/>
          </p:cNvSpPr>
          <p:nvPr>
            <p:ph type="ftr" sz="quarter" idx="11"/>
          </p:nvPr>
        </p:nvSpPr>
        <p:spPr/>
        <p:txBody>
          <a:bodyPr/>
          <a:lstStyle/>
          <a:p>
            <a:endParaRPr lang="en-IN"/>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391E2A2-B90D-46FA-9C71-F959A092133D}" type="slidenum">
              <a:rPr lang="en-IN" smtClean="0"/>
              <a:t>‹#›</a:t>
            </a:fld>
            <a:endParaRPr lang="en-IN"/>
          </a:p>
        </p:txBody>
      </p:sp>
    </p:spTree>
    <p:extLst>
      <p:ext uri="{BB962C8B-B14F-4D97-AF65-F5344CB8AC3E}">
        <p14:creationId xmlns:p14="http://schemas.microsoft.com/office/powerpoint/2010/main" val="21306096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1DEF822-921A-4366-96E8-B3F1864E5F7A}" type="datetimeFigureOut">
              <a:rPr lang="en-IN" smtClean="0"/>
              <a:t>12-11-2021</a:t>
            </a:fld>
            <a:endParaRPr lang="en-IN"/>
          </a:p>
        </p:txBody>
      </p:sp>
      <p:sp>
        <p:nvSpPr>
          <p:cNvPr id="6" name="Footer Placeholder 5"/>
          <p:cNvSpPr>
            <a:spLocks noGrp="1"/>
          </p:cNvSpPr>
          <p:nvPr>
            <p:ph type="ftr" sz="quarter" idx="11"/>
          </p:nvPr>
        </p:nvSpPr>
        <p:spPr/>
        <p:txBody>
          <a:bodyPr/>
          <a:lstStyle/>
          <a:p>
            <a:endParaRPr lang="en-IN"/>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391E2A2-B90D-46FA-9C71-F959A092133D}" type="slidenum">
              <a:rPr lang="en-IN" smtClean="0"/>
              <a:t>‹#›</a:t>
            </a:fld>
            <a:endParaRPr lang="en-IN"/>
          </a:p>
        </p:txBody>
      </p:sp>
    </p:spTree>
    <p:extLst>
      <p:ext uri="{BB962C8B-B14F-4D97-AF65-F5344CB8AC3E}">
        <p14:creationId xmlns:p14="http://schemas.microsoft.com/office/powerpoint/2010/main" val="41214607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E1DEF822-921A-4366-96E8-B3F1864E5F7A}" type="datetimeFigureOut">
              <a:rPr lang="en-IN" smtClean="0"/>
              <a:t>12-11-2021</a:t>
            </a:fld>
            <a:endParaRPr lang="en-IN"/>
          </a:p>
        </p:txBody>
      </p:sp>
      <p:sp>
        <p:nvSpPr>
          <p:cNvPr id="5" name="Footer Placeholder 4"/>
          <p:cNvSpPr>
            <a:spLocks noGrp="1"/>
          </p:cNvSpPr>
          <p:nvPr>
            <p:ph type="ftr" sz="quarter" idx="11"/>
          </p:nvPr>
        </p:nvSpPr>
        <p:spPr/>
        <p:txBody>
          <a:bodyPr/>
          <a:lstStyle/>
          <a:p>
            <a:endParaRPr lang="en-IN"/>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391E2A2-B90D-46FA-9C71-F959A092133D}" type="slidenum">
              <a:rPr lang="en-IN" smtClean="0"/>
              <a:t>‹#›</a:t>
            </a:fld>
            <a:endParaRPr lang="en-IN"/>
          </a:p>
        </p:txBody>
      </p:sp>
    </p:spTree>
    <p:extLst>
      <p:ext uri="{BB962C8B-B14F-4D97-AF65-F5344CB8AC3E}">
        <p14:creationId xmlns:p14="http://schemas.microsoft.com/office/powerpoint/2010/main" val="33251176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E1DEF822-921A-4366-96E8-B3F1864E5F7A}" type="datetimeFigureOut">
              <a:rPr lang="en-IN" smtClean="0"/>
              <a:t>12-11-2021</a:t>
            </a:fld>
            <a:endParaRPr lang="en-IN"/>
          </a:p>
        </p:txBody>
      </p:sp>
      <p:sp>
        <p:nvSpPr>
          <p:cNvPr id="5" name="Footer Placeholder 4"/>
          <p:cNvSpPr>
            <a:spLocks noGrp="1"/>
          </p:cNvSpPr>
          <p:nvPr>
            <p:ph type="ftr" sz="quarter" idx="11"/>
          </p:nvPr>
        </p:nvSpPr>
        <p:spPr/>
        <p:txBody>
          <a:bodyPr/>
          <a:lstStyle/>
          <a:p>
            <a:endParaRPr lang="en-IN"/>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391E2A2-B90D-46FA-9C71-F959A092133D}" type="slidenum">
              <a:rPr lang="en-IN" smtClean="0"/>
              <a:t>‹#›</a:t>
            </a:fld>
            <a:endParaRPr lang="en-IN"/>
          </a:p>
        </p:txBody>
      </p:sp>
    </p:spTree>
    <p:extLst>
      <p:ext uri="{BB962C8B-B14F-4D97-AF65-F5344CB8AC3E}">
        <p14:creationId xmlns:p14="http://schemas.microsoft.com/office/powerpoint/2010/main" val="22076688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1DEF822-921A-4366-96E8-B3F1864E5F7A}" type="datetimeFigureOut">
              <a:rPr lang="en-IN" smtClean="0"/>
              <a:t>12-11-2021</a:t>
            </a:fld>
            <a:endParaRPr lang="en-IN"/>
          </a:p>
        </p:txBody>
      </p:sp>
      <p:sp>
        <p:nvSpPr>
          <p:cNvPr id="5" name="Footer Placeholder 4"/>
          <p:cNvSpPr>
            <a:spLocks noGrp="1"/>
          </p:cNvSpPr>
          <p:nvPr>
            <p:ph type="ftr" sz="quarter" idx="11"/>
          </p:nvPr>
        </p:nvSpPr>
        <p:spPr/>
        <p:txBody>
          <a:bodyPr/>
          <a:lstStyle/>
          <a:p>
            <a:endParaRPr lang="en-IN"/>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391E2A2-B90D-46FA-9C71-F959A092133D}" type="slidenum">
              <a:rPr lang="en-IN" smtClean="0"/>
              <a:t>‹#›</a:t>
            </a:fld>
            <a:endParaRPr lang="en-IN"/>
          </a:p>
        </p:txBody>
      </p:sp>
    </p:spTree>
    <p:extLst>
      <p:ext uri="{BB962C8B-B14F-4D97-AF65-F5344CB8AC3E}">
        <p14:creationId xmlns:p14="http://schemas.microsoft.com/office/powerpoint/2010/main" val="22799207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E1DEF822-921A-4366-96E8-B3F1864E5F7A}" type="datetimeFigureOut">
              <a:rPr lang="en-IN" smtClean="0"/>
              <a:t>12-11-2021</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5391E2A2-B90D-46FA-9C71-F959A092133D}" type="slidenum">
              <a:rPr lang="en-IN" smtClean="0"/>
              <a:t>‹#›</a:t>
            </a:fld>
            <a:endParaRPr lang="en-IN"/>
          </a:p>
        </p:txBody>
      </p:sp>
    </p:spTree>
    <p:extLst>
      <p:ext uri="{BB962C8B-B14F-4D97-AF65-F5344CB8AC3E}">
        <p14:creationId xmlns:p14="http://schemas.microsoft.com/office/powerpoint/2010/main" val="22704173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E1DEF822-921A-4366-96E8-B3F1864E5F7A}" type="datetimeFigureOut">
              <a:rPr lang="en-IN" smtClean="0"/>
              <a:t>12-11-2021</a:t>
            </a:fld>
            <a:endParaRPr lang="en-IN"/>
          </a:p>
        </p:txBody>
      </p:sp>
      <p:sp>
        <p:nvSpPr>
          <p:cNvPr id="8" name="Footer Placeholder 7"/>
          <p:cNvSpPr>
            <a:spLocks noGrp="1"/>
          </p:cNvSpPr>
          <p:nvPr>
            <p:ph type="ftr" sz="quarter" idx="11"/>
          </p:nvPr>
        </p:nvSpPr>
        <p:spPr>
          <a:xfrm>
            <a:off x="561111" y="6391838"/>
            <a:ext cx="3644282" cy="304801"/>
          </a:xfrm>
        </p:spPr>
        <p:txBody>
          <a:bodyPr/>
          <a:lstStyle/>
          <a:p>
            <a:endParaRPr lang="en-IN"/>
          </a:p>
        </p:txBody>
      </p:sp>
      <p:sp>
        <p:nvSpPr>
          <p:cNvPr id="9" name="Slide Number Placeholder 8"/>
          <p:cNvSpPr>
            <a:spLocks noGrp="1"/>
          </p:cNvSpPr>
          <p:nvPr>
            <p:ph type="sldNum" sz="quarter" idx="12"/>
          </p:nvPr>
        </p:nvSpPr>
        <p:spPr/>
        <p:txBody>
          <a:bodyPr/>
          <a:lstStyle/>
          <a:p>
            <a:fld id="{5391E2A2-B90D-46FA-9C71-F959A092133D}" type="slidenum">
              <a:rPr lang="en-IN" smtClean="0"/>
              <a:t>‹#›</a:t>
            </a:fld>
            <a:endParaRPr lang="en-IN"/>
          </a:p>
        </p:txBody>
      </p:sp>
    </p:spTree>
    <p:extLst>
      <p:ext uri="{BB962C8B-B14F-4D97-AF65-F5344CB8AC3E}">
        <p14:creationId xmlns:p14="http://schemas.microsoft.com/office/powerpoint/2010/main" val="33469088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E1DEF822-921A-4366-96E8-B3F1864E5F7A}" type="datetimeFigureOut">
              <a:rPr lang="en-IN" smtClean="0"/>
              <a:t>12-11-2021</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391E2A2-B90D-46FA-9C71-F959A092133D}" type="slidenum">
              <a:rPr lang="en-IN" smtClean="0"/>
              <a:t>‹#›</a:t>
            </a:fld>
            <a:endParaRPr lang="en-IN"/>
          </a:p>
        </p:txBody>
      </p:sp>
    </p:spTree>
    <p:extLst>
      <p:ext uri="{BB962C8B-B14F-4D97-AF65-F5344CB8AC3E}">
        <p14:creationId xmlns:p14="http://schemas.microsoft.com/office/powerpoint/2010/main" val="17271156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E1DEF822-921A-4366-96E8-B3F1864E5F7A}" type="datetimeFigureOut">
              <a:rPr lang="en-IN" smtClean="0"/>
              <a:t>12-11-2021</a:t>
            </a:fld>
            <a:endParaRPr lang="en-IN"/>
          </a:p>
        </p:txBody>
      </p:sp>
      <p:sp>
        <p:nvSpPr>
          <p:cNvPr id="5" name="Footer Placeholder 4"/>
          <p:cNvSpPr>
            <a:spLocks noGrp="1"/>
          </p:cNvSpPr>
          <p:nvPr>
            <p:ph type="ftr" sz="quarter" idx="11"/>
          </p:nvPr>
        </p:nvSpPr>
        <p:spPr/>
        <p:txBody>
          <a:bodyPr/>
          <a:lstStyle/>
          <a:p>
            <a:endParaRPr lang="en-IN"/>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391E2A2-B90D-46FA-9C71-F959A092133D}" type="slidenum">
              <a:rPr lang="en-IN" smtClean="0"/>
              <a:t>‹#›</a:t>
            </a:fld>
            <a:endParaRPr lang="en-IN"/>
          </a:p>
        </p:txBody>
      </p:sp>
    </p:spTree>
    <p:extLst>
      <p:ext uri="{BB962C8B-B14F-4D97-AF65-F5344CB8AC3E}">
        <p14:creationId xmlns:p14="http://schemas.microsoft.com/office/powerpoint/2010/main" val="4766596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E1DEF822-921A-4366-96E8-B3F1864E5F7A}" type="datetimeFigureOut">
              <a:rPr lang="en-IN" smtClean="0"/>
              <a:t>12-11-2021</a:t>
            </a:fld>
            <a:endParaRPr lang="en-IN"/>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IN"/>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5391E2A2-B90D-46FA-9C71-F959A092133D}" type="slidenum">
              <a:rPr lang="en-IN" smtClean="0"/>
              <a:t>‹#›</a:t>
            </a:fld>
            <a:endParaRPr lang="en-IN"/>
          </a:p>
        </p:txBody>
      </p:sp>
    </p:spTree>
    <p:extLst>
      <p:ext uri="{BB962C8B-B14F-4D97-AF65-F5344CB8AC3E}">
        <p14:creationId xmlns:p14="http://schemas.microsoft.com/office/powerpoint/2010/main" val="16903327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818343" y="1508064"/>
            <a:ext cx="8921374" cy="1324784"/>
          </a:xfrm>
        </p:spPr>
        <p:txBody>
          <a:bodyPr/>
          <a:lstStyle/>
          <a:p>
            <a:pPr algn="ctr"/>
            <a:r>
              <a:rPr lang="en-IN" sz="3600" dirty="0">
                <a:solidFill>
                  <a:srgbClr val="FFC000"/>
                </a:solidFill>
              </a:rPr>
              <a:t>Strategies for Effective Communication in a Business Setting</a:t>
            </a:r>
          </a:p>
        </p:txBody>
      </p:sp>
      <p:sp>
        <p:nvSpPr>
          <p:cNvPr id="5" name="Subtitle 4"/>
          <p:cNvSpPr>
            <a:spLocks noGrp="1"/>
          </p:cNvSpPr>
          <p:nvPr>
            <p:ph type="subTitle" idx="1"/>
          </p:nvPr>
        </p:nvSpPr>
        <p:spPr>
          <a:xfrm>
            <a:off x="4176889" y="3702756"/>
            <a:ext cx="7034878" cy="1940692"/>
          </a:xfrm>
        </p:spPr>
        <p:txBody>
          <a:bodyPr>
            <a:normAutofit/>
          </a:bodyPr>
          <a:lstStyle/>
          <a:p>
            <a:pPr algn="ctr"/>
            <a:r>
              <a:rPr lang="en-IN" sz="4000" cap="none" dirty="0">
                <a:solidFill>
                  <a:schemeClr val="bg1"/>
                </a:solidFill>
              </a:rPr>
              <a:t>Group </a:t>
            </a:r>
            <a:r>
              <a:rPr lang="en-IN" sz="4800" cap="none" dirty="0">
                <a:solidFill>
                  <a:schemeClr val="bg1"/>
                </a:solidFill>
              </a:rPr>
              <a:t>presentation</a:t>
            </a:r>
            <a:r>
              <a:rPr lang="en-IN" sz="4000" cap="none" dirty="0">
                <a:solidFill>
                  <a:schemeClr val="bg1"/>
                </a:solidFill>
              </a:rPr>
              <a:t> </a:t>
            </a:r>
          </a:p>
        </p:txBody>
      </p:sp>
      <p:sp>
        <p:nvSpPr>
          <p:cNvPr id="2" name="TextBox 1">
            <a:extLst>
              <a:ext uri="{FF2B5EF4-FFF2-40B4-BE49-F238E27FC236}">
                <a16:creationId xmlns:a16="http://schemas.microsoft.com/office/drawing/2014/main" id="{3BF67B48-37AE-4C09-B8E4-73F21CD6A08F}"/>
              </a:ext>
            </a:extLst>
          </p:cNvPr>
          <p:cNvSpPr txBox="1"/>
          <p:nvPr/>
        </p:nvSpPr>
        <p:spPr>
          <a:xfrm>
            <a:off x="666043" y="3429000"/>
            <a:ext cx="3759201" cy="2031325"/>
          </a:xfrm>
          <a:prstGeom prst="rect">
            <a:avLst/>
          </a:prstGeom>
          <a:noFill/>
        </p:spPr>
        <p:txBody>
          <a:bodyPr wrap="square" rtlCol="0">
            <a:spAutoFit/>
          </a:bodyPr>
          <a:lstStyle/>
          <a:p>
            <a:r>
              <a:rPr lang="en-GB" dirty="0"/>
              <a:t>          Students:</a:t>
            </a:r>
            <a:br>
              <a:rPr lang="en-GB" dirty="0"/>
            </a:br>
            <a:r>
              <a:rPr lang="en-GB" b="1" i="1" dirty="0">
                <a:solidFill>
                  <a:schemeClr val="tx1">
                    <a:lumMod val="50000"/>
                    <a:lumOff val="50000"/>
                  </a:schemeClr>
                </a:solidFill>
              </a:rPr>
              <a:t>Maria Graur 2024766</a:t>
            </a:r>
            <a:br>
              <a:rPr lang="en-GB" b="1" i="1" dirty="0">
                <a:solidFill>
                  <a:schemeClr val="tx1">
                    <a:lumMod val="50000"/>
                    <a:lumOff val="50000"/>
                  </a:schemeClr>
                </a:solidFill>
              </a:rPr>
            </a:br>
            <a:r>
              <a:rPr lang="en-GB" b="1" i="1" dirty="0">
                <a:solidFill>
                  <a:schemeClr val="tx1">
                    <a:lumMod val="50000"/>
                    <a:lumOff val="50000"/>
                  </a:schemeClr>
                </a:solidFill>
              </a:rPr>
              <a:t>Adriana Vicol  2026785</a:t>
            </a:r>
            <a:br>
              <a:rPr lang="en-GB" b="1" i="1" dirty="0">
                <a:solidFill>
                  <a:schemeClr val="tx1">
                    <a:lumMod val="50000"/>
                    <a:lumOff val="50000"/>
                  </a:schemeClr>
                </a:solidFill>
              </a:rPr>
            </a:br>
            <a:r>
              <a:rPr lang="en-GB" b="1" i="1" dirty="0">
                <a:solidFill>
                  <a:schemeClr val="tx1">
                    <a:lumMod val="50000"/>
                    <a:lumOff val="50000"/>
                  </a:schemeClr>
                </a:solidFill>
              </a:rPr>
              <a:t>Maria Prigoana 2028868</a:t>
            </a:r>
            <a:br>
              <a:rPr lang="en-GB" b="1" i="1" dirty="0">
                <a:solidFill>
                  <a:schemeClr val="tx1">
                    <a:lumMod val="50000"/>
                    <a:lumOff val="50000"/>
                  </a:schemeClr>
                </a:solidFill>
              </a:rPr>
            </a:br>
            <a:r>
              <a:rPr lang="en-GB" b="1" i="1" dirty="0">
                <a:solidFill>
                  <a:schemeClr val="tx1">
                    <a:lumMod val="50000"/>
                    <a:lumOff val="50000"/>
                  </a:schemeClr>
                </a:solidFill>
              </a:rPr>
              <a:t>Florina-Catalina Asaftei 2026200</a:t>
            </a:r>
            <a:br>
              <a:rPr lang="en-GB" b="1" i="1" dirty="0"/>
            </a:br>
            <a:br>
              <a:rPr lang="en-GB" b="1" i="1" dirty="0"/>
            </a:br>
            <a:endParaRPr lang="en-GB" b="1" i="1" dirty="0"/>
          </a:p>
        </p:txBody>
      </p:sp>
    </p:spTree>
    <p:extLst>
      <p:ext uri="{BB962C8B-B14F-4D97-AF65-F5344CB8AC3E}">
        <p14:creationId xmlns:p14="http://schemas.microsoft.com/office/powerpoint/2010/main" val="24733851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46571" y="878647"/>
            <a:ext cx="8921374" cy="613269"/>
          </a:xfrm>
        </p:spPr>
        <p:txBody>
          <a:bodyPr/>
          <a:lstStyle/>
          <a:p>
            <a:pPr algn="ctr"/>
            <a:r>
              <a:rPr lang="en-IN" sz="3600" dirty="0">
                <a:solidFill>
                  <a:srgbClr val="FFC000"/>
                </a:solidFill>
              </a:rPr>
              <a:t>Introduction </a:t>
            </a:r>
          </a:p>
        </p:txBody>
      </p:sp>
      <p:sp>
        <p:nvSpPr>
          <p:cNvPr id="5" name="Subtitle 4"/>
          <p:cNvSpPr>
            <a:spLocks noGrp="1"/>
          </p:cNvSpPr>
          <p:nvPr>
            <p:ph type="subTitle" idx="1"/>
          </p:nvPr>
        </p:nvSpPr>
        <p:spPr>
          <a:xfrm>
            <a:off x="725592" y="1748589"/>
            <a:ext cx="10616176" cy="4170948"/>
          </a:xfrm>
        </p:spPr>
        <p:txBody>
          <a:bodyPr>
            <a:normAutofit/>
          </a:bodyPr>
          <a:lstStyle/>
          <a:p>
            <a:pPr marL="342900" indent="-342900">
              <a:buFont typeface="Arial" panose="020B0604020202020204" pitchFamily="34" charset="0"/>
              <a:buChar char="•"/>
            </a:pPr>
            <a:r>
              <a:rPr lang="en-IN" sz="2000" cap="none" dirty="0">
                <a:solidFill>
                  <a:schemeClr val="bg1"/>
                </a:solidFill>
              </a:rPr>
              <a:t>The presentation will encompass the concept of effective communication and its relationship with the system of business processing.</a:t>
            </a:r>
          </a:p>
          <a:p>
            <a:pPr marL="342900" indent="-342900">
              <a:buFont typeface="Arial" panose="020B0604020202020204" pitchFamily="34" charset="0"/>
              <a:buChar char="•"/>
            </a:pPr>
            <a:r>
              <a:rPr lang="en-IN" sz="2000" cap="none" dirty="0">
                <a:solidFill>
                  <a:schemeClr val="bg1"/>
                </a:solidFill>
              </a:rPr>
              <a:t>The discussion will take place in the context of Tesco to understand the effectiveness of business communication.</a:t>
            </a:r>
          </a:p>
          <a:p>
            <a:pPr marL="342900" indent="-342900">
              <a:buFont typeface="Arial" panose="020B0604020202020204" pitchFamily="34" charset="0"/>
              <a:buChar char="•"/>
            </a:pPr>
            <a:r>
              <a:rPr lang="en-IN" sz="2000" cap="none" dirty="0">
                <a:solidFill>
                  <a:schemeClr val="bg1"/>
                </a:solidFill>
              </a:rPr>
              <a:t>The identification of the stakeholders and channels will also be there.</a:t>
            </a:r>
          </a:p>
          <a:p>
            <a:pPr marL="342900" indent="-342900">
              <a:buFont typeface="Arial" panose="020B0604020202020204" pitchFamily="34" charset="0"/>
              <a:buChar char="•"/>
            </a:pPr>
            <a:r>
              <a:rPr lang="en-IN" sz="2000" cap="none" dirty="0">
                <a:solidFill>
                  <a:schemeClr val="bg1"/>
                </a:solidFill>
              </a:rPr>
              <a:t>The identification of the stakeholders and channels of the organization will help to figure out the impacts of communication in the maintenance of relationship between  the organisation and the stakeholders.</a:t>
            </a:r>
            <a:r>
              <a:rPr lang="en-IN" sz="2000" dirty="0">
                <a:solidFill>
                  <a:schemeClr val="tx1"/>
                </a:solidFill>
              </a:rPr>
              <a:t> </a:t>
            </a:r>
            <a:endParaRPr lang="en-IN" sz="2000" cap="none" dirty="0">
              <a:solidFill>
                <a:schemeClr val="bg1"/>
              </a:solidFill>
            </a:endParaRPr>
          </a:p>
          <a:p>
            <a:pPr marL="342900" indent="-342900">
              <a:buFont typeface="Arial" panose="020B0604020202020204" pitchFamily="34" charset="0"/>
              <a:buChar char="•"/>
            </a:pPr>
            <a:r>
              <a:rPr lang="en-IN" sz="2000" cap="none" dirty="0">
                <a:solidFill>
                  <a:schemeClr val="bg1"/>
                </a:solidFill>
              </a:rPr>
              <a:t>The effectiveness of communication and the barriers will be figured out to understand the entire process of communication.</a:t>
            </a:r>
          </a:p>
        </p:txBody>
      </p:sp>
    </p:spTree>
    <p:extLst>
      <p:ext uri="{BB962C8B-B14F-4D97-AF65-F5344CB8AC3E}">
        <p14:creationId xmlns:p14="http://schemas.microsoft.com/office/powerpoint/2010/main" val="8617408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46571" y="878647"/>
            <a:ext cx="8921374" cy="613269"/>
          </a:xfrm>
        </p:spPr>
        <p:txBody>
          <a:bodyPr/>
          <a:lstStyle/>
          <a:p>
            <a:pPr algn="ctr"/>
            <a:r>
              <a:rPr lang="en-IN" sz="3600" dirty="0">
                <a:solidFill>
                  <a:srgbClr val="FFC000"/>
                </a:solidFill>
              </a:rPr>
              <a:t>About the company </a:t>
            </a:r>
          </a:p>
        </p:txBody>
      </p:sp>
      <p:sp>
        <p:nvSpPr>
          <p:cNvPr id="5" name="Subtitle 4"/>
          <p:cNvSpPr>
            <a:spLocks noGrp="1"/>
          </p:cNvSpPr>
          <p:nvPr>
            <p:ph type="subTitle" idx="1"/>
          </p:nvPr>
        </p:nvSpPr>
        <p:spPr>
          <a:xfrm>
            <a:off x="725592" y="1748589"/>
            <a:ext cx="6220640" cy="4299286"/>
          </a:xfrm>
        </p:spPr>
        <p:txBody>
          <a:bodyPr>
            <a:normAutofit/>
          </a:bodyPr>
          <a:lstStyle/>
          <a:p>
            <a:pPr marL="342900" indent="-342900">
              <a:buFont typeface="Arial" panose="020B0604020202020204" pitchFamily="34" charset="0"/>
              <a:buChar char="•"/>
            </a:pPr>
            <a:r>
              <a:rPr lang="en-IN" sz="2000" cap="none" dirty="0">
                <a:solidFill>
                  <a:schemeClr val="bg1"/>
                </a:solidFill>
              </a:rPr>
              <a:t>Tesco is one of the leading retailing organizations of the U.K. and it is headquartered in London.</a:t>
            </a:r>
          </a:p>
          <a:p>
            <a:pPr marL="342900" indent="-342900">
              <a:buFont typeface="Arial" panose="020B0604020202020204" pitchFamily="34" charset="0"/>
              <a:buChar char="•"/>
            </a:pPr>
            <a:r>
              <a:rPr lang="en-IN" sz="2000" cap="none" dirty="0">
                <a:solidFill>
                  <a:schemeClr val="bg1"/>
                </a:solidFill>
              </a:rPr>
              <a:t>It is a British multinational organisation and has different productivity areas like Supermarket, Hypermarket, Superstore and Convenience shop. </a:t>
            </a:r>
          </a:p>
          <a:p>
            <a:pPr marL="342900" indent="-342900">
              <a:buFont typeface="Arial" panose="020B0604020202020204" pitchFamily="34" charset="0"/>
              <a:buChar char="•"/>
            </a:pPr>
            <a:r>
              <a:rPr lang="en-IN" sz="2000" cap="none" dirty="0">
                <a:solidFill>
                  <a:schemeClr val="bg1"/>
                </a:solidFill>
              </a:rPr>
              <a:t>The revenue of the company is £64.760 billion and the workforce is 423,092.</a:t>
            </a:r>
          </a:p>
          <a:p>
            <a:pPr marL="342900" indent="-342900">
              <a:buFont typeface="Arial" panose="020B0604020202020204" pitchFamily="34" charset="0"/>
              <a:buChar char="•"/>
            </a:pPr>
            <a:r>
              <a:rPr lang="en-IN" sz="2000" cap="none" dirty="0">
                <a:solidFill>
                  <a:schemeClr val="bg1"/>
                </a:solidFill>
              </a:rPr>
              <a:t>Tesco provides the experiences of an entire range of shopping under the same roof in its retails stores. </a:t>
            </a:r>
          </a:p>
          <a:p>
            <a:pPr marL="342900" indent="-342900">
              <a:buFont typeface="Arial" panose="020B0604020202020204" pitchFamily="34" charset="0"/>
              <a:buChar char="•"/>
            </a:pPr>
            <a:endParaRPr lang="en-IN" sz="2000" cap="none" dirty="0">
              <a:solidFill>
                <a:schemeClr val="bg1"/>
              </a:solidFill>
            </a:endParaRPr>
          </a:p>
        </p:txBody>
      </p:sp>
      <p:pic>
        <p:nvPicPr>
          <p:cNvPr id="2" name="Picture 1"/>
          <p:cNvPicPr>
            <a:picLocks noChangeAspect="1"/>
          </p:cNvPicPr>
          <p:nvPr/>
        </p:nvPicPr>
        <p:blipFill>
          <a:blip r:embed="rId3"/>
          <a:stretch>
            <a:fillRect/>
          </a:stretch>
        </p:blipFill>
        <p:spPr>
          <a:xfrm>
            <a:off x="7202906" y="2177087"/>
            <a:ext cx="3997247" cy="3041233"/>
          </a:xfrm>
          <a:prstGeom prst="rect">
            <a:avLst/>
          </a:prstGeom>
        </p:spPr>
      </p:pic>
    </p:spTree>
    <p:extLst>
      <p:ext uri="{BB962C8B-B14F-4D97-AF65-F5344CB8AC3E}">
        <p14:creationId xmlns:p14="http://schemas.microsoft.com/office/powerpoint/2010/main" val="17479514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46571" y="878647"/>
            <a:ext cx="8921374" cy="613269"/>
          </a:xfrm>
        </p:spPr>
        <p:txBody>
          <a:bodyPr/>
          <a:lstStyle/>
          <a:p>
            <a:pPr algn="ctr"/>
            <a:r>
              <a:rPr lang="en-IN" sz="3600" dirty="0">
                <a:solidFill>
                  <a:srgbClr val="FFC000"/>
                </a:solidFill>
              </a:rPr>
              <a:t>Stakeholders of Tesco</a:t>
            </a:r>
          </a:p>
        </p:txBody>
      </p:sp>
      <p:sp>
        <p:nvSpPr>
          <p:cNvPr id="5" name="Subtitle 4"/>
          <p:cNvSpPr>
            <a:spLocks noGrp="1"/>
          </p:cNvSpPr>
          <p:nvPr>
            <p:ph type="subTitle" idx="1"/>
          </p:nvPr>
        </p:nvSpPr>
        <p:spPr>
          <a:xfrm>
            <a:off x="725592" y="1748589"/>
            <a:ext cx="6220640" cy="4299286"/>
          </a:xfrm>
        </p:spPr>
        <p:txBody>
          <a:bodyPr>
            <a:normAutofit lnSpcReduction="10000"/>
          </a:bodyPr>
          <a:lstStyle/>
          <a:p>
            <a:pPr marL="342900" indent="-342900">
              <a:buFont typeface="Arial" panose="020B0604020202020204" pitchFamily="34" charset="0"/>
              <a:buChar char="•"/>
            </a:pPr>
            <a:r>
              <a:rPr lang="en-IN" sz="2000" cap="none" dirty="0">
                <a:solidFill>
                  <a:schemeClr val="bg1"/>
                </a:solidFill>
              </a:rPr>
              <a:t>Stakeholders are important for looking into the system of business operations and also to rely on the ability of the stakeholders.</a:t>
            </a:r>
          </a:p>
          <a:p>
            <a:pPr marL="342900" indent="-342900">
              <a:buFont typeface="Arial" panose="020B0604020202020204" pitchFamily="34" charset="0"/>
              <a:buChar char="•"/>
            </a:pPr>
            <a:r>
              <a:rPr lang="en-IN" sz="2000" cap="none" dirty="0">
                <a:solidFill>
                  <a:schemeClr val="bg1"/>
                </a:solidFill>
              </a:rPr>
              <a:t>The external stakeholders of the organisation are customers, pressure groups, local communities, creditors, suppliers, competitors and the government.</a:t>
            </a:r>
          </a:p>
          <a:p>
            <a:pPr marL="342900" indent="-342900">
              <a:buFont typeface="Arial" panose="020B0604020202020204" pitchFamily="34" charset="0"/>
              <a:buChar char="•"/>
            </a:pPr>
            <a:r>
              <a:rPr lang="en-IN" sz="2000" cap="none" dirty="0">
                <a:solidFill>
                  <a:schemeClr val="bg1"/>
                </a:solidFill>
              </a:rPr>
              <a:t>The main internal stakeholders are managers, employees, shareholders and board and executive committee. </a:t>
            </a:r>
          </a:p>
          <a:p>
            <a:pPr marL="342900" indent="-342900">
              <a:buFont typeface="Arial" panose="020B0604020202020204" pitchFamily="34" charset="0"/>
              <a:buChar char="•"/>
            </a:pPr>
            <a:r>
              <a:rPr lang="en-IN" sz="2000" cap="none" dirty="0">
                <a:solidFill>
                  <a:schemeClr val="bg1"/>
                </a:solidFill>
              </a:rPr>
              <a:t>The internal stakeholders impact the system of business operations by focussing the system of several activities. </a:t>
            </a:r>
          </a:p>
          <a:p>
            <a:pPr marL="342900" indent="-342900">
              <a:buFont typeface="Arial" panose="020B0604020202020204" pitchFamily="34" charset="0"/>
              <a:buChar char="•"/>
            </a:pPr>
            <a:endParaRPr lang="en-IN" sz="2000" cap="none" dirty="0">
              <a:solidFill>
                <a:schemeClr val="bg1"/>
              </a:solidFill>
            </a:endParaRPr>
          </a:p>
        </p:txBody>
      </p:sp>
      <p:pic>
        <p:nvPicPr>
          <p:cNvPr id="3" name="Picture 2"/>
          <p:cNvPicPr>
            <a:picLocks noChangeAspect="1"/>
          </p:cNvPicPr>
          <p:nvPr/>
        </p:nvPicPr>
        <p:blipFill>
          <a:blip r:embed="rId3"/>
          <a:stretch>
            <a:fillRect/>
          </a:stretch>
        </p:blipFill>
        <p:spPr>
          <a:xfrm>
            <a:off x="7363327" y="1968166"/>
            <a:ext cx="3976028" cy="3117181"/>
          </a:xfrm>
          <a:prstGeom prst="rect">
            <a:avLst/>
          </a:prstGeom>
        </p:spPr>
      </p:pic>
    </p:spTree>
    <p:extLst>
      <p:ext uri="{BB962C8B-B14F-4D97-AF65-F5344CB8AC3E}">
        <p14:creationId xmlns:p14="http://schemas.microsoft.com/office/powerpoint/2010/main" val="2965970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46571" y="878647"/>
            <a:ext cx="8921374" cy="613269"/>
          </a:xfrm>
        </p:spPr>
        <p:txBody>
          <a:bodyPr/>
          <a:lstStyle/>
          <a:p>
            <a:pPr algn="ctr"/>
            <a:r>
              <a:rPr lang="en-IN" sz="3600" dirty="0">
                <a:solidFill>
                  <a:srgbClr val="FFC000"/>
                </a:solidFill>
              </a:rPr>
              <a:t>Models of communication</a:t>
            </a:r>
          </a:p>
        </p:txBody>
      </p:sp>
      <p:sp>
        <p:nvSpPr>
          <p:cNvPr id="5" name="Subtitle 4"/>
          <p:cNvSpPr>
            <a:spLocks noGrp="1"/>
          </p:cNvSpPr>
          <p:nvPr>
            <p:ph type="subTitle" idx="1"/>
          </p:nvPr>
        </p:nvSpPr>
        <p:spPr>
          <a:xfrm>
            <a:off x="725592" y="1748589"/>
            <a:ext cx="6220640" cy="4299286"/>
          </a:xfrm>
        </p:spPr>
        <p:txBody>
          <a:bodyPr>
            <a:normAutofit lnSpcReduction="10000"/>
          </a:bodyPr>
          <a:lstStyle/>
          <a:p>
            <a:pPr marL="342900" indent="-342900">
              <a:buFont typeface="Arial" panose="020B0604020202020204" pitchFamily="34" charset="0"/>
              <a:buChar char="•"/>
            </a:pPr>
            <a:r>
              <a:rPr lang="en-IN" sz="2000" cap="none" dirty="0">
                <a:solidFill>
                  <a:schemeClr val="bg1"/>
                </a:solidFill>
              </a:rPr>
              <a:t>The implementation of communication theories and its compatibility with the communication model are necessary to look into the system of organisation of betterment.</a:t>
            </a:r>
          </a:p>
          <a:p>
            <a:pPr marL="342900" indent="-342900">
              <a:buFont typeface="Arial" panose="020B0604020202020204" pitchFamily="34" charset="0"/>
              <a:buChar char="•"/>
            </a:pPr>
            <a:r>
              <a:rPr lang="en-IN" sz="2000" cap="none" dirty="0">
                <a:solidFill>
                  <a:schemeClr val="bg1"/>
                </a:solidFill>
              </a:rPr>
              <a:t>Tesco executes the Cognitive Dissonance Theory  by following the transactional model of communication.</a:t>
            </a:r>
          </a:p>
          <a:p>
            <a:pPr marL="342900" indent="-342900">
              <a:buFont typeface="Arial" panose="020B0604020202020204" pitchFamily="34" charset="0"/>
              <a:buChar char="•"/>
            </a:pPr>
            <a:r>
              <a:rPr lang="en-IN" sz="2000" cap="none" dirty="0">
                <a:solidFill>
                  <a:schemeClr val="bg1"/>
                </a:solidFill>
              </a:rPr>
              <a:t>This theory helps to avoid the experience of dissonance by  understanding the situation.</a:t>
            </a:r>
          </a:p>
          <a:p>
            <a:pPr marL="342900" indent="-342900">
              <a:buFont typeface="Arial" panose="020B0604020202020204" pitchFamily="34" charset="0"/>
              <a:buChar char="•"/>
            </a:pPr>
            <a:r>
              <a:rPr lang="en-IN" sz="2000" cap="none" dirty="0">
                <a:solidFill>
                  <a:schemeClr val="bg1"/>
                </a:solidFill>
              </a:rPr>
              <a:t>The process of cognitive dissonance relates to the model of transactional communication that ultimately leads to the alteration of attitudes by restoring the balance.</a:t>
            </a:r>
          </a:p>
          <a:p>
            <a:pPr marL="342900" indent="-342900">
              <a:buFont typeface="Arial" panose="020B0604020202020204" pitchFamily="34" charset="0"/>
              <a:buChar char="•"/>
            </a:pPr>
            <a:endParaRPr lang="en-IN" sz="2000" cap="none" dirty="0">
              <a:solidFill>
                <a:schemeClr val="bg1"/>
              </a:solidFill>
            </a:endParaRPr>
          </a:p>
        </p:txBody>
      </p:sp>
      <p:pic>
        <p:nvPicPr>
          <p:cNvPr id="2" name="Picture 1"/>
          <p:cNvPicPr>
            <a:picLocks noChangeAspect="1"/>
          </p:cNvPicPr>
          <p:nvPr/>
        </p:nvPicPr>
        <p:blipFill>
          <a:blip r:embed="rId3"/>
          <a:stretch>
            <a:fillRect/>
          </a:stretch>
        </p:blipFill>
        <p:spPr>
          <a:xfrm>
            <a:off x="7430641" y="2283244"/>
            <a:ext cx="3713859" cy="2641684"/>
          </a:xfrm>
          <a:prstGeom prst="rect">
            <a:avLst/>
          </a:prstGeom>
        </p:spPr>
      </p:pic>
    </p:spTree>
    <p:extLst>
      <p:ext uri="{BB962C8B-B14F-4D97-AF65-F5344CB8AC3E}">
        <p14:creationId xmlns:p14="http://schemas.microsoft.com/office/powerpoint/2010/main" val="25935741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46571" y="878647"/>
            <a:ext cx="8921374" cy="613269"/>
          </a:xfrm>
        </p:spPr>
        <p:txBody>
          <a:bodyPr/>
          <a:lstStyle/>
          <a:p>
            <a:pPr algn="ctr"/>
            <a:r>
              <a:rPr lang="en-IN" sz="3600" dirty="0">
                <a:solidFill>
                  <a:srgbClr val="FFC000"/>
                </a:solidFill>
              </a:rPr>
              <a:t>Communication channels of Tesco</a:t>
            </a:r>
          </a:p>
        </p:txBody>
      </p:sp>
      <p:sp>
        <p:nvSpPr>
          <p:cNvPr id="5" name="Subtitle 4"/>
          <p:cNvSpPr>
            <a:spLocks noGrp="1"/>
          </p:cNvSpPr>
          <p:nvPr>
            <p:ph type="subTitle" idx="1"/>
          </p:nvPr>
        </p:nvSpPr>
        <p:spPr>
          <a:xfrm>
            <a:off x="725592" y="1748588"/>
            <a:ext cx="6156471" cy="4347411"/>
          </a:xfrm>
        </p:spPr>
        <p:txBody>
          <a:bodyPr>
            <a:normAutofit/>
          </a:bodyPr>
          <a:lstStyle/>
          <a:p>
            <a:pPr marL="342900" indent="-342900">
              <a:buFont typeface="Arial" panose="020B0604020202020204" pitchFamily="34" charset="0"/>
              <a:buChar char="•"/>
            </a:pPr>
            <a:r>
              <a:rPr lang="en-IN" sz="2000" cap="none" dirty="0">
                <a:solidFill>
                  <a:schemeClr val="bg1"/>
                </a:solidFill>
              </a:rPr>
              <a:t>The process of developing business operations is related to the determination of communication channels.</a:t>
            </a:r>
          </a:p>
          <a:p>
            <a:pPr marL="342900" indent="-342900">
              <a:buFont typeface="Arial" panose="020B0604020202020204" pitchFamily="34" charset="0"/>
              <a:buChar char="•"/>
            </a:pPr>
            <a:r>
              <a:rPr lang="en-IN" sz="2000" cap="none" dirty="0">
                <a:solidFill>
                  <a:schemeClr val="bg1"/>
                </a:solidFill>
              </a:rPr>
              <a:t>Both direct and indirect channels are used by Tesco to look into the process of maintaining relationships with the stakeholders.</a:t>
            </a:r>
          </a:p>
          <a:p>
            <a:pPr marL="342900" indent="-342900">
              <a:buFont typeface="Arial" panose="020B0604020202020204" pitchFamily="34" charset="0"/>
              <a:buChar char="•"/>
            </a:pPr>
            <a:r>
              <a:rPr lang="en-IN" sz="2000" cap="none" dirty="0">
                <a:solidFill>
                  <a:schemeClr val="bg1"/>
                </a:solidFill>
              </a:rPr>
              <a:t>The communication channels that are executed by Tesco for looking into the system of organisational process are  Face-to-face communication, virtual communication, telephonic conversation etc.</a:t>
            </a:r>
          </a:p>
        </p:txBody>
      </p:sp>
      <p:pic>
        <p:nvPicPr>
          <p:cNvPr id="3" name="Picture 2"/>
          <p:cNvPicPr>
            <a:picLocks noChangeAspect="1"/>
          </p:cNvPicPr>
          <p:nvPr/>
        </p:nvPicPr>
        <p:blipFill>
          <a:blip r:embed="rId3"/>
          <a:stretch>
            <a:fillRect/>
          </a:stretch>
        </p:blipFill>
        <p:spPr>
          <a:xfrm>
            <a:off x="7116748" y="2371223"/>
            <a:ext cx="4139044" cy="2810376"/>
          </a:xfrm>
          <a:prstGeom prst="rect">
            <a:avLst/>
          </a:prstGeom>
        </p:spPr>
      </p:pic>
    </p:spTree>
    <p:extLst>
      <p:ext uri="{BB962C8B-B14F-4D97-AF65-F5344CB8AC3E}">
        <p14:creationId xmlns:p14="http://schemas.microsoft.com/office/powerpoint/2010/main" val="18644938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46571" y="878647"/>
            <a:ext cx="8921374" cy="613269"/>
          </a:xfrm>
        </p:spPr>
        <p:txBody>
          <a:bodyPr/>
          <a:lstStyle/>
          <a:p>
            <a:pPr algn="ctr"/>
            <a:r>
              <a:rPr lang="en-IN" sz="3600" dirty="0">
                <a:solidFill>
                  <a:srgbClr val="FFC000"/>
                </a:solidFill>
              </a:rPr>
              <a:t>Barriers of  effective communication </a:t>
            </a:r>
          </a:p>
        </p:txBody>
      </p:sp>
      <p:sp>
        <p:nvSpPr>
          <p:cNvPr id="5" name="Subtitle 4"/>
          <p:cNvSpPr>
            <a:spLocks noGrp="1"/>
          </p:cNvSpPr>
          <p:nvPr>
            <p:ph type="subTitle" idx="1"/>
          </p:nvPr>
        </p:nvSpPr>
        <p:spPr>
          <a:xfrm>
            <a:off x="725592" y="1748588"/>
            <a:ext cx="6156471" cy="4347411"/>
          </a:xfrm>
        </p:spPr>
        <p:txBody>
          <a:bodyPr>
            <a:normAutofit lnSpcReduction="10000"/>
          </a:bodyPr>
          <a:lstStyle/>
          <a:p>
            <a:pPr marL="342900" indent="-342900">
              <a:buFont typeface="Arial" panose="020B0604020202020204" pitchFamily="34" charset="0"/>
              <a:buChar char="•"/>
            </a:pPr>
            <a:r>
              <a:rPr lang="en-IN" sz="2000" cap="none" dirty="0">
                <a:solidFill>
                  <a:schemeClr val="bg1"/>
                </a:solidFill>
              </a:rPr>
              <a:t>The stakeholders of Tesco are related to the terms of the development of the business and one of the significant barriers is dissatisfaction with the job.</a:t>
            </a:r>
          </a:p>
          <a:p>
            <a:pPr marL="342900" indent="-342900">
              <a:buFont typeface="Arial" panose="020B0604020202020204" pitchFamily="34" charset="0"/>
              <a:buChar char="•"/>
            </a:pPr>
            <a:r>
              <a:rPr lang="en-IN" sz="2000" cap="none" dirty="0">
                <a:solidFill>
                  <a:schemeClr val="bg1"/>
                </a:solidFill>
              </a:rPr>
              <a:t>The absence of the practice of active listening also leads to the problems of developing proper communication.</a:t>
            </a:r>
          </a:p>
          <a:p>
            <a:pPr marL="342900" indent="-342900">
              <a:buFont typeface="Arial" panose="020B0604020202020204" pitchFamily="34" charset="0"/>
              <a:buChar char="•"/>
            </a:pPr>
            <a:r>
              <a:rPr lang="en-IN" sz="2000" cap="none" dirty="0">
                <a:solidFill>
                  <a:schemeClr val="bg1"/>
                </a:solidFill>
              </a:rPr>
              <a:t>Differences in the styles of communication also create a gap between the stakeholders and authority in some cases.</a:t>
            </a:r>
          </a:p>
          <a:p>
            <a:pPr marL="342900" indent="-342900">
              <a:buFont typeface="Arial" panose="020B0604020202020204" pitchFamily="34" charset="0"/>
              <a:buChar char="•"/>
            </a:pPr>
            <a:r>
              <a:rPr lang="en-IN" sz="2000" cap="none" dirty="0">
                <a:solidFill>
                  <a:schemeClr val="bg1"/>
                </a:solidFill>
              </a:rPr>
              <a:t>Several conflicts in the workplace are responsible for the communication problem with the internal stakeholders.</a:t>
            </a:r>
          </a:p>
          <a:p>
            <a:pPr marL="342900" indent="-342900">
              <a:buFont typeface="Arial" panose="020B0604020202020204" pitchFamily="34" charset="0"/>
              <a:buChar char="•"/>
            </a:pPr>
            <a:endParaRPr lang="en-IN" sz="2000" cap="none" dirty="0">
              <a:solidFill>
                <a:schemeClr val="bg1"/>
              </a:solidFill>
            </a:endParaRPr>
          </a:p>
        </p:txBody>
      </p:sp>
      <p:pic>
        <p:nvPicPr>
          <p:cNvPr id="2" name="Picture 1"/>
          <p:cNvPicPr>
            <a:picLocks noChangeAspect="1"/>
          </p:cNvPicPr>
          <p:nvPr/>
        </p:nvPicPr>
        <p:blipFill>
          <a:blip r:embed="rId3"/>
          <a:stretch>
            <a:fillRect/>
          </a:stretch>
        </p:blipFill>
        <p:spPr>
          <a:xfrm>
            <a:off x="7090611" y="2106277"/>
            <a:ext cx="4203031" cy="3190875"/>
          </a:xfrm>
          <a:prstGeom prst="rect">
            <a:avLst/>
          </a:prstGeom>
        </p:spPr>
      </p:pic>
    </p:spTree>
    <p:extLst>
      <p:ext uri="{BB962C8B-B14F-4D97-AF65-F5344CB8AC3E}">
        <p14:creationId xmlns:p14="http://schemas.microsoft.com/office/powerpoint/2010/main" val="27504025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46571" y="878647"/>
            <a:ext cx="8921374" cy="613269"/>
          </a:xfrm>
        </p:spPr>
        <p:txBody>
          <a:bodyPr/>
          <a:lstStyle/>
          <a:p>
            <a:pPr algn="ctr"/>
            <a:r>
              <a:rPr lang="en-IN" sz="3600" dirty="0">
                <a:solidFill>
                  <a:srgbClr val="FFC000"/>
                </a:solidFill>
              </a:rPr>
              <a:t>Channels to improve communication</a:t>
            </a:r>
          </a:p>
        </p:txBody>
      </p:sp>
      <p:sp>
        <p:nvSpPr>
          <p:cNvPr id="5" name="Subtitle 4"/>
          <p:cNvSpPr>
            <a:spLocks noGrp="1"/>
          </p:cNvSpPr>
          <p:nvPr>
            <p:ph type="subTitle" idx="1"/>
          </p:nvPr>
        </p:nvSpPr>
        <p:spPr>
          <a:xfrm>
            <a:off x="725592" y="1748588"/>
            <a:ext cx="6156471" cy="4347411"/>
          </a:xfrm>
        </p:spPr>
        <p:txBody>
          <a:bodyPr>
            <a:normAutofit lnSpcReduction="10000"/>
          </a:bodyPr>
          <a:lstStyle/>
          <a:p>
            <a:pPr marL="342900" indent="-342900">
              <a:buFont typeface="Arial" panose="020B0604020202020204" pitchFamily="34" charset="0"/>
              <a:buChar char="•"/>
            </a:pPr>
            <a:r>
              <a:rPr lang="en-IN" sz="2000" cap="none" dirty="0">
                <a:solidFill>
                  <a:schemeClr val="bg1"/>
                </a:solidFill>
              </a:rPr>
              <a:t>Tesco has the provision of developing different kinds of communication channels to look for further development.</a:t>
            </a:r>
          </a:p>
          <a:p>
            <a:pPr marL="342900" indent="-342900">
              <a:buFont typeface="Arial" panose="020B0604020202020204" pitchFamily="34" charset="0"/>
              <a:buChar char="•"/>
            </a:pPr>
            <a:r>
              <a:rPr lang="en-IN" sz="2000" cap="none" dirty="0">
                <a:solidFill>
                  <a:schemeClr val="bg1"/>
                </a:solidFill>
              </a:rPr>
              <a:t>One of the significant and foremost ways of communication channel for business is digital communication that spreads information rapidly.</a:t>
            </a:r>
          </a:p>
          <a:p>
            <a:pPr marL="342900" indent="-342900">
              <a:buFont typeface="Arial" panose="020B0604020202020204" pitchFamily="34" charset="0"/>
              <a:buChar char="•"/>
            </a:pPr>
            <a:r>
              <a:rPr lang="en-IN" sz="2000" cap="none" dirty="0">
                <a:solidFill>
                  <a:schemeClr val="bg1"/>
                </a:solidFill>
              </a:rPr>
              <a:t>The improvement of the business will also be easier with the execution of written communication to serve the official purposes properly.</a:t>
            </a:r>
          </a:p>
          <a:p>
            <a:pPr marL="342900" indent="-342900">
              <a:buFont typeface="Arial" panose="020B0604020202020204" pitchFamily="34" charset="0"/>
              <a:buChar char="•"/>
            </a:pPr>
            <a:r>
              <a:rPr lang="en-IN" sz="2000" cap="none" dirty="0">
                <a:solidFill>
                  <a:schemeClr val="bg1"/>
                </a:solidFill>
              </a:rPr>
              <a:t>Informal communication channels are also suggested for some situations to address various issues quickly.</a:t>
            </a:r>
          </a:p>
          <a:p>
            <a:pPr marL="342900" indent="-342900">
              <a:buFont typeface="Arial" panose="020B0604020202020204" pitchFamily="34" charset="0"/>
              <a:buChar char="•"/>
            </a:pPr>
            <a:endParaRPr lang="en-IN" sz="2000" cap="none" dirty="0">
              <a:solidFill>
                <a:schemeClr val="bg1"/>
              </a:solidFill>
            </a:endParaRPr>
          </a:p>
        </p:txBody>
      </p:sp>
      <p:pic>
        <p:nvPicPr>
          <p:cNvPr id="3" name="Picture 2"/>
          <p:cNvPicPr>
            <a:picLocks noChangeAspect="1"/>
          </p:cNvPicPr>
          <p:nvPr/>
        </p:nvPicPr>
        <p:blipFill>
          <a:blip r:embed="rId3"/>
          <a:stretch>
            <a:fillRect/>
          </a:stretch>
        </p:blipFill>
        <p:spPr>
          <a:xfrm>
            <a:off x="7086589" y="2263691"/>
            <a:ext cx="3738823" cy="2966035"/>
          </a:xfrm>
          <a:prstGeom prst="rect">
            <a:avLst/>
          </a:prstGeom>
        </p:spPr>
      </p:pic>
    </p:spTree>
    <p:extLst>
      <p:ext uri="{BB962C8B-B14F-4D97-AF65-F5344CB8AC3E}">
        <p14:creationId xmlns:p14="http://schemas.microsoft.com/office/powerpoint/2010/main" val="21126667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46571" y="878647"/>
            <a:ext cx="8921374" cy="613269"/>
          </a:xfrm>
        </p:spPr>
        <p:txBody>
          <a:bodyPr/>
          <a:lstStyle/>
          <a:p>
            <a:pPr algn="ctr"/>
            <a:r>
              <a:rPr lang="en-IN" sz="3600" dirty="0">
                <a:solidFill>
                  <a:srgbClr val="FFC000"/>
                </a:solidFill>
              </a:rPr>
              <a:t>Impact of effective communication</a:t>
            </a:r>
          </a:p>
        </p:txBody>
      </p:sp>
      <p:sp>
        <p:nvSpPr>
          <p:cNvPr id="5" name="Subtitle 4"/>
          <p:cNvSpPr>
            <a:spLocks noGrp="1"/>
          </p:cNvSpPr>
          <p:nvPr>
            <p:ph type="subTitle" idx="1"/>
          </p:nvPr>
        </p:nvSpPr>
        <p:spPr>
          <a:xfrm>
            <a:off x="725592" y="1748588"/>
            <a:ext cx="6156471" cy="4347411"/>
          </a:xfrm>
        </p:spPr>
        <p:txBody>
          <a:bodyPr>
            <a:normAutofit lnSpcReduction="10000"/>
          </a:bodyPr>
          <a:lstStyle/>
          <a:p>
            <a:pPr marL="342900" indent="-342900">
              <a:buFont typeface="Arial" panose="020B0604020202020204" pitchFamily="34" charset="0"/>
              <a:buChar char="•"/>
            </a:pPr>
            <a:r>
              <a:rPr lang="en-IN" sz="2000" cap="none" dirty="0">
                <a:solidFill>
                  <a:schemeClr val="bg1"/>
                </a:solidFill>
              </a:rPr>
              <a:t>The process of building trust between the stakeholders and the authority of the organisation becomes easier with the process of effective communication.</a:t>
            </a:r>
          </a:p>
          <a:p>
            <a:pPr marL="342900" indent="-342900">
              <a:buFont typeface="Arial" panose="020B0604020202020204" pitchFamily="34" charset="0"/>
              <a:buChar char="•"/>
            </a:pPr>
            <a:r>
              <a:rPr lang="en-IN" sz="2000" cap="none" dirty="0">
                <a:solidFill>
                  <a:schemeClr val="bg1"/>
                </a:solidFill>
              </a:rPr>
              <a:t>It also resolves different kinds of workplace problems by preventing the potential of conflicts.</a:t>
            </a:r>
          </a:p>
          <a:p>
            <a:pPr marL="342900" indent="-342900">
              <a:buFont typeface="Arial" panose="020B0604020202020204" pitchFamily="34" charset="0"/>
              <a:buChar char="•"/>
            </a:pPr>
            <a:r>
              <a:rPr lang="en-IN" sz="2000" cap="none" dirty="0">
                <a:solidFill>
                  <a:schemeClr val="bg1"/>
                </a:solidFill>
              </a:rPr>
              <a:t>The creation of better relationships and also the system of increasing engagement are also related to the process of developing productivity.</a:t>
            </a:r>
          </a:p>
          <a:p>
            <a:pPr marL="342900" indent="-342900">
              <a:buFont typeface="Arial" panose="020B0604020202020204" pitchFamily="34" charset="0"/>
              <a:buChar char="•"/>
            </a:pPr>
            <a:r>
              <a:rPr lang="en-IN" sz="2000" cap="none" dirty="0">
                <a:solidFill>
                  <a:schemeClr val="bg1"/>
                </a:solidFill>
              </a:rPr>
              <a:t>It also promotes the process of team building to increase the working efficiencies.</a:t>
            </a:r>
          </a:p>
          <a:p>
            <a:pPr marL="342900" indent="-342900">
              <a:buFont typeface="Arial" panose="020B0604020202020204" pitchFamily="34" charset="0"/>
              <a:buChar char="•"/>
            </a:pPr>
            <a:endParaRPr lang="en-IN" sz="2000" cap="none" dirty="0">
              <a:solidFill>
                <a:schemeClr val="bg1"/>
              </a:solidFill>
            </a:endParaRPr>
          </a:p>
        </p:txBody>
      </p:sp>
      <p:pic>
        <p:nvPicPr>
          <p:cNvPr id="2" name="Picture 1"/>
          <p:cNvPicPr>
            <a:picLocks noChangeAspect="1"/>
          </p:cNvPicPr>
          <p:nvPr/>
        </p:nvPicPr>
        <p:blipFill>
          <a:blip r:embed="rId3"/>
          <a:stretch>
            <a:fillRect/>
          </a:stretch>
        </p:blipFill>
        <p:spPr>
          <a:xfrm>
            <a:off x="7143030" y="2393032"/>
            <a:ext cx="3914241" cy="2820654"/>
          </a:xfrm>
          <a:prstGeom prst="rect">
            <a:avLst/>
          </a:prstGeom>
        </p:spPr>
      </p:pic>
    </p:spTree>
    <p:extLst>
      <p:ext uri="{BB962C8B-B14F-4D97-AF65-F5344CB8AC3E}">
        <p14:creationId xmlns:p14="http://schemas.microsoft.com/office/powerpoint/2010/main" val="9501655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46571" y="878647"/>
            <a:ext cx="8921374" cy="613269"/>
          </a:xfrm>
        </p:spPr>
        <p:txBody>
          <a:bodyPr/>
          <a:lstStyle/>
          <a:p>
            <a:pPr algn="ctr"/>
            <a:r>
              <a:rPr lang="en-IN" sz="3600" dirty="0">
                <a:solidFill>
                  <a:srgbClr val="FFC000"/>
                </a:solidFill>
              </a:rPr>
              <a:t>Conclusion</a:t>
            </a:r>
          </a:p>
        </p:txBody>
      </p:sp>
      <p:sp>
        <p:nvSpPr>
          <p:cNvPr id="5" name="Subtitle 4"/>
          <p:cNvSpPr>
            <a:spLocks noGrp="1"/>
          </p:cNvSpPr>
          <p:nvPr>
            <p:ph type="subTitle" idx="1"/>
          </p:nvPr>
        </p:nvSpPr>
        <p:spPr>
          <a:xfrm>
            <a:off x="725592" y="1748589"/>
            <a:ext cx="10487840" cy="3978444"/>
          </a:xfrm>
        </p:spPr>
        <p:txBody>
          <a:bodyPr>
            <a:normAutofit/>
          </a:bodyPr>
          <a:lstStyle/>
          <a:p>
            <a:pPr marL="342900" indent="-342900">
              <a:buFont typeface="Arial" panose="020B0604020202020204" pitchFamily="34" charset="0"/>
              <a:buChar char="•"/>
            </a:pPr>
            <a:r>
              <a:rPr lang="en-IN" sz="2000" cap="none" dirty="0">
                <a:solidFill>
                  <a:schemeClr val="bg1"/>
                </a:solidFill>
              </a:rPr>
              <a:t>The presentation helps in the process of understanding the effectiveness of communication in a business processing. </a:t>
            </a:r>
          </a:p>
          <a:p>
            <a:pPr marL="342900" indent="-342900">
              <a:buFont typeface="Arial" panose="020B0604020202020204" pitchFamily="34" charset="0"/>
              <a:buChar char="•"/>
            </a:pPr>
            <a:r>
              <a:rPr lang="en-IN" sz="2000" cap="none" dirty="0">
                <a:solidFill>
                  <a:schemeClr val="bg1"/>
                </a:solidFill>
              </a:rPr>
              <a:t>The example of Tesco helps to understand the coordination between theory and model of communication.</a:t>
            </a:r>
          </a:p>
          <a:p>
            <a:pPr marL="342900" indent="-342900">
              <a:buFont typeface="Arial" panose="020B0604020202020204" pitchFamily="34" charset="0"/>
              <a:buChar char="•"/>
            </a:pPr>
            <a:r>
              <a:rPr lang="en-IN" sz="2000" cap="none" dirty="0">
                <a:solidFill>
                  <a:schemeClr val="bg1"/>
                </a:solidFill>
              </a:rPr>
              <a:t>The effectiveness and barriers of communication are also related to the term of further improvement.</a:t>
            </a:r>
          </a:p>
          <a:p>
            <a:pPr marL="342900" indent="-342900">
              <a:buFont typeface="Arial" panose="020B0604020202020204" pitchFamily="34" charset="0"/>
              <a:buChar char="•"/>
            </a:pPr>
            <a:r>
              <a:rPr lang="en-IN" sz="2000" cap="none" dirty="0">
                <a:solidFill>
                  <a:schemeClr val="bg1"/>
                </a:solidFill>
              </a:rPr>
              <a:t>The provision of further development will be related to the terms of improving the communication channels.</a:t>
            </a:r>
          </a:p>
          <a:p>
            <a:pPr marL="342900" indent="-342900">
              <a:buFont typeface="Arial" panose="020B0604020202020204" pitchFamily="34" charset="0"/>
              <a:buChar char="•"/>
            </a:pPr>
            <a:endParaRPr lang="en-IN" sz="2000" cap="none" dirty="0">
              <a:solidFill>
                <a:schemeClr val="bg1"/>
              </a:solidFill>
            </a:endParaRPr>
          </a:p>
        </p:txBody>
      </p:sp>
    </p:spTree>
    <p:extLst>
      <p:ext uri="{BB962C8B-B14F-4D97-AF65-F5344CB8AC3E}">
        <p14:creationId xmlns:p14="http://schemas.microsoft.com/office/powerpoint/2010/main" val="32997011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603228" y="734268"/>
            <a:ext cx="8921374" cy="613269"/>
          </a:xfrm>
        </p:spPr>
        <p:txBody>
          <a:bodyPr/>
          <a:lstStyle/>
          <a:p>
            <a:pPr algn="ctr"/>
            <a:r>
              <a:rPr lang="en-IN" sz="3600" dirty="0">
                <a:solidFill>
                  <a:srgbClr val="FFC000"/>
                </a:solidFill>
              </a:rPr>
              <a:t>References</a:t>
            </a:r>
          </a:p>
        </p:txBody>
      </p:sp>
      <p:sp>
        <p:nvSpPr>
          <p:cNvPr id="5" name="Subtitle 4"/>
          <p:cNvSpPr>
            <a:spLocks noGrp="1"/>
          </p:cNvSpPr>
          <p:nvPr>
            <p:ph type="subTitle" idx="1"/>
          </p:nvPr>
        </p:nvSpPr>
        <p:spPr>
          <a:xfrm>
            <a:off x="721895" y="1491916"/>
            <a:ext cx="10684041" cy="4555957"/>
          </a:xfrm>
        </p:spPr>
        <p:txBody>
          <a:bodyPr>
            <a:normAutofit/>
          </a:bodyPr>
          <a:lstStyle/>
          <a:p>
            <a:pPr marL="342900" indent="-342900">
              <a:buFont typeface="Arial" panose="020B0604020202020204" pitchFamily="34" charset="0"/>
              <a:buChar char="•"/>
            </a:pPr>
            <a:r>
              <a:rPr lang="en-IN" sz="2000" cap="none" dirty="0">
                <a:solidFill>
                  <a:schemeClr val="bg1"/>
                </a:solidFill>
              </a:rPr>
              <a:t>Al-</a:t>
            </a:r>
            <a:r>
              <a:rPr lang="en-IN" sz="2000" cap="none" dirty="0" err="1">
                <a:solidFill>
                  <a:schemeClr val="bg1"/>
                </a:solidFill>
              </a:rPr>
              <a:t>Kinani</a:t>
            </a:r>
            <a:r>
              <a:rPr lang="en-IN" sz="2000" cap="none" dirty="0">
                <a:solidFill>
                  <a:schemeClr val="bg1"/>
                </a:solidFill>
              </a:rPr>
              <a:t>, A., Wang, C.X., Zhou, L. and Zhang, W., 2018. Optical wireless communication channel measurements and models. IEEE Communications Surveys &amp; Tutorials, 20(3), pp.1939-1962.</a:t>
            </a:r>
          </a:p>
          <a:p>
            <a:pPr marL="342900" indent="-342900">
              <a:buFont typeface="Arial" panose="020B0604020202020204" pitchFamily="34" charset="0"/>
              <a:buChar char="•"/>
            </a:pPr>
            <a:r>
              <a:rPr lang="en-IN" sz="2000" cap="none" dirty="0" err="1">
                <a:solidFill>
                  <a:schemeClr val="bg1"/>
                </a:solidFill>
              </a:rPr>
              <a:t>Lasater</a:t>
            </a:r>
            <a:r>
              <a:rPr lang="en-IN" sz="2000" cap="none" dirty="0">
                <a:solidFill>
                  <a:schemeClr val="bg1"/>
                </a:solidFill>
              </a:rPr>
              <a:t>, I., 2019. Words that work in business: A practical guide to effective communication in the workplace. </a:t>
            </a:r>
            <a:r>
              <a:rPr lang="en-IN" sz="2000" cap="none" dirty="0" err="1">
                <a:solidFill>
                  <a:schemeClr val="bg1"/>
                </a:solidFill>
              </a:rPr>
              <a:t>PuddleDancer</a:t>
            </a:r>
            <a:r>
              <a:rPr lang="en-IN" sz="2000" cap="none" dirty="0">
                <a:solidFill>
                  <a:schemeClr val="bg1"/>
                </a:solidFill>
              </a:rPr>
              <a:t> Press.</a:t>
            </a:r>
          </a:p>
          <a:p>
            <a:pPr marL="342900" indent="-342900">
              <a:buFont typeface="Arial" panose="020B0604020202020204" pitchFamily="34" charset="0"/>
              <a:buChar char="•"/>
            </a:pPr>
            <a:r>
              <a:rPr lang="en-IN" sz="2000" cap="none" dirty="0" err="1">
                <a:solidFill>
                  <a:schemeClr val="bg1"/>
                </a:solidFill>
              </a:rPr>
              <a:t>Radovic</a:t>
            </a:r>
            <a:r>
              <a:rPr lang="en-IN" sz="2000" cap="none" dirty="0">
                <a:solidFill>
                  <a:schemeClr val="bg1"/>
                </a:solidFill>
              </a:rPr>
              <a:t> </a:t>
            </a:r>
            <a:r>
              <a:rPr lang="en-IN" sz="2000" cap="none" dirty="0" err="1">
                <a:solidFill>
                  <a:schemeClr val="bg1"/>
                </a:solidFill>
              </a:rPr>
              <a:t>Markovic</a:t>
            </a:r>
            <a:r>
              <a:rPr lang="en-IN" sz="2000" cap="none" dirty="0">
                <a:solidFill>
                  <a:schemeClr val="bg1"/>
                </a:solidFill>
              </a:rPr>
              <a:t>, M. and </a:t>
            </a:r>
            <a:r>
              <a:rPr lang="en-IN" sz="2000" cap="none" dirty="0" err="1">
                <a:solidFill>
                  <a:schemeClr val="bg1"/>
                </a:solidFill>
              </a:rPr>
              <a:t>Salamzadeh</a:t>
            </a:r>
            <a:r>
              <a:rPr lang="en-IN" sz="2000" cap="none" dirty="0">
                <a:solidFill>
                  <a:schemeClr val="bg1"/>
                </a:solidFill>
              </a:rPr>
              <a:t>, A., 2018. The importance of communication in business management. In </a:t>
            </a:r>
            <a:r>
              <a:rPr lang="en-IN" sz="2000" cap="none" dirty="0" err="1">
                <a:solidFill>
                  <a:schemeClr val="bg1"/>
                </a:solidFill>
              </a:rPr>
              <a:t>Radovic</a:t>
            </a:r>
            <a:r>
              <a:rPr lang="en-IN" sz="2000" cap="none" dirty="0">
                <a:solidFill>
                  <a:schemeClr val="bg1"/>
                </a:solidFill>
              </a:rPr>
              <a:t> </a:t>
            </a:r>
            <a:r>
              <a:rPr lang="en-IN" sz="2000" cap="none" dirty="0" err="1">
                <a:solidFill>
                  <a:schemeClr val="bg1"/>
                </a:solidFill>
              </a:rPr>
              <a:t>Markovic</a:t>
            </a:r>
            <a:r>
              <a:rPr lang="en-IN" sz="2000" cap="none" dirty="0">
                <a:solidFill>
                  <a:schemeClr val="bg1"/>
                </a:solidFill>
              </a:rPr>
              <a:t>, M., &amp; </a:t>
            </a:r>
            <a:r>
              <a:rPr lang="en-IN" sz="2000" cap="none" dirty="0" err="1">
                <a:solidFill>
                  <a:schemeClr val="bg1"/>
                </a:solidFill>
              </a:rPr>
              <a:t>Salamzadeh</a:t>
            </a:r>
            <a:r>
              <a:rPr lang="en-IN" sz="2000" cap="none" dirty="0">
                <a:solidFill>
                  <a:schemeClr val="bg1"/>
                </a:solidFill>
              </a:rPr>
              <a:t>, A.(2018). The Importance of Communication in Business Management, The 7th International Scientific Conference on Employment, Education and Entrepreneurship, Belgrade, Serbia.</a:t>
            </a:r>
          </a:p>
          <a:p>
            <a:pPr marL="342900" indent="-342900">
              <a:buFont typeface="Arial" panose="020B0604020202020204" pitchFamily="34" charset="0"/>
              <a:buChar char="•"/>
            </a:pPr>
            <a:r>
              <a:rPr lang="en-IN" sz="2000" cap="none" dirty="0">
                <a:solidFill>
                  <a:schemeClr val="bg1"/>
                </a:solidFill>
              </a:rPr>
              <a:t>Van Ruler, B., 2018. Communication theory: An underrated pillar on which strategic communication rests. International Journal of Strategic Communication, 12(4), pp.367-381.</a:t>
            </a:r>
          </a:p>
          <a:p>
            <a:pPr marL="342900" indent="-342900">
              <a:buFont typeface="Arial" panose="020B0604020202020204" pitchFamily="34" charset="0"/>
              <a:buChar char="•"/>
            </a:pPr>
            <a:endParaRPr lang="en-IN" sz="2000" cap="none" dirty="0">
              <a:solidFill>
                <a:schemeClr val="bg1"/>
              </a:solidFill>
            </a:endParaRPr>
          </a:p>
        </p:txBody>
      </p:sp>
    </p:spTree>
    <p:extLst>
      <p:ext uri="{BB962C8B-B14F-4D97-AF65-F5344CB8AC3E}">
        <p14:creationId xmlns:p14="http://schemas.microsoft.com/office/powerpoint/2010/main" val="241347140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56</TotalTime>
  <Words>1693</Words>
  <Application>Microsoft Office PowerPoint</Application>
  <PresentationFormat>Widescreen</PresentationFormat>
  <Paragraphs>73</Paragraphs>
  <Slides>11</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Century Gothic</vt:lpstr>
      <vt:lpstr>Wingdings 3</vt:lpstr>
      <vt:lpstr>Ion Boardroom</vt:lpstr>
      <vt:lpstr>Strategies for Effective Communication in a Business Setting</vt:lpstr>
      <vt:lpstr>Introduction </vt:lpstr>
      <vt:lpstr>About the company </vt:lpstr>
      <vt:lpstr>Stakeholders of Tesco</vt:lpstr>
      <vt:lpstr>Models of communication</vt:lpstr>
      <vt:lpstr>Communication channels of Tesco</vt:lpstr>
      <vt:lpstr>Barriers of  effective communication </vt:lpstr>
      <vt:lpstr>Channels to improve communication</vt:lpstr>
      <vt:lpstr>Impact of effective communication</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Maria Graur (2024766)</cp:lastModifiedBy>
  <cp:revision>25</cp:revision>
  <dcterms:created xsi:type="dcterms:W3CDTF">2021-10-23T12:28:59Z</dcterms:created>
  <dcterms:modified xsi:type="dcterms:W3CDTF">2021-11-12T13:05:01Z</dcterms:modified>
</cp:coreProperties>
</file>