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9" r:id="rId2"/>
    <p:sldId id="256" r:id="rId3"/>
    <p:sldId id="257" r:id="rId4"/>
    <p:sldId id="258" r:id="rId5"/>
    <p:sldId id="259" r:id="rId6"/>
    <p:sldId id="260" r:id="rId7"/>
    <p:sldId id="261" r:id="rId8"/>
    <p:sldId id="262" r:id="rId9"/>
    <p:sldId id="263" r:id="rId10"/>
    <p:sldId id="264" r:id="rId11"/>
    <p:sldId id="265"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0519" autoAdjust="0"/>
  </p:normalViewPr>
  <p:slideViewPr>
    <p:cSldViewPr snapToGrid="0">
      <p:cViewPr varScale="1">
        <p:scale>
          <a:sx n="87" d="100"/>
          <a:sy n="87" d="100"/>
        </p:scale>
        <p:origin x="29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2A4C30-AF3D-419B-9D96-4C23B2A639C0}" type="datetimeFigureOut">
              <a:t>3/27/2026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2DB378-D206-4A20-BB0A-11A3E3086EF1}" type="slidenum">
              <a:t>‹#›</a:t>
            </a:fld>
            <a:endParaRPr lang="en-US"/>
          </a:p>
        </p:txBody>
      </p:sp>
    </p:spTree>
    <p:extLst>
      <p:ext uri="{BB962C8B-B14F-4D97-AF65-F5344CB8AC3E}">
        <p14:creationId xmlns:p14="http://schemas.microsoft.com/office/powerpoint/2010/main" val="4282994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dirty="0"/>
              <a:t>Director-General of the European Molecular Biology Laboratory Edith Heard says that in a society where globalisation is concerned, leaders require EI and CQ. The definition of EI and CQ, the theories and models of both EI and CQ, the relevance of the two in leadership, and practical applications of the two in business will be demonstrated in this presentation. Lastly, EI and CQ will be critically assessed to determine whether they are required to become a leader </a:t>
            </a:r>
            <a:r>
              <a:rPr lang="en-GB" sz="1200" kern="1200" noProof="0" dirty="0">
                <a:solidFill>
                  <a:schemeClr val="tx1"/>
                </a:solidFill>
                <a:effectLst/>
                <a:latin typeface="+mn-lt"/>
                <a:ea typeface="+mn-ea"/>
                <a:cs typeface="+mn-cs"/>
              </a:rPr>
              <a:t>(Garamvölgyi and Rudnák, 2023)</a:t>
            </a:r>
            <a:r>
              <a:rPr lang="en-GB" noProof="0" dirty="0"/>
              <a:t>.</a:t>
            </a:r>
            <a:endParaRPr lang="en-GB" noProof="0" dirty="0">
              <a:ea typeface="Calibri"/>
              <a:cs typeface="Calibri"/>
            </a:endParaRPr>
          </a:p>
        </p:txBody>
      </p:sp>
      <p:sp>
        <p:nvSpPr>
          <p:cNvPr id="4" name="Slide Number Placeholder 3"/>
          <p:cNvSpPr>
            <a:spLocks noGrp="1"/>
          </p:cNvSpPr>
          <p:nvPr>
            <p:ph type="sldNum" sz="quarter" idx="5"/>
          </p:nvPr>
        </p:nvSpPr>
        <p:spPr/>
        <p:txBody>
          <a:bodyPr/>
          <a:lstStyle/>
          <a:p>
            <a:fld id="{3A2DB378-D206-4A20-BB0A-11A3E3086EF1}" type="slidenum">
              <a:t>3</a:t>
            </a:fld>
            <a:endParaRPr lang="en-US"/>
          </a:p>
        </p:txBody>
      </p:sp>
    </p:spTree>
    <p:extLst>
      <p:ext uri="{BB962C8B-B14F-4D97-AF65-F5344CB8AC3E}">
        <p14:creationId xmlns:p14="http://schemas.microsoft.com/office/powerpoint/2010/main" val="1934203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90000"/>
              </a:lnSpc>
              <a:spcBef>
                <a:spcPts val="1000"/>
              </a:spcBef>
            </a:pPr>
            <a:r>
              <a:rPr lang="en-GB" b="0" noProof="0" dirty="0"/>
              <a:t>Emotional intelligence (EI) is the capacity to perceive, understand, manage, and manipulate feelings and moods of both self and other people. Daniel Goleman believed that </a:t>
            </a:r>
            <a:r>
              <a:rPr lang="en-GB" b="1" noProof="0" dirty="0"/>
              <a:t>EI consists 4141of five parts:</a:t>
            </a:r>
          </a:p>
          <a:p>
            <a:pPr marL="171450" indent="-171450" algn="just">
              <a:lnSpc>
                <a:spcPct val="90000"/>
              </a:lnSpc>
              <a:spcBef>
                <a:spcPts val="1000"/>
              </a:spcBef>
              <a:buFont typeface="Arial" panose="020B0604020202020204" pitchFamily="34" charset="0"/>
              <a:buChar char="•"/>
            </a:pPr>
            <a:r>
              <a:rPr lang="en-GB" b="1" noProof="0" dirty="0"/>
              <a:t>Self-awareness</a:t>
            </a:r>
            <a:r>
              <a:rPr lang="en-GB" b="0" noProof="0" dirty="0"/>
              <a:t>: This means knowing how they feel and how this affects others.</a:t>
            </a:r>
          </a:p>
          <a:p>
            <a:pPr marL="171450" indent="-171450" algn="just">
              <a:lnSpc>
                <a:spcPct val="90000"/>
              </a:lnSpc>
              <a:spcBef>
                <a:spcPts val="1000"/>
              </a:spcBef>
              <a:buFont typeface="Arial" panose="020B0604020202020204" pitchFamily="34" charset="0"/>
              <a:buChar char="•"/>
            </a:pPr>
            <a:r>
              <a:rPr lang="en-GB" b="1" noProof="0" dirty="0"/>
              <a:t> Self-regulation</a:t>
            </a:r>
            <a:r>
              <a:rPr lang="en-GB" b="0" noProof="0" dirty="0"/>
              <a:t>: The ability to control and focus negative emotions and impulses.</a:t>
            </a:r>
          </a:p>
          <a:p>
            <a:pPr marL="171450" indent="-171450" algn="just">
              <a:lnSpc>
                <a:spcPct val="90000"/>
              </a:lnSpc>
              <a:spcBef>
                <a:spcPts val="1000"/>
              </a:spcBef>
              <a:buFont typeface="Arial" panose="020B0604020202020204" pitchFamily="34" charset="0"/>
              <a:buChar char="•"/>
            </a:pPr>
            <a:r>
              <a:rPr lang="en-GB" b="1" noProof="0" dirty="0"/>
              <a:t>Motivation </a:t>
            </a:r>
            <a:r>
              <a:rPr lang="en-GB" b="0" noProof="0" dirty="0"/>
              <a:t>is the desire to achieve.</a:t>
            </a:r>
          </a:p>
          <a:p>
            <a:pPr marL="171450" indent="-171450" algn="just">
              <a:lnSpc>
                <a:spcPct val="90000"/>
              </a:lnSpc>
              <a:spcBef>
                <a:spcPts val="1000"/>
              </a:spcBef>
              <a:buFont typeface="Arial" panose="020B0604020202020204" pitchFamily="34" charset="0"/>
              <a:buChar char="•"/>
            </a:pPr>
            <a:r>
              <a:rPr lang="en-GB" b="1" noProof="0" dirty="0"/>
              <a:t>Show empathy </a:t>
            </a:r>
            <a:r>
              <a:rPr lang="en-GB" b="0" noProof="0" dirty="0"/>
              <a:t>towards other people and comprehend their emotional condition.</a:t>
            </a:r>
          </a:p>
          <a:p>
            <a:pPr marL="171450" indent="-171450" algn="just">
              <a:lnSpc>
                <a:spcPct val="90000"/>
              </a:lnSpc>
              <a:spcBef>
                <a:spcPts val="1000"/>
              </a:spcBef>
              <a:buFont typeface="Arial" panose="020B0604020202020204" pitchFamily="34" charset="0"/>
              <a:buChar char="•"/>
            </a:pPr>
            <a:r>
              <a:rPr lang="en-GB" b="1" noProof="0" dirty="0"/>
              <a:t>Social skills: </a:t>
            </a:r>
            <a:r>
              <a:rPr lang="en-GB" b="0" noProof="0" dirty="0"/>
              <a:t>Achieving desired results in connection management.</a:t>
            </a:r>
          </a:p>
          <a:p>
            <a:pPr marL="171450" indent="-171450" algn="just">
              <a:lnSpc>
                <a:spcPct val="90000"/>
              </a:lnSpc>
              <a:spcBef>
                <a:spcPts val="1000"/>
              </a:spcBef>
              <a:buFont typeface="Arial" panose="020B0604020202020204" pitchFamily="34" charset="0"/>
              <a:buChar char="•"/>
            </a:pPr>
            <a:endParaRPr lang="en-GB" b="0" noProof="0" dirty="0"/>
          </a:p>
          <a:p>
            <a:pPr algn="just">
              <a:lnSpc>
                <a:spcPct val="90000"/>
              </a:lnSpc>
              <a:spcBef>
                <a:spcPts val="1000"/>
              </a:spcBef>
            </a:pPr>
            <a:r>
              <a:rPr lang="en-GB" b="1" noProof="0" dirty="0"/>
              <a:t>Why Leadership EI Matters:</a:t>
            </a:r>
          </a:p>
          <a:p>
            <a:pPr algn="just">
              <a:lnSpc>
                <a:spcPct val="90000"/>
              </a:lnSpc>
              <a:spcBef>
                <a:spcPts val="1000"/>
              </a:spcBef>
            </a:pPr>
            <a:r>
              <a:rPr lang="en-GB" b="0" noProof="0" dirty="0"/>
              <a:t>Leaders should have EI to control their emotions and understand others. Good leaders are able to make decisions, develop relationships, solve problems, be motivational to workers </a:t>
            </a:r>
            <a:r>
              <a:rPr lang="en-GB" noProof="0" dirty="0"/>
              <a:t>(Boyar, Savage and Williams, 2022)</a:t>
            </a:r>
            <a:r>
              <a:rPr lang="en-GB" b="0" noProof="0" dirty="0"/>
              <a:t>. The better EI leaders are, more emphatic, and create a nice workplace culture they enhance team performance and organisational success.</a:t>
            </a:r>
          </a:p>
          <a:p>
            <a:pPr marL="171450" indent="-171450" algn="just">
              <a:lnSpc>
                <a:spcPct val="90000"/>
              </a:lnSpc>
              <a:spcBef>
                <a:spcPts val="1000"/>
              </a:spcBef>
              <a:buFont typeface="Arial" panose="020B0604020202020204" pitchFamily="34" charset="0"/>
              <a:buChar char="•"/>
            </a:pPr>
            <a:r>
              <a:rPr lang="en-GB" b="1" noProof="0" dirty="0"/>
              <a:t>Empathy</a:t>
            </a:r>
            <a:r>
              <a:rPr lang="en-GB" b="0" noProof="0" dirty="0"/>
              <a:t> allows the leaders to be responsive to team issues.</a:t>
            </a:r>
          </a:p>
          <a:p>
            <a:pPr marL="171450" indent="-171450" algn="just">
              <a:lnSpc>
                <a:spcPct val="90000"/>
              </a:lnSpc>
              <a:spcBef>
                <a:spcPts val="1000"/>
              </a:spcBef>
              <a:buFont typeface="Arial" panose="020B0604020202020204" pitchFamily="34" charset="0"/>
              <a:buChar char="•"/>
            </a:pPr>
            <a:r>
              <a:rPr lang="en-GB" b="1" noProof="0" dirty="0"/>
              <a:t>Self-regulation</a:t>
            </a:r>
            <a:r>
              <a:rPr lang="en-GB" b="0" noProof="0" dirty="0"/>
              <a:t> also helps the leaders to remain calm and make reasonable decisions when faced with stress.</a:t>
            </a:r>
          </a:p>
          <a:p>
            <a:pPr marL="171450" indent="-171450" algn="just">
              <a:lnSpc>
                <a:spcPct val="90000"/>
              </a:lnSpc>
              <a:spcBef>
                <a:spcPts val="1000"/>
              </a:spcBef>
              <a:buFont typeface="Arial" panose="020B0604020202020204" pitchFamily="34" charset="0"/>
              <a:buChar char="•"/>
            </a:pPr>
            <a:r>
              <a:rPr lang="en-GB" b="1" noProof="0" dirty="0"/>
              <a:t>Success in leadership </a:t>
            </a:r>
            <a:r>
              <a:rPr lang="en-GB" b="0" noProof="0" dirty="0"/>
              <a:t>involves the need of motivation of leaders to follow through with the goals regardless of the setbacks.</a:t>
            </a:r>
            <a:endParaRPr lang="en-GB" noProof="0" dirty="0"/>
          </a:p>
        </p:txBody>
      </p:sp>
      <p:sp>
        <p:nvSpPr>
          <p:cNvPr id="4" name="Slide Number Placeholder 3"/>
          <p:cNvSpPr>
            <a:spLocks noGrp="1"/>
          </p:cNvSpPr>
          <p:nvPr>
            <p:ph type="sldNum" sz="quarter" idx="5"/>
          </p:nvPr>
        </p:nvSpPr>
        <p:spPr/>
        <p:txBody>
          <a:bodyPr/>
          <a:lstStyle/>
          <a:p>
            <a:fld id="{3A2DB378-D206-4A20-BB0A-11A3E3086EF1}" type="slidenum">
              <a:t>4</a:t>
            </a:fld>
            <a:endParaRPr lang="en-US"/>
          </a:p>
        </p:txBody>
      </p:sp>
    </p:spTree>
    <p:extLst>
      <p:ext uri="{BB962C8B-B14F-4D97-AF65-F5344CB8AC3E}">
        <p14:creationId xmlns:p14="http://schemas.microsoft.com/office/powerpoint/2010/main" val="1079750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90000"/>
              </a:lnSpc>
              <a:spcBef>
                <a:spcPts val="1000"/>
              </a:spcBef>
            </a:pPr>
            <a:r>
              <a:rPr lang="en-GB" b="0" noProof="0" dirty="0"/>
              <a:t>The EI Model created by Daniel Goleman is one of the most popular models of EI. The model created by Goleman is formed of five components, among which the discussion has taken place. These elements indicate the inner and outer abilities that affect leadership </a:t>
            </a:r>
            <a:r>
              <a:rPr lang="en-GB" sz="1200" kern="1200" noProof="0" dirty="0">
                <a:solidFill>
                  <a:schemeClr val="tx1"/>
                </a:solidFill>
                <a:effectLst/>
                <a:latin typeface="+mn-lt"/>
                <a:ea typeface="+mn-ea"/>
                <a:cs typeface="+mn-cs"/>
              </a:rPr>
              <a:t>(Riaz, 2024)</a:t>
            </a:r>
            <a:r>
              <a:rPr lang="en-GB" b="0" noProof="0" dirty="0"/>
              <a:t>.</a:t>
            </a:r>
          </a:p>
          <a:p>
            <a:pPr marL="171450" indent="-171450" algn="just">
              <a:lnSpc>
                <a:spcPct val="90000"/>
              </a:lnSpc>
              <a:spcBef>
                <a:spcPts val="1000"/>
              </a:spcBef>
              <a:buFont typeface="Arial" panose="020B0604020202020204" pitchFamily="34" charset="0"/>
              <a:buChar char="•"/>
            </a:pPr>
            <a:r>
              <a:rPr lang="en-GB" b="0" noProof="0" dirty="0"/>
              <a:t>Self-awareness is also useful in that leaders can evaluate themselves in terms of their strengths and weaknesses, and therefore, become better decision-makers.</a:t>
            </a:r>
          </a:p>
          <a:p>
            <a:pPr marL="171450" indent="-171450" algn="just">
              <a:lnSpc>
                <a:spcPct val="90000"/>
              </a:lnSpc>
              <a:spcBef>
                <a:spcPts val="1000"/>
              </a:spcBef>
              <a:buFont typeface="Arial" panose="020B0604020202020204" pitchFamily="34" charset="0"/>
              <a:buChar char="•"/>
            </a:pPr>
            <a:r>
              <a:rPr lang="en-GB" b="0" noProof="0" dirty="0"/>
              <a:t>Self-regulation enables leaders not to lose control and remain focused and clear when they are in high-pressure situations.</a:t>
            </a:r>
          </a:p>
          <a:p>
            <a:pPr marL="171450" indent="-171450" algn="just">
              <a:lnSpc>
                <a:spcPct val="90000"/>
              </a:lnSpc>
              <a:spcBef>
                <a:spcPts val="1000"/>
              </a:spcBef>
              <a:buFont typeface="Arial" panose="020B0604020202020204" pitchFamily="34" charset="0"/>
              <a:buChar char="•"/>
            </a:pPr>
            <a:r>
              <a:rPr lang="en-GB" b="0" noProof="0" dirty="0"/>
              <a:t>Empathy also improves the ability of the leader in learning the emotions of their team in order to build trust and co-operation.</a:t>
            </a:r>
          </a:p>
          <a:p>
            <a:pPr marL="171450" indent="-171450" algn="just">
              <a:lnSpc>
                <a:spcPct val="90000"/>
              </a:lnSpc>
              <a:spcBef>
                <a:spcPts val="1000"/>
              </a:spcBef>
              <a:buFont typeface="Arial" panose="020B0604020202020204" pitchFamily="34" charset="0"/>
              <a:buChar char="•"/>
            </a:pPr>
            <a:r>
              <a:rPr lang="en-GB" b="0" noProof="0" dirty="0"/>
              <a:t>Social skills enable the leaders to establish a workplace where teamwork and collaboration can take place.</a:t>
            </a:r>
          </a:p>
          <a:p>
            <a:pPr algn="just">
              <a:lnSpc>
                <a:spcPct val="90000"/>
              </a:lnSpc>
              <a:spcBef>
                <a:spcPts val="1000"/>
              </a:spcBef>
            </a:pPr>
            <a:r>
              <a:rPr lang="en-GB" b="1" noProof="0" dirty="0"/>
              <a:t>The critical Analysis of the EI Model by Goleman:</a:t>
            </a:r>
          </a:p>
          <a:p>
            <a:pPr algn="just">
              <a:lnSpc>
                <a:spcPct val="90000"/>
              </a:lnSpc>
              <a:spcBef>
                <a:spcPts val="1000"/>
              </a:spcBef>
            </a:pPr>
            <a:r>
              <a:rPr lang="en-GB" b="1" noProof="0" dirty="0"/>
              <a:t>Strengths:</a:t>
            </a:r>
          </a:p>
          <a:p>
            <a:pPr marL="171450" indent="-171450" algn="just">
              <a:lnSpc>
                <a:spcPct val="90000"/>
              </a:lnSpc>
              <a:spcBef>
                <a:spcPts val="1000"/>
              </a:spcBef>
              <a:buFont typeface="Arial" panose="020B0604020202020204" pitchFamily="34" charset="0"/>
              <a:buChar char="•"/>
            </a:pPr>
            <a:r>
              <a:rPr lang="en-GB" b="0" noProof="0" dirty="0"/>
              <a:t>The model is generalizable and acceptable in any industry; it contributes to explaining the effectiveness of leadership </a:t>
            </a:r>
            <a:r>
              <a:rPr lang="en-GB" noProof="0" dirty="0"/>
              <a:t>(Business and Research, 2022)</a:t>
            </a:r>
            <a:r>
              <a:rPr lang="en-GB" b="0" noProof="0" dirty="0"/>
              <a:t>.</a:t>
            </a:r>
          </a:p>
          <a:p>
            <a:pPr marL="171450" indent="-171450" algn="just">
              <a:lnSpc>
                <a:spcPct val="90000"/>
              </a:lnSpc>
              <a:spcBef>
                <a:spcPts val="1000"/>
              </a:spcBef>
              <a:buFont typeface="Arial" panose="020B0604020202020204" pitchFamily="34" charset="0"/>
              <a:buChar char="•"/>
            </a:pPr>
            <a:r>
              <a:rPr lang="en-GB" b="0" noProof="0" dirty="0"/>
              <a:t>It highlights the role of emotional and interpersonal skills as they are essential in team management and dealing with complex business situations.</a:t>
            </a:r>
          </a:p>
          <a:p>
            <a:pPr marL="171450" indent="-171450" algn="just">
              <a:lnSpc>
                <a:spcPct val="90000"/>
              </a:lnSpc>
              <a:spcBef>
                <a:spcPts val="1000"/>
              </a:spcBef>
              <a:buFont typeface="Arial" panose="020B0604020202020204" pitchFamily="34" charset="0"/>
              <a:buChar char="•"/>
            </a:pPr>
            <a:r>
              <a:rPr lang="en-GB" b="0" noProof="0" dirty="0"/>
              <a:t>EI has been identified to be predictive of leadership success especially in people management, communication, and conflict solution.</a:t>
            </a:r>
          </a:p>
          <a:p>
            <a:pPr algn="just">
              <a:lnSpc>
                <a:spcPct val="90000"/>
              </a:lnSpc>
              <a:spcBef>
                <a:spcPts val="1000"/>
              </a:spcBef>
            </a:pPr>
            <a:r>
              <a:rPr lang="en-GB" b="1" noProof="0" dirty="0"/>
              <a:t>Limitations</a:t>
            </a:r>
            <a:r>
              <a:rPr lang="en-GB" b="0" noProof="0" dirty="0"/>
              <a:t>:</a:t>
            </a:r>
          </a:p>
          <a:p>
            <a:pPr marL="171450" indent="-171450" algn="just">
              <a:lnSpc>
                <a:spcPct val="90000"/>
              </a:lnSpc>
              <a:spcBef>
                <a:spcPts val="1000"/>
              </a:spcBef>
              <a:buFont typeface="Arial" panose="020B0604020202020204" pitchFamily="34" charset="0"/>
              <a:buChar char="•"/>
            </a:pPr>
            <a:r>
              <a:rPr lang="en-GB" b="0" noProof="0" dirty="0"/>
              <a:t>Criticism One of the criticisms is that EI may be difficult to quantify. Contrary to cognitive intelligence (IQ), EI entails the subjective aspects like emotional awareness, which are not very easy to measure </a:t>
            </a:r>
            <a:r>
              <a:rPr lang="en-GB" sz="1200" kern="1200" noProof="0" dirty="0">
                <a:solidFill>
                  <a:schemeClr val="tx1"/>
                </a:solidFill>
                <a:effectLst/>
                <a:latin typeface="+mn-lt"/>
                <a:ea typeface="+mn-ea"/>
                <a:cs typeface="+mn-cs"/>
              </a:rPr>
              <a:t>(Luna et al., 2021)</a:t>
            </a:r>
            <a:r>
              <a:rPr lang="en-GB" b="0" noProof="0" dirty="0"/>
              <a:t>.</a:t>
            </a:r>
          </a:p>
          <a:p>
            <a:pPr marL="171450" indent="-171450" algn="just">
              <a:lnSpc>
                <a:spcPct val="90000"/>
              </a:lnSpc>
              <a:spcBef>
                <a:spcPts val="1000"/>
              </a:spcBef>
              <a:buFont typeface="Arial" panose="020B0604020202020204" pitchFamily="34" charset="0"/>
              <a:buChar char="•"/>
            </a:pPr>
            <a:r>
              <a:rPr lang="en-GB" b="0" noProof="0" dirty="0"/>
              <a:t>The second weakness is that high EI could ensure the success of leadership. Technical expertise and situational leadership are other factors that can also make a big contribution to leadership effectiveness.</a:t>
            </a:r>
          </a:p>
        </p:txBody>
      </p:sp>
      <p:sp>
        <p:nvSpPr>
          <p:cNvPr id="4" name="Slide Number Placeholder 3"/>
          <p:cNvSpPr>
            <a:spLocks noGrp="1"/>
          </p:cNvSpPr>
          <p:nvPr>
            <p:ph type="sldNum" sz="quarter" idx="5"/>
          </p:nvPr>
        </p:nvSpPr>
        <p:spPr/>
        <p:txBody>
          <a:bodyPr/>
          <a:lstStyle/>
          <a:p>
            <a:fld id="{3A2DB378-D206-4A20-BB0A-11A3E3086EF1}" type="slidenum">
              <a:t>5</a:t>
            </a:fld>
            <a:endParaRPr lang="en-US"/>
          </a:p>
        </p:txBody>
      </p:sp>
    </p:spTree>
    <p:extLst>
      <p:ext uri="{BB962C8B-B14F-4D97-AF65-F5344CB8AC3E}">
        <p14:creationId xmlns:p14="http://schemas.microsoft.com/office/powerpoint/2010/main" val="1698709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90000"/>
              </a:lnSpc>
              <a:spcBef>
                <a:spcPts val="1000"/>
              </a:spcBef>
            </a:pPr>
            <a:r>
              <a:rPr lang="en-GB" b="1" noProof="0" dirty="0"/>
              <a:t>Example 1: Tesla</a:t>
            </a:r>
            <a:endParaRPr lang="en-GB" noProof="0" dirty="0"/>
          </a:p>
          <a:p>
            <a:pPr marL="285750" indent="-285750" algn="just">
              <a:lnSpc>
                <a:spcPct val="90000"/>
              </a:lnSpc>
              <a:spcBef>
                <a:spcPts val="1000"/>
              </a:spcBef>
              <a:buFont typeface="Arial"/>
              <a:buChar char="•"/>
            </a:pPr>
            <a:r>
              <a:rPr lang="en-GB" noProof="0" dirty="0"/>
              <a:t>The case of Elon Musk as a leader of Tesla shows that Emotional Intelligence (EI) is the cause of innovation and achievement. It is this self-awareness and his ability to use his emotions in the face of a stressful situation that have helped ensure that Musk has not lost sight of Tesla's ambitious goals. His developed compassion for the employees and the stakeholders has created a working environment where commitment and sustenance are valued, especially in a high-growth era. His self-management and motivation habits, as used by Musk is in line with EI model formulated by Goleman that has assisted Tesla to survive amidst the hardships. The disruption of the automotive industry that the company has been committing chronically can be brought up as the result of the EI-based leadership style of Musk. </a:t>
            </a:r>
          </a:p>
          <a:p>
            <a:pPr algn="just">
              <a:lnSpc>
                <a:spcPct val="90000"/>
              </a:lnSpc>
              <a:spcBef>
                <a:spcPts val="1000"/>
              </a:spcBef>
            </a:pPr>
            <a:r>
              <a:rPr lang="en-GB" b="1" noProof="0" dirty="0"/>
              <a:t>Example 2: Jaguar</a:t>
            </a:r>
            <a:endParaRPr lang="en-GB" noProof="0" dirty="0"/>
          </a:p>
          <a:p>
            <a:pPr marL="285750" marR="0" lvl="0" indent="-285750" algn="just" defTabSz="914400" rtl="0" eaLnBrk="1" fontAlgn="auto" latinLnBrk="0" hangingPunct="1">
              <a:lnSpc>
                <a:spcPct val="90000"/>
              </a:lnSpc>
              <a:spcBef>
                <a:spcPts val="1000"/>
              </a:spcBef>
              <a:spcAft>
                <a:spcPts val="0"/>
              </a:spcAft>
              <a:buClrTx/>
              <a:buSzTx/>
              <a:buFont typeface="Arial"/>
              <a:buChar char="•"/>
              <a:tabLst/>
              <a:defRPr/>
            </a:pPr>
            <a:r>
              <a:rPr lang="en-GB" noProof="0" dirty="0"/>
              <a:t>Emotional Intelligence (EI) is a tool of leadership at Jaguar, which demonstrates that a collaborative and innovative corporate culture can be achieved. The self-regulation culture and empathy of the company leaders create a friendly atmosphere, particularly during the process of creating new products. This has given rise to teamwork and communication, and this has led to the production of a quality vehicle and effective market strategies. The EI model proposed by Goleman is applied by the executives at Jaguar with a heavy emphasis on social skills that enable them to ensure positive relations towards the teams as well as clients. This emphasis on EI will enable Jaguar to get past the hurdles and emerge successful and flexible in a competitive industry.</a:t>
            </a:r>
          </a:p>
        </p:txBody>
      </p:sp>
      <p:sp>
        <p:nvSpPr>
          <p:cNvPr id="4" name="Slide Number Placeholder 3"/>
          <p:cNvSpPr>
            <a:spLocks noGrp="1"/>
          </p:cNvSpPr>
          <p:nvPr>
            <p:ph type="sldNum" sz="quarter" idx="5"/>
          </p:nvPr>
        </p:nvSpPr>
        <p:spPr/>
        <p:txBody>
          <a:bodyPr/>
          <a:lstStyle/>
          <a:p>
            <a:fld id="{3A2DB378-D206-4A20-BB0A-11A3E3086EF1}" type="slidenum">
              <a:t>6</a:t>
            </a:fld>
            <a:endParaRPr lang="en-US"/>
          </a:p>
        </p:txBody>
      </p:sp>
    </p:spTree>
    <p:extLst>
      <p:ext uri="{BB962C8B-B14F-4D97-AF65-F5344CB8AC3E}">
        <p14:creationId xmlns:p14="http://schemas.microsoft.com/office/powerpoint/2010/main" val="2253993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b="0" noProof="0" dirty="0"/>
              <a:t>Cultural Intelligence (CQ) is the skill to work </a:t>
            </a:r>
            <a:r>
              <a:rPr lang="en-GB" b="0" noProof="0"/>
              <a:t>in cultural </a:t>
            </a:r>
            <a:r>
              <a:rPr lang="en-GB" b="0" noProof="0" dirty="0"/>
              <a:t>diversity. It is the awareness and adjustment to the various cultural standards and traditions. The Four-Dimensional Model of CQ suggested by Earley and Ang comprises:</a:t>
            </a:r>
          </a:p>
          <a:p>
            <a:pPr marL="171450" indent="-171450" algn="just">
              <a:lnSpc>
                <a:spcPct val="150000"/>
              </a:lnSpc>
              <a:spcBef>
                <a:spcPts val="1000"/>
              </a:spcBef>
              <a:buFont typeface="Arial" panose="020B0604020202020204" pitchFamily="34" charset="0"/>
              <a:buChar char="•"/>
            </a:pPr>
            <a:r>
              <a:rPr lang="en-GB" b="1" noProof="0" dirty="0"/>
              <a:t>Cognitive CQ: </a:t>
            </a:r>
            <a:r>
              <a:rPr lang="en-GB" b="0" noProof="0" dirty="0"/>
              <a:t>Learning of cultural differences and similarities.</a:t>
            </a:r>
          </a:p>
          <a:p>
            <a:pPr marL="171450" indent="-171450" algn="just">
              <a:lnSpc>
                <a:spcPct val="150000"/>
              </a:lnSpc>
              <a:spcBef>
                <a:spcPts val="1000"/>
              </a:spcBef>
              <a:buFont typeface="Arial" panose="020B0604020202020204" pitchFamily="34" charset="0"/>
              <a:buChar char="•"/>
            </a:pPr>
            <a:r>
              <a:rPr lang="en-GB" b="1" noProof="0" dirty="0"/>
              <a:t>Motivational CQ: </a:t>
            </a:r>
            <a:r>
              <a:rPr lang="en-GB" b="0" noProof="0" dirty="0"/>
              <a:t>The desire and need to study and to get involved in other cultures.</a:t>
            </a:r>
          </a:p>
          <a:p>
            <a:pPr marL="171450" indent="-171450" algn="just">
              <a:lnSpc>
                <a:spcPct val="150000"/>
              </a:lnSpc>
              <a:spcBef>
                <a:spcPts val="1000"/>
              </a:spcBef>
              <a:buFont typeface="Arial" panose="020B0604020202020204" pitchFamily="34" charset="0"/>
              <a:buChar char="•"/>
            </a:pPr>
            <a:r>
              <a:rPr lang="en-GB" b="1" noProof="0" dirty="0"/>
              <a:t>Behavioral CQ</a:t>
            </a:r>
            <a:r>
              <a:rPr lang="en-GB" b="0" noProof="0" dirty="0"/>
              <a:t>: Adaptability in the behavior towards different cultural situations.</a:t>
            </a:r>
          </a:p>
          <a:p>
            <a:pPr marL="171450" indent="-171450" algn="just">
              <a:lnSpc>
                <a:spcPct val="150000"/>
              </a:lnSpc>
              <a:spcBef>
                <a:spcPts val="1000"/>
              </a:spcBef>
              <a:buFont typeface="Arial" panose="020B0604020202020204" pitchFamily="34" charset="0"/>
              <a:buChar char="•"/>
            </a:pPr>
            <a:r>
              <a:rPr lang="en-GB" b="1" noProof="0" dirty="0"/>
              <a:t>Metacognitive CQ: </a:t>
            </a:r>
            <a:r>
              <a:rPr lang="en-GB" b="0" noProof="0" dirty="0"/>
              <a:t>Self-understanding and management of cultural assumptions when communicating.</a:t>
            </a:r>
          </a:p>
          <a:p>
            <a:pPr algn="just">
              <a:lnSpc>
                <a:spcPct val="150000"/>
              </a:lnSpc>
              <a:spcBef>
                <a:spcPts val="1000"/>
              </a:spcBef>
            </a:pPr>
            <a:r>
              <a:rPr lang="en-GB" b="1" noProof="0" dirty="0"/>
              <a:t>Rationale of why CQ is essential in Global/Multicultural Leadership:</a:t>
            </a:r>
          </a:p>
          <a:p>
            <a:pPr algn="just">
              <a:lnSpc>
                <a:spcPct val="150000"/>
              </a:lnSpc>
              <a:spcBef>
                <a:spcPts val="1000"/>
              </a:spcBef>
            </a:pPr>
            <a:r>
              <a:rPr lang="en-GB" b="0" noProof="0" dirty="0"/>
              <a:t>Increasing globalization of businesses means that leaders must learn to manage teams and work with individuals of other cultures </a:t>
            </a:r>
            <a:r>
              <a:rPr lang="en-GB" noProof="0" dirty="0"/>
              <a:t>(Garamvölgyi and Rudnák, 2023)</a:t>
            </a:r>
            <a:r>
              <a:rPr lang="en-GB" b="0" noProof="0" dirty="0"/>
              <a:t>. Cultural Intelligence allows leaders to grasp cultural diversity peculiarities, prevent misunderstandings and establish inclusive cultures where no one is looked down upon.</a:t>
            </a:r>
          </a:p>
          <a:p>
            <a:pPr algn="just">
              <a:lnSpc>
                <a:spcPct val="150000"/>
              </a:lnSpc>
              <a:spcBef>
                <a:spcPts val="1000"/>
              </a:spcBef>
            </a:pPr>
            <a:r>
              <a:rPr lang="en-GB" b="0" noProof="0" dirty="0"/>
              <a:t>High-CQ leaders have an opportunity to overcome cultural diversity in the multicultural team, evoking a feeling of belonging and collaboration. They are also able to make wise choices regarding cross-cultural negotiations, collaborations and market expansions.</a:t>
            </a:r>
          </a:p>
          <a:p>
            <a:pPr algn="just">
              <a:lnSpc>
                <a:spcPct val="150000"/>
              </a:lnSpc>
              <a:spcBef>
                <a:spcPts val="1000"/>
              </a:spcBef>
            </a:pPr>
            <a:r>
              <a:rPr lang="en-GB" b="1" noProof="0" dirty="0"/>
              <a:t>Connection to Collaboration and Diversity:</a:t>
            </a:r>
          </a:p>
          <a:p>
            <a:pPr algn="just">
              <a:lnSpc>
                <a:spcPct val="150000"/>
              </a:lnSpc>
              <a:spcBef>
                <a:spcPts val="1000"/>
              </a:spcBef>
            </a:pPr>
            <a:r>
              <a:rPr lang="en-GB" b="0" noProof="0" dirty="0"/>
              <a:t>CQ is also directly related to collaboration and diversity since leaders who are aware of cultural differences can overcome the barriers, communicate effectively, and increase the willingness to cooperate between team members of various cultural backgrounds. This eventually causes an increase in team performance and innovativeness.</a:t>
            </a:r>
          </a:p>
        </p:txBody>
      </p:sp>
      <p:sp>
        <p:nvSpPr>
          <p:cNvPr id="4" name="Slide Number Placeholder 3"/>
          <p:cNvSpPr>
            <a:spLocks noGrp="1"/>
          </p:cNvSpPr>
          <p:nvPr>
            <p:ph type="sldNum" sz="quarter" idx="5"/>
          </p:nvPr>
        </p:nvSpPr>
        <p:spPr/>
        <p:txBody>
          <a:bodyPr/>
          <a:lstStyle/>
          <a:p>
            <a:fld id="{3A2DB378-D206-4A20-BB0A-11A3E3086EF1}" type="slidenum">
              <a:t>7</a:t>
            </a:fld>
            <a:endParaRPr lang="en-US"/>
          </a:p>
        </p:txBody>
      </p:sp>
    </p:spTree>
    <p:extLst>
      <p:ext uri="{BB962C8B-B14F-4D97-AF65-F5344CB8AC3E}">
        <p14:creationId xmlns:p14="http://schemas.microsoft.com/office/powerpoint/2010/main" val="43263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noProof="0" dirty="0">
                <a:ea typeface="Calibri"/>
                <a:cs typeface="Calibri"/>
              </a:rPr>
              <a:t>Introduction of the CQ Model:</a:t>
            </a:r>
          </a:p>
          <a:p>
            <a:r>
              <a:rPr lang="en-GB" noProof="0" dirty="0">
                <a:ea typeface="Calibri"/>
                <a:cs typeface="Calibri"/>
              </a:rPr>
              <a:t>One of the most elaborate models for comprehending CQ is the Four-Dimensional Model of Cultural Intelligence, which was created by Earley and Ang. This model divides CQ into four major dimensions:</a:t>
            </a:r>
          </a:p>
          <a:p>
            <a:r>
              <a:rPr lang="en-GB" b="1" noProof="0" dirty="0">
                <a:ea typeface="Calibri"/>
                <a:cs typeface="Calibri"/>
              </a:rPr>
              <a:t>1.Cognitive CQ: </a:t>
            </a:r>
            <a:r>
              <a:rPr lang="en-GB" noProof="0" dirty="0">
                <a:ea typeface="Calibri"/>
                <a:cs typeface="Calibri"/>
              </a:rPr>
              <a:t>Culture-related knowledge- knowledge of cultural norms, values, and styles of communication.</a:t>
            </a:r>
          </a:p>
          <a:p>
            <a:r>
              <a:rPr lang="en-GB" b="1" noProof="0" dirty="0">
                <a:ea typeface="Calibri"/>
                <a:cs typeface="Calibri"/>
              </a:rPr>
              <a:t>2.Motivational CQ: </a:t>
            </a:r>
            <a:r>
              <a:rPr lang="en-GB" noProof="0" dirty="0">
                <a:ea typeface="Calibri"/>
                <a:cs typeface="Calibri"/>
              </a:rPr>
              <a:t>The urge to learn other cultures and adapt into different environments.</a:t>
            </a:r>
          </a:p>
          <a:p>
            <a:r>
              <a:rPr lang="en-GB" b="1" noProof="0" dirty="0">
                <a:ea typeface="Calibri"/>
                <a:cs typeface="Calibri"/>
              </a:rPr>
              <a:t>3.Behavioral CQ: </a:t>
            </a:r>
            <a:r>
              <a:rPr lang="en-GB" noProof="0" dirty="0">
                <a:ea typeface="Calibri"/>
                <a:cs typeface="Calibri"/>
              </a:rPr>
              <a:t>the capacity to fit the actions and behaviors to suit the cultural settings.</a:t>
            </a:r>
          </a:p>
          <a:p>
            <a:r>
              <a:rPr lang="en-GB" b="1" noProof="0" dirty="0">
                <a:ea typeface="Calibri"/>
                <a:cs typeface="Calibri"/>
              </a:rPr>
              <a:t>4.Metacognitive CQ: </a:t>
            </a:r>
            <a:r>
              <a:rPr lang="en-GB" noProof="0" dirty="0">
                <a:ea typeface="Calibri"/>
                <a:cs typeface="Calibri"/>
              </a:rPr>
              <a:t>The knowledge and awareness of the cultural differences in interactions.</a:t>
            </a:r>
          </a:p>
          <a:p>
            <a:r>
              <a:rPr lang="en-GB" b="1" noProof="0" dirty="0">
                <a:ea typeface="Calibri"/>
                <a:cs typeface="Calibri"/>
              </a:rPr>
              <a:t>Critical Review of CQ Model:</a:t>
            </a:r>
          </a:p>
          <a:p>
            <a:r>
              <a:rPr lang="en-GB" b="1" noProof="0" dirty="0">
                <a:ea typeface="Calibri"/>
                <a:cs typeface="Calibri"/>
              </a:rPr>
              <a:t>Strengths:</a:t>
            </a:r>
          </a:p>
          <a:p>
            <a:pPr marL="171450" indent="-171450">
              <a:buFont typeface="Arial" panose="020B0604020202020204" pitchFamily="34" charset="0"/>
              <a:buChar char="•"/>
            </a:pPr>
            <a:r>
              <a:rPr lang="en-GB" noProof="0" dirty="0">
                <a:ea typeface="Calibri"/>
                <a:cs typeface="Calibri"/>
              </a:rPr>
              <a:t>The model is a holistic perspective of cultural intelligence in terms of cognitive and application aspects.</a:t>
            </a:r>
          </a:p>
          <a:p>
            <a:pPr marL="171450" indent="-171450">
              <a:buFont typeface="Arial" panose="020B0604020202020204" pitchFamily="34" charset="0"/>
              <a:buChar char="•"/>
            </a:pPr>
            <a:r>
              <a:rPr lang="en-GB" noProof="0" dirty="0">
                <a:ea typeface="Calibri"/>
                <a:cs typeface="Calibri"/>
              </a:rPr>
              <a:t>It highlights the behavioral flexibility that leaders need to be able to show in global and diverse settings.</a:t>
            </a:r>
          </a:p>
          <a:p>
            <a:pPr marL="171450" indent="-171450">
              <a:buFont typeface="Arial" panose="020B0604020202020204" pitchFamily="34" charset="0"/>
              <a:buChar char="•"/>
            </a:pPr>
            <a:r>
              <a:rPr lang="en-GB" noProof="0" dirty="0">
                <a:ea typeface="Calibri"/>
                <a:cs typeface="Calibri"/>
              </a:rPr>
              <a:t>CQ could be measured unlike EI by self-tests and by others.</a:t>
            </a:r>
          </a:p>
          <a:p>
            <a:r>
              <a:rPr lang="en-GB" b="1" noProof="0" dirty="0">
                <a:ea typeface="Calibri"/>
                <a:cs typeface="Calibri"/>
              </a:rPr>
              <a:t>Limitations:</a:t>
            </a:r>
          </a:p>
          <a:p>
            <a:pPr marL="171450" indent="-171450">
              <a:buFont typeface="Arial" panose="020B0604020202020204" pitchFamily="34" charset="0"/>
              <a:buChar char="•"/>
            </a:pPr>
            <a:r>
              <a:rPr lang="en-GB" noProof="0" dirty="0">
                <a:ea typeface="Calibri"/>
                <a:cs typeface="Calibri"/>
              </a:rPr>
              <a:t>Similar with EI, CQ measurement may be subjective, and may not necessarily predict the success of the leader in all situations </a:t>
            </a:r>
            <a:r>
              <a:rPr lang="en-GB" sz="1200" kern="1200" noProof="0" dirty="0">
                <a:solidFill>
                  <a:schemeClr val="tx1"/>
                </a:solidFill>
                <a:effectLst/>
                <a:latin typeface="+mn-lt"/>
                <a:ea typeface="+mn-ea"/>
                <a:cs typeface="+mn-cs"/>
              </a:rPr>
              <a:t>(Deng, 2024)</a:t>
            </a:r>
            <a:r>
              <a:rPr lang="en-GB" noProof="0" dirty="0">
                <a:ea typeface="Calibri"/>
                <a:cs typeface="Calibri"/>
              </a:rPr>
              <a:t>.</a:t>
            </a:r>
          </a:p>
          <a:p>
            <a:pPr marL="171450" indent="-171450">
              <a:buFont typeface="Arial" panose="020B0604020202020204" pitchFamily="34" charset="0"/>
              <a:buChar char="•"/>
            </a:pPr>
            <a:r>
              <a:rPr lang="en-GB" noProof="0" dirty="0">
                <a:ea typeface="Calibri"/>
                <a:cs typeface="Calibri"/>
              </a:rPr>
              <a:t>The model can also fail to capture dynamic cultural shifts since it is relying on comparatively fixed culture assumptions.</a:t>
            </a:r>
          </a:p>
          <a:p>
            <a:pPr marL="0" indent="0">
              <a:buFont typeface="Arial" panose="020B0604020202020204" pitchFamily="34" charset="0"/>
              <a:buNone/>
            </a:pPr>
            <a:r>
              <a:rPr lang="en-GB" b="1" noProof="0" dirty="0">
                <a:ea typeface="Calibri"/>
                <a:cs typeface="Calibri"/>
              </a:rPr>
              <a:t>The reason why CQ is vital in Multicultural Leadership is:</a:t>
            </a:r>
          </a:p>
          <a:p>
            <a:pPr marL="171450" indent="-171450">
              <a:buFont typeface="Arial" panose="020B0604020202020204" pitchFamily="34" charset="0"/>
              <a:buChar char="•"/>
            </a:pPr>
            <a:r>
              <a:rPr lang="en-GB" noProof="0" dirty="0">
                <a:ea typeface="Calibri"/>
                <a:cs typeface="Calibri"/>
              </a:rPr>
              <a:t>In the current globalized world, high CQ leaders are in a better position to deal with diverse workforce, cross-cultural negotiations, and international market expansion. When leaders are able to appreciate and respect cultural differences, they are able to do so because of High CQ, which makes the workplace more inclusive and effective.</a:t>
            </a:r>
          </a:p>
        </p:txBody>
      </p:sp>
      <p:sp>
        <p:nvSpPr>
          <p:cNvPr id="4" name="Slide Number Placeholder 3"/>
          <p:cNvSpPr>
            <a:spLocks noGrp="1"/>
          </p:cNvSpPr>
          <p:nvPr>
            <p:ph type="sldNum" sz="quarter" idx="5"/>
          </p:nvPr>
        </p:nvSpPr>
        <p:spPr/>
        <p:txBody>
          <a:bodyPr/>
          <a:lstStyle/>
          <a:p>
            <a:fld id="{3A2DB378-D206-4A20-BB0A-11A3E3086EF1}" type="slidenum">
              <a:t>8</a:t>
            </a:fld>
            <a:endParaRPr lang="en-US"/>
          </a:p>
        </p:txBody>
      </p:sp>
    </p:spTree>
    <p:extLst>
      <p:ext uri="{BB962C8B-B14F-4D97-AF65-F5344CB8AC3E}">
        <p14:creationId xmlns:p14="http://schemas.microsoft.com/office/powerpoint/2010/main" val="27026264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A2DB378-D206-4A20-BB0A-11A3E3086EF1}" type="slidenum">
              <a:rPr lang="en-US" smtClean="0"/>
              <a:t>9</a:t>
            </a:fld>
            <a:endParaRPr lang="en-US"/>
          </a:p>
        </p:txBody>
      </p:sp>
    </p:spTree>
    <p:extLst>
      <p:ext uri="{BB962C8B-B14F-4D97-AF65-F5344CB8AC3E}">
        <p14:creationId xmlns:p14="http://schemas.microsoft.com/office/powerpoint/2010/main" val="1294964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gbmrjournal.com/pdf/v14n3s/V14N3s-37.pdf" TargetMode="External"/><Relationship Id="rId2" Type="http://schemas.openxmlformats.org/officeDocument/2006/relationships/hyperlink" Target="https://doi.org/10.1007/s10672-022-09428-z" TargetMode="External"/><Relationship Id="rId1" Type="http://schemas.openxmlformats.org/officeDocument/2006/relationships/slideLayout" Target="../slideLayouts/slideLayout2.xml"/><Relationship Id="rId5" Type="http://schemas.openxmlformats.org/officeDocument/2006/relationships/hyperlink" Target="https://doi.org/10.3390/su15075735" TargetMode="External"/><Relationship Id="rId4" Type="http://schemas.openxmlformats.org/officeDocument/2006/relationships/hyperlink" Target="https://doi.org/10.1016/j.jhlste.2021.100359"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3390/psych404004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B25876-3F98-CC9C-B485-0C83D207C25B}"/>
              </a:ext>
            </a:extLst>
          </p:cNvPr>
          <p:cNvSpPr txBox="1"/>
          <p:nvPr/>
        </p:nvSpPr>
        <p:spPr>
          <a:xfrm>
            <a:off x="3048733" y="2967335"/>
            <a:ext cx="6097464" cy="2031325"/>
          </a:xfrm>
          <a:prstGeom prst="rect">
            <a:avLst/>
          </a:prstGeom>
          <a:noFill/>
        </p:spPr>
        <p:txBody>
          <a:bodyPr wrap="square">
            <a:spAutoFit/>
          </a:bodyPr>
          <a:lstStyle/>
          <a:p>
            <a:r>
              <a:rPr lang="en-GB" dirty="0"/>
              <a:t>Module name: Leadership and Management </a:t>
            </a:r>
          </a:p>
          <a:p>
            <a:r>
              <a:rPr lang="en-GB" dirty="0"/>
              <a:t> Module code: LCBB6022 </a:t>
            </a:r>
          </a:p>
          <a:p>
            <a:r>
              <a:rPr lang="en-GB" dirty="0"/>
              <a:t>Lecturer: Dr Module Leader/Lecturer: Dr </a:t>
            </a:r>
            <a:r>
              <a:rPr lang="en-GB" dirty="0" err="1"/>
              <a:t>Faizu</a:t>
            </a:r>
            <a:r>
              <a:rPr lang="en-GB" dirty="0"/>
              <a:t> Edu</a:t>
            </a:r>
          </a:p>
          <a:p>
            <a:r>
              <a:rPr lang="en-GB" dirty="0"/>
              <a:t> Dr </a:t>
            </a:r>
            <a:r>
              <a:rPr lang="en-GB" dirty="0" err="1"/>
              <a:t>Piyumika</a:t>
            </a:r>
            <a:r>
              <a:rPr lang="en-GB" dirty="0"/>
              <a:t> K. Gamage</a:t>
            </a:r>
          </a:p>
          <a:p>
            <a:endParaRPr lang="en-GB" dirty="0"/>
          </a:p>
          <a:p>
            <a:r>
              <a:rPr lang="en-GB" dirty="0"/>
              <a:t> Name: Mihaela Danescu</a:t>
            </a:r>
          </a:p>
          <a:p>
            <a:r>
              <a:rPr lang="en-GB" dirty="0"/>
              <a:t> Student ID: 2315901 </a:t>
            </a:r>
          </a:p>
        </p:txBody>
      </p:sp>
      <p:pic>
        <p:nvPicPr>
          <p:cNvPr id="4" name="Picture 3">
            <a:extLst>
              <a:ext uri="{FF2B5EF4-FFF2-40B4-BE49-F238E27FC236}">
                <a16:creationId xmlns:a16="http://schemas.microsoft.com/office/drawing/2014/main" id="{1A66357F-1DC3-3D20-9D7E-DAE31F966C21}"/>
              </a:ext>
            </a:extLst>
          </p:cNvPr>
          <p:cNvPicPr>
            <a:picLocks noChangeAspect="1"/>
          </p:cNvPicPr>
          <p:nvPr/>
        </p:nvPicPr>
        <p:blipFill rotWithShape="1">
          <a:blip r:embed="rId2"/>
          <a:srcRect l="1679" t="21187" r="1960" b="21843"/>
          <a:stretch/>
        </p:blipFill>
        <p:spPr>
          <a:xfrm>
            <a:off x="3373064" y="616547"/>
            <a:ext cx="4929505" cy="1257300"/>
          </a:xfrm>
          <a:prstGeom prst="rect">
            <a:avLst/>
          </a:prstGeom>
        </p:spPr>
      </p:pic>
    </p:spTree>
    <p:extLst>
      <p:ext uri="{BB962C8B-B14F-4D97-AF65-F5344CB8AC3E}">
        <p14:creationId xmlns:p14="http://schemas.microsoft.com/office/powerpoint/2010/main" val="2718072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3D abstract blue and gold cube illustration">
            <a:extLst>
              <a:ext uri="{FF2B5EF4-FFF2-40B4-BE49-F238E27FC236}">
                <a16:creationId xmlns:a16="http://schemas.microsoft.com/office/drawing/2014/main" id="{196D2BC0-01C1-D533-C4D8-C1B6DDB7BABE}"/>
              </a:ext>
            </a:extLst>
          </p:cNvPr>
          <p:cNvPicPr>
            <a:picLocks noChangeAspect="1"/>
          </p:cNvPicPr>
          <p:nvPr/>
        </p:nvPicPr>
        <p:blipFill>
          <a:blip r:embed="rId2"/>
          <a:srcRect r="-2" b="6263"/>
          <a:stretch>
            <a:fillRect/>
          </a:stretch>
        </p:blipFill>
        <p:spPr>
          <a:xfrm>
            <a:off x="20" y="10"/>
            <a:ext cx="12191980" cy="6857990"/>
          </a:xfrm>
          <a:prstGeom prst="rect">
            <a:avLst/>
          </a:prstGeom>
        </p:spPr>
      </p:pic>
      <p:sp useBgFill="1">
        <p:nvSpPr>
          <p:cNvPr id="8" name="Rectangle 7">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ctrTitle"/>
          </p:nvPr>
        </p:nvSpPr>
        <p:spPr>
          <a:xfrm>
            <a:off x="2090528" y="2299176"/>
            <a:ext cx="4131368" cy="1571164"/>
          </a:xfrm>
        </p:spPr>
        <p:txBody>
          <a:bodyPr anchor="t">
            <a:normAutofit/>
          </a:bodyPr>
          <a:lstStyle/>
          <a:p>
            <a:pPr algn="l"/>
            <a:r>
              <a:rPr lang="en-GB" sz="3300" noProof="0" dirty="0"/>
              <a:t>Integrating Emotional and Cultural intelligence </a:t>
            </a:r>
          </a:p>
        </p:txBody>
      </p:sp>
      <p:cxnSp>
        <p:nvCxnSpPr>
          <p:cNvPr id="10" name="Straight Connector 9">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7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5" name="Picture 4" descr="Colorful carved figures of humans">
            <a:extLst>
              <a:ext uri="{FF2B5EF4-FFF2-40B4-BE49-F238E27FC236}">
                <a16:creationId xmlns:a16="http://schemas.microsoft.com/office/drawing/2014/main" id="{2C84EA6B-D57B-681F-42B0-53EFBBE3BD90}"/>
              </a:ext>
            </a:extLst>
          </p:cNvPr>
          <p:cNvPicPr>
            <a:picLocks noChangeAspect="1"/>
          </p:cNvPicPr>
          <p:nvPr/>
        </p:nvPicPr>
        <p:blipFill>
          <a:blip r:embed="rId3"/>
          <a:srcRect t="39588" r="-1" b="6846"/>
          <a:stretch>
            <a:fillRect/>
          </a:stretch>
        </p:blipFill>
        <p:spPr>
          <a:xfrm>
            <a:off x="-1" y="10"/>
            <a:ext cx="12228129" cy="4666928"/>
          </a:xfrm>
          <a:prstGeom prst="rect">
            <a:avLst/>
          </a:prstGeom>
        </p:spPr>
      </p:pic>
      <p:grpSp>
        <p:nvGrpSpPr>
          <p:cNvPr id="18" name="Group 17">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9" name="Freeform: Shape 18">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GB" noProof="0" dirty="0"/>
            </a:p>
          </p:txBody>
        </p:sp>
        <p:sp>
          <p:nvSpPr>
            <p:cNvPr id="20" name="Freeform: Shape 19">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GB" noProof="0" dirty="0"/>
            </a:p>
          </p:txBody>
        </p:sp>
        <p:sp>
          <p:nvSpPr>
            <p:cNvPr id="21" name="Freeform: Shape 20">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schemeClr val="lt1"/>
                </a:solidFill>
              </a:endParaRPr>
            </a:p>
          </p:txBody>
        </p:sp>
        <p:sp useBgFill="1">
          <p:nvSpPr>
            <p:cNvPr id="22" name="Freeform: Shape 21">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GB" noProof="0" dirty="0"/>
            </a:p>
          </p:txBody>
        </p:sp>
      </p:grpSp>
      <p:sp>
        <p:nvSpPr>
          <p:cNvPr id="2" name="Title 1">
            <a:extLst>
              <a:ext uri="{FF2B5EF4-FFF2-40B4-BE49-F238E27FC236}">
                <a16:creationId xmlns:a16="http://schemas.microsoft.com/office/drawing/2014/main" id="{F4E700AE-EF67-5540-C0A9-8C3C1EF030FC}"/>
              </a:ext>
            </a:extLst>
          </p:cNvPr>
          <p:cNvSpPr>
            <a:spLocks noGrp="1"/>
          </p:cNvSpPr>
          <p:nvPr>
            <p:ph type="title"/>
          </p:nvPr>
        </p:nvSpPr>
        <p:spPr>
          <a:xfrm>
            <a:off x="804672" y="4551037"/>
            <a:ext cx="5021782" cy="1509931"/>
          </a:xfrm>
        </p:spPr>
        <p:txBody>
          <a:bodyPr>
            <a:normAutofit/>
          </a:bodyPr>
          <a:lstStyle/>
          <a:p>
            <a:r>
              <a:rPr lang="en-GB" sz="3300" b="1" noProof="0" dirty="0">
                <a:solidFill>
                  <a:schemeClr val="tx2"/>
                </a:solidFill>
                <a:latin typeface="Times New Roman"/>
                <a:cs typeface="Times New Roman"/>
              </a:rPr>
              <a:t>INTRODUCTION </a:t>
            </a:r>
            <a:br>
              <a:rPr lang="en-GB" sz="3300" noProof="0" dirty="0">
                <a:solidFill>
                  <a:schemeClr val="tx2"/>
                </a:solidFill>
                <a:latin typeface="Times New Roman"/>
                <a:cs typeface="Times New Roman"/>
              </a:rPr>
            </a:br>
            <a:br>
              <a:rPr lang="en-GB" sz="3300" noProof="0" dirty="0">
                <a:solidFill>
                  <a:schemeClr val="tx2"/>
                </a:solidFill>
                <a:latin typeface="Times New Roman"/>
                <a:cs typeface="Times New Roman"/>
              </a:rPr>
            </a:br>
            <a:endParaRPr lang="en-GB" sz="3300" noProof="0" dirty="0">
              <a:solidFill>
                <a:schemeClr val="tx2"/>
              </a:solidFill>
              <a:latin typeface="Times New Roman"/>
              <a:cs typeface="Times New Roman"/>
            </a:endParaRPr>
          </a:p>
        </p:txBody>
      </p:sp>
      <p:sp>
        <p:nvSpPr>
          <p:cNvPr id="3" name="Content Placeholder 2">
            <a:extLst>
              <a:ext uri="{FF2B5EF4-FFF2-40B4-BE49-F238E27FC236}">
                <a16:creationId xmlns:a16="http://schemas.microsoft.com/office/drawing/2014/main" id="{9BED2D27-2E24-2CC6-7F68-D37860F01761}"/>
              </a:ext>
            </a:extLst>
          </p:cNvPr>
          <p:cNvSpPr>
            <a:spLocks noGrp="1"/>
          </p:cNvSpPr>
          <p:nvPr>
            <p:ph idx="1"/>
          </p:nvPr>
        </p:nvSpPr>
        <p:spPr>
          <a:xfrm>
            <a:off x="5416062" y="4551037"/>
            <a:ext cx="5980597" cy="1509935"/>
          </a:xfrm>
        </p:spPr>
        <p:txBody>
          <a:bodyPr vert="horz" lIns="91440" tIns="45720" rIns="91440" bIns="45720" rtlCol="0" anchor="ctr">
            <a:normAutofit/>
          </a:bodyPr>
          <a:lstStyle/>
          <a:p>
            <a:r>
              <a:rPr lang="en-GB" sz="1300" noProof="0" dirty="0">
                <a:solidFill>
                  <a:schemeClr val="tx2"/>
                </a:solidFill>
                <a:latin typeface="Times New Roman"/>
                <a:cs typeface="Times New Roman"/>
              </a:rPr>
              <a:t>The modern business environment has been more interconnected and more diverse, and it has demanded leaders to deal with numerous challenges, including multicultural teams as well as handling the emotional aspects in the workplace. </a:t>
            </a:r>
          </a:p>
          <a:p>
            <a:r>
              <a:rPr lang="en-GB" sz="1300" noProof="0" dirty="0">
                <a:solidFill>
                  <a:schemeClr val="tx2"/>
                </a:solidFill>
                <a:latin typeface="Times New Roman"/>
                <a:cs typeface="Times New Roman"/>
              </a:rPr>
              <a:t>Emotional Intelligence (EI) and Cultural Intelligence (CQ) are two leadership qualities that have been highlighted as a result of their significant influence on effective leadership (Cheung, Tung and </a:t>
            </a:r>
            <a:r>
              <a:rPr lang="en-GB" sz="1300" noProof="0" dirty="0" err="1">
                <a:solidFill>
                  <a:schemeClr val="tx2"/>
                </a:solidFill>
                <a:latin typeface="Times New Roman"/>
                <a:cs typeface="Times New Roman"/>
              </a:rPr>
              <a:t>Goopio</a:t>
            </a:r>
            <a:r>
              <a:rPr lang="en-GB" sz="1300" noProof="0" dirty="0">
                <a:solidFill>
                  <a:schemeClr val="tx2"/>
                </a:solidFill>
                <a:latin typeface="Times New Roman"/>
                <a:cs typeface="Times New Roman"/>
              </a:rPr>
              <a:t>, 2021).</a:t>
            </a:r>
            <a:endParaRPr lang="en-GB" sz="1300" noProof="0" dirty="0">
              <a:solidFill>
                <a:schemeClr val="tx2"/>
              </a:solidFill>
            </a:endParaRPr>
          </a:p>
        </p:txBody>
      </p:sp>
    </p:spTree>
    <p:extLst>
      <p:ext uri="{BB962C8B-B14F-4D97-AF65-F5344CB8AC3E}">
        <p14:creationId xmlns:p14="http://schemas.microsoft.com/office/powerpoint/2010/main" val="2196282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2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750"/>
                            </p:stCondLst>
                            <p:childTnLst>
                              <p:par>
                                <p:cTn id="9" presetID="10" presetClass="entr" presetSubtype="0" fill="hold" grpId="0" nodeType="afterEffect">
                                  <p:stCondLst>
                                    <p:cond delay="25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6" name="Group 15">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7"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8"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grpSp>
        <p:nvGrpSpPr>
          <p:cNvPr id="20" name="Group 19">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1"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2"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pic>
        <p:nvPicPr>
          <p:cNvPr id="4" name="Picture 3" descr="A poster with text overlay&#10;&#10;AI-generated content may be incorrect.">
            <a:extLst>
              <a:ext uri="{FF2B5EF4-FFF2-40B4-BE49-F238E27FC236}">
                <a16:creationId xmlns:a16="http://schemas.microsoft.com/office/drawing/2014/main" id="{8580AD3C-CECC-4126-6957-A68740325DB2}"/>
              </a:ext>
            </a:extLst>
          </p:cNvPr>
          <p:cNvPicPr>
            <a:picLocks noChangeAspect="1"/>
          </p:cNvPicPr>
          <p:nvPr/>
        </p:nvPicPr>
        <p:blipFill>
          <a:blip r:embed="rId3"/>
          <a:srcRect r="-1" b="318"/>
          <a:stretch>
            <a:fillRect/>
          </a:stretch>
        </p:blipFill>
        <p:spPr>
          <a:xfrm>
            <a:off x="7082810" y="841663"/>
            <a:ext cx="4166151" cy="5185923"/>
          </a:xfrm>
          <a:prstGeom prst="rect">
            <a:avLst/>
          </a:prstGeom>
        </p:spPr>
      </p:pic>
      <p:grpSp>
        <p:nvGrpSpPr>
          <p:cNvPr id="24" name="Group 23">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5" name="Freeform: Shape 24">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6" name="Freeform: Shape 25">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7" name="Freeform: Shape 26">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8" name="Freeform: Shape 27">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9" name="Freeform: Shape 28">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0" name="Freeform: Shape 29">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1" name="Freeform: Shape 30">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2" name="Title 1">
            <a:extLst>
              <a:ext uri="{FF2B5EF4-FFF2-40B4-BE49-F238E27FC236}">
                <a16:creationId xmlns:a16="http://schemas.microsoft.com/office/drawing/2014/main" id="{409AD282-6E8B-4CCD-A939-A285C6460598}"/>
              </a:ext>
            </a:extLst>
          </p:cNvPr>
          <p:cNvSpPr>
            <a:spLocks noGrp="1"/>
          </p:cNvSpPr>
          <p:nvPr>
            <p:ph type="title"/>
          </p:nvPr>
        </p:nvSpPr>
        <p:spPr>
          <a:xfrm>
            <a:off x="1014984" y="819015"/>
            <a:ext cx="5821537" cy="2353362"/>
          </a:xfrm>
        </p:spPr>
        <p:txBody>
          <a:bodyPr anchor="b">
            <a:normAutofit/>
          </a:bodyPr>
          <a:lstStyle/>
          <a:p>
            <a:r>
              <a:rPr lang="en-GB" sz="4800" b="1" noProof="0" dirty="0">
                <a:solidFill>
                  <a:schemeClr val="bg1"/>
                </a:solidFill>
                <a:latin typeface="Times New Roman"/>
                <a:cs typeface="Times New Roman"/>
              </a:rPr>
              <a:t>Emotional Intelligence (EI) in Leadership </a:t>
            </a:r>
            <a:endParaRPr lang="en-GB" sz="4800" noProof="0" dirty="0">
              <a:solidFill>
                <a:schemeClr val="bg1"/>
              </a:solidFill>
            </a:endParaRPr>
          </a:p>
        </p:txBody>
      </p:sp>
      <p:sp>
        <p:nvSpPr>
          <p:cNvPr id="3" name="Content Placeholder 2">
            <a:extLst>
              <a:ext uri="{FF2B5EF4-FFF2-40B4-BE49-F238E27FC236}">
                <a16:creationId xmlns:a16="http://schemas.microsoft.com/office/drawing/2014/main" id="{804150D7-8020-0FF2-60A8-CAFDE82A475A}"/>
              </a:ext>
            </a:extLst>
          </p:cNvPr>
          <p:cNvSpPr>
            <a:spLocks noGrp="1"/>
          </p:cNvSpPr>
          <p:nvPr>
            <p:ph idx="1"/>
          </p:nvPr>
        </p:nvSpPr>
        <p:spPr>
          <a:xfrm>
            <a:off x="1014984" y="3442089"/>
            <a:ext cx="5821537" cy="2596896"/>
          </a:xfrm>
        </p:spPr>
        <p:txBody>
          <a:bodyPr vert="horz" lIns="91440" tIns="45720" rIns="91440" bIns="45720" rtlCol="0" anchor="t">
            <a:normAutofit/>
          </a:bodyPr>
          <a:lstStyle/>
          <a:p>
            <a:pPr marL="0" indent="0">
              <a:buNone/>
            </a:pPr>
            <a:r>
              <a:rPr lang="en-GB" sz="700" b="1" noProof="0" dirty="0">
                <a:solidFill>
                  <a:schemeClr val="bg1"/>
                </a:solidFill>
                <a:latin typeface="Times New Roman"/>
                <a:cs typeface="Times New Roman"/>
              </a:rPr>
              <a:t>Emotional Intelligence (EI):</a:t>
            </a:r>
            <a:endParaRPr lang="en-GB" sz="700" noProof="0" dirty="0">
              <a:solidFill>
                <a:schemeClr val="bg1"/>
              </a:solidFill>
              <a:latin typeface="Times New Roman"/>
              <a:cs typeface="Times New Roman"/>
            </a:endParaRPr>
          </a:p>
          <a:p>
            <a:pPr marL="0" indent="0">
              <a:buNone/>
            </a:pPr>
            <a:r>
              <a:rPr lang="en-GB" sz="700" noProof="0" dirty="0">
                <a:solidFill>
                  <a:schemeClr val="bg1"/>
                </a:solidFill>
                <a:latin typeface="Times New Roman"/>
                <a:cs typeface="Times New Roman"/>
              </a:rPr>
              <a:t>Emotional Intelligence (EI) is the ability to recognise, understand, and manage one’s own emotions and the emotions of others. According to Daniel Goleman, EI encompasses the five key parts:   </a:t>
            </a:r>
          </a:p>
          <a:p>
            <a:r>
              <a:rPr lang="en-GB" sz="700" noProof="0" dirty="0">
                <a:solidFill>
                  <a:schemeClr val="bg1"/>
                </a:solidFill>
                <a:latin typeface="Times New Roman"/>
                <a:cs typeface="Times New Roman"/>
              </a:rPr>
              <a:t>Self-awareness</a:t>
            </a:r>
          </a:p>
          <a:p>
            <a:r>
              <a:rPr lang="en-GB" sz="700" noProof="0" dirty="0">
                <a:solidFill>
                  <a:schemeClr val="bg1"/>
                </a:solidFill>
                <a:latin typeface="Times New Roman"/>
                <a:cs typeface="Times New Roman"/>
              </a:rPr>
              <a:t>Self-regulation</a:t>
            </a:r>
          </a:p>
          <a:p>
            <a:r>
              <a:rPr lang="en-GB" sz="700" noProof="0" dirty="0">
                <a:solidFill>
                  <a:schemeClr val="bg1"/>
                </a:solidFill>
                <a:latin typeface="Times New Roman"/>
                <a:cs typeface="Times New Roman"/>
              </a:rPr>
              <a:t>Motivation</a:t>
            </a:r>
          </a:p>
          <a:p>
            <a:r>
              <a:rPr lang="en-GB" sz="700" noProof="0" dirty="0">
                <a:solidFill>
                  <a:schemeClr val="bg1"/>
                </a:solidFill>
                <a:latin typeface="Times New Roman"/>
                <a:cs typeface="Times New Roman"/>
              </a:rPr>
              <a:t>Empathy</a:t>
            </a:r>
          </a:p>
          <a:p>
            <a:r>
              <a:rPr lang="en-GB" sz="700" noProof="0" dirty="0">
                <a:solidFill>
                  <a:schemeClr val="bg1"/>
                </a:solidFill>
                <a:latin typeface="Times New Roman"/>
                <a:cs typeface="Times New Roman"/>
              </a:rPr>
              <a:t>Social Skills</a:t>
            </a:r>
          </a:p>
          <a:p>
            <a:pPr marL="0" indent="0">
              <a:buNone/>
            </a:pPr>
            <a:r>
              <a:rPr lang="en-GB" sz="700" b="1" noProof="0" dirty="0">
                <a:solidFill>
                  <a:schemeClr val="bg1"/>
                </a:solidFill>
                <a:latin typeface="Times New Roman"/>
                <a:cs typeface="Times New Roman"/>
              </a:rPr>
              <a:t>Why EI Matters for Leadership: </a:t>
            </a:r>
            <a:endParaRPr lang="en-GB" sz="700" noProof="0" dirty="0">
              <a:solidFill>
                <a:schemeClr val="bg1"/>
              </a:solidFill>
              <a:latin typeface="Times New Roman"/>
              <a:cs typeface="Times New Roman"/>
            </a:endParaRPr>
          </a:p>
          <a:p>
            <a:r>
              <a:rPr lang="en-GB" sz="700" noProof="0" dirty="0">
                <a:solidFill>
                  <a:schemeClr val="bg1"/>
                </a:solidFill>
                <a:latin typeface="Times New Roman"/>
                <a:cs typeface="Times New Roman"/>
              </a:rPr>
              <a:t>Empathy</a:t>
            </a:r>
          </a:p>
          <a:p>
            <a:r>
              <a:rPr lang="en-GB" sz="700" noProof="0" dirty="0">
                <a:solidFill>
                  <a:schemeClr val="bg1"/>
                </a:solidFill>
                <a:latin typeface="Times New Roman"/>
                <a:cs typeface="Times New Roman"/>
              </a:rPr>
              <a:t>Self-regulation</a:t>
            </a:r>
          </a:p>
          <a:p>
            <a:r>
              <a:rPr lang="en-GB" sz="700" noProof="0" dirty="0">
                <a:solidFill>
                  <a:schemeClr val="bg1"/>
                </a:solidFill>
                <a:latin typeface="Times New Roman"/>
                <a:cs typeface="Times New Roman"/>
              </a:rPr>
              <a:t>Motivation</a:t>
            </a:r>
          </a:p>
          <a:p>
            <a:endParaRPr lang="en-GB" sz="700" noProof="0" dirty="0">
              <a:solidFill>
                <a:schemeClr val="bg1"/>
              </a:solidFill>
            </a:endParaRPr>
          </a:p>
        </p:txBody>
      </p:sp>
    </p:spTree>
    <p:extLst>
      <p:ext uri="{BB962C8B-B14F-4D97-AF65-F5344CB8AC3E}">
        <p14:creationId xmlns:p14="http://schemas.microsoft.com/office/powerpoint/2010/main" val="2475500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25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par>
                          <p:cTn id="8" fill="hold">
                            <p:stCondLst>
                              <p:cond delay="750"/>
                            </p:stCondLst>
                            <p:childTnLst>
                              <p:par>
                                <p:cTn id="9" presetID="10" presetClass="entr" presetSubtype="0" fill="hold" nodeType="afterEffect">
                                  <p:stCondLst>
                                    <p:cond delay="1750"/>
                                  </p:stCondLst>
                                  <p:childTnLst>
                                    <p:set>
                                      <p:cBhvr>
                                        <p:cTn id="10" dur="1" fill="hold">
                                          <p:stCondLst>
                                            <p:cond delay="0"/>
                                          </p:stCondLst>
                                        </p:cTn>
                                        <p:tgtEl>
                                          <p:spTgt spid="3">
                                            <p:txEl>
                                              <p:pRg st="4" end="4"/>
                                            </p:txEl>
                                          </p:spTgt>
                                        </p:tgtEl>
                                        <p:attrNameLst>
                                          <p:attrName>style.visibility</p:attrName>
                                        </p:attrNameLst>
                                      </p:cBhvr>
                                      <p:to>
                                        <p:strVal val="visible"/>
                                      </p:to>
                                    </p:set>
                                    <p:animEffect transition="in" filter="fade">
                                      <p:cBhvr>
                                        <p:cTn id="11" dur="500"/>
                                        <p:tgtEl>
                                          <p:spTgt spid="3">
                                            <p:txEl>
                                              <p:pRg st="4" end="4"/>
                                            </p:txEl>
                                          </p:spTgt>
                                        </p:tgtEl>
                                      </p:cBhvr>
                                    </p:animEffect>
                                  </p:childTnLst>
                                </p:cTn>
                              </p:par>
                            </p:childTnLst>
                          </p:cTn>
                        </p:par>
                        <p:par>
                          <p:cTn id="12" fill="hold">
                            <p:stCondLst>
                              <p:cond delay="3000"/>
                            </p:stCondLst>
                            <p:childTnLst>
                              <p:par>
                                <p:cTn id="13" presetID="10" presetClass="entr" presetSubtype="0" fill="hold" nodeType="afterEffect">
                                  <p:stCondLst>
                                    <p:cond delay="175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childTnLst>
                          </p:cTn>
                        </p:par>
                        <p:par>
                          <p:cTn id="16" fill="hold">
                            <p:stCondLst>
                              <p:cond delay="5250"/>
                            </p:stCondLst>
                            <p:childTnLst>
                              <p:par>
                                <p:cTn id="17" presetID="10" presetClass="entr" presetSubtype="0" fill="hold" nodeType="afterEffect">
                                  <p:stCondLst>
                                    <p:cond delay="175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500"/>
                                        <p:tgtEl>
                                          <p:spTgt spid="3">
                                            <p:txEl>
                                              <p:pRg st="6" end="6"/>
                                            </p:txEl>
                                          </p:spTgt>
                                        </p:tgtEl>
                                      </p:cBhvr>
                                    </p:animEffect>
                                  </p:childTnLst>
                                </p:cTn>
                              </p:par>
                            </p:childTnLst>
                          </p:cTn>
                        </p:par>
                        <p:par>
                          <p:cTn id="20" fill="hold">
                            <p:stCondLst>
                              <p:cond delay="7500"/>
                            </p:stCondLst>
                            <p:childTnLst>
                              <p:par>
                                <p:cTn id="21" presetID="10" presetClass="entr" presetSubtype="0" fill="hold" nodeType="afterEffect">
                                  <p:stCondLst>
                                    <p:cond delay="175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500"/>
                                        <p:tgtEl>
                                          <p:spTgt spid="3">
                                            <p:txEl>
                                              <p:pRg st="7" end="7"/>
                                            </p:txEl>
                                          </p:spTgt>
                                        </p:tgtEl>
                                      </p:cBhvr>
                                    </p:animEffect>
                                  </p:childTnLst>
                                </p:cTn>
                              </p:par>
                            </p:childTnLst>
                          </p:cTn>
                        </p:par>
                        <p:par>
                          <p:cTn id="24" fill="hold">
                            <p:stCondLst>
                              <p:cond delay="9750"/>
                            </p:stCondLst>
                            <p:childTnLst>
                              <p:par>
                                <p:cTn id="25" presetID="10" presetClass="entr" presetSubtype="0" fill="hold" nodeType="afterEffect">
                                  <p:stCondLst>
                                    <p:cond delay="175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par>
                          <p:cTn id="28" fill="hold">
                            <p:stCondLst>
                              <p:cond delay="12000"/>
                            </p:stCondLst>
                            <p:childTnLst>
                              <p:par>
                                <p:cTn id="29" presetID="10" presetClass="entr" presetSubtype="0" fill="hold" nodeType="afterEffect">
                                  <p:stCondLst>
                                    <p:cond delay="1750"/>
                                  </p:stCondLst>
                                  <p:childTnLst>
                                    <p:set>
                                      <p:cBhvr>
                                        <p:cTn id="30" dur="1" fill="hold">
                                          <p:stCondLst>
                                            <p:cond delay="0"/>
                                          </p:stCondLst>
                                        </p:cTn>
                                        <p:tgtEl>
                                          <p:spTgt spid="3">
                                            <p:txEl>
                                              <p:pRg st="9" end="9"/>
                                            </p:txEl>
                                          </p:spTgt>
                                        </p:tgtEl>
                                        <p:attrNameLst>
                                          <p:attrName>style.visibility</p:attrName>
                                        </p:attrNameLst>
                                      </p:cBhvr>
                                      <p:to>
                                        <p:strVal val="visible"/>
                                      </p:to>
                                    </p:set>
                                    <p:animEffect transition="in" filter="fade">
                                      <p:cBhvr>
                                        <p:cTn id="31" dur="500"/>
                                        <p:tgtEl>
                                          <p:spTgt spid="3">
                                            <p:txEl>
                                              <p:pRg st="9" end="9"/>
                                            </p:txEl>
                                          </p:spTgt>
                                        </p:tgtEl>
                                      </p:cBhvr>
                                    </p:animEffect>
                                  </p:childTnLst>
                                </p:cTn>
                              </p:par>
                            </p:childTnLst>
                          </p:cTn>
                        </p:par>
                        <p:par>
                          <p:cTn id="32" fill="hold">
                            <p:stCondLst>
                              <p:cond delay="14250"/>
                            </p:stCondLst>
                            <p:childTnLst>
                              <p:par>
                                <p:cTn id="33" presetID="10" presetClass="entr" presetSubtype="0" fill="hold" nodeType="afterEffect">
                                  <p:stCondLst>
                                    <p:cond delay="1750"/>
                                  </p:stCondLst>
                                  <p:childTnLst>
                                    <p:set>
                                      <p:cBhvr>
                                        <p:cTn id="34" dur="1" fill="hold">
                                          <p:stCondLst>
                                            <p:cond delay="0"/>
                                          </p:stCondLst>
                                        </p:cTn>
                                        <p:tgtEl>
                                          <p:spTgt spid="3">
                                            <p:txEl>
                                              <p:pRg st="10" end="10"/>
                                            </p:txEl>
                                          </p:spTgt>
                                        </p:tgtEl>
                                        <p:attrNameLst>
                                          <p:attrName>style.visibility</p:attrName>
                                        </p:attrNameLst>
                                      </p:cBhvr>
                                      <p:to>
                                        <p:strVal val="visible"/>
                                      </p:to>
                                    </p:set>
                                    <p:animEffect transition="in" filter="fade">
                                      <p:cBhvr>
                                        <p:cTn id="35"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5" name="Picture 4" descr="A robot with human face">
            <a:extLst>
              <a:ext uri="{FF2B5EF4-FFF2-40B4-BE49-F238E27FC236}">
                <a16:creationId xmlns:a16="http://schemas.microsoft.com/office/drawing/2014/main" id="{EF40C22C-61F0-BF40-7AD6-0C9AF8A9F495}"/>
              </a:ext>
            </a:extLst>
          </p:cNvPr>
          <p:cNvPicPr>
            <a:picLocks noChangeAspect="1"/>
          </p:cNvPicPr>
          <p:nvPr/>
        </p:nvPicPr>
        <p:blipFill>
          <a:blip r:embed="rId3"/>
          <a:srcRect l="111" r="5771" b="-1"/>
          <a:stretch>
            <a:fillRect/>
          </a:stretch>
        </p:blipFill>
        <p:spPr>
          <a:xfrm>
            <a:off x="2522356" y="19193"/>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6F1F34E4-19A8-BADD-B161-632239CEDAF6}"/>
              </a:ext>
            </a:extLst>
          </p:cNvPr>
          <p:cNvSpPr>
            <a:spLocks noGrp="1"/>
          </p:cNvSpPr>
          <p:nvPr>
            <p:ph type="title"/>
          </p:nvPr>
        </p:nvSpPr>
        <p:spPr>
          <a:xfrm>
            <a:off x="838200" y="365125"/>
            <a:ext cx="3822189" cy="1899912"/>
          </a:xfrm>
        </p:spPr>
        <p:txBody>
          <a:bodyPr>
            <a:normAutofit/>
          </a:bodyPr>
          <a:lstStyle/>
          <a:p>
            <a:r>
              <a:rPr lang="en-GB" sz="4000" b="1" noProof="0" dirty="0">
                <a:latin typeface="Times New Roman"/>
                <a:cs typeface="Times New Roman"/>
              </a:rPr>
              <a:t>EI Model/Theory</a:t>
            </a:r>
            <a:endParaRPr lang="en-GB" sz="4000" noProof="0" dirty="0"/>
          </a:p>
          <a:p>
            <a:endParaRPr lang="en-GB" sz="4000" noProof="0" dirty="0"/>
          </a:p>
        </p:txBody>
      </p:sp>
      <p:sp>
        <p:nvSpPr>
          <p:cNvPr id="3" name="Content Placeholder 2">
            <a:extLst>
              <a:ext uri="{FF2B5EF4-FFF2-40B4-BE49-F238E27FC236}">
                <a16:creationId xmlns:a16="http://schemas.microsoft.com/office/drawing/2014/main" id="{AEEC3795-358C-0057-C0F4-B174B23C5654}"/>
              </a:ext>
            </a:extLst>
          </p:cNvPr>
          <p:cNvSpPr>
            <a:spLocks noGrp="1"/>
          </p:cNvSpPr>
          <p:nvPr>
            <p:ph idx="1"/>
          </p:nvPr>
        </p:nvSpPr>
        <p:spPr>
          <a:xfrm>
            <a:off x="530469" y="2275438"/>
            <a:ext cx="3822189" cy="3742762"/>
          </a:xfrm>
        </p:spPr>
        <p:txBody>
          <a:bodyPr vert="horz" lIns="91440" tIns="45720" rIns="91440" bIns="45720" rtlCol="0">
            <a:normAutofit/>
          </a:bodyPr>
          <a:lstStyle/>
          <a:p>
            <a:pPr marL="0" indent="0">
              <a:buNone/>
            </a:pPr>
            <a:r>
              <a:rPr lang="en-GB" sz="1500" noProof="0" dirty="0">
                <a:latin typeface="Times New Roman"/>
                <a:cs typeface="Times New Roman"/>
              </a:rPr>
              <a:t>One of the best-known models of EI is Goleman's EI model</a:t>
            </a:r>
            <a:r>
              <a:rPr lang="en-GB" sz="1500" b="1" noProof="0" dirty="0">
                <a:latin typeface="Times New Roman"/>
                <a:cs typeface="Times New Roman"/>
              </a:rPr>
              <a:t>. </a:t>
            </a:r>
          </a:p>
          <a:p>
            <a:pPr marL="0" indent="0">
              <a:buNone/>
            </a:pPr>
            <a:r>
              <a:rPr lang="en-GB" sz="1500" noProof="0" dirty="0">
                <a:latin typeface="Times New Roman"/>
                <a:cs typeface="Times New Roman"/>
              </a:rPr>
              <a:t>Self-awareness</a:t>
            </a:r>
          </a:p>
          <a:p>
            <a:r>
              <a:rPr lang="en-GB" sz="1500" noProof="0" dirty="0">
                <a:latin typeface="Times New Roman"/>
                <a:cs typeface="Times New Roman"/>
              </a:rPr>
              <a:t>Self-regulation</a:t>
            </a:r>
          </a:p>
          <a:p>
            <a:r>
              <a:rPr lang="en-GB" sz="1500" noProof="0" dirty="0">
                <a:latin typeface="Times New Roman"/>
                <a:cs typeface="Times New Roman"/>
              </a:rPr>
              <a:t>Empathy</a:t>
            </a:r>
          </a:p>
          <a:p>
            <a:r>
              <a:rPr lang="en-GB" sz="1500" noProof="0" dirty="0">
                <a:latin typeface="Times New Roman"/>
                <a:cs typeface="Times New Roman"/>
              </a:rPr>
              <a:t>Social Skills</a:t>
            </a:r>
          </a:p>
          <a:p>
            <a:pPr marL="0" indent="0">
              <a:buNone/>
            </a:pPr>
            <a:r>
              <a:rPr lang="en-GB" sz="1700" b="1" noProof="0" dirty="0">
                <a:latin typeface="Times New Roman"/>
                <a:cs typeface="Times New Roman"/>
              </a:rPr>
              <a:t>Critical Evaluation of Goleman's EL Model: </a:t>
            </a:r>
            <a:endParaRPr lang="en-GB" sz="1700" noProof="0" dirty="0">
              <a:latin typeface="Times New Roman"/>
              <a:cs typeface="Times New Roman"/>
            </a:endParaRPr>
          </a:p>
          <a:p>
            <a:r>
              <a:rPr lang="en-GB" sz="1400" b="1" noProof="0" dirty="0">
                <a:latin typeface="Times New Roman"/>
                <a:cs typeface="Times New Roman"/>
              </a:rPr>
              <a:t>Strengths</a:t>
            </a:r>
            <a:r>
              <a:rPr lang="en-GB" sz="1400" noProof="0" dirty="0">
                <a:latin typeface="Times New Roman"/>
                <a:cs typeface="Times New Roman"/>
              </a:rPr>
              <a:t> - </a:t>
            </a:r>
            <a:r>
              <a:rPr lang="en-GB" sz="1400" noProof="0" dirty="0">
                <a:latin typeface="Times New Roman" panose="02020603050405020304" pitchFamily="18" charset="0"/>
                <a:cs typeface="Times New Roman" panose="02020603050405020304" pitchFamily="18" charset="0"/>
              </a:rPr>
              <a:t>widely accepted, recognised as a predictor of leadership success, emphasises emotional and interpersonal skills </a:t>
            </a:r>
          </a:p>
          <a:p>
            <a:r>
              <a:rPr lang="en-GB" sz="1400" b="1" noProof="0" dirty="0">
                <a:latin typeface="Times New Roman"/>
                <a:cs typeface="Times New Roman"/>
              </a:rPr>
              <a:t>Limitation</a:t>
            </a:r>
            <a:r>
              <a:rPr lang="en-GB" sz="1700" b="1" noProof="0" dirty="0">
                <a:latin typeface="Times New Roman"/>
                <a:cs typeface="Times New Roman"/>
              </a:rPr>
              <a:t>- </a:t>
            </a:r>
            <a:r>
              <a:rPr lang="en-GB" sz="1200" noProof="0" dirty="0">
                <a:latin typeface="Times New Roman" panose="02020603050405020304" pitchFamily="18" charset="0"/>
                <a:cs typeface="Times New Roman" panose="02020603050405020304" pitchFamily="18" charset="0"/>
              </a:rPr>
              <a:t>measure objectively, high EI guarantees leadership success, </a:t>
            </a:r>
          </a:p>
          <a:p>
            <a:pPr marL="0" indent="0">
              <a:buNone/>
            </a:pPr>
            <a:endParaRPr lang="en-GB" sz="1700" noProof="0" dirty="0"/>
          </a:p>
          <a:p>
            <a:endParaRPr lang="en-GB" sz="1700" noProof="0" dirty="0"/>
          </a:p>
        </p:txBody>
      </p:sp>
    </p:spTree>
    <p:extLst>
      <p:ext uri="{BB962C8B-B14F-4D97-AF65-F5344CB8AC3E}">
        <p14:creationId xmlns:p14="http://schemas.microsoft.com/office/powerpoint/2010/main" val="2207835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100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25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100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25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100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25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100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25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100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25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100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25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100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250"/>
                                        <p:tgtEl>
                                          <p:spTgt spid="3">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100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fade">
                                      <p:cBhvr>
                                        <p:cTn id="46" dur="25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0E4C519-FBE9-4ABE-A8F9-C2CBE3269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5" name="Picture 4">
            <a:extLst>
              <a:ext uri="{FF2B5EF4-FFF2-40B4-BE49-F238E27FC236}">
                <a16:creationId xmlns:a16="http://schemas.microsoft.com/office/drawing/2014/main" id="{F3BCBC94-813B-49E1-E7CA-2FFE40BB3C37}"/>
              </a:ext>
            </a:extLst>
          </p:cNvPr>
          <p:cNvPicPr>
            <a:picLocks noChangeAspect="1"/>
          </p:cNvPicPr>
          <p:nvPr/>
        </p:nvPicPr>
        <p:blipFill>
          <a:blip r:embed="rId3"/>
          <a:srcRect r="26621"/>
          <a:stretch>
            <a:fillRect/>
          </a:stretch>
        </p:blipFill>
        <p:spPr>
          <a:xfrm>
            <a:off x="5590903" y="-1"/>
            <a:ext cx="6601097"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16" name="Freeform: Shape 15">
            <a:extLst>
              <a:ext uri="{FF2B5EF4-FFF2-40B4-BE49-F238E27FC236}">
                <a16:creationId xmlns:a16="http://schemas.microsoft.com/office/drawing/2014/main" id="{80EC29FB-299E-49F3-8C7B-01199632A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C29A2522-B27A-45C5-897B-79A1407D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38831E5-6BAB-C2B5-EF6F-CE2E6FE38F4D}"/>
              </a:ext>
            </a:extLst>
          </p:cNvPr>
          <p:cNvSpPr>
            <a:spLocks noGrp="1"/>
          </p:cNvSpPr>
          <p:nvPr>
            <p:ph type="title"/>
          </p:nvPr>
        </p:nvSpPr>
        <p:spPr>
          <a:xfrm>
            <a:off x="371094" y="1161288"/>
            <a:ext cx="3438144" cy="1239012"/>
          </a:xfrm>
        </p:spPr>
        <p:txBody>
          <a:bodyPr anchor="ctr">
            <a:normAutofit/>
          </a:bodyPr>
          <a:lstStyle/>
          <a:p>
            <a:r>
              <a:rPr lang="en-GB" sz="2800" b="1" noProof="0" dirty="0">
                <a:latin typeface="Times New Roman"/>
                <a:cs typeface="Times New Roman"/>
              </a:rPr>
              <a:t>Business Examples of EI </a:t>
            </a:r>
            <a:endParaRPr lang="en-GB" sz="2800" noProof="0" dirty="0"/>
          </a:p>
          <a:p>
            <a:endParaRPr lang="en-GB" sz="2800" noProof="0" dirty="0"/>
          </a:p>
        </p:txBody>
      </p:sp>
      <p:sp>
        <p:nvSpPr>
          <p:cNvPr id="20" name="Rectangle 19">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9CF805C-F959-CB0A-6761-2F0BE3298C70}"/>
              </a:ext>
            </a:extLst>
          </p:cNvPr>
          <p:cNvSpPr>
            <a:spLocks noGrp="1"/>
          </p:cNvSpPr>
          <p:nvPr>
            <p:ph idx="1"/>
          </p:nvPr>
        </p:nvSpPr>
        <p:spPr>
          <a:xfrm>
            <a:off x="277873" y="2443478"/>
            <a:ext cx="2478390" cy="4231641"/>
          </a:xfrm>
        </p:spPr>
        <p:txBody>
          <a:bodyPr vert="horz" lIns="91440" tIns="45720" rIns="91440" bIns="45720" rtlCol="0" anchor="t">
            <a:noAutofit/>
          </a:bodyPr>
          <a:lstStyle/>
          <a:p>
            <a:pPr marL="0" indent="0" algn="just">
              <a:lnSpc>
                <a:spcPct val="150000"/>
              </a:lnSpc>
              <a:buNone/>
            </a:pPr>
            <a:r>
              <a:rPr lang="en-GB" sz="1200" b="1" noProof="0" dirty="0">
                <a:latin typeface="Times New Roman"/>
                <a:cs typeface="Times New Roman"/>
              </a:rPr>
              <a:t>Example 1: Tesla </a:t>
            </a:r>
            <a:endParaRPr lang="en-GB" sz="1200" noProof="0" dirty="0">
              <a:latin typeface="Times New Roman"/>
              <a:cs typeface="Times New Roman"/>
            </a:endParaRPr>
          </a:p>
          <a:p>
            <a:pPr marL="0" indent="0" algn="just">
              <a:lnSpc>
                <a:spcPct val="150000"/>
              </a:lnSpc>
              <a:buNone/>
            </a:pPr>
            <a:r>
              <a:rPr lang="en-GB" sz="1200" noProof="0" dirty="0">
                <a:latin typeface="Times New Roman"/>
                <a:cs typeface="Times New Roman"/>
              </a:rPr>
              <a:t>Elon Musk, the leader of Tesla, can be described as having a high degree of emotional intelligence in the character of its relationship with employees and driving them to attain high goals </a:t>
            </a:r>
            <a:r>
              <a:rPr lang="en-GB" sz="1200" noProof="0" dirty="0">
                <a:latin typeface="Times New Roman" panose="02020603050405020304" pitchFamily="18" charset="0"/>
                <a:cs typeface="Times New Roman" panose="02020603050405020304" pitchFamily="18" charset="0"/>
              </a:rPr>
              <a:t>(Reilly, 2022)</a:t>
            </a:r>
            <a:r>
              <a:rPr lang="en-GB" sz="1200" noProof="0" dirty="0">
                <a:latin typeface="Times New Roman"/>
                <a:cs typeface="Times New Roman"/>
              </a:rPr>
              <a:t>. This has brought creativity, power and dedication among the staff of Tesla and is driving the firm to uproot the automotive industry. It is this self-awareness and drive that has been instrumental in steering the company towards vision, especially in the harsh market climate by Musk.</a:t>
            </a:r>
          </a:p>
        </p:txBody>
      </p:sp>
      <p:sp>
        <p:nvSpPr>
          <p:cNvPr id="4" name="Rectangle 3"/>
          <p:cNvSpPr/>
          <p:nvPr/>
        </p:nvSpPr>
        <p:spPr>
          <a:xfrm>
            <a:off x="2857001" y="2504948"/>
            <a:ext cx="2443803" cy="3383106"/>
          </a:xfrm>
          <a:prstGeom prst="rect">
            <a:avLst/>
          </a:prstGeom>
        </p:spPr>
        <p:txBody>
          <a:bodyPr wrap="square">
            <a:spAutoFit/>
          </a:bodyPr>
          <a:lstStyle/>
          <a:p>
            <a:pPr algn="just">
              <a:lnSpc>
                <a:spcPct val="150000"/>
              </a:lnSpc>
            </a:pPr>
            <a:r>
              <a:rPr lang="en-GB" sz="1200" b="1" noProof="0" dirty="0">
                <a:latin typeface="Times New Roman"/>
                <a:cs typeface="Times New Roman"/>
              </a:rPr>
              <a:t>Example 2: Jaguar</a:t>
            </a:r>
            <a:endParaRPr lang="en-GB" sz="1200" noProof="0" dirty="0">
              <a:latin typeface="Times New Roman"/>
              <a:cs typeface="Times New Roman"/>
            </a:endParaRPr>
          </a:p>
          <a:p>
            <a:pPr>
              <a:lnSpc>
                <a:spcPct val="150000"/>
              </a:lnSpc>
            </a:pPr>
            <a:r>
              <a:rPr lang="en-GB" sz="1200" noProof="0" dirty="0">
                <a:latin typeface="Times New Roman"/>
                <a:cs typeface="Times New Roman"/>
              </a:rPr>
              <a:t>At Jaguar, Self-control and empathy are targeted in leadership, especially in product development </a:t>
            </a:r>
            <a:r>
              <a:rPr lang="en-GB" sz="1200" noProof="0" dirty="0">
                <a:latin typeface="Times New Roman" panose="02020603050405020304" pitchFamily="18" charset="0"/>
                <a:cs typeface="Times New Roman" panose="02020603050405020304" pitchFamily="18" charset="0"/>
              </a:rPr>
              <a:t>(Bhattacharya and Bhattacharya, 2025)</a:t>
            </a:r>
            <a:r>
              <a:rPr lang="en-GB" sz="1200" noProof="0" dirty="0">
                <a:latin typeface="Times New Roman"/>
                <a:cs typeface="Times New Roman"/>
              </a:rPr>
              <a:t>. They have also ensured teamwork and creativity by providing a favourable environment. Self-regulation and social skills have allowed the development of the culture of teamwork and effective problem-solving.</a:t>
            </a:r>
          </a:p>
        </p:txBody>
      </p:sp>
    </p:spTree>
    <p:extLst>
      <p:ext uri="{BB962C8B-B14F-4D97-AF65-F5344CB8AC3E}">
        <p14:creationId xmlns:p14="http://schemas.microsoft.com/office/powerpoint/2010/main" val="2854289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87BEB02F-4F22-C21C-B8AB-FAF13250CC11}"/>
              </a:ext>
            </a:extLst>
          </p:cNvPr>
          <p:cNvSpPr>
            <a:spLocks noGrp="1"/>
          </p:cNvSpPr>
          <p:nvPr>
            <p:ph type="title"/>
          </p:nvPr>
        </p:nvSpPr>
        <p:spPr>
          <a:xfrm>
            <a:off x="838201" y="365125"/>
            <a:ext cx="5251316" cy="1807305"/>
          </a:xfrm>
        </p:spPr>
        <p:txBody>
          <a:bodyPr>
            <a:normAutofit/>
          </a:bodyPr>
          <a:lstStyle/>
          <a:p>
            <a:r>
              <a:rPr lang="en-GB" b="1" noProof="0" dirty="0">
                <a:latin typeface="Times New Roman"/>
                <a:cs typeface="Times New Roman"/>
              </a:rPr>
              <a:t>Cultural Intelligence (CQ) in Leadership</a:t>
            </a:r>
            <a:endParaRPr lang="en-GB" noProof="0" dirty="0"/>
          </a:p>
          <a:p>
            <a:endParaRPr lang="en-GB" noProof="0" dirty="0"/>
          </a:p>
        </p:txBody>
      </p:sp>
      <p:sp>
        <p:nvSpPr>
          <p:cNvPr id="18" name="Content Placeholder 2">
            <a:extLst>
              <a:ext uri="{FF2B5EF4-FFF2-40B4-BE49-F238E27FC236}">
                <a16:creationId xmlns:a16="http://schemas.microsoft.com/office/drawing/2014/main" id="{061575C5-8520-B554-DA6B-8C38C5DC96A3}"/>
              </a:ext>
            </a:extLst>
          </p:cNvPr>
          <p:cNvSpPr>
            <a:spLocks noGrp="1"/>
          </p:cNvSpPr>
          <p:nvPr>
            <p:ph idx="1"/>
          </p:nvPr>
        </p:nvSpPr>
        <p:spPr>
          <a:xfrm>
            <a:off x="838200" y="2342088"/>
            <a:ext cx="5387967" cy="4250383"/>
          </a:xfrm>
        </p:spPr>
        <p:txBody>
          <a:bodyPr vert="horz" lIns="91440" tIns="45720" rIns="91440" bIns="45720" rtlCol="0">
            <a:normAutofit fontScale="92500" lnSpcReduction="20000"/>
          </a:bodyPr>
          <a:lstStyle/>
          <a:p>
            <a:pPr marL="0" indent="0">
              <a:buNone/>
            </a:pPr>
            <a:r>
              <a:rPr lang="en-GB" sz="1400" b="1" noProof="0" dirty="0">
                <a:latin typeface="Times New Roman"/>
                <a:cs typeface="Times New Roman"/>
              </a:rPr>
              <a:t>Cultural Intelligence (CQ): </a:t>
            </a:r>
            <a:endParaRPr lang="en-GB" sz="1400" noProof="0" dirty="0">
              <a:latin typeface="Times New Roman"/>
              <a:cs typeface="Times New Roman"/>
            </a:endParaRPr>
          </a:p>
          <a:p>
            <a:pPr marL="0" indent="0">
              <a:buNone/>
            </a:pPr>
            <a:r>
              <a:rPr lang="en-GB" sz="1400" noProof="0" dirty="0">
                <a:latin typeface="Times New Roman"/>
                <a:cs typeface="Times New Roman"/>
              </a:rPr>
              <a:t> Earley and Ang's include the Four-Dimensional Model of CQ:</a:t>
            </a:r>
          </a:p>
          <a:p>
            <a:r>
              <a:rPr lang="en-GB" sz="1400" noProof="0" dirty="0">
                <a:latin typeface="Times New Roman"/>
                <a:cs typeface="Times New Roman"/>
              </a:rPr>
              <a:t>Cognitive CQ</a:t>
            </a:r>
          </a:p>
          <a:p>
            <a:r>
              <a:rPr lang="en-GB" sz="1400" noProof="0" dirty="0">
                <a:latin typeface="Times New Roman"/>
                <a:cs typeface="Times New Roman"/>
              </a:rPr>
              <a:t>Motivational CQ</a:t>
            </a:r>
          </a:p>
          <a:p>
            <a:r>
              <a:rPr lang="en-GB" sz="1400" noProof="0" dirty="0">
                <a:latin typeface="Times New Roman"/>
                <a:cs typeface="Times New Roman"/>
              </a:rPr>
              <a:t>Behavioural CQ</a:t>
            </a:r>
          </a:p>
          <a:p>
            <a:r>
              <a:rPr lang="en-GB" sz="1400" noProof="0" dirty="0">
                <a:latin typeface="Times New Roman"/>
                <a:cs typeface="Times New Roman"/>
              </a:rPr>
              <a:t> Meta-cognitive CQ </a:t>
            </a:r>
          </a:p>
          <a:p>
            <a:pPr marL="0" indent="0">
              <a:buNone/>
            </a:pPr>
            <a:r>
              <a:rPr lang="en-GB" sz="1400" b="1" noProof="0" dirty="0">
                <a:latin typeface="Times New Roman"/>
                <a:cs typeface="Times New Roman"/>
              </a:rPr>
              <a:t>Why CQ is Critical in Global/Multicultural Leadership: </a:t>
            </a:r>
            <a:endParaRPr lang="en-GB" sz="1400" noProof="0" dirty="0">
              <a:latin typeface="Times New Roman"/>
              <a:cs typeface="Times New Roman"/>
            </a:endParaRPr>
          </a:p>
          <a:p>
            <a:pPr algn="just">
              <a:lnSpc>
                <a:spcPct val="150000"/>
              </a:lnSpc>
            </a:pPr>
            <a:r>
              <a:rPr lang="en-GB" sz="1200" noProof="0" dirty="0">
                <a:latin typeface="Times New Roman"/>
                <a:cs typeface="Times New Roman"/>
              </a:rPr>
              <a:t>The leaders need to coordinate a team and work with culturally diverse people as organisations are getting more and more </a:t>
            </a:r>
            <a:r>
              <a:rPr lang="en-GB" sz="1300" noProof="0" dirty="0">
                <a:latin typeface="Times New Roman" panose="02020603050405020304" pitchFamily="18" charset="0"/>
                <a:cs typeface="Times New Roman" panose="02020603050405020304" pitchFamily="18" charset="0"/>
              </a:rPr>
              <a:t>global (Mahmoud et al., 2024).</a:t>
            </a:r>
          </a:p>
          <a:p>
            <a:pPr algn="just">
              <a:lnSpc>
                <a:spcPct val="150000"/>
              </a:lnSpc>
            </a:pPr>
            <a:r>
              <a:rPr lang="en-GB" sz="1200" noProof="0" dirty="0">
                <a:latin typeface="Times New Roman"/>
                <a:cs typeface="Times New Roman"/>
              </a:rPr>
              <a:t>The high Cultural Intelligence (CQ) of leaders can help them to be more tolerant of cultural differences.</a:t>
            </a:r>
          </a:p>
          <a:p>
            <a:pPr algn="just">
              <a:lnSpc>
                <a:spcPct val="150000"/>
              </a:lnSpc>
            </a:pPr>
            <a:r>
              <a:rPr lang="en-GB" sz="1200" noProof="0" dirty="0">
                <a:latin typeface="Times New Roman"/>
                <a:cs typeface="Times New Roman"/>
              </a:rPr>
              <a:t>High CQ helps leaders to adjust their behaviour and style of communication to the multicultural setting.</a:t>
            </a:r>
          </a:p>
          <a:p>
            <a:pPr algn="just">
              <a:lnSpc>
                <a:spcPct val="150000"/>
              </a:lnSpc>
            </a:pPr>
            <a:r>
              <a:rPr lang="en-GB" sz="1200" noProof="0" dirty="0">
                <a:latin typeface="Times New Roman"/>
                <a:cs typeface="Times New Roman"/>
              </a:rPr>
              <a:t>This ability will positively impact working with colleagues, minimise misunderstandings and improve performance in a team.</a:t>
            </a:r>
          </a:p>
        </p:txBody>
      </p:sp>
      <p:pic>
        <p:nvPicPr>
          <p:cNvPr id="16" name="Picture 15" descr="A group of multi colored wooden stick figures">
            <a:extLst>
              <a:ext uri="{FF2B5EF4-FFF2-40B4-BE49-F238E27FC236}">
                <a16:creationId xmlns:a16="http://schemas.microsoft.com/office/drawing/2014/main" id="{220D4462-2F4D-24F8-A7E1-712C15FB836E}"/>
              </a:ext>
            </a:extLst>
          </p:cNvPr>
          <p:cNvPicPr>
            <a:picLocks noChangeAspect="1"/>
          </p:cNvPicPr>
          <p:nvPr/>
        </p:nvPicPr>
        <p:blipFill>
          <a:blip r:embed="rId3"/>
          <a:srcRect l="15679" r="24110"/>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349202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8">
                                            <p:txEl>
                                              <p:pRg st="2" end="2"/>
                                            </p:txEl>
                                          </p:spTgt>
                                        </p:tgtEl>
                                        <p:attrNameLst>
                                          <p:attrName>style.visibility</p:attrName>
                                        </p:attrNameLst>
                                      </p:cBhvr>
                                      <p:to>
                                        <p:strVal val="visible"/>
                                      </p:to>
                                    </p:set>
                                    <p:animEffect transition="in" filter="fade">
                                      <p:cBhvr>
                                        <p:cTn id="7" dur="500"/>
                                        <p:tgtEl>
                                          <p:spTgt spid="18">
                                            <p:txEl>
                                              <p:pRg st="2" end="2"/>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8">
                                            <p:txEl>
                                              <p:pRg st="3" end="3"/>
                                            </p:txEl>
                                          </p:spTgt>
                                        </p:tgtEl>
                                        <p:attrNameLst>
                                          <p:attrName>style.visibility</p:attrName>
                                        </p:attrNameLst>
                                      </p:cBhvr>
                                      <p:to>
                                        <p:strVal val="visible"/>
                                      </p:to>
                                    </p:set>
                                    <p:animEffect transition="in" filter="fade">
                                      <p:cBhvr>
                                        <p:cTn id="11" dur="500"/>
                                        <p:tgtEl>
                                          <p:spTgt spid="18">
                                            <p:txEl>
                                              <p:pRg st="3" end="3"/>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18">
                                            <p:txEl>
                                              <p:pRg st="4" end="4"/>
                                            </p:txEl>
                                          </p:spTgt>
                                        </p:tgtEl>
                                        <p:attrNameLst>
                                          <p:attrName>style.visibility</p:attrName>
                                        </p:attrNameLst>
                                      </p:cBhvr>
                                      <p:to>
                                        <p:strVal val="visible"/>
                                      </p:to>
                                    </p:set>
                                    <p:animEffect transition="in" filter="fade">
                                      <p:cBhvr>
                                        <p:cTn id="15" dur="500"/>
                                        <p:tgtEl>
                                          <p:spTgt spid="18">
                                            <p:txEl>
                                              <p:pRg st="4" end="4"/>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18">
                                            <p:txEl>
                                              <p:pRg st="5" end="5"/>
                                            </p:txEl>
                                          </p:spTgt>
                                        </p:tgtEl>
                                        <p:attrNameLst>
                                          <p:attrName>style.visibility</p:attrName>
                                        </p:attrNameLst>
                                      </p:cBhvr>
                                      <p:to>
                                        <p:strVal val="visible"/>
                                      </p:to>
                                    </p:set>
                                    <p:animEffect transition="in" filter="fade">
                                      <p:cBhvr>
                                        <p:cTn id="19" dur="500"/>
                                        <p:tgtEl>
                                          <p:spTgt spid="18">
                                            <p:txEl>
                                              <p:pRg st="5" end="5"/>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18">
                                            <p:txEl>
                                              <p:pRg st="6" end="6"/>
                                            </p:txEl>
                                          </p:spTgt>
                                        </p:tgtEl>
                                        <p:attrNameLst>
                                          <p:attrName>style.visibility</p:attrName>
                                        </p:attrNameLst>
                                      </p:cBhvr>
                                      <p:to>
                                        <p:strVal val="visible"/>
                                      </p:to>
                                    </p:set>
                                    <p:animEffect transition="in" filter="fade">
                                      <p:cBhvr>
                                        <p:cTn id="23" dur="500"/>
                                        <p:tgtEl>
                                          <p:spTgt spid="18">
                                            <p:txEl>
                                              <p:pRg st="6" end="6"/>
                                            </p:txEl>
                                          </p:spTgt>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8">
                                            <p:txEl>
                                              <p:pRg st="7" end="7"/>
                                            </p:txEl>
                                          </p:spTgt>
                                        </p:tgtEl>
                                        <p:attrNameLst>
                                          <p:attrName>style.visibility</p:attrName>
                                        </p:attrNameLst>
                                      </p:cBhvr>
                                      <p:to>
                                        <p:strVal val="visible"/>
                                      </p:to>
                                    </p:set>
                                    <p:animEffect transition="in" filter="fade">
                                      <p:cBhvr>
                                        <p:cTn id="27" dur="500"/>
                                        <p:tgtEl>
                                          <p:spTgt spid="18">
                                            <p:txEl>
                                              <p:pRg st="7" end="7"/>
                                            </p:txEl>
                                          </p:spTgt>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8">
                                            <p:txEl>
                                              <p:pRg st="8" end="8"/>
                                            </p:txEl>
                                          </p:spTgt>
                                        </p:tgtEl>
                                        <p:attrNameLst>
                                          <p:attrName>style.visibility</p:attrName>
                                        </p:attrNameLst>
                                      </p:cBhvr>
                                      <p:to>
                                        <p:strVal val="visible"/>
                                      </p:to>
                                    </p:set>
                                    <p:animEffect transition="in" filter="fade">
                                      <p:cBhvr>
                                        <p:cTn id="31" dur="500"/>
                                        <p:tgtEl>
                                          <p:spTgt spid="18">
                                            <p:txEl>
                                              <p:pRg st="8" end="8"/>
                                            </p:txEl>
                                          </p:spTgt>
                                        </p:tgtEl>
                                      </p:cBhvr>
                                    </p:animEffect>
                                  </p:childTnLst>
                                </p:cTn>
                              </p:par>
                            </p:childTnLst>
                          </p:cTn>
                        </p:par>
                        <p:par>
                          <p:cTn id="32" fill="hold">
                            <p:stCondLst>
                              <p:cond delay="3500"/>
                            </p:stCondLst>
                            <p:childTnLst>
                              <p:par>
                                <p:cTn id="33" presetID="10" presetClass="entr" presetSubtype="0" fill="hold" nodeType="afterEffect">
                                  <p:stCondLst>
                                    <p:cond delay="0"/>
                                  </p:stCondLst>
                                  <p:childTnLst>
                                    <p:set>
                                      <p:cBhvr>
                                        <p:cTn id="34" dur="1" fill="hold">
                                          <p:stCondLst>
                                            <p:cond delay="0"/>
                                          </p:stCondLst>
                                        </p:cTn>
                                        <p:tgtEl>
                                          <p:spTgt spid="18">
                                            <p:txEl>
                                              <p:pRg st="9" end="9"/>
                                            </p:txEl>
                                          </p:spTgt>
                                        </p:tgtEl>
                                        <p:attrNameLst>
                                          <p:attrName>style.visibility</p:attrName>
                                        </p:attrNameLst>
                                      </p:cBhvr>
                                      <p:to>
                                        <p:strVal val="visible"/>
                                      </p:to>
                                    </p:set>
                                    <p:animEffect transition="in" filter="fade">
                                      <p:cBhvr>
                                        <p:cTn id="35" dur="500"/>
                                        <p:tgtEl>
                                          <p:spTgt spid="18">
                                            <p:txEl>
                                              <p:pRg st="9" end="9"/>
                                            </p:txEl>
                                          </p:spTgt>
                                        </p:tgtEl>
                                      </p:cBhvr>
                                    </p:animEffect>
                                  </p:childTnLst>
                                </p:cTn>
                              </p:par>
                            </p:childTnLst>
                          </p:cTn>
                        </p:par>
                        <p:par>
                          <p:cTn id="36" fill="hold">
                            <p:stCondLst>
                              <p:cond delay="4000"/>
                            </p:stCondLst>
                            <p:childTnLst>
                              <p:par>
                                <p:cTn id="37" presetID="10" presetClass="entr" presetSubtype="0" fill="hold" nodeType="afterEffect">
                                  <p:stCondLst>
                                    <p:cond delay="0"/>
                                  </p:stCondLst>
                                  <p:childTnLst>
                                    <p:set>
                                      <p:cBhvr>
                                        <p:cTn id="38" dur="1" fill="hold">
                                          <p:stCondLst>
                                            <p:cond delay="0"/>
                                          </p:stCondLst>
                                        </p:cTn>
                                        <p:tgtEl>
                                          <p:spTgt spid="18">
                                            <p:txEl>
                                              <p:pRg st="10" end="10"/>
                                            </p:txEl>
                                          </p:spTgt>
                                        </p:tgtEl>
                                        <p:attrNameLst>
                                          <p:attrName>style.visibility</p:attrName>
                                        </p:attrNameLst>
                                      </p:cBhvr>
                                      <p:to>
                                        <p:strVal val="visible"/>
                                      </p:to>
                                    </p:set>
                                    <p:animEffect transition="in" filter="fade">
                                      <p:cBhvr>
                                        <p:cTn id="39" dur="500"/>
                                        <p:tgtEl>
                                          <p:spTgt spid="18">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88954-3617-A391-3BD5-E682743567A8}"/>
              </a:ext>
            </a:extLst>
          </p:cNvPr>
          <p:cNvSpPr>
            <a:spLocks noGrp="1"/>
          </p:cNvSpPr>
          <p:nvPr>
            <p:ph type="title"/>
          </p:nvPr>
        </p:nvSpPr>
        <p:spPr>
          <a:xfrm>
            <a:off x="481013" y="3752849"/>
            <a:ext cx="3290887" cy="2452687"/>
          </a:xfrm>
        </p:spPr>
        <p:txBody>
          <a:bodyPr anchor="ctr">
            <a:normAutofit/>
          </a:bodyPr>
          <a:lstStyle/>
          <a:p>
            <a:r>
              <a:rPr lang="en-GB" sz="3600" b="1" noProof="0" dirty="0">
                <a:latin typeface="Times New Roman"/>
                <a:cs typeface="Times New Roman"/>
              </a:rPr>
              <a:t>CQ Models/Theory </a:t>
            </a:r>
            <a:endParaRPr lang="en-GB" sz="3600" noProof="0" dirty="0"/>
          </a:p>
          <a:p>
            <a:endParaRPr lang="en-GB" sz="3600" noProof="0" dirty="0"/>
          </a:p>
        </p:txBody>
      </p:sp>
      <p:pic>
        <p:nvPicPr>
          <p:cNvPr id="5" name="Picture 4" descr="A group of yellow figures and a red figure on the other side">
            <a:extLst>
              <a:ext uri="{FF2B5EF4-FFF2-40B4-BE49-F238E27FC236}">
                <a16:creationId xmlns:a16="http://schemas.microsoft.com/office/drawing/2014/main" id="{1FDD1CC5-41F5-1F3B-F96F-AD4682E3FE93}"/>
              </a:ext>
            </a:extLst>
          </p:cNvPr>
          <p:cNvPicPr>
            <a:picLocks noChangeAspect="1"/>
          </p:cNvPicPr>
          <p:nvPr/>
        </p:nvPicPr>
        <p:blipFill>
          <a:blip r:embed="rId3"/>
          <a:srcRect t="44487" b="9917"/>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DE2972BB-7D9A-FCE1-595D-73EC56D5658F}"/>
              </a:ext>
            </a:extLst>
          </p:cNvPr>
          <p:cNvSpPr>
            <a:spLocks noGrp="1"/>
          </p:cNvSpPr>
          <p:nvPr>
            <p:ph idx="1"/>
          </p:nvPr>
        </p:nvSpPr>
        <p:spPr>
          <a:xfrm>
            <a:off x="4223982" y="3752850"/>
            <a:ext cx="7485413" cy="2870019"/>
          </a:xfrm>
        </p:spPr>
        <p:txBody>
          <a:bodyPr vert="horz" lIns="91440" tIns="45720" rIns="91440" bIns="45720" rtlCol="0" anchor="ctr">
            <a:normAutofit/>
          </a:bodyPr>
          <a:lstStyle/>
          <a:p>
            <a:pPr marL="0" indent="0">
              <a:buNone/>
            </a:pPr>
            <a:r>
              <a:rPr lang="en-GB" sz="1300" b="1" noProof="0" dirty="0">
                <a:latin typeface="Times New Roman" panose="02020603050405020304" pitchFamily="18" charset="0"/>
                <a:cs typeface="Times New Roman" panose="02020603050405020304" pitchFamily="18" charset="0"/>
              </a:rPr>
              <a:t>CQ Models: </a:t>
            </a:r>
            <a:endParaRPr lang="en-GB" sz="1300" noProof="0" dirty="0">
              <a:latin typeface="Times New Roman" panose="02020603050405020304" pitchFamily="18" charset="0"/>
              <a:cs typeface="Times New Roman" panose="02020603050405020304" pitchFamily="18" charset="0"/>
            </a:endParaRPr>
          </a:p>
          <a:p>
            <a:r>
              <a:rPr lang="en-GB" sz="1300" noProof="0" dirty="0">
                <a:latin typeface="Times New Roman" panose="02020603050405020304" pitchFamily="18" charset="0"/>
                <a:cs typeface="Times New Roman" panose="02020603050405020304" pitchFamily="18" charset="0"/>
              </a:rPr>
              <a:t>Cognitive CQ</a:t>
            </a:r>
          </a:p>
          <a:p>
            <a:r>
              <a:rPr lang="en-GB" sz="1300" noProof="0" dirty="0">
                <a:latin typeface="Times New Roman" panose="02020603050405020304" pitchFamily="18" charset="0"/>
                <a:cs typeface="Times New Roman" panose="02020603050405020304" pitchFamily="18" charset="0"/>
              </a:rPr>
              <a:t>Motivational CQ</a:t>
            </a:r>
          </a:p>
          <a:p>
            <a:r>
              <a:rPr lang="en-GB" sz="1300" noProof="0" dirty="0">
                <a:latin typeface="Times New Roman" panose="02020603050405020304" pitchFamily="18" charset="0"/>
                <a:cs typeface="Times New Roman" panose="02020603050405020304" pitchFamily="18" charset="0"/>
              </a:rPr>
              <a:t>Behavioural CQ</a:t>
            </a:r>
          </a:p>
          <a:p>
            <a:r>
              <a:rPr lang="en-GB" sz="1300" noProof="0" dirty="0">
                <a:latin typeface="Times New Roman" panose="02020603050405020304" pitchFamily="18" charset="0"/>
                <a:cs typeface="Times New Roman" panose="02020603050405020304" pitchFamily="18" charset="0"/>
              </a:rPr>
              <a:t> Meta-cognitive CQ</a:t>
            </a:r>
          </a:p>
          <a:p>
            <a:pPr marL="0" indent="0">
              <a:buNone/>
            </a:pPr>
            <a:r>
              <a:rPr lang="en-GB" sz="1300" b="1" noProof="0" dirty="0">
                <a:latin typeface="Times New Roman" panose="02020603050405020304" pitchFamily="18" charset="0"/>
                <a:cs typeface="Times New Roman" panose="02020603050405020304" pitchFamily="18" charset="0"/>
              </a:rPr>
              <a:t>Critical Evaluation of CQ Model: </a:t>
            </a:r>
            <a:endParaRPr lang="en-GB" sz="1300" noProof="0" dirty="0">
              <a:latin typeface="Times New Roman" panose="02020603050405020304" pitchFamily="18" charset="0"/>
              <a:cs typeface="Times New Roman" panose="02020603050405020304" pitchFamily="18" charset="0"/>
            </a:endParaRPr>
          </a:p>
          <a:p>
            <a:r>
              <a:rPr lang="en-GB" sz="1300" noProof="0" dirty="0">
                <a:latin typeface="Times New Roman" panose="02020603050405020304" pitchFamily="18" charset="0"/>
                <a:cs typeface="Times New Roman" panose="02020603050405020304" pitchFamily="18" charset="0"/>
              </a:rPr>
              <a:t>Strengths: </a:t>
            </a:r>
            <a:r>
              <a:rPr lang="en-GB" sz="1300" noProof="0" dirty="0">
                <a:latin typeface="Times New Roman" panose="02020603050405020304" pitchFamily="18" charset="0"/>
                <a:ea typeface="Calibri"/>
                <a:cs typeface="Times New Roman" panose="02020603050405020304" pitchFamily="18" charset="0"/>
              </a:rPr>
              <a:t>holistic, behavioural flexibility, measurable </a:t>
            </a:r>
            <a:endParaRPr lang="en-GB" sz="1300" noProof="0" dirty="0">
              <a:latin typeface="Times New Roman" panose="02020603050405020304" pitchFamily="18" charset="0"/>
              <a:cs typeface="Times New Roman" panose="02020603050405020304" pitchFamily="18" charset="0"/>
            </a:endParaRPr>
          </a:p>
          <a:p>
            <a:r>
              <a:rPr lang="en-GB" sz="1300" noProof="0" dirty="0">
                <a:latin typeface="Times New Roman" panose="02020603050405020304" pitchFamily="18" charset="0"/>
                <a:cs typeface="Times New Roman" panose="02020603050405020304" pitchFamily="18" charset="0"/>
              </a:rPr>
              <a:t>Limitation: </a:t>
            </a:r>
            <a:r>
              <a:rPr lang="en-GB" sz="1400" noProof="0" dirty="0">
                <a:latin typeface="Times New Roman" panose="02020603050405020304" pitchFamily="18" charset="0"/>
                <a:ea typeface="Calibri"/>
                <a:cs typeface="Times New Roman" panose="02020603050405020304" pitchFamily="18" charset="0"/>
              </a:rPr>
              <a:t>subjective, can fail to capture dynamic cultural shifts </a:t>
            </a:r>
            <a:endParaRPr lang="en-GB" sz="1300" noProof="0" dirty="0">
              <a:latin typeface="Times New Roman" panose="02020603050405020304" pitchFamily="18" charset="0"/>
              <a:cs typeface="Times New Roman" panose="02020603050405020304" pitchFamily="18" charset="0"/>
            </a:endParaRPr>
          </a:p>
          <a:p>
            <a:pPr marL="0" indent="0">
              <a:buNone/>
            </a:pPr>
            <a:endParaRPr lang="en-GB" sz="130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1192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100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par>
                          <p:cTn id="8" fill="hold">
                            <p:stCondLst>
                              <p:cond delay="15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500"/>
                                        <p:tgtEl>
                                          <p:spTgt spid="3">
                                            <p:txEl>
                                              <p:pRg st="2" end="2"/>
                                            </p:txEl>
                                          </p:spTgt>
                                        </p:tgtEl>
                                      </p:cBhvr>
                                    </p:animEffect>
                                  </p:childTnLst>
                                </p:cTn>
                              </p:par>
                            </p:childTnLst>
                          </p:cTn>
                        </p:par>
                        <p:par>
                          <p:cTn id="12" fill="hold">
                            <p:stCondLst>
                              <p:cond delay="3000"/>
                            </p:stCondLst>
                            <p:childTnLst>
                              <p:par>
                                <p:cTn id="13" presetID="10" presetClass="entr" presetSubtype="0" fill="hold" nodeType="afterEffect">
                                  <p:stCondLst>
                                    <p:cond delay="100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par>
                          <p:cTn id="16" fill="hold">
                            <p:stCondLst>
                              <p:cond delay="4500"/>
                            </p:stCondLst>
                            <p:childTnLst>
                              <p:par>
                                <p:cTn id="17" presetID="10" presetClass="entr" presetSubtype="0" fill="hold" nodeType="afterEffect">
                                  <p:stCondLst>
                                    <p:cond delay="100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par>
                          <p:cTn id="20" fill="hold">
                            <p:stCondLst>
                              <p:cond delay="6000"/>
                            </p:stCondLst>
                            <p:childTnLst>
                              <p:par>
                                <p:cTn id="21" presetID="10" presetClass="entr" presetSubtype="0" fill="hold" nodeType="afterEffect">
                                  <p:stCondLst>
                                    <p:cond delay="100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par>
                          <p:cTn id="24" fill="hold">
                            <p:stCondLst>
                              <p:cond delay="7500"/>
                            </p:stCondLst>
                            <p:childTnLst>
                              <p:par>
                                <p:cTn id="25" presetID="10" presetClass="entr" presetSubtype="0" fill="hold" nodeType="afterEffect">
                                  <p:stCondLst>
                                    <p:cond delay="100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par>
                          <p:cTn id="28" fill="hold">
                            <p:stCondLst>
                              <p:cond delay="9000"/>
                            </p:stCondLst>
                            <p:childTnLst>
                              <p:par>
                                <p:cTn id="29" presetID="10" presetClass="entr" presetSubtype="0" fill="hold" nodeType="afterEffect">
                                  <p:stCondLst>
                                    <p:cond delay="100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5" name="Picture 4">
            <a:extLst>
              <a:ext uri="{FF2B5EF4-FFF2-40B4-BE49-F238E27FC236}">
                <a16:creationId xmlns:a16="http://schemas.microsoft.com/office/drawing/2014/main" id="{2A08223E-9702-2A96-C5F7-FCF3EECF97C1}"/>
              </a:ext>
            </a:extLst>
          </p:cNvPr>
          <p:cNvPicPr>
            <a:picLocks noChangeAspect="1"/>
          </p:cNvPicPr>
          <p:nvPr/>
        </p:nvPicPr>
        <p:blipFill>
          <a:blip r:embed="rId3"/>
          <a:srcRect l="20688"/>
          <a:stretch>
            <a:fillRect/>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2E54EAAD-FD8C-3DE5-EE2B-EEDC667B5C10}"/>
              </a:ext>
            </a:extLst>
          </p:cNvPr>
          <p:cNvSpPr>
            <a:spLocks noGrp="1"/>
          </p:cNvSpPr>
          <p:nvPr>
            <p:ph type="title"/>
          </p:nvPr>
        </p:nvSpPr>
        <p:spPr>
          <a:xfrm>
            <a:off x="7531610" y="365125"/>
            <a:ext cx="3822189" cy="1899912"/>
          </a:xfrm>
        </p:spPr>
        <p:txBody>
          <a:bodyPr>
            <a:normAutofit/>
          </a:bodyPr>
          <a:lstStyle/>
          <a:p>
            <a:r>
              <a:rPr lang="en-GB" sz="4000" b="1" noProof="0" dirty="0">
                <a:latin typeface="Times New Roman"/>
                <a:cs typeface="Times New Roman"/>
              </a:rPr>
              <a:t>Businesses Examples of CQ</a:t>
            </a:r>
            <a:endParaRPr lang="en-GB" sz="4000" noProof="0" dirty="0"/>
          </a:p>
          <a:p>
            <a:endParaRPr lang="en-GB" sz="4000" noProof="0" dirty="0"/>
          </a:p>
        </p:txBody>
      </p:sp>
      <p:sp>
        <p:nvSpPr>
          <p:cNvPr id="3" name="Content Placeholder 2">
            <a:extLst>
              <a:ext uri="{FF2B5EF4-FFF2-40B4-BE49-F238E27FC236}">
                <a16:creationId xmlns:a16="http://schemas.microsoft.com/office/drawing/2014/main" id="{007EC6F0-9532-0186-C9D7-645679CA3176}"/>
              </a:ext>
            </a:extLst>
          </p:cNvPr>
          <p:cNvSpPr>
            <a:spLocks noGrp="1"/>
          </p:cNvSpPr>
          <p:nvPr>
            <p:ph idx="1"/>
          </p:nvPr>
        </p:nvSpPr>
        <p:spPr>
          <a:xfrm>
            <a:off x="6850743" y="1970143"/>
            <a:ext cx="5205007" cy="4789559"/>
          </a:xfrm>
        </p:spPr>
        <p:txBody>
          <a:bodyPr vert="horz" lIns="91440" tIns="45720" rIns="91440" bIns="45720" rtlCol="0">
            <a:noAutofit/>
          </a:bodyPr>
          <a:lstStyle/>
          <a:p>
            <a:pPr marL="0" indent="0" algn="just">
              <a:lnSpc>
                <a:spcPct val="150000"/>
              </a:lnSpc>
              <a:buNone/>
            </a:pPr>
            <a:r>
              <a:rPr lang="en-GB" sz="1400" b="1" noProof="0" dirty="0">
                <a:latin typeface="Times New Roman"/>
                <a:cs typeface="Times New Roman"/>
              </a:rPr>
              <a:t>Example1:IBM</a:t>
            </a:r>
            <a:endParaRPr lang="en-GB" sz="1400" noProof="0" dirty="0">
              <a:latin typeface="Times New Roman"/>
              <a:cs typeface="Times New Roman"/>
            </a:endParaRPr>
          </a:p>
          <a:p>
            <a:pPr marL="0" indent="0" algn="just">
              <a:lnSpc>
                <a:spcPct val="150000"/>
              </a:lnSpc>
              <a:buNone/>
            </a:pPr>
            <a:r>
              <a:rPr lang="en-GB" sz="1200" noProof="0" dirty="0">
                <a:latin typeface="Times New Roman"/>
                <a:cs typeface="Times New Roman"/>
              </a:rPr>
              <a:t>IBM has a reputation regarding the use of cultural intelligence in leadership. The leaders of this firm are trained in CQ to be able to coordinate its teams that are spread around the world. IBM takes advantage of its Global Business Services department to engage in cross-cultural training so that leaders </a:t>
            </a:r>
            <a:r>
              <a:rPr lang="en-GB" sz="1200" noProof="0" dirty="0">
                <a:latin typeface="Times New Roman" panose="02020603050405020304" pitchFamily="18" charset="0"/>
                <a:cs typeface="Times New Roman" panose="02020603050405020304" pitchFamily="18" charset="0"/>
              </a:rPr>
              <a:t>can manoeuvre on complicated international undertakings (Thapliyal and Joshi, 2022). Taking advantage of CQ, the IBM leaders promote </a:t>
            </a:r>
            <a:r>
              <a:rPr lang="en-GB" sz="1200" noProof="0" dirty="0">
                <a:latin typeface="Times New Roman"/>
                <a:cs typeface="Times New Roman"/>
              </a:rPr>
              <a:t>international collaboration, which results in increased innovation and productivity.</a:t>
            </a:r>
          </a:p>
          <a:p>
            <a:pPr marL="0" indent="0" algn="just">
              <a:lnSpc>
                <a:spcPct val="150000"/>
              </a:lnSpc>
              <a:buNone/>
            </a:pPr>
            <a:r>
              <a:rPr lang="en-GB" sz="1400" b="1" noProof="0" dirty="0">
                <a:latin typeface="Times New Roman"/>
                <a:cs typeface="Times New Roman"/>
              </a:rPr>
              <a:t>Example 2: McDonald's</a:t>
            </a:r>
            <a:endParaRPr lang="en-GB" sz="1400" noProof="0" dirty="0">
              <a:latin typeface="Times New Roman"/>
              <a:cs typeface="Times New Roman"/>
            </a:endParaRPr>
          </a:p>
          <a:p>
            <a:pPr marL="0" indent="0" algn="just">
              <a:lnSpc>
                <a:spcPct val="150000"/>
              </a:lnSpc>
              <a:buNone/>
            </a:pPr>
            <a:r>
              <a:rPr lang="en-GB" sz="1200" noProof="0" dirty="0">
                <a:latin typeface="Times New Roman"/>
                <a:cs typeface="Times New Roman"/>
              </a:rPr>
              <a:t>The other company that has excelled because of its cultural intelligence in leadership is McDonald’s. During the 1980s, McDonald’s had the opportunity to grow around the world by modifying its menu and management in accordance with the tastes and preferences of the </a:t>
            </a:r>
            <a:r>
              <a:rPr lang="en-GB" sz="1200" noProof="0" dirty="0">
                <a:latin typeface="Times New Roman" panose="02020603050405020304" pitchFamily="18" charset="0"/>
                <a:cs typeface="Times New Roman" panose="02020603050405020304" pitchFamily="18" charset="0"/>
              </a:rPr>
              <a:t>locals (Yue, 2023). The management of the firm accepted and </a:t>
            </a:r>
            <a:r>
              <a:rPr lang="en-GB" sz="1200" noProof="0" dirty="0">
                <a:latin typeface="Times New Roman"/>
                <a:cs typeface="Times New Roman"/>
              </a:rPr>
              <a:t>worked with cultural diversity and aimed at achieving success in the various regions by learning the local cultures.</a:t>
            </a:r>
          </a:p>
          <a:p>
            <a:pPr algn="just">
              <a:lnSpc>
                <a:spcPct val="150000"/>
              </a:lnSpc>
            </a:pPr>
            <a:endParaRPr lang="en-GB" sz="1200" noProof="0" dirty="0">
              <a:latin typeface="Times New Roman"/>
              <a:cs typeface="Times New Roman"/>
            </a:endParaRPr>
          </a:p>
        </p:txBody>
      </p:sp>
    </p:spTree>
    <p:extLst>
      <p:ext uri="{BB962C8B-B14F-4D97-AF65-F5344CB8AC3E}">
        <p14:creationId xmlns:p14="http://schemas.microsoft.com/office/powerpoint/2010/main" val="3232361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schemeClr val="bg1"/>
              </a:solidFill>
            </a:endParaRPr>
          </a:p>
        </p:txBody>
      </p:sp>
      <p:sp>
        <p:nvSpPr>
          <p:cNvPr id="2" name="Title 1">
            <a:extLst>
              <a:ext uri="{FF2B5EF4-FFF2-40B4-BE49-F238E27FC236}">
                <a16:creationId xmlns:a16="http://schemas.microsoft.com/office/drawing/2014/main" id="{64E6523D-9A6B-502D-1F96-A72F45DB39C9}"/>
              </a:ext>
            </a:extLst>
          </p:cNvPr>
          <p:cNvSpPr>
            <a:spLocks noGrp="1"/>
          </p:cNvSpPr>
          <p:nvPr>
            <p:ph type="title"/>
          </p:nvPr>
        </p:nvSpPr>
        <p:spPr>
          <a:xfrm>
            <a:off x="1014141" y="1450655"/>
            <a:ext cx="3932030" cy="3956690"/>
          </a:xfrm>
        </p:spPr>
        <p:txBody>
          <a:bodyPr anchor="ctr">
            <a:normAutofit/>
          </a:bodyPr>
          <a:lstStyle/>
          <a:p>
            <a:r>
              <a:rPr lang="en-GB" sz="6200" b="1" noProof="0" dirty="0">
                <a:solidFill>
                  <a:schemeClr val="bg1"/>
                </a:solidFill>
                <a:latin typeface="Times New Roman"/>
                <a:cs typeface="Times New Roman"/>
              </a:rPr>
              <a:t>Critical Evaluation of EI vs CQ</a:t>
            </a:r>
            <a:endParaRPr lang="en-GB" sz="6200" noProof="0" dirty="0">
              <a:solidFill>
                <a:schemeClr val="bg1"/>
              </a:solidFill>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3EE278-AFF7-0C92-0FCF-E8C557467E35}"/>
              </a:ext>
            </a:extLst>
          </p:cNvPr>
          <p:cNvSpPr>
            <a:spLocks noGrp="1"/>
          </p:cNvSpPr>
          <p:nvPr>
            <p:ph idx="1"/>
          </p:nvPr>
        </p:nvSpPr>
        <p:spPr>
          <a:xfrm>
            <a:off x="6096000" y="1108061"/>
            <a:ext cx="5008901" cy="4571972"/>
          </a:xfrm>
        </p:spPr>
        <p:txBody>
          <a:bodyPr vert="horz" lIns="91440" tIns="45720" rIns="91440" bIns="45720" rtlCol="0" anchor="ctr">
            <a:normAutofit fontScale="92500"/>
          </a:bodyPr>
          <a:lstStyle/>
          <a:p>
            <a:pPr algn="just">
              <a:lnSpc>
                <a:spcPct val="150000"/>
              </a:lnSpc>
            </a:pPr>
            <a:r>
              <a:rPr lang="en-GB" sz="1400" noProof="0" dirty="0">
                <a:solidFill>
                  <a:schemeClr val="bg1"/>
                </a:solidFill>
                <a:latin typeface="Times New Roman"/>
                <a:cs typeface="Times New Roman"/>
              </a:rPr>
              <a:t>Although both Emotional Intelligence (EI) and Cultural Intelligence (CQ) are essential, qualified skills that apply to leadership, they exhibit a difference in the situations in which they can be relevant to leadership:</a:t>
            </a:r>
          </a:p>
          <a:p>
            <a:pPr algn="just">
              <a:lnSpc>
                <a:spcPct val="150000"/>
              </a:lnSpc>
            </a:pPr>
            <a:r>
              <a:rPr lang="en-GB" sz="1400" noProof="0" dirty="0">
                <a:solidFill>
                  <a:schemeClr val="bg1"/>
                </a:solidFill>
                <a:latin typeface="Times New Roman"/>
                <a:cs typeface="Times New Roman"/>
              </a:rPr>
              <a:t>EI is about interpersonal and emotional control, which is vital in dealing with team dynamics and trust building.</a:t>
            </a:r>
          </a:p>
          <a:p>
            <a:pPr algn="just">
              <a:lnSpc>
                <a:spcPct val="150000"/>
              </a:lnSpc>
            </a:pPr>
            <a:r>
              <a:rPr lang="en-GB" sz="1400" noProof="0" dirty="0">
                <a:solidFill>
                  <a:schemeClr val="bg1"/>
                </a:solidFill>
                <a:latin typeface="Times New Roman"/>
                <a:cs typeface="Times New Roman"/>
              </a:rPr>
              <a:t>CQ, in its turn, deals with cross-cultural leadership and is essential to leaders who have to lead global teams or operate in diverse markets.</a:t>
            </a:r>
          </a:p>
          <a:p>
            <a:pPr algn="just">
              <a:lnSpc>
                <a:spcPct val="150000"/>
              </a:lnSpc>
            </a:pPr>
            <a:r>
              <a:rPr lang="en-GB" sz="1400" noProof="0" dirty="0">
                <a:solidFill>
                  <a:schemeClr val="bg1"/>
                </a:solidFill>
                <a:latin typeface="Times New Roman"/>
                <a:cs typeface="Times New Roman"/>
              </a:rPr>
              <a:t>In the modern multi-cultural business world, leaders should combine both EI and CQ to emerge successful. Leaders who are equipped with EI and CQ have the ability to negotiate emotion-related issues and cultural diversity, which makes them more effective leaders (Odame and Pandey, 2025).</a:t>
            </a:r>
          </a:p>
        </p:txBody>
      </p:sp>
    </p:spTree>
    <p:extLst>
      <p:ext uri="{BB962C8B-B14F-4D97-AF65-F5344CB8AC3E}">
        <p14:creationId xmlns:p14="http://schemas.microsoft.com/office/powerpoint/2010/main" val="1778277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150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150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1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5C90B745-E2B9-9794-EAD2-55422B8A5485}"/>
              </a:ext>
            </a:extLst>
          </p:cNvPr>
          <p:cNvSpPr>
            <a:spLocks noGrp="1"/>
          </p:cNvSpPr>
          <p:nvPr>
            <p:ph type="title"/>
          </p:nvPr>
        </p:nvSpPr>
        <p:spPr>
          <a:xfrm>
            <a:off x="871442" y="685800"/>
            <a:ext cx="4353116" cy="1474666"/>
          </a:xfrm>
        </p:spPr>
        <p:txBody>
          <a:bodyPr anchor="b">
            <a:normAutofit/>
          </a:bodyPr>
          <a:lstStyle/>
          <a:p>
            <a:pPr algn="ctr"/>
            <a:r>
              <a:rPr lang="en-GB" sz="3200" b="1" noProof="0" dirty="0">
                <a:solidFill>
                  <a:srgbClr val="595959"/>
                </a:solidFill>
                <a:latin typeface="Times New Roman"/>
                <a:cs typeface="Times New Roman"/>
              </a:rPr>
              <a:t> Conclusion</a:t>
            </a:r>
            <a:endParaRPr lang="en-GB" sz="3200" noProof="0" dirty="0">
              <a:solidFill>
                <a:srgbClr val="595959"/>
              </a:solidFill>
            </a:endParaRPr>
          </a:p>
          <a:p>
            <a:pPr algn="ctr"/>
            <a:endParaRPr lang="en-GB" sz="3200" noProof="0" dirty="0">
              <a:solidFill>
                <a:srgbClr val="595959"/>
              </a:solidFill>
            </a:endParaRPr>
          </a:p>
        </p:txBody>
      </p:sp>
      <p:sp>
        <p:nvSpPr>
          <p:cNvPr id="3" name="Content Placeholder 2">
            <a:extLst>
              <a:ext uri="{FF2B5EF4-FFF2-40B4-BE49-F238E27FC236}">
                <a16:creationId xmlns:a16="http://schemas.microsoft.com/office/drawing/2014/main" id="{AE44A418-7906-BC36-ADFA-7DC45AAA5B98}"/>
              </a:ext>
            </a:extLst>
          </p:cNvPr>
          <p:cNvSpPr>
            <a:spLocks noGrp="1"/>
          </p:cNvSpPr>
          <p:nvPr>
            <p:ph idx="1"/>
          </p:nvPr>
        </p:nvSpPr>
        <p:spPr>
          <a:xfrm>
            <a:off x="248194" y="1951460"/>
            <a:ext cx="4976364" cy="4423213"/>
          </a:xfrm>
        </p:spPr>
        <p:txBody>
          <a:bodyPr vert="horz" lIns="91440" tIns="45720" rIns="91440" bIns="45720" rtlCol="0" anchor="t">
            <a:normAutofit fontScale="92500"/>
          </a:bodyPr>
          <a:lstStyle/>
          <a:p>
            <a:pPr>
              <a:lnSpc>
                <a:spcPct val="160000"/>
              </a:lnSpc>
            </a:pPr>
            <a:r>
              <a:rPr lang="en-GB" sz="1400" noProof="0" dirty="0">
                <a:solidFill>
                  <a:srgbClr val="595959"/>
                </a:solidFill>
                <a:latin typeface="Times New Roman"/>
                <a:cs typeface="Times New Roman"/>
              </a:rPr>
              <a:t>To sum up, Emotional Intelligence (EI) and Cultural Intelligence (CQ) are essential to leaders in contemporary global and diverse organisations. EI enables leaders to control emotions, establish effective relationships and establish a favourable work environment. At the same time, CQ allows leaders to overcome the obstacle of cultural differences and easily operate multicultural teams.</a:t>
            </a:r>
          </a:p>
          <a:p>
            <a:pPr>
              <a:lnSpc>
                <a:spcPct val="160000"/>
              </a:lnSpc>
            </a:pPr>
            <a:r>
              <a:rPr lang="en-GB" sz="1400" noProof="0" dirty="0">
                <a:solidFill>
                  <a:srgbClr val="595959"/>
                </a:solidFill>
                <a:latin typeface="Times New Roman"/>
                <a:cs typeface="Times New Roman"/>
              </a:rPr>
              <a:t>Based on the comparison of EI and CQ models and business cases, it is obvious that the two attributes are paramount to successful leadership. When leasing successfully</a:t>
            </a:r>
            <a:r>
              <a:rPr lang="en-GB" sz="1400" dirty="0">
                <a:solidFill>
                  <a:srgbClr val="595959"/>
                </a:solidFill>
                <a:latin typeface="Times New Roman"/>
                <a:cs typeface="Times New Roman"/>
              </a:rPr>
              <a:t>.</a:t>
            </a:r>
          </a:p>
          <a:p>
            <a:pPr>
              <a:lnSpc>
                <a:spcPct val="160000"/>
              </a:lnSpc>
            </a:pPr>
            <a:r>
              <a:rPr lang="en-GB" sz="1400" noProof="0" dirty="0">
                <a:solidFill>
                  <a:srgbClr val="595959"/>
                </a:solidFill>
                <a:latin typeface="Times New Roman"/>
                <a:cs typeface="Times New Roman"/>
              </a:rPr>
              <a:t>Those who have these abilities stand a higher chance of succeeding in the fast-changing and multicultural world. Representing the contemporary organisations, both EI and CQ are required to lead</a:t>
            </a:r>
          </a:p>
          <a:p>
            <a:pPr>
              <a:lnSpc>
                <a:spcPct val="160000"/>
              </a:lnSpc>
            </a:pPr>
            <a:endParaRPr lang="en-GB" sz="1400" noProof="0" dirty="0">
              <a:solidFill>
                <a:srgbClr val="595959"/>
              </a:solidFill>
              <a:latin typeface="Times New Roman"/>
              <a:cs typeface="Times New Roman"/>
            </a:endParaRPr>
          </a:p>
          <a:p>
            <a:pPr>
              <a:lnSpc>
                <a:spcPct val="160000"/>
              </a:lnSpc>
            </a:pPr>
            <a:endParaRPr lang="en-GB" sz="1400" noProof="0" dirty="0">
              <a:solidFill>
                <a:srgbClr val="595959"/>
              </a:solidFill>
              <a:latin typeface="Times New Roman"/>
              <a:cs typeface="Times New Roman"/>
            </a:endParaRPr>
          </a:p>
        </p:txBody>
      </p:sp>
      <p:pic>
        <p:nvPicPr>
          <p:cNvPr id="4" name="Picture 3" descr="A diagram of two people&#10;&#10;AI-generated content may be incorrect.">
            <a:extLst>
              <a:ext uri="{FF2B5EF4-FFF2-40B4-BE49-F238E27FC236}">
                <a16:creationId xmlns:a16="http://schemas.microsoft.com/office/drawing/2014/main" id="{126B98FE-F4D1-CCDF-73DE-399CE2B0749F}"/>
              </a:ext>
            </a:extLst>
          </p:cNvPr>
          <p:cNvPicPr>
            <a:picLocks noChangeAspect="1"/>
          </p:cNvPicPr>
          <p:nvPr/>
        </p:nvPicPr>
        <p:blipFill>
          <a:blip r:embed="rId2"/>
          <a:stretch>
            <a:fillRect/>
          </a:stretch>
        </p:blipFill>
        <p:spPr>
          <a:xfrm>
            <a:off x="6781801" y="1589399"/>
            <a:ext cx="4797056" cy="3724772"/>
          </a:xfrm>
          <a:prstGeom prst="rect">
            <a:avLst/>
          </a:prstGeom>
        </p:spPr>
      </p:pic>
    </p:spTree>
    <p:extLst>
      <p:ext uri="{BB962C8B-B14F-4D97-AF65-F5344CB8AC3E}">
        <p14:creationId xmlns:p14="http://schemas.microsoft.com/office/powerpoint/2010/main" val="176474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2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25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25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FCF3CB28-41FA-F203-AE73-9B4AF9C78F19}"/>
              </a:ext>
            </a:extLst>
          </p:cNvPr>
          <p:cNvSpPr>
            <a:spLocks noGrp="1"/>
          </p:cNvSpPr>
          <p:nvPr>
            <p:ph type="title"/>
          </p:nvPr>
        </p:nvSpPr>
        <p:spPr>
          <a:xfrm>
            <a:off x="1043631" y="809898"/>
            <a:ext cx="9942716" cy="1107569"/>
          </a:xfrm>
        </p:spPr>
        <p:txBody>
          <a:bodyPr anchor="ctr">
            <a:normAutofit/>
          </a:bodyPr>
          <a:lstStyle/>
          <a:p>
            <a:r>
              <a:rPr lang="en-GB" sz="4800" b="1" noProof="0" dirty="0">
                <a:latin typeface="Times New Roman"/>
                <a:cs typeface="Times New Roman"/>
              </a:rPr>
              <a:t>References </a:t>
            </a:r>
            <a:endParaRPr lang="en-GB" sz="4800" noProof="0" dirty="0"/>
          </a:p>
          <a:p>
            <a:endParaRPr lang="en-GB" sz="4800" noProof="0" dirty="0"/>
          </a:p>
        </p:txBody>
      </p:sp>
      <p:sp>
        <p:nvSpPr>
          <p:cNvPr id="3" name="Content Placeholder 2">
            <a:extLst>
              <a:ext uri="{FF2B5EF4-FFF2-40B4-BE49-F238E27FC236}">
                <a16:creationId xmlns:a16="http://schemas.microsoft.com/office/drawing/2014/main" id="{8FD66692-C3E1-9C8C-E165-72931496F8C7}"/>
              </a:ext>
            </a:extLst>
          </p:cNvPr>
          <p:cNvSpPr>
            <a:spLocks noGrp="1"/>
          </p:cNvSpPr>
          <p:nvPr>
            <p:ph idx="1"/>
          </p:nvPr>
        </p:nvSpPr>
        <p:spPr>
          <a:xfrm>
            <a:off x="731525" y="2933700"/>
            <a:ext cx="10920449" cy="3208480"/>
          </a:xfrm>
        </p:spPr>
        <p:txBody>
          <a:bodyPr vert="horz" lIns="91440" tIns="45720" rIns="91440" bIns="45720" rtlCol="0" anchor="ctr">
            <a:noAutofit/>
          </a:bodyPr>
          <a:lstStyle/>
          <a:p>
            <a:pPr algn="just">
              <a:lnSpc>
                <a:spcPct val="100000"/>
              </a:lnSpc>
            </a:pPr>
            <a:r>
              <a:rPr lang="en-GB" sz="1000" noProof="0" dirty="0">
                <a:latin typeface="Times New Roman" panose="02020603050405020304" pitchFamily="18" charset="0"/>
                <a:cs typeface="Times New Roman" panose="02020603050405020304" pitchFamily="18" charset="0"/>
              </a:rPr>
              <a:t>Bhattacharya, S. and Bhattacharya, S. (2025). Leading with Compassion. </a:t>
            </a:r>
            <a:r>
              <a:rPr lang="en-GB" sz="1000" i="1" noProof="0" dirty="0">
                <a:latin typeface="Times New Roman" panose="02020603050405020304" pitchFamily="18" charset="0"/>
                <a:cs typeface="Times New Roman" panose="02020603050405020304" pitchFamily="18" charset="0"/>
              </a:rPr>
              <a:t>Advances in Human Resources Management and Organizational Development Book Series</a:t>
            </a:r>
            <a:r>
              <a:rPr lang="en-GB" sz="1000" noProof="0" dirty="0">
                <a:latin typeface="Times New Roman" panose="02020603050405020304" pitchFamily="18" charset="0"/>
                <a:cs typeface="Times New Roman" panose="02020603050405020304" pitchFamily="18" charset="0"/>
              </a:rPr>
              <a:t>. [online] Available at: https://www.igi-global.com/chapter/leading-with-compassion/369990.</a:t>
            </a:r>
          </a:p>
          <a:p>
            <a:pPr algn="just">
              <a:lnSpc>
                <a:spcPct val="100000"/>
              </a:lnSpc>
            </a:pPr>
            <a:r>
              <a:rPr lang="en-GB" sz="1000" noProof="0" dirty="0">
                <a:latin typeface="Times New Roman" panose="02020603050405020304" pitchFamily="18" charset="0"/>
                <a:cs typeface="Times New Roman" panose="02020603050405020304" pitchFamily="18" charset="0"/>
              </a:rPr>
              <a:t>Boyar, S.L., Savage, G.T. and Williams, E.S. (2022). An Adaptive Leadership Approach: </a:t>
            </a:r>
            <a:r>
              <a:rPr lang="en-GB" sz="1000" noProof="0" dirty="0" err="1">
                <a:latin typeface="Times New Roman" panose="02020603050405020304" pitchFamily="18" charset="0"/>
                <a:cs typeface="Times New Roman" panose="02020603050405020304" pitchFamily="18" charset="0"/>
              </a:rPr>
              <a:t>TheImpact</a:t>
            </a:r>
            <a:r>
              <a:rPr lang="en-GB" sz="1000" noProof="0" dirty="0">
                <a:latin typeface="Times New Roman" panose="02020603050405020304" pitchFamily="18" charset="0"/>
                <a:cs typeface="Times New Roman" panose="02020603050405020304" pitchFamily="18" charset="0"/>
              </a:rPr>
              <a:t> of Reasoning and Emotional Intelligence (EI) Abilities on Leader Adaptability. </a:t>
            </a:r>
            <a:r>
              <a:rPr lang="en-GB" sz="1000" i="1" noProof="0" dirty="0">
                <a:latin typeface="Times New Roman" panose="02020603050405020304" pitchFamily="18" charset="0"/>
                <a:cs typeface="Times New Roman" panose="02020603050405020304" pitchFamily="18" charset="0"/>
              </a:rPr>
              <a:t>Employee Responsibilities and Rights Journal</a:t>
            </a:r>
            <a:r>
              <a:rPr lang="en-GB" sz="1000" noProof="0" dirty="0">
                <a:latin typeface="Times New Roman" panose="02020603050405020304" pitchFamily="18" charset="0"/>
                <a:cs typeface="Times New Roman" panose="02020603050405020304" pitchFamily="18" charset="0"/>
              </a:rPr>
              <a:t>, 35(4), pp.565–580. doi:</a:t>
            </a:r>
            <a:r>
              <a:rPr lang="en-GB" sz="1000" u="sng" noProof="0" dirty="0">
                <a:latin typeface="Times New Roman" panose="02020603050405020304" pitchFamily="18" charset="0"/>
                <a:cs typeface="Times New Roman" panose="02020603050405020304" pitchFamily="18" charset="0"/>
                <a:hlinkClick r:id="rId2"/>
              </a:rPr>
              <a:t>https://doi.org/10.1007/s10672-022-09428-z</a:t>
            </a:r>
            <a:r>
              <a:rPr lang="en-GB" sz="1000" noProof="0" dirty="0">
                <a:latin typeface="Times New Roman" panose="02020603050405020304" pitchFamily="18" charset="0"/>
                <a:cs typeface="Times New Roman" panose="02020603050405020304" pitchFamily="18" charset="0"/>
              </a:rPr>
              <a:t>.</a:t>
            </a:r>
          </a:p>
          <a:p>
            <a:pPr algn="just">
              <a:lnSpc>
                <a:spcPct val="100000"/>
              </a:lnSpc>
            </a:pPr>
            <a:r>
              <a:rPr lang="en-GB" sz="1000" noProof="0" dirty="0">
                <a:latin typeface="Times New Roman" panose="02020603050405020304" pitchFamily="18" charset="0"/>
                <a:cs typeface="Times New Roman" panose="02020603050405020304" pitchFamily="18" charset="0"/>
              </a:rPr>
              <a:t>Business, G. and Research, M. (2022). Global Business and Management Research. </a:t>
            </a:r>
            <a:r>
              <a:rPr lang="en-GB" sz="1000" i="1" noProof="0" dirty="0">
                <a:latin typeface="Times New Roman" panose="02020603050405020304" pitchFamily="18" charset="0"/>
                <a:cs typeface="Times New Roman" panose="02020603050405020304" pitchFamily="18" charset="0"/>
              </a:rPr>
              <a:t>An International Journal</a:t>
            </a:r>
            <a:r>
              <a:rPr lang="en-GB" sz="1000" noProof="0" dirty="0">
                <a:latin typeface="Times New Roman" panose="02020603050405020304" pitchFamily="18" charset="0"/>
                <a:cs typeface="Times New Roman" panose="02020603050405020304" pitchFamily="18" charset="0"/>
              </a:rPr>
              <a:t>, [online] 14(3s). Available at: </a:t>
            </a:r>
            <a:r>
              <a:rPr lang="en-GB" sz="1000" u="sng" noProof="0" dirty="0">
                <a:latin typeface="Times New Roman" panose="02020603050405020304" pitchFamily="18" charset="0"/>
                <a:cs typeface="Times New Roman" panose="02020603050405020304" pitchFamily="18" charset="0"/>
                <a:hlinkClick r:id="rId3"/>
              </a:rPr>
              <a:t>http://gbmrjournal.com/pdf/v14n3s/V14N3s-37.pdf</a:t>
            </a:r>
            <a:r>
              <a:rPr lang="en-GB" sz="1000" noProof="0" dirty="0">
                <a:latin typeface="Times New Roman" panose="02020603050405020304" pitchFamily="18" charset="0"/>
                <a:cs typeface="Times New Roman" panose="02020603050405020304" pitchFamily="18" charset="0"/>
              </a:rPr>
              <a:t>.</a:t>
            </a:r>
          </a:p>
          <a:p>
            <a:pPr algn="just">
              <a:lnSpc>
                <a:spcPct val="100000"/>
              </a:lnSpc>
            </a:pPr>
            <a:r>
              <a:rPr lang="en-GB" sz="1000" noProof="0" dirty="0">
                <a:latin typeface="Times New Roman" panose="02020603050405020304" pitchFamily="18" charset="0"/>
                <a:cs typeface="Times New Roman" panose="02020603050405020304" pitchFamily="18" charset="0"/>
              </a:rPr>
              <a:t>Cheung, C., Tung, V. and </a:t>
            </a:r>
            <a:r>
              <a:rPr lang="en-GB" sz="1000" noProof="0" dirty="0" err="1">
                <a:latin typeface="Times New Roman" panose="02020603050405020304" pitchFamily="18" charset="0"/>
                <a:cs typeface="Times New Roman" panose="02020603050405020304" pitchFamily="18" charset="0"/>
              </a:rPr>
              <a:t>Goopio</a:t>
            </a:r>
            <a:r>
              <a:rPr lang="en-GB" sz="1000" noProof="0" dirty="0">
                <a:latin typeface="Times New Roman" panose="02020603050405020304" pitchFamily="18" charset="0"/>
                <a:cs typeface="Times New Roman" panose="02020603050405020304" pitchFamily="18" charset="0"/>
              </a:rPr>
              <a:t>, J. (2021). Maximizing Study Abroad Learning Outcomes through Cultural Intelligence and Emotional Intelligence Development. </a:t>
            </a:r>
            <a:r>
              <a:rPr lang="en-GB" sz="1000" i="1" noProof="0" dirty="0">
                <a:latin typeface="Times New Roman" panose="02020603050405020304" pitchFamily="18" charset="0"/>
                <a:cs typeface="Times New Roman" panose="02020603050405020304" pitchFamily="18" charset="0"/>
              </a:rPr>
              <a:t>Journal of Hospitality, Leisure, Sport &amp; Tourism Education</a:t>
            </a:r>
            <a:r>
              <a:rPr lang="en-GB" sz="1000" noProof="0" dirty="0">
                <a:latin typeface="Times New Roman" panose="02020603050405020304" pitchFamily="18" charset="0"/>
                <a:cs typeface="Times New Roman" panose="02020603050405020304" pitchFamily="18" charset="0"/>
              </a:rPr>
              <a:t>, 30, p.100359. doi:</a:t>
            </a:r>
            <a:r>
              <a:rPr lang="en-GB" sz="1000" u="sng" noProof="0" dirty="0">
                <a:latin typeface="Times New Roman" panose="02020603050405020304" pitchFamily="18" charset="0"/>
                <a:cs typeface="Times New Roman" panose="02020603050405020304" pitchFamily="18" charset="0"/>
                <a:hlinkClick r:id="rId4"/>
              </a:rPr>
              <a:t>https://doi.org/10.1016/j.jhlste.2021.100359</a:t>
            </a:r>
            <a:r>
              <a:rPr lang="en-GB" sz="1000" noProof="0" dirty="0">
                <a:latin typeface="Times New Roman" panose="02020603050405020304" pitchFamily="18" charset="0"/>
                <a:cs typeface="Times New Roman" panose="02020603050405020304" pitchFamily="18" charset="0"/>
              </a:rPr>
              <a:t>.</a:t>
            </a:r>
          </a:p>
          <a:p>
            <a:pPr algn="just">
              <a:lnSpc>
                <a:spcPct val="100000"/>
              </a:lnSpc>
            </a:pPr>
            <a:r>
              <a:rPr lang="en-GB" sz="1000" noProof="0" dirty="0">
                <a:latin typeface="Times New Roman" panose="02020603050405020304" pitchFamily="18" charset="0"/>
                <a:cs typeface="Times New Roman" panose="02020603050405020304" pitchFamily="18" charset="0"/>
              </a:rPr>
              <a:t>Deng, L. (2024). EQ and CQ of Expatriate Transformational Leaders : a Qualitative Study of cross-cultural Leadership </a:t>
            </a:r>
            <a:r>
              <a:rPr lang="en-GB" sz="1000" noProof="0" dirty="0" err="1">
                <a:latin typeface="Times New Roman" panose="02020603050405020304" pitchFamily="18" charset="0"/>
                <a:cs typeface="Times New Roman" panose="02020603050405020304" pitchFamily="18" charset="0"/>
              </a:rPr>
              <a:t>Affectiveness</a:t>
            </a:r>
            <a:r>
              <a:rPr lang="en-GB" sz="1000" noProof="0" dirty="0">
                <a:latin typeface="Times New Roman" panose="02020603050405020304" pitchFamily="18" charset="0"/>
                <a:cs typeface="Times New Roman" panose="02020603050405020304" pitchFamily="18" charset="0"/>
              </a:rPr>
              <a:t> for Australian Business Managers Working in China. </a:t>
            </a:r>
            <a:r>
              <a:rPr lang="en-GB" sz="1000" i="1" noProof="0" dirty="0">
                <a:latin typeface="Times New Roman" panose="02020603050405020304" pitchFamily="18" charset="0"/>
                <a:cs typeface="Times New Roman" panose="02020603050405020304" pitchFamily="18" charset="0"/>
              </a:rPr>
              <a:t>Figshare</a:t>
            </a:r>
            <a:r>
              <a:rPr lang="en-GB" sz="1000" noProof="0" dirty="0">
                <a:latin typeface="Times New Roman" panose="02020603050405020304" pitchFamily="18" charset="0"/>
                <a:cs typeface="Times New Roman" panose="02020603050405020304" pitchFamily="18" charset="0"/>
              </a:rPr>
              <a:t>. [online] Available at: https://research-repository.rmit.edu.au/articles/thesis/EQ_and_CQ_of_expatriate_transformational_leaders_a_qualitative_study_of_cross-cultural_leadership_affectiveness_for_Australian_business_managers_working_in_China/27333477.</a:t>
            </a:r>
          </a:p>
          <a:p>
            <a:pPr algn="just">
              <a:lnSpc>
                <a:spcPct val="100000"/>
              </a:lnSpc>
            </a:pPr>
            <a:r>
              <a:rPr lang="en-GB" sz="1000" noProof="0" dirty="0">
                <a:latin typeface="Times New Roman" panose="02020603050405020304" pitchFamily="18" charset="0"/>
                <a:cs typeface="Times New Roman" panose="02020603050405020304" pitchFamily="18" charset="0"/>
              </a:rPr>
              <a:t>Garamvölgyi, J. and Rudnák, I. (2023). Exploring the Relationship between Cultural Intelligence (CQ) and Management Competencies (MC). </a:t>
            </a:r>
            <a:r>
              <a:rPr lang="en-GB" sz="1000" i="1" noProof="0" dirty="0">
                <a:latin typeface="Times New Roman" panose="02020603050405020304" pitchFamily="18" charset="0"/>
                <a:cs typeface="Times New Roman" panose="02020603050405020304" pitchFamily="18" charset="0"/>
              </a:rPr>
              <a:t>Sustainability</a:t>
            </a:r>
            <a:r>
              <a:rPr lang="en-GB" sz="1000" noProof="0" dirty="0">
                <a:latin typeface="Times New Roman" panose="02020603050405020304" pitchFamily="18" charset="0"/>
                <a:cs typeface="Times New Roman" panose="02020603050405020304" pitchFamily="18" charset="0"/>
              </a:rPr>
              <a:t>, [online] 15(7), p.5735. doi:</a:t>
            </a:r>
            <a:r>
              <a:rPr lang="en-GB" sz="1000" u="sng" noProof="0" dirty="0">
                <a:latin typeface="Times New Roman" panose="02020603050405020304" pitchFamily="18" charset="0"/>
                <a:cs typeface="Times New Roman" panose="02020603050405020304" pitchFamily="18" charset="0"/>
                <a:hlinkClick r:id="rId5"/>
              </a:rPr>
              <a:t>https://doi.org/10.3390/su15075735</a:t>
            </a:r>
            <a:r>
              <a:rPr lang="en-GB" sz="1000" noProof="0" dirty="0">
                <a:latin typeface="Times New Roman" panose="02020603050405020304" pitchFamily="18" charset="0"/>
                <a:cs typeface="Times New Roman" panose="02020603050405020304" pitchFamily="18" charset="0"/>
              </a:rPr>
              <a:t>.</a:t>
            </a:r>
          </a:p>
          <a:p>
            <a:pPr algn="just">
              <a:lnSpc>
                <a:spcPct val="100000"/>
              </a:lnSpc>
            </a:pPr>
            <a:r>
              <a:rPr lang="en-GB" sz="1000" noProof="0" dirty="0">
                <a:latin typeface="Times New Roman" panose="02020603050405020304" pitchFamily="18" charset="0"/>
                <a:cs typeface="Times New Roman" panose="02020603050405020304" pitchFamily="18" charset="0"/>
              </a:rPr>
              <a:t>Garamvölgyi, J. and Rudnák, I. (2023). Exploring the Relationship between Cultural Intelligence (CQ) and Management Competencies (MC). </a:t>
            </a:r>
            <a:r>
              <a:rPr lang="en-GB" sz="1000" i="1" noProof="0" dirty="0">
                <a:latin typeface="Times New Roman" panose="02020603050405020304" pitchFamily="18" charset="0"/>
                <a:cs typeface="Times New Roman" panose="02020603050405020304" pitchFamily="18" charset="0"/>
              </a:rPr>
              <a:t>Sustainability</a:t>
            </a:r>
            <a:r>
              <a:rPr lang="en-GB" sz="1000" noProof="0" dirty="0">
                <a:latin typeface="Times New Roman" panose="02020603050405020304" pitchFamily="18" charset="0"/>
                <a:cs typeface="Times New Roman" panose="02020603050405020304" pitchFamily="18" charset="0"/>
              </a:rPr>
              <a:t>, [online] 15(7). Available at: https://www.mdpi.com/2071-1050/15/7/5735.</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17887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FCF3CB28-41FA-F203-AE73-9B4AF9C78F19}"/>
              </a:ext>
            </a:extLst>
          </p:cNvPr>
          <p:cNvSpPr>
            <a:spLocks noGrp="1"/>
          </p:cNvSpPr>
          <p:nvPr>
            <p:ph type="title"/>
          </p:nvPr>
        </p:nvSpPr>
        <p:spPr>
          <a:xfrm>
            <a:off x="1043631" y="809898"/>
            <a:ext cx="9942716" cy="1107569"/>
          </a:xfrm>
        </p:spPr>
        <p:txBody>
          <a:bodyPr anchor="ctr">
            <a:normAutofit/>
          </a:bodyPr>
          <a:lstStyle/>
          <a:p>
            <a:r>
              <a:rPr lang="en-GB" sz="4800" b="1" noProof="0" dirty="0">
                <a:latin typeface="Times New Roman"/>
                <a:cs typeface="Times New Roman"/>
              </a:rPr>
              <a:t>References </a:t>
            </a:r>
            <a:endParaRPr lang="en-GB" sz="4800" noProof="0" dirty="0"/>
          </a:p>
          <a:p>
            <a:endParaRPr lang="en-GB" sz="4800" noProof="0" dirty="0"/>
          </a:p>
        </p:txBody>
      </p:sp>
      <p:sp>
        <p:nvSpPr>
          <p:cNvPr id="3" name="Content Placeholder 2">
            <a:extLst>
              <a:ext uri="{FF2B5EF4-FFF2-40B4-BE49-F238E27FC236}">
                <a16:creationId xmlns:a16="http://schemas.microsoft.com/office/drawing/2014/main" id="{8FD66692-C3E1-9C8C-E165-72931496F8C7}"/>
              </a:ext>
            </a:extLst>
          </p:cNvPr>
          <p:cNvSpPr>
            <a:spLocks noGrp="1"/>
          </p:cNvSpPr>
          <p:nvPr>
            <p:ph idx="1"/>
          </p:nvPr>
        </p:nvSpPr>
        <p:spPr>
          <a:xfrm>
            <a:off x="731525" y="2933700"/>
            <a:ext cx="10920449" cy="3208480"/>
          </a:xfrm>
        </p:spPr>
        <p:txBody>
          <a:bodyPr vert="horz" lIns="91440" tIns="45720" rIns="91440" bIns="45720" rtlCol="0" anchor="ctr">
            <a:noAutofit/>
          </a:bodyPr>
          <a:lstStyle/>
          <a:p>
            <a:pPr algn="just">
              <a:lnSpc>
                <a:spcPct val="100000"/>
              </a:lnSpc>
            </a:pPr>
            <a:r>
              <a:rPr lang="en-GB" sz="1000" noProof="0" dirty="0">
                <a:latin typeface="Times New Roman" panose="02020603050405020304" pitchFamily="18" charset="0"/>
                <a:cs typeface="Times New Roman" panose="02020603050405020304" pitchFamily="18" charset="0"/>
              </a:rPr>
              <a:t>Luna, L.M.B., Vilar, M.M., Soto, C.M. and Santiago, J.L.C. (2021). Emotional Intelligence Measures: a Systematic Review. </a:t>
            </a:r>
            <a:r>
              <a:rPr lang="en-GB" sz="1000" i="1" noProof="0" dirty="0">
                <a:latin typeface="Times New Roman" panose="02020603050405020304" pitchFamily="18" charset="0"/>
                <a:cs typeface="Times New Roman" panose="02020603050405020304" pitchFamily="18" charset="0"/>
              </a:rPr>
              <a:t>Healthcare</a:t>
            </a:r>
            <a:r>
              <a:rPr lang="en-GB" sz="1000" noProof="0" dirty="0">
                <a:latin typeface="Times New Roman" panose="02020603050405020304" pitchFamily="18" charset="0"/>
                <a:cs typeface="Times New Roman" panose="02020603050405020304" pitchFamily="18" charset="0"/>
              </a:rPr>
              <a:t>, [online] 9(12). Available at: https://pmc.ncbi.nlm.nih.gov/articles/PMC8701889/.</a:t>
            </a:r>
          </a:p>
          <a:p>
            <a:pPr algn="just">
              <a:lnSpc>
                <a:spcPct val="100000"/>
              </a:lnSpc>
            </a:pPr>
            <a:r>
              <a:rPr lang="en-GB" sz="1000" noProof="0" dirty="0">
                <a:latin typeface="Times New Roman" panose="02020603050405020304" pitchFamily="18" charset="0"/>
                <a:cs typeface="Times New Roman" panose="02020603050405020304" pitchFamily="18" charset="0"/>
              </a:rPr>
              <a:t>Mahmoud, R.S., Kamil, S.A., Mohammed, M. and Madhi, Z.J. (2024). Cross-Cultural Leadership Approaches for Managing Diverse Workforces Globally. </a:t>
            </a:r>
            <a:r>
              <a:rPr lang="en-GB" sz="1000" i="1" noProof="0" dirty="0">
                <a:latin typeface="Times New Roman" panose="02020603050405020304" pitchFamily="18" charset="0"/>
                <a:cs typeface="Times New Roman" panose="02020603050405020304" pitchFamily="18" charset="0"/>
              </a:rPr>
              <a:t>Journal of Ecohumanism</a:t>
            </a:r>
            <a:r>
              <a:rPr lang="en-GB" sz="1000" noProof="0" dirty="0">
                <a:latin typeface="Times New Roman" panose="02020603050405020304" pitchFamily="18" charset="0"/>
                <a:cs typeface="Times New Roman" panose="02020603050405020304" pitchFamily="18" charset="0"/>
              </a:rPr>
              <a:t>, [online] 3(5). Available at: https://www.ceeol.com/search/article-detail?id=1273728.</a:t>
            </a:r>
          </a:p>
          <a:p>
            <a:pPr algn="just">
              <a:lnSpc>
                <a:spcPct val="100000"/>
              </a:lnSpc>
            </a:pPr>
            <a:r>
              <a:rPr lang="en-GB" sz="1000" noProof="0" dirty="0">
                <a:latin typeface="Times New Roman" panose="02020603050405020304" pitchFamily="18" charset="0"/>
                <a:cs typeface="Times New Roman" panose="02020603050405020304" pitchFamily="18" charset="0"/>
              </a:rPr>
              <a:t>Odame, C. and Pandey, M. (2025). The Relationship between Emotional Intelligence and Conflict Management Styles. </a:t>
            </a:r>
            <a:r>
              <a:rPr lang="en-GB" sz="1000" i="1" noProof="0" dirty="0">
                <a:latin typeface="Times New Roman" panose="02020603050405020304" pitchFamily="18" charset="0"/>
                <a:cs typeface="Times New Roman" panose="02020603050405020304" pitchFamily="18" charset="0"/>
              </a:rPr>
              <a:t>SAGE Open</a:t>
            </a:r>
            <a:r>
              <a:rPr lang="en-GB" sz="1000" noProof="0" dirty="0">
                <a:latin typeface="Times New Roman" panose="02020603050405020304" pitchFamily="18" charset="0"/>
                <a:cs typeface="Times New Roman" panose="02020603050405020304" pitchFamily="18" charset="0"/>
              </a:rPr>
              <a:t>, 15(3). doi:https://doi.org/10.1177/21582440251365507.</a:t>
            </a:r>
          </a:p>
          <a:p>
            <a:pPr algn="just">
              <a:lnSpc>
                <a:spcPct val="100000"/>
              </a:lnSpc>
            </a:pPr>
            <a:r>
              <a:rPr lang="en-GB" sz="1000" noProof="0" dirty="0">
                <a:latin typeface="Times New Roman" panose="02020603050405020304" pitchFamily="18" charset="0"/>
                <a:cs typeface="Times New Roman" panose="02020603050405020304" pitchFamily="18" charset="0"/>
              </a:rPr>
              <a:t>Reilly, P.J. (2022). Developing Emotionally Intelligent Work Teams Improves Performance and Organizational Wellbeing: a Literature Review. </a:t>
            </a:r>
            <a:r>
              <a:rPr lang="en-GB" sz="1000" i="1" noProof="0" dirty="0">
                <a:latin typeface="Times New Roman" panose="02020603050405020304" pitchFamily="18" charset="0"/>
                <a:cs typeface="Times New Roman" panose="02020603050405020304" pitchFamily="18" charset="0"/>
              </a:rPr>
              <a:t>New Review of Academic Librarianship</a:t>
            </a:r>
            <a:r>
              <a:rPr lang="en-GB" sz="1000" noProof="0" dirty="0">
                <a:latin typeface="Times New Roman" panose="02020603050405020304" pitchFamily="18" charset="0"/>
                <a:cs typeface="Times New Roman" panose="02020603050405020304" pitchFamily="18" charset="0"/>
              </a:rPr>
              <a:t>, 29(2), pp.1–15. doi:https://doi.org/10.1080/13614533.2022.2112716.</a:t>
            </a:r>
          </a:p>
          <a:p>
            <a:pPr algn="just">
              <a:lnSpc>
                <a:spcPct val="100000"/>
              </a:lnSpc>
            </a:pPr>
            <a:r>
              <a:rPr lang="en-GB" sz="1000" noProof="0" dirty="0">
                <a:latin typeface="Times New Roman" panose="02020603050405020304" pitchFamily="18" charset="0"/>
                <a:cs typeface="Times New Roman" panose="02020603050405020304" pitchFamily="18" charset="0"/>
              </a:rPr>
              <a:t>Riaz, R. (2024). Exploring the Influence of Emotional Intelligence in Leaders decision-making within Company a : a Qualitative Analysis of Daniel Goleman’s Theory. </a:t>
            </a:r>
            <a:r>
              <a:rPr lang="en-GB" sz="1000" i="1" noProof="0" dirty="0">
                <a:latin typeface="Times New Roman" panose="02020603050405020304" pitchFamily="18" charset="0"/>
                <a:cs typeface="Times New Roman" panose="02020603050405020304" pitchFamily="18" charset="0"/>
              </a:rPr>
              <a:t>Theseus.fi</a:t>
            </a:r>
            <a:r>
              <a:rPr lang="en-GB" sz="1000" noProof="0" dirty="0">
                <a:latin typeface="Times New Roman" panose="02020603050405020304" pitchFamily="18" charset="0"/>
                <a:cs typeface="Times New Roman" panose="02020603050405020304" pitchFamily="18" charset="0"/>
              </a:rPr>
              <a:t>, [online] 1(1). Available at: https://www.theseus.fi/handle/10024/871915.</a:t>
            </a:r>
          </a:p>
          <a:p>
            <a:pPr algn="just">
              <a:lnSpc>
                <a:spcPct val="100000"/>
              </a:lnSpc>
            </a:pPr>
            <a:r>
              <a:rPr lang="en-GB" sz="1000" noProof="0" dirty="0">
                <a:latin typeface="Times New Roman" panose="02020603050405020304" pitchFamily="18" charset="0"/>
                <a:cs typeface="Times New Roman" panose="02020603050405020304" pitchFamily="18" charset="0"/>
              </a:rPr>
              <a:t>Sen, S. and Yildirim, I. (2022). A Tutorial on How to Conduct Meta-Analysis with IBM SPSS Statistics. </a:t>
            </a:r>
            <a:r>
              <a:rPr lang="en-GB" sz="1000" i="1" noProof="0" dirty="0">
                <a:latin typeface="Times New Roman" panose="02020603050405020304" pitchFamily="18" charset="0"/>
                <a:cs typeface="Times New Roman" panose="02020603050405020304" pitchFamily="18" charset="0"/>
              </a:rPr>
              <a:t>Psych</a:t>
            </a:r>
            <a:r>
              <a:rPr lang="en-GB" sz="1000" noProof="0" dirty="0">
                <a:latin typeface="Times New Roman" panose="02020603050405020304" pitchFamily="18" charset="0"/>
                <a:cs typeface="Times New Roman" panose="02020603050405020304" pitchFamily="18" charset="0"/>
              </a:rPr>
              <a:t>, 4(4), pp.640–667. doi:</a:t>
            </a:r>
            <a:r>
              <a:rPr lang="en-GB" sz="1000" u="sng" noProof="0" dirty="0">
                <a:latin typeface="Times New Roman" panose="02020603050405020304" pitchFamily="18" charset="0"/>
                <a:cs typeface="Times New Roman" panose="02020603050405020304" pitchFamily="18" charset="0"/>
                <a:hlinkClick r:id="rId2"/>
              </a:rPr>
              <a:t>https://doi.org/10.3390/psych4040049</a:t>
            </a:r>
            <a:r>
              <a:rPr lang="en-GB" sz="1000" noProof="0" dirty="0">
                <a:latin typeface="Times New Roman" panose="02020603050405020304" pitchFamily="18" charset="0"/>
                <a:cs typeface="Times New Roman" panose="02020603050405020304" pitchFamily="18" charset="0"/>
              </a:rPr>
              <a:t>.</a:t>
            </a:r>
          </a:p>
          <a:p>
            <a:pPr algn="just">
              <a:lnSpc>
                <a:spcPct val="100000"/>
              </a:lnSpc>
            </a:pPr>
            <a:r>
              <a:rPr lang="en-GB" sz="1000" noProof="0" dirty="0">
                <a:latin typeface="Times New Roman" panose="02020603050405020304" pitchFamily="18" charset="0"/>
                <a:cs typeface="Times New Roman" panose="02020603050405020304" pitchFamily="18" charset="0"/>
              </a:rPr>
              <a:t>Thapliyal, K. and Joshi, M. (2022). Cross-Cultural Management: Opportunities and Challenges. </a:t>
            </a:r>
            <a:r>
              <a:rPr lang="en-GB" sz="1000" i="1" noProof="0" dirty="0">
                <a:latin typeface="Times New Roman" panose="02020603050405020304" pitchFamily="18" charset="0"/>
                <a:cs typeface="Times New Roman" panose="02020603050405020304" pitchFamily="18" charset="0"/>
              </a:rPr>
              <a:t>Integrating New Technologies In International Business</a:t>
            </a:r>
            <a:r>
              <a:rPr lang="en-GB" sz="1000" noProof="0" dirty="0">
                <a:latin typeface="Times New Roman" panose="02020603050405020304" pitchFamily="18" charset="0"/>
                <a:cs typeface="Times New Roman" panose="02020603050405020304" pitchFamily="18" charset="0"/>
              </a:rPr>
              <a:t>, pp.31–53. doi:https://doi.org/10.1201/9781003130352-3.</a:t>
            </a:r>
          </a:p>
          <a:p>
            <a:pPr algn="just">
              <a:lnSpc>
                <a:spcPct val="100000"/>
              </a:lnSpc>
            </a:pPr>
            <a:r>
              <a:rPr lang="en-GB" sz="1000" noProof="0" dirty="0">
                <a:latin typeface="Times New Roman" panose="02020603050405020304" pitchFamily="18" charset="0"/>
                <a:cs typeface="Times New Roman" panose="02020603050405020304" pitchFamily="18" charset="0"/>
              </a:rPr>
              <a:t>Yue, D. (2023). Analysis on McDonald’s Localization Strategy. </a:t>
            </a:r>
            <a:r>
              <a:rPr lang="en-GB" sz="1000" i="1" noProof="0" dirty="0">
                <a:latin typeface="Times New Roman" panose="02020603050405020304" pitchFamily="18" charset="0"/>
                <a:cs typeface="Times New Roman" panose="02020603050405020304" pitchFamily="18" charset="0"/>
              </a:rPr>
              <a:t>Advances in Economics Management and Political Sciences</a:t>
            </a:r>
            <a:r>
              <a:rPr lang="en-GB" sz="1000" noProof="0" dirty="0">
                <a:latin typeface="Times New Roman" panose="02020603050405020304" pitchFamily="18" charset="0"/>
                <a:cs typeface="Times New Roman" panose="02020603050405020304" pitchFamily="18" charset="0"/>
              </a:rPr>
              <a:t>, [online] 10(1). Available at: https://www.ewadirect.com/proceedings/aemps/article/view/2959.</a:t>
            </a:r>
          </a:p>
          <a:p>
            <a:pPr marL="0" indent="0" algn="just">
              <a:lnSpc>
                <a:spcPct val="100000"/>
              </a:lnSpc>
              <a:buNone/>
            </a:pPr>
            <a:endParaRPr lang="en-GB" sz="1000" noProof="0" dirty="0">
              <a:latin typeface="Times New Roman" panose="02020603050405020304" pitchFamily="18" charset="0"/>
              <a:cs typeface="Times New Roman" panose="02020603050405020304" pitchFamily="18"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31343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921</TotalTime>
  <Words>3228</Words>
  <Application>Microsoft Office PowerPoint</Application>
  <PresentationFormat>Widescreen</PresentationFormat>
  <Paragraphs>152</Paragraphs>
  <Slides>13</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PowerPoint Presentation</vt:lpstr>
      <vt:lpstr>Integrating Emotional and Cultural intelligence </vt:lpstr>
      <vt:lpstr>INTRODUCTION   </vt:lpstr>
      <vt:lpstr>Emotional Intelligence (EI) in Leadership </vt:lpstr>
      <vt:lpstr>EI Model/Theory </vt:lpstr>
      <vt:lpstr>Business Examples of EI  </vt:lpstr>
      <vt:lpstr>Cultural Intelligence (CQ) in Leadership </vt:lpstr>
      <vt:lpstr>CQ Models/Theory  </vt:lpstr>
      <vt:lpstr>Businesses Examples of CQ </vt:lpstr>
      <vt:lpstr>Critical Evaluation of EI vs CQ</vt:lpstr>
      <vt:lpstr> Conclusion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Emotional and Cultural intelligence</dc:title>
  <dc:creator>Mihaela</dc:creator>
  <cp:lastModifiedBy>Diana danescu</cp:lastModifiedBy>
  <cp:revision>221</cp:revision>
  <dcterms:created xsi:type="dcterms:W3CDTF">2026-03-07T08:10:28Z</dcterms:created>
  <dcterms:modified xsi:type="dcterms:W3CDTF">2026-03-27T20:51:13Z</dcterms:modified>
</cp:coreProperties>
</file>