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61" r:id="rId3"/>
    <p:sldId id="262" r:id="rId4"/>
    <p:sldId id="258" r:id="rId5"/>
    <p:sldId id="257" r:id="rId6"/>
    <p:sldId id="259" r:id="rId7"/>
    <p:sldId id="265" r:id="rId8"/>
    <p:sldId id="264" r:id="rId9"/>
    <p:sldId id="266" r:id="rId10"/>
    <p:sldId id="263"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93F6726-A75A-49F1-B773-5B8333A5830F}">
          <p14:sldIdLst>
            <p14:sldId id="256"/>
            <p14:sldId id="261"/>
            <p14:sldId id="262"/>
            <p14:sldId id="258"/>
            <p14:sldId id="257"/>
            <p14:sldId id="259"/>
            <p14:sldId id="265"/>
            <p14:sldId id="264"/>
            <p14:sldId id="266"/>
            <p14:sldId id="263"/>
          </p14:sldIdLst>
        </p14:section>
        <p14:section name="Untitled Section" id="{409C40CE-E4A9-47EC-B2A5-D89625CF9B10}">
          <p14:sldIdLst>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lyn Weekes" userId="a5b2a361dcd45394" providerId="LiveId" clId="{1282001A-F32B-4CAC-A64E-BAE23DE0AA10}"/>
    <pc:docChg chg="custSel modSld sldOrd">
      <pc:chgData name="Jacklyn Weekes" userId="a5b2a361dcd45394" providerId="LiveId" clId="{1282001A-F32B-4CAC-A64E-BAE23DE0AA10}" dt="2021-11-16T02:13:37.656" v="398"/>
      <pc:docMkLst>
        <pc:docMk/>
      </pc:docMkLst>
      <pc:sldChg chg="modSp mod ord">
        <pc:chgData name="Jacklyn Weekes" userId="a5b2a361dcd45394" providerId="LiveId" clId="{1282001A-F32B-4CAC-A64E-BAE23DE0AA10}" dt="2021-11-16T02:13:37.656" v="398"/>
        <pc:sldMkLst>
          <pc:docMk/>
          <pc:sldMk cId="2042919911" sldId="265"/>
        </pc:sldMkLst>
        <pc:spChg chg="mod">
          <ac:chgData name="Jacklyn Weekes" userId="a5b2a361dcd45394" providerId="LiveId" clId="{1282001A-F32B-4CAC-A64E-BAE23DE0AA10}" dt="2021-11-16T02:05:12.682" v="29" actId="20577"/>
          <ac:spMkLst>
            <pc:docMk/>
            <pc:sldMk cId="2042919911" sldId="265"/>
            <ac:spMk id="2" creationId="{3CAC0334-6D23-4A94-A9CF-C8F9CACB6BAA}"/>
          </ac:spMkLst>
        </pc:spChg>
        <pc:spChg chg="mod">
          <ac:chgData name="Jacklyn Weekes" userId="a5b2a361dcd45394" providerId="LiveId" clId="{1282001A-F32B-4CAC-A64E-BAE23DE0AA10}" dt="2021-11-16T02:12:31.422" v="396" actId="20577"/>
          <ac:spMkLst>
            <pc:docMk/>
            <pc:sldMk cId="2042919911" sldId="265"/>
            <ac:spMk id="3" creationId="{CB1D9DD2-A2A0-4532-9A00-5E1C5A22705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8E950E-99F9-4F9B-AE33-FBC1F480A897}" type="datetimeFigureOut">
              <a:rPr lang="en-GB" smtClean="0"/>
              <a:t>16/11/2021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B8DEE44-84D7-477B-95AB-69F0022C25C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4044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8E950E-99F9-4F9B-AE33-FBC1F480A897}"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DEE44-84D7-477B-95AB-69F0022C25C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3866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8E950E-99F9-4F9B-AE33-FBC1F480A897}"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DEE44-84D7-477B-95AB-69F0022C25C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4454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8E950E-99F9-4F9B-AE33-FBC1F480A897}"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8DEE44-84D7-477B-95AB-69F0022C25C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00783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8E950E-99F9-4F9B-AE33-FBC1F480A897}" type="datetimeFigureOut">
              <a:rPr lang="en-GB" smtClean="0"/>
              <a:t>16/11/2021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8DEE44-84D7-477B-95AB-69F0022C25C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015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8E950E-99F9-4F9B-AE33-FBC1F480A897}" type="datetimeFigureOut">
              <a:rPr lang="en-GB" smtClean="0"/>
              <a:t>16/11/2021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8DEE44-84D7-477B-95AB-69F0022C25C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2605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8E950E-99F9-4F9B-AE33-FBC1F480A897}" type="datetimeFigureOut">
              <a:rPr lang="en-GB" smtClean="0"/>
              <a:t>16/11/2021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8DEE44-84D7-477B-95AB-69F0022C25C7}" type="slidenum">
              <a:rPr lang="en-GB" smtClean="0"/>
              <a:t>‹#›</a:t>
            </a:fld>
            <a:endParaRPr lang="en-GB"/>
          </a:p>
        </p:txBody>
      </p:sp>
    </p:spTree>
    <p:extLst>
      <p:ext uri="{BB962C8B-B14F-4D97-AF65-F5344CB8AC3E}">
        <p14:creationId xmlns:p14="http://schemas.microsoft.com/office/powerpoint/2010/main" val="2542930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08E950E-99F9-4F9B-AE33-FBC1F480A897}"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8DEE44-84D7-477B-95AB-69F0022C25C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9748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08E950E-99F9-4F9B-AE33-FBC1F480A897}" type="datetimeFigureOut">
              <a:rPr lang="en-GB" smtClean="0"/>
              <a:t>16/11/2021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B8DEE44-84D7-477B-95AB-69F0022C25C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9981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8E950E-99F9-4F9B-AE33-FBC1F480A897}"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DEE44-84D7-477B-95AB-69F0022C25C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0675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8E950E-99F9-4F9B-AE33-FBC1F480A897}"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DEE44-84D7-477B-95AB-69F0022C25C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6016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08E950E-99F9-4F9B-AE33-FBC1F480A897}" type="datetimeFigureOut">
              <a:rPr lang="en-GB" smtClean="0"/>
              <a:t>16/11/2021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B8DEE44-84D7-477B-95AB-69F0022C25C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532423"/>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s://oem.bmj.com/content/oemed/59/1/67/F1.large.jpg?width=800&amp;height=600&amp;carousel=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s://oem.bmj.com/content/oemed/59/1/67/F3.large.jpg?width=800&amp;height=600&amp;carousel=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hyperlink" Target="https://oem.bmj.com/content/oemed/59/1/67/F2.large.jpg?width=800&amp;height=600&amp;carousel=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B10DE-E7B6-44ED-8E53-9048027E21DB}"/>
              </a:ext>
            </a:extLst>
          </p:cNvPr>
          <p:cNvSpPr>
            <a:spLocks noGrp="1"/>
          </p:cNvSpPr>
          <p:nvPr>
            <p:ph type="ctrTitle"/>
          </p:nvPr>
        </p:nvSpPr>
        <p:spPr/>
        <p:txBody>
          <a:bodyPr>
            <a:normAutofit/>
          </a:bodyPr>
          <a:lstStyle/>
          <a:p>
            <a:r>
              <a:rPr lang="en-GB" sz="2700" dirty="0">
                <a:latin typeface="Arial" panose="020B0604020202020204" pitchFamily="34" charset="0"/>
                <a:cs typeface="Arial" panose="020B0604020202020204" pitchFamily="34" charset="0"/>
              </a:rPr>
              <a:t>Jhondel Piper</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2029600</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BMSW4004</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Ernest </a:t>
            </a:r>
            <a:r>
              <a:rPr lang="en-GB" sz="2700" dirty="0" err="1">
                <a:latin typeface="Arial" panose="020B0604020202020204" pitchFamily="34" charset="0"/>
                <a:cs typeface="Arial" panose="020B0604020202020204" pitchFamily="34" charset="0"/>
              </a:rPr>
              <a:t>Ovia</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Problem solving and decision making </a:t>
            </a:r>
            <a:endParaRPr lang="en-GB" dirty="0"/>
          </a:p>
        </p:txBody>
      </p:sp>
      <p:sp>
        <p:nvSpPr>
          <p:cNvPr id="3" name="Subtitle 2">
            <a:extLst>
              <a:ext uri="{FF2B5EF4-FFF2-40B4-BE49-F238E27FC236}">
                <a16:creationId xmlns:a16="http://schemas.microsoft.com/office/drawing/2014/main" id="{2AE8A65D-19F2-4AB5-81C7-E12860002B3C}"/>
              </a:ext>
            </a:extLst>
          </p:cNvPr>
          <p:cNvSpPr>
            <a:spLocks noGrp="1"/>
          </p:cNvSpPr>
          <p:nvPr>
            <p:ph type="subTitle" idx="1"/>
          </p:nvPr>
        </p:nvSpPr>
        <p:spPr/>
        <p:txBody>
          <a:bodyPr/>
          <a:lstStyle/>
          <a:p>
            <a:r>
              <a:rPr lang="en-GB" sz="1800" dirty="0">
                <a:effectLst/>
                <a:latin typeface="Arial" panose="020B0604020202020204" pitchFamily="34" charset="0"/>
                <a:ea typeface="Times New Roman" panose="02020603050405020304" pitchFamily="18" charset="0"/>
              </a:rPr>
              <a:t>understanding of the complex problems of ‘Work-related stress’ </a:t>
            </a:r>
            <a:endParaRPr lang="en-GB" dirty="0"/>
          </a:p>
        </p:txBody>
      </p:sp>
    </p:spTree>
    <p:extLst>
      <p:ext uri="{BB962C8B-B14F-4D97-AF65-F5344CB8AC3E}">
        <p14:creationId xmlns:p14="http://schemas.microsoft.com/office/powerpoint/2010/main" val="270581812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9A66C-83B7-4AE9-8F75-00CDCEB923FC}"/>
              </a:ext>
            </a:extLst>
          </p:cNvPr>
          <p:cNvSpPr>
            <a:spLocks noGrp="1"/>
          </p:cNvSpPr>
          <p:nvPr>
            <p:ph type="title"/>
          </p:nvPr>
        </p:nvSpPr>
        <p:spPr/>
        <p:txBody>
          <a:bodyPr/>
          <a:lstStyle/>
          <a:p>
            <a:r>
              <a:rPr lang="en-GB" dirty="0"/>
              <a:t>What is stress </a:t>
            </a:r>
          </a:p>
        </p:txBody>
      </p:sp>
      <p:sp>
        <p:nvSpPr>
          <p:cNvPr id="3" name="Content Placeholder 2">
            <a:extLst>
              <a:ext uri="{FF2B5EF4-FFF2-40B4-BE49-F238E27FC236}">
                <a16:creationId xmlns:a16="http://schemas.microsoft.com/office/drawing/2014/main" id="{979B01A6-AB12-40C0-A55E-B0380BB22563}"/>
              </a:ext>
            </a:extLst>
          </p:cNvPr>
          <p:cNvSpPr>
            <a:spLocks noGrp="1"/>
          </p:cNvSpPr>
          <p:nvPr>
            <p:ph idx="1"/>
          </p:nvPr>
        </p:nvSpPr>
        <p:spPr>
          <a:xfrm>
            <a:off x="1451579" y="1930007"/>
            <a:ext cx="9603275" cy="3450613"/>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Stress is defined as an undesirable response to pressure or force on an individual</a:t>
            </a:r>
          </a:p>
          <a:p>
            <a:r>
              <a:rPr lang="en-GB" sz="1800" dirty="0">
                <a:latin typeface="Calibri" panose="020F0502020204030204" pitchFamily="34" charset="0"/>
                <a:ea typeface="Calibri" panose="020F0502020204030204" pitchFamily="34" charset="0"/>
                <a:cs typeface="Times New Roman" panose="02020603050405020304" pitchFamily="18" charset="0"/>
              </a:rPr>
              <a:t>Stress often arises when a person worries about circumstances that they are unable to handle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latin typeface="Calibri" panose="020F0502020204030204" pitchFamily="34" charset="0"/>
                <a:ea typeface="Calibri" panose="020F0502020204030204" pitchFamily="34" charset="0"/>
                <a:cs typeface="Times New Roman" panose="02020603050405020304" pitchFamily="18" charset="0"/>
              </a:rPr>
              <a:t>Stress becomes a problem when pressure or the demand becomes too big for an individual to handle</a:t>
            </a:r>
          </a:p>
        </p:txBody>
      </p:sp>
    </p:spTree>
    <p:extLst>
      <p:ext uri="{BB962C8B-B14F-4D97-AF65-F5344CB8AC3E}">
        <p14:creationId xmlns:p14="http://schemas.microsoft.com/office/powerpoint/2010/main" val="229891985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0334-6D23-4A94-A9CF-C8F9CACB6BAA}"/>
              </a:ext>
            </a:extLst>
          </p:cNvPr>
          <p:cNvSpPr>
            <a:spLocks noGrp="1"/>
          </p:cNvSpPr>
          <p:nvPr>
            <p:ph type="title"/>
          </p:nvPr>
        </p:nvSpPr>
        <p:spPr/>
        <p:txBody>
          <a:bodyPr/>
          <a:lstStyle/>
          <a:p>
            <a:r>
              <a:rPr lang="en-GB" dirty="0"/>
              <a:t>Work factors that cause stress</a:t>
            </a:r>
          </a:p>
        </p:txBody>
      </p:sp>
      <p:sp>
        <p:nvSpPr>
          <p:cNvPr id="3" name="Content Placeholder 2">
            <a:extLst>
              <a:ext uri="{FF2B5EF4-FFF2-40B4-BE49-F238E27FC236}">
                <a16:creationId xmlns:a16="http://schemas.microsoft.com/office/drawing/2014/main" id="{CB1D9DD2-A2A0-4532-9A00-5E1C5A227059}"/>
              </a:ext>
            </a:extLst>
          </p:cNvPr>
          <p:cNvSpPr>
            <a:spLocks noGrp="1"/>
          </p:cNvSpPr>
          <p:nvPr>
            <p:ph idx="1"/>
          </p:nvPr>
        </p:nvSpPr>
        <p:spPr/>
        <p:txBody>
          <a:bodyPr/>
          <a:lstStyle/>
          <a:p>
            <a:r>
              <a:rPr lang="en-GB" dirty="0"/>
              <a:t>Long hours of work</a:t>
            </a:r>
          </a:p>
          <a:p>
            <a:r>
              <a:rPr lang="en-GB" dirty="0"/>
              <a:t> Workload over bearing</a:t>
            </a:r>
          </a:p>
          <a:p>
            <a:r>
              <a:rPr lang="en-GB" dirty="0"/>
              <a:t>Targets cannot be reached</a:t>
            </a:r>
          </a:p>
          <a:p>
            <a:r>
              <a:rPr lang="en-GB" dirty="0"/>
              <a:t>Constant need to meet tight deadlines</a:t>
            </a:r>
          </a:p>
          <a:p>
            <a:r>
              <a:rPr lang="en-GB" dirty="0"/>
              <a:t>Changes in organisation that employees unable to adapt to </a:t>
            </a:r>
          </a:p>
          <a:p>
            <a:r>
              <a:rPr lang="en-GB" dirty="0"/>
              <a:t>Lack of team spirit and work</a:t>
            </a:r>
          </a:p>
          <a:p>
            <a:r>
              <a:rPr lang="en-GB" dirty="0"/>
              <a:t>Management inability to visualise and empathise with others</a:t>
            </a:r>
          </a:p>
        </p:txBody>
      </p:sp>
    </p:spTree>
    <p:extLst>
      <p:ext uri="{BB962C8B-B14F-4D97-AF65-F5344CB8AC3E}">
        <p14:creationId xmlns:p14="http://schemas.microsoft.com/office/powerpoint/2010/main" val="15174838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917D-B782-49EC-9CD7-09D2617DDA73}"/>
              </a:ext>
            </a:extLst>
          </p:cNvPr>
          <p:cNvSpPr>
            <a:spLocks noGrp="1"/>
          </p:cNvSpPr>
          <p:nvPr>
            <p:ph type="title"/>
          </p:nvPr>
        </p:nvSpPr>
        <p:spPr/>
        <p:txBody>
          <a:bodyPr/>
          <a:lstStyle/>
          <a:p>
            <a:r>
              <a:rPr lang="en-GB" dirty="0"/>
              <a:t>Types of Job related stress-How stress affects employees</a:t>
            </a:r>
          </a:p>
        </p:txBody>
      </p:sp>
      <p:sp>
        <p:nvSpPr>
          <p:cNvPr id="3" name="Content Placeholder 2">
            <a:extLst>
              <a:ext uri="{FF2B5EF4-FFF2-40B4-BE49-F238E27FC236}">
                <a16:creationId xmlns:a16="http://schemas.microsoft.com/office/drawing/2014/main" id="{4B84C847-63E5-4ABD-8FE6-8AFFA5626195}"/>
              </a:ext>
            </a:extLst>
          </p:cNvPr>
          <p:cNvSpPr>
            <a:spLocks noGrp="1"/>
          </p:cNvSpPr>
          <p:nvPr>
            <p:ph idx="1"/>
          </p:nvPr>
        </p:nvSpPr>
        <p:spPr>
          <a:xfrm>
            <a:off x="1663850" y="2121175"/>
            <a:ext cx="9603275" cy="3450613"/>
          </a:xfrm>
        </p:spPr>
        <p:txBody>
          <a:bodyPr>
            <a:normAutofit/>
          </a:bodyPr>
          <a:lstStyle/>
          <a:p>
            <a:r>
              <a:rPr lang="en-GB" dirty="0"/>
              <a:t>Job Performance - Stress can negatively affected employees job performance.  It makes employees more prone to make errors.  Overall employees give poor work performance to organisation therefore affects employee productivity and efficiency</a:t>
            </a:r>
          </a:p>
          <a:p>
            <a:pPr marL="0" indent="0">
              <a:buNone/>
            </a:pPr>
            <a:r>
              <a:rPr lang="en-GB" dirty="0"/>
              <a:t>Work Conflict- such as bullying and harassment which leads to job insecurity</a:t>
            </a:r>
          </a:p>
          <a:p>
            <a:pPr marL="0" indent="0">
              <a:buNone/>
            </a:pPr>
            <a:r>
              <a:rPr lang="en-GB" dirty="0"/>
              <a:t>Mental Health/Physical Health- Customers may feel overwhelmed and may be burned out, may have little or no motivation to excel at work.  Physically may have aches and pains, dizziness, high blood pressure, feeling of exhaustion, unable to sleep</a:t>
            </a:r>
          </a:p>
        </p:txBody>
      </p:sp>
    </p:spTree>
    <p:extLst>
      <p:ext uri="{BB962C8B-B14F-4D97-AF65-F5344CB8AC3E}">
        <p14:creationId xmlns:p14="http://schemas.microsoft.com/office/powerpoint/2010/main" val="213385162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3CBEC-D335-4144-95E4-D5763D221A75}"/>
              </a:ext>
            </a:extLst>
          </p:cNvPr>
          <p:cNvSpPr>
            <a:spLocks noGrp="1"/>
          </p:cNvSpPr>
          <p:nvPr>
            <p:ph type="title"/>
          </p:nvPr>
        </p:nvSpPr>
        <p:spPr/>
        <p:txBody>
          <a:bodyPr/>
          <a:lstStyle/>
          <a:p>
            <a:r>
              <a:rPr lang="en-GB" dirty="0"/>
              <a:t>How does stress affect ORGANISATION</a:t>
            </a:r>
          </a:p>
        </p:txBody>
      </p:sp>
      <p:sp>
        <p:nvSpPr>
          <p:cNvPr id="3" name="Content Placeholder 2">
            <a:extLst>
              <a:ext uri="{FF2B5EF4-FFF2-40B4-BE49-F238E27FC236}">
                <a16:creationId xmlns:a16="http://schemas.microsoft.com/office/drawing/2014/main" id="{4036C1B7-F527-487A-A5DC-7D70F3C56517}"/>
              </a:ext>
            </a:extLst>
          </p:cNvPr>
          <p:cNvSpPr>
            <a:spLocks noGrp="1"/>
          </p:cNvSpPr>
          <p:nvPr>
            <p:ph idx="1"/>
          </p:nvPr>
        </p:nvSpPr>
        <p:spPr/>
        <p:txBody>
          <a:bodyPr/>
          <a:lstStyle/>
          <a:p>
            <a:r>
              <a:rPr lang="en-GB" dirty="0"/>
              <a:t>Reduced Productivity  which affects sales and in return affects profit.  The </a:t>
            </a:r>
          </a:p>
          <a:p>
            <a:r>
              <a:rPr lang="en-GB" dirty="0"/>
              <a:t>Quality of the work could be affected as well as the quality of the work can be poor.  There maybe a high error rate</a:t>
            </a:r>
          </a:p>
          <a:p>
            <a:r>
              <a:rPr lang="en-GB" dirty="0"/>
              <a:t>Rise in absenteeism of staff.  Can lead to high staff turnover as well due to mental and emotional problems of depression, anxiety </a:t>
            </a:r>
          </a:p>
          <a:p>
            <a:endParaRPr lang="en-GB" dirty="0"/>
          </a:p>
          <a:p>
            <a:pPr marL="0" indent="0">
              <a:buNone/>
            </a:pPr>
            <a:endParaRPr lang="en-GB" dirty="0"/>
          </a:p>
        </p:txBody>
      </p:sp>
    </p:spTree>
    <p:extLst>
      <p:ext uri="{BB962C8B-B14F-4D97-AF65-F5344CB8AC3E}">
        <p14:creationId xmlns:p14="http://schemas.microsoft.com/office/powerpoint/2010/main" val="238797076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0334-6D23-4A94-A9CF-C8F9CACB6BAA}"/>
              </a:ext>
            </a:extLst>
          </p:cNvPr>
          <p:cNvSpPr>
            <a:spLocks noGrp="1"/>
          </p:cNvSpPr>
          <p:nvPr>
            <p:ph type="title"/>
          </p:nvPr>
        </p:nvSpPr>
        <p:spPr/>
        <p:txBody>
          <a:bodyPr/>
          <a:lstStyle/>
          <a:p>
            <a:r>
              <a:rPr lang="en-GB" dirty="0"/>
              <a:t>Signs of stress</a:t>
            </a:r>
          </a:p>
        </p:txBody>
      </p:sp>
      <p:sp>
        <p:nvSpPr>
          <p:cNvPr id="3" name="Content Placeholder 2">
            <a:extLst>
              <a:ext uri="{FF2B5EF4-FFF2-40B4-BE49-F238E27FC236}">
                <a16:creationId xmlns:a16="http://schemas.microsoft.com/office/drawing/2014/main" id="{CB1D9DD2-A2A0-4532-9A00-5E1C5A227059}"/>
              </a:ext>
            </a:extLst>
          </p:cNvPr>
          <p:cNvSpPr>
            <a:spLocks noGrp="1"/>
          </p:cNvSpPr>
          <p:nvPr>
            <p:ph idx="1"/>
          </p:nvPr>
        </p:nvSpPr>
        <p:spPr>
          <a:xfrm>
            <a:off x="4602993" y="3624096"/>
            <a:ext cx="14812749" cy="3450613"/>
          </a:xfrm>
        </p:spPr>
        <p:txBody>
          <a:bodyPr/>
          <a:lstStyle/>
          <a:p>
            <a:endParaRPr lang="en-GB" dirty="0"/>
          </a:p>
        </p:txBody>
      </p:sp>
      <p:sp>
        <p:nvSpPr>
          <p:cNvPr id="4" name="Rectangle 2">
            <a:extLst>
              <a:ext uri="{FF2B5EF4-FFF2-40B4-BE49-F238E27FC236}">
                <a16:creationId xmlns:a16="http://schemas.microsoft.com/office/drawing/2014/main" id="{5514EAC3-8862-40FF-A44E-99D0DF12577D}"/>
              </a:ext>
            </a:extLst>
          </p:cNvPr>
          <p:cNvSpPr>
            <a:spLocks noChangeArrowheads="1"/>
          </p:cNvSpPr>
          <p:nvPr/>
        </p:nvSpPr>
        <p:spPr bwMode="auto">
          <a:xfrm>
            <a:off x="3151413" y="1608364"/>
            <a:ext cx="188057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5" name="Picture 3" descr="  Figure 1  ">
            <a:hlinkClick r:id="rId2" tooltip="A model of stress at work.1"/>
            <a:extLst>
              <a:ext uri="{FF2B5EF4-FFF2-40B4-BE49-F238E27FC236}">
                <a16:creationId xmlns:a16="http://schemas.microsoft.com/office/drawing/2014/main" id="{E28578EF-BB7B-4F13-91AE-ABD6148972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92" y="1430968"/>
            <a:ext cx="9372600" cy="47429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5C8B1669-2D73-4016-93F7-A12ADF13A287}"/>
              </a:ext>
            </a:extLst>
          </p:cNvPr>
          <p:cNvSpPr>
            <a:spLocks noChangeArrowheads="1"/>
          </p:cNvSpPr>
          <p:nvPr/>
        </p:nvSpPr>
        <p:spPr bwMode="auto">
          <a:xfrm>
            <a:off x="3151413" y="5132614"/>
            <a:ext cx="18805775"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045750814"/>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0334-6D23-4A94-A9CF-C8F9CACB6BAA}"/>
              </a:ext>
            </a:extLst>
          </p:cNvPr>
          <p:cNvSpPr>
            <a:spLocks noGrp="1"/>
          </p:cNvSpPr>
          <p:nvPr>
            <p:ph type="title"/>
          </p:nvPr>
        </p:nvSpPr>
        <p:spPr/>
        <p:txBody>
          <a:bodyPr/>
          <a:lstStyle/>
          <a:p>
            <a:r>
              <a:rPr lang="en-GB" dirty="0"/>
              <a:t>TECHNIQUES FOR MANAGING STRESS</a:t>
            </a:r>
          </a:p>
        </p:txBody>
      </p:sp>
      <p:sp>
        <p:nvSpPr>
          <p:cNvPr id="3" name="Content Placeholder 2">
            <a:extLst>
              <a:ext uri="{FF2B5EF4-FFF2-40B4-BE49-F238E27FC236}">
                <a16:creationId xmlns:a16="http://schemas.microsoft.com/office/drawing/2014/main" id="{CB1D9DD2-A2A0-4532-9A00-5E1C5A227059}"/>
              </a:ext>
            </a:extLst>
          </p:cNvPr>
          <p:cNvSpPr>
            <a:spLocks noGrp="1"/>
          </p:cNvSpPr>
          <p:nvPr>
            <p:ph idx="1"/>
          </p:nvPr>
        </p:nvSpPr>
        <p:spPr/>
        <p:txBody>
          <a:bodyPr/>
          <a:lstStyle/>
          <a:p>
            <a:r>
              <a:rPr lang="en-GB" dirty="0"/>
              <a:t>Training to become aware of signs of stress</a:t>
            </a:r>
          </a:p>
          <a:p>
            <a:r>
              <a:rPr lang="en-GB" dirty="0"/>
              <a:t>Encourage social activity among staff to interact with each other </a:t>
            </a:r>
          </a:p>
          <a:p>
            <a:r>
              <a:rPr lang="en-GB" dirty="0"/>
              <a:t>Management needs to takes measures to improve and also encourage wellness in the workplace</a:t>
            </a:r>
          </a:p>
          <a:p>
            <a:r>
              <a:rPr lang="en-GB" dirty="0"/>
              <a:t>Management must be flexible as in their hours </a:t>
            </a:r>
          </a:p>
          <a:p>
            <a:r>
              <a:rPr lang="en-GB" dirty="0"/>
              <a:t>Employees must have access to counselling if it is needed</a:t>
            </a:r>
          </a:p>
          <a:p>
            <a:r>
              <a:rPr lang="en-GB" dirty="0"/>
              <a:t>Management must motivate employees by showing recognition</a:t>
            </a:r>
          </a:p>
        </p:txBody>
      </p:sp>
    </p:spTree>
    <p:extLst>
      <p:ext uri="{BB962C8B-B14F-4D97-AF65-F5344CB8AC3E}">
        <p14:creationId xmlns:p14="http://schemas.microsoft.com/office/powerpoint/2010/main" val="204291991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0334-6D23-4A94-A9CF-C8F9CACB6BAA}"/>
              </a:ext>
            </a:extLst>
          </p:cNvPr>
          <p:cNvSpPr>
            <a:spLocks noGrp="1"/>
          </p:cNvSpPr>
          <p:nvPr>
            <p:ph type="title"/>
          </p:nvPr>
        </p:nvSpPr>
        <p:spPr/>
        <p:txBody>
          <a:bodyPr/>
          <a:lstStyle/>
          <a:p>
            <a:r>
              <a:rPr lang="en-GB" dirty="0"/>
              <a:t>TECHNIQUE FOR MANAGING STRESS</a:t>
            </a:r>
          </a:p>
        </p:txBody>
      </p:sp>
      <p:sp>
        <p:nvSpPr>
          <p:cNvPr id="3" name="Content Placeholder 2">
            <a:extLst>
              <a:ext uri="{FF2B5EF4-FFF2-40B4-BE49-F238E27FC236}">
                <a16:creationId xmlns:a16="http://schemas.microsoft.com/office/drawing/2014/main" id="{CB1D9DD2-A2A0-4532-9A00-5E1C5A227059}"/>
              </a:ext>
            </a:extLst>
          </p:cNvPr>
          <p:cNvSpPr>
            <a:spLocks noGrp="1"/>
          </p:cNvSpPr>
          <p:nvPr>
            <p:ph idx="1"/>
          </p:nvPr>
        </p:nvSpPr>
        <p:spPr>
          <a:xfrm>
            <a:off x="5280629" y="3869486"/>
            <a:ext cx="9603275" cy="7242057"/>
          </a:xfrm>
        </p:spPr>
        <p:txBody>
          <a:bodyPr/>
          <a:lstStyle/>
          <a:p>
            <a:endParaRPr lang="en-GB" dirty="0"/>
          </a:p>
        </p:txBody>
      </p:sp>
      <p:sp>
        <p:nvSpPr>
          <p:cNvPr id="4" name="Rectangle 2">
            <a:extLst>
              <a:ext uri="{FF2B5EF4-FFF2-40B4-BE49-F238E27FC236}">
                <a16:creationId xmlns:a16="http://schemas.microsoft.com/office/drawing/2014/main" id="{AB641F01-E452-41FA-B98D-B6D19CA6B912}"/>
              </a:ext>
            </a:extLst>
          </p:cNvPr>
          <p:cNvSpPr>
            <a:spLocks noChangeArrowheads="1"/>
          </p:cNvSpPr>
          <p:nvPr/>
        </p:nvSpPr>
        <p:spPr bwMode="auto">
          <a:xfrm>
            <a:off x="3829050" y="185375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1" descr="  Figure 3  ">
            <a:hlinkClick r:id="rId2" tooltip="Techniques for managing stress."/>
            <a:extLst>
              <a:ext uri="{FF2B5EF4-FFF2-40B4-BE49-F238E27FC236}">
                <a16:creationId xmlns:a16="http://schemas.microsoft.com/office/drawing/2014/main" id="{6B446C52-A0EB-4678-BFF8-5E264C78B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25" y="1853754"/>
            <a:ext cx="11401425" cy="404222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1785B8FB-49E0-4998-8892-D90FCFD7447F}"/>
              </a:ext>
            </a:extLst>
          </p:cNvPr>
          <p:cNvSpPr>
            <a:spLocks noChangeArrowheads="1"/>
          </p:cNvSpPr>
          <p:nvPr/>
        </p:nvSpPr>
        <p:spPr bwMode="auto">
          <a:xfrm>
            <a:off x="3829050" y="4019104"/>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2016165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0334-6D23-4A94-A9CF-C8F9CACB6BAA}"/>
              </a:ext>
            </a:extLst>
          </p:cNvPr>
          <p:cNvSpPr>
            <a:spLocks noGrp="1"/>
          </p:cNvSpPr>
          <p:nvPr>
            <p:ph type="title"/>
          </p:nvPr>
        </p:nvSpPr>
        <p:spPr/>
        <p:txBody>
          <a:bodyPr/>
          <a:lstStyle/>
          <a:p>
            <a:r>
              <a:rPr lang="en-GB" dirty="0"/>
              <a:t>A model of stress and its management</a:t>
            </a:r>
          </a:p>
        </p:txBody>
      </p:sp>
      <p:sp>
        <p:nvSpPr>
          <p:cNvPr id="3" name="Content Placeholder 2">
            <a:extLst>
              <a:ext uri="{FF2B5EF4-FFF2-40B4-BE49-F238E27FC236}">
                <a16:creationId xmlns:a16="http://schemas.microsoft.com/office/drawing/2014/main" id="{CB1D9DD2-A2A0-4532-9A00-5E1C5A227059}"/>
              </a:ext>
            </a:extLst>
          </p:cNvPr>
          <p:cNvSpPr>
            <a:spLocks noGrp="1"/>
          </p:cNvSpPr>
          <p:nvPr>
            <p:ph idx="1"/>
          </p:nvPr>
        </p:nvSpPr>
        <p:spPr>
          <a:xfrm>
            <a:off x="5280629" y="3796907"/>
            <a:ext cx="18212393" cy="6599544"/>
          </a:xfrm>
        </p:spPr>
        <p:txBody>
          <a:bodyPr/>
          <a:lstStyle/>
          <a:p>
            <a:endParaRPr lang="en-GB" dirty="0"/>
          </a:p>
        </p:txBody>
      </p:sp>
      <p:sp>
        <p:nvSpPr>
          <p:cNvPr id="4" name="Rectangle 2">
            <a:extLst>
              <a:ext uri="{FF2B5EF4-FFF2-40B4-BE49-F238E27FC236}">
                <a16:creationId xmlns:a16="http://schemas.microsoft.com/office/drawing/2014/main" id="{8FED93F7-1A99-4318-8464-BBAE83DC7773}"/>
              </a:ext>
            </a:extLst>
          </p:cNvPr>
          <p:cNvSpPr>
            <a:spLocks noChangeArrowheads="1"/>
          </p:cNvSpPr>
          <p:nvPr/>
        </p:nvSpPr>
        <p:spPr bwMode="auto">
          <a:xfrm>
            <a:off x="3829049" y="1781175"/>
            <a:ext cx="23121851"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2049" name="Picture 2" descr="  Figure 2  ">
            <a:hlinkClick r:id="rId2" tooltip="A model of stress and its management."/>
            <a:extLst>
              <a:ext uri="{FF2B5EF4-FFF2-40B4-BE49-F238E27FC236}">
                <a16:creationId xmlns:a16="http://schemas.microsoft.com/office/drawing/2014/main" id="{1E86AB5B-8C1F-4D8F-B43E-8CBBBFCF93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7146" y="1474838"/>
            <a:ext cx="10009024" cy="437911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27B8C116-A88B-4965-A3B4-5282D74BC9DB}"/>
              </a:ext>
            </a:extLst>
          </p:cNvPr>
          <p:cNvSpPr>
            <a:spLocks noChangeArrowheads="1"/>
          </p:cNvSpPr>
          <p:nvPr/>
        </p:nvSpPr>
        <p:spPr bwMode="auto">
          <a:xfrm>
            <a:off x="3829049" y="4619625"/>
            <a:ext cx="23121851"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340601023"/>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0334-6D23-4A94-A9CF-C8F9CACB6BAA}"/>
              </a:ext>
            </a:extLst>
          </p:cNvPr>
          <p:cNvSpPr>
            <a:spLocks noGrp="1"/>
          </p:cNvSpPr>
          <p:nvPr>
            <p:ph type="title"/>
          </p:nvPr>
        </p:nvSpPr>
        <p:spPr>
          <a:xfrm>
            <a:off x="676980" y="315913"/>
            <a:ext cx="8596314" cy="1320800"/>
          </a:xfrm>
        </p:spPr>
        <p:txBody>
          <a:bodyPr/>
          <a:lstStyle/>
          <a:p>
            <a:r>
              <a:rPr lang="en-GB" dirty="0"/>
              <a:t>Pestel  analysist of macro-environmental factors </a:t>
            </a:r>
          </a:p>
        </p:txBody>
      </p:sp>
      <p:graphicFrame>
        <p:nvGraphicFramePr>
          <p:cNvPr id="10" name="Table 10">
            <a:extLst>
              <a:ext uri="{FF2B5EF4-FFF2-40B4-BE49-F238E27FC236}">
                <a16:creationId xmlns:a16="http://schemas.microsoft.com/office/drawing/2014/main" id="{6E69668A-C594-438C-A3D0-4F813C55FB6D}"/>
              </a:ext>
            </a:extLst>
          </p:cNvPr>
          <p:cNvGraphicFramePr>
            <a:graphicFrameLocks noGrp="1"/>
          </p:cNvGraphicFramePr>
          <p:nvPr>
            <p:ph idx="1"/>
            <p:extLst>
              <p:ext uri="{D42A27DB-BD31-4B8C-83A1-F6EECF244321}">
                <p14:modId xmlns:p14="http://schemas.microsoft.com/office/powerpoint/2010/main" val="1736910964"/>
              </p:ext>
            </p:extLst>
          </p:nvPr>
        </p:nvGraphicFramePr>
        <p:xfrm>
          <a:off x="1038225" y="1312863"/>
          <a:ext cx="9115422" cy="4972885"/>
        </p:xfrm>
        <a:graphic>
          <a:graphicData uri="http://schemas.openxmlformats.org/drawingml/2006/table">
            <a:tbl>
              <a:tblPr firstRow="1" bandRow="1">
                <a:tableStyleId>{8EC20E35-A176-4012-BC5E-935CFFF8708E}</a:tableStyleId>
              </a:tblPr>
              <a:tblGrid>
                <a:gridCol w="1519237">
                  <a:extLst>
                    <a:ext uri="{9D8B030D-6E8A-4147-A177-3AD203B41FA5}">
                      <a16:colId xmlns:a16="http://schemas.microsoft.com/office/drawing/2014/main" val="2477233656"/>
                    </a:ext>
                  </a:extLst>
                </a:gridCol>
                <a:gridCol w="1519237">
                  <a:extLst>
                    <a:ext uri="{9D8B030D-6E8A-4147-A177-3AD203B41FA5}">
                      <a16:colId xmlns:a16="http://schemas.microsoft.com/office/drawing/2014/main" val="2514095075"/>
                    </a:ext>
                  </a:extLst>
                </a:gridCol>
                <a:gridCol w="1519237">
                  <a:extLst>
                    <a:ext uri="{9D8B030D-6E8A-4147-A177-3AD203B41FA5}">
                      <a16:colId xmlns:a16="http://schemas.microsoft.com/office/drawing/2014/main" val="2963926609"/>
                    </a:ext>
                  </a:extLst>
                </a:gridCol>
                <a:gridCol w="1519237">
                  <a:extLst>
                    <a:ext uri="{9D8B030D-6E8A-4147-A177-3AD203B41FA5}">
                      <a16:colId xmlns:a16="http://schemas.microsoft.com/office/drawing/2014/main" val="121425136"/>
                    </a:ext>
                  </a:extLst>
                </a:gridCol>
                <a:gridCol w="1519237">
                  <a:extLst>
                    <a:ext uri="{9D8B030D-6E8A-4147-A177-3AD203B41FA5}">
                      <a16:colId xmlns:a16="http://schemas.microsoft.com/office/drawing/2014/main" val="2354557944"/>
                    </a:ext>
                  </a:extLst>
                </a:gridCol>
                <a:gridCol w="1519237">
                  <a:extLst>
                    <a:ext uri="{9D8B030D-6E8A-4147-A177-3AD203B41FA5}">
                      <a16:colId xmlns:a16="http://schemas.microsoft.com/office/drawing/2014/main" val="2105531314"/>
                    </a:ext>
                  </a:extLst>
                </a:gridCol>
              </a:tblGrid>
              <a:tr h="889915">
                <a:tc>
                  <a:txBody>
                    <a:bodyPr/>
                    <a:lstStyle/>
                    <a:p>
                      <a:r>
                        <a:rPr lang="en-GB" dirty="0"/>
                        <a:t>Political</a:t>
                      </a:r>
                    </a:p>
                  </a:txBody>
                  <a:tcPr marL="81843" marR="81843"/>
                </a:tc>
                <a:tc>
                  <a:txBody>
                    <a:bodyPr/>
                    <a:lstStyle/>
                    <a:p>
                      <a:r>
                        <a:rPr lang="en-GB" dirty="0"/>
                        <a:t>Economic</a:t>
                      </a:r>
                    </a:p>
                  </a:txBody>
                  <a:tcPr marL="81843" marR="81843"/>
                </a:tc>
                <a:tc>
                  <a:txBody>
                    <a:bodyPr/>
                    <a:lstStyle/>
                    <a:p>
                      <a:r>
                        <a:rPr lang="en-GB" dirty="0"/>
                        <a:t>Social</a:t>
                      </a:r>
                    </a:p>
                  </a:txBody>
                  <a:tcPr marL="81843" marR="81843"/>
                </a:tc>
                <a:tc>
                  <a:txBody>
                    <a:bodyPr/>
                    <a:lstStyle/>
                    <a:p>
                      <a:r>
                        <a:rPr lang="en-GB" dirty="0"/>
                        <a:t>Technological</a:t>
                      </a:r>
                    </a:p>
                  </a:txBody>
                  <a:tcPr marL="81843" marR="81843"/>
                </a:tc>
                <a:tc>
                  <a:txBody>
                    <a:bodyPr/>
                    <a:lstStyle/>
                    <a:p>
                      <a:r>
                        <a:rPr lang="en-GB" dirty="0"/>
                        <a:t>Environmental</a:t>
                      </a:r>
                    </a:p>
                    <a:p>
                      <a:endParaRPr lang="en-GB" dirty="0"/>
                    </a:p>
                  </a:txBody>
                  <a:tcPr marL="81843" marR="81843"/>
                </a:tc>
                <a:tc>
                  <a:txBody>
                    <a:bodyPr/>
                    <a:lstStyle/>
                    <a:p>
                      <a:r>
                        <a:rPr lang="en-GB" dirty="0"/>
                        <a:t>Legal </a:t>
                      </a:r>
                    </a:p>
                  </a:txBody>
                  <a:tcPr marL="81843" marR="81843"/>
                </a:tc>
                <a:extLst>
                  <a:ext uri="{0D108BD9-81ED-4DB2-BD59-A6C34878D82A}">
                    <a16:rowId xmlns:a16="http://schemas.microsoft.com/office/drawing/2014/main" val="2552180260"/>
                  </a:ext>
                </a:extLst>
              </a:tr>
              <a:tr h="1156890">
                <a:tc>
                  <a:txBody>
                    <a:bodyPr/>
                    <a:lstStyle/>
                    <a:p>
                      <a:r>
                        <a:rPr lang="en-GB" dirty="0"/>
                        <a:t>Bad management </a:t>
                      </a:r>
                    </a:p>
                  </a:txBody>
                  <a:tcPr marL="81843" marR="81843"/>
                </a:tc>
                <a:tc>
                  <a:txBody>
                    <a:bodyPr/>
                    <a:lstStyle/>
                    <a:p>
                      <a:r>
                        <a:rPr lang="en-GB" dirty="0"/>
                        <a:t>Low wages</a:t>
                      </a:r>
                    </a:p>
                    <a:p>
                      <a:endParaRPr lang="en-GB" dirty="0"/>
                    </a:p>
                  </a:txBody>
                  <a:tcPr marL="81843" marR="81843"/>
                </a:tc>
                <a:tc>
                  <a:txBody>
                    <a:bodyPr/>
                    <a:lstStyle/>
                    <a:p>
                      <a:r>
                        <a:rPr lang="en-GB" dirty="0"/>
                        <a:t>Bullying </a:t>
                      </a:r>
                    </a:p>
                  </a:txBody>
                  <a:tcPr marL="81843" marR="81843"/>
                </a:tc>
                <a:tc>
                  <a:txBody>
                    <a:bodyPr/>
                    <a:lstStyle/>
                    <a:p>
                      <a:r>
                        <a:rPr lang="en-GB" dirty="0"/>
                        <a:t> Using social media to communicate</a:t>
                      </a:r>
                    </a:p>
                  </a:txBody>
                  <a:tcPr marL="81843" marR="81843"/>
                </a:tc>
                <a:tc>
                  <a:txBody>
                    <a:bodyPr/>
                    <a:lstStyle/>
                    <a:p>
                      <a:r>
                        <a:rPr lang="en-GB" dirty="0"/>
                        <a:t>Pollution</a:t>
                      </a:r>
                    </a:p>
                    <a:p>
                      <a:endParaRPr lang="en-GB" dirty="0"/>
                    </a:p>
                  </a:txBody>
                  <a:tcPr marL="81843" marR="81843"/>
                </a:tc>
                <a:tc>
                  <a:txBody>
                    <a:bodyPr/>
                    <a:lstStyle/>
                    <a:p>
                      <a:r>
                        <a:rPr lang="en-GB" dirty="0"/>
                        <a:t>Court fees</a:t>
                      </a:r>
                    </a:p>
                    <a:p>
                      <a:endParaRPr lang="en-GB" dirty="0"/>
                    </a:p>
                    <a:p>
                      <a:endParaRPr lang="en-GB" dirty="0"/>
                    </a:p>
                  </a:txBody>
                  <a:tcPr marL="81843" marR="81843"/>
                </a:tc>
                <a:extLst>
                  <a:ext uri="{0D108BD9-81ED-4DB2-BD59-A6C34878D82A}">
                    <a16:rowId xmlns:a16="http://schemas.microsoft.com/office/drawing/2014/main" val="3395143326"/>
                  </a:ext>
                </a:extLst>
              </a:tr>
              <a:tr h="889915">
                <a:tc>
                  <a:txBody>
                    <a:bodyPr/>
                    <a:lstStyle/>
                    <a:p>
                      <a:r>
                        <a:rPr lang="en-GB" dirty="0"/>
                        <a:t>Pandemic viruses </a:t>
                      </a:r>
                    </a:p>
                  </a:txBody>
                  <a:tcPr marL="81843" marR="81843"/>
                </a:tc>
                <a:tc>
                  <a:txBody>
                    <a:bodyPr/>
                    <a:lstStyle/>
                    <a:p>
                      <a:r>
                        <a:rPr lang="en-GB" dirty="0"/>
                        <a:t>No funding for </a:t>
                      </a:r>
                      <a:r>
                        <a:rPr lang="en-GB" dirty="0" err="1"/>
                        <a:t>trainning</a:t>
                      </a:r>
                      <a:endParaRPr lang="en-GB" dirty="0"/>
                    </a:p>
                  </a:txBody>
                  <a:tcPr marL="81843" marR="81843"/>
                </a:tc>
                <a:tc>
                  <a:txBody>
                    <a:bodyPr/>
                    <a:lstStyle/>
                    <a:p>
                      <a:r>
                        <a:rPr lang="en-GB" dirty="0"/>
                        <a:t>Discrimination </a:t>
                      </a:r>
                    </a:p>
                  </a:txBody>
                  <a:tcPr marL="81843" marR="81843"/>
                </a:tc>
                <a:tc>
                  <a:txBody>
                    <a:bodyPr/>
                    <a:lstStyle/>
                    <a:p>
                      <a:r>
                        <a:rPr lang="en-GB" dirty="0"/>
                        <a:t>Large number of calls</a:t>
                      </a:r>
                    </a:p>
                  </a:txBody>
                  <a:tcPr marL="81843" marR="81843"/>
                </a:tc>
                <a:tc>
                  <a:txBody>
                    <a:bodyPr/>
                    <a:lstStyle/>
                    <a:p>
                      <a:r>
                        <a:rPr lang="en-GB" dirty="0"/>
                        <a:t>Global warming </a:t>
                      </a:r>
                    </a:p>
                  </a:txBody>
                  <a:tcPr marL="81843" marR="81843"/>
                </a:tc>
                <a:tc>
                  <a:txBody>
                    <a:bodyPr/>
                    <a:lstStyle/>
                    <a:p>
                      <a:r>
                        <a:rPr lang="en-GB" dirty="0"/>
                        <a:t>Family breakdowns </a:t>
                      </a:r>
                    </a:p>
                  </a:txBody>
                  <a:tcPr marL="81843" marR="81843"/>
                </a:tc>
                <a:extLst>
                  <a:ext uri="{0D108BD9-81ED-4DB2-BD59-A6C34878D82A}">
                    <a16:rowId xmlns:a16="http://schemas.microsoft.com/office/drawing/2014/main" val="3102435966"/>
                  </a:ext>
                </a:extLst>
              </a:tr>
              <a:tr h="622941">
                <a:tc>
                  <a:txBody>
                    <a:bodyPr/>
                    <a:lstStyle/>
                    <a:p>
                      <a:r>
                        <a:rPr lang="en-GB" dirty="0"/>
                        <a:t>Government </a:t>
                      </a:r>
                    </a:p>
                  </a:txBody>
                  <a:tcPr marL="81843" marR="81843"/>
                </a:tc>
                <a:tc>
                  <a:txBody>
                    <a:bodyPr/>
                    <a:lstStyle/>
                    <a:p>
                      <a:r>
                        <a:rPr lang="en-GB" dirty="0"/>
                        <a:t>Dept &amp; Arrears</a:t>
                      </a:r>
                    </a:p>
                  </a:txBody>
                  <a:tcPr marL="81843" marR="81843"/>
                </a:tc>
                <a:tc>
                  <a:txBody>
                    <a:bodyPr/>
                    <a:lstStyle/>
                    <a:p>
                      <a:r>
                        <a:rPr lang="en-GB" dirty="0"/>
                        <a:t>Cultural Barriers</a:t>
                      </a:r>
                    </a:p>
                  </a:txBody>
                  <a:tcPr marL="81843" marR="81843"/>
                </a:tc>
                <a:tc>
                  <a:txBody>
                    <a:bodyPr/>
                    <a:lstStyle/>
                    <a:p>
                      <a:endParaRPr lang="en-GB" dirty="0"/>
                    </a:p>
                  </a:txBody>
                  <a:tcPr marL="81843" marR="81843"/>
                </a:tc>
                <a:tc>
                  <a:txBody>
                    <a:bodyPr/>
                    <a:lstStyle/>
                    <a:p>
                      <a:endParaRPr lang="en-GB" dirty="0"/>
                    </a:p>
                  </a:txBody>
                  <a:tcPr marL="81843" marR="81843"/>
                </a:tc>
                <a:tc>
                  <a:txBody>
                    <a:bodyPr/>
                    <a:lstStyle/>
                    <a:p>
                      <a:endParaRPr lang="en-GB"/>
                    </a:p>
                  </a:txBody>
                  <a:tcPr marL="81843" marR="81843"/>
                </a:tc>
                <a:extLst>
                  <a:ext uri="{0D108BD9-81ED-4DB2-BD59-A6C34878D82A}">
                    <a16:rowId xmlns:a16="http://schemas.microsoft.com/office/drawing/2014/main" val="2513379598"/>
                  </a:ext>
                </a:extLst>
              </a:tr>
              <a:tr h="622941">
                <a:tc>
                  <a:txBody>
                    <a:bodyPr/>
                    <a:lstStyle/>
                    <a:p>
                      <a:r>
                        <a:rPr lang="en-GB" dirty="0"/>
                        <a:t>Delays in services </a:t>
                      </a:r>
                    </a:p>
                  </a:txBody>
                  <a:tcPr marL="81843" marR="81843"/>
                </a:tc>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extLst>
                  <a:ext uri="{0D108BD9-81ED-4DB2-BD59-A6C34878D82A}">
                    <a16:rowId xmlns:a16="http://schemas.microsoft.com/office/drawing/2014/main" val="3613072697"/>
                  </a:ext>
                </a:extLst>
              </a:tr>
              <a:tr h="360910">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extLst>
                  <a:ext uri="{0D108BD9-81ED-4DB2-BD59-A6C34878D82A}">
                    <a16:rowId xmlns:a16="http://schemas.microsoft.com/office/drawing/2014/main" val="1402026376"/>
                  </a:ext>
                </a:extLst>
              </a:tr>
              <a:tr h="360910">
                <a:tc>
                  <a:txBody>
                    <a:bodyPr/>
                    <a:lstStyle/>
                    <a:p>
                      <a:endParaRPr lang="en-GB"/>
                    </a:p>
                  </a:txBody>
                  <a:tcPr marL="81843" marR="81843"/>
                </a:tc>
                <a:tc>
                  <a:txBody>
                    <a:bodyPr/>
                    <a:lstStyle/>
                    <a:p>
                      <a:endParaRPr lang="en-GB"/>
                    </a:p>
                  </a:txBody>
                  <a:tcPr marL="81843" marR="81843"/>
                </a:tc>
                <a:tc>
                  <a:txBody>
                    <a:bodyPr/>
                    <a:lstStyle/>
                    <a:p>
                      <a:endParaRPr lang="en-GB"/>
                    </a:p>
                  </a:txBody>
                  <a:tcPr marL="81843" marR="81843"/>
                </a:tc>
                <a:tc>
                  <a:txBody>
                    <a:bodyPr/>
                    <a:lstStyle/>
                    <a:p>
                      <a:endParaRPr lang="en-GB" dirty="0"/>
                    </a:p>
                  </a:txBody>
                  <a:tcPr marL="81843" marR="81843"/>
                </a:tc>
                <a:tc>
                  <a:txBody>
                    <a:bodyPr/>
                    <a:lstStyle/>
                    <a:p>
                      <a:endParaRPr lang="en-GB"/>
                    </a:p>
                  </a:txBody>
                  <a:tcPr marL="81843" marR="81843"/>
                </a:tc>
                <a:tc>
                  <a:txBody>
                    <a:bodyPr/>
                    <a:lstStyle/>
                    <a:p>
                      <a:endParaRPr lang="en-GB" dirty="0"/>
                    </a:p>
                  </a:txBody>
                  <a:tcPr marL="81843" marR="81843"/>
                </a:tc>
                <a:extLst>
                  <a:ext uri="{0D108BD9-81ED-4DB2-BD59-A6C34878D82A}">
                    <a16:rowId xmlns:a16="http://schemas.microsoft.com/office/drawing/2014/main" val="4014582551"/>
                  </a:ext>
                </a:extLst>
              </a:tr>
            </a:tbl>
          </a:graphicData>
        </a:graphic>
      </p:graphicFrame>
    </p:spTree>
    <p:extLst>
      <p:ext uri="{BB962C8B-B14F-4D97-AF65-F5344CB8AC3E}">
        <p14:creationId xmlns:p14="http://schemas.microsoft.com/office/powerpoint/2010/main" val="232688445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BA554-82CE-462D-B4A2-5393ACD90C92}"/>
              </a:ext>
            </a:extLst>
          </p:cNvPr>
          <p:cNvSpPr>
            <a:spLocks noGrp="1"/>
          </p:cNvSpPr>
          <p:nvPr>
            <p:ph type="title"/>
          </p:nvPr>
        </p:nvSpPr>
        <p:spPr>
          <a:xfrm>
            <a:off x="1080104" y="90144"/>
            <a:ext cx="9603275" cy="1049235"/>
          </a:xfrm>
        </p:spPr>
        <p:txBody>
          <a:bodyPr/>
          <a:lstStyle/>
          <a:p>
            <a:r>
              <a:rPr lang="en-GB" dirty="0"/>
              <a:t>References </a:t>
            </a:r>
          </a:p>
        </p:txBody>
      </p:sp>
      <p:sp>
        <p:nvSpPr>
          <p:cNvPr id="3" name="Content Placeholder 2">
            <a:extLst>
              <a:ext uri="{FF2B5EF4-FFF2-40B4-BE49-F238E27FC236}">
                <a16:creationId xmlns:a16="http://schemas.microsoft.com/office/drawing/2014/main" id="{AF5E6B75-37F1-4109-9C2F-2955A9269B76}"/>
              </a:ext>
            </a:extLst>
          </p:cNvPr>
          <p:cNvSpPr>
            <a:spLocks noGrp="1"/>
          </p:cNvSpPr>
          <p:nvPr>
            <p:ph idx="1"/>
          </p:nvPr>
        </p:nvSpPr>
        <p:spPr>
          <a:xfrm>
            <a:off x="318104" y="647700"/>
            <a:ext cx="11007121" cy="3485145"/>
          </a:xfrm>
        </p:spPr>
        <p:txBody>
          <a:bodyPr>
            <a:normAutofit fontScale="25000" lnSpcReduction="20000"/>
          </a:bodyPr>
          <a:lstStyle/>
          <a:p>
            <a:r>
              <a:rPr lang="en-GB" sz="4400" dirty="0">
                <a:effectLst/>
                <a:latin typeface="Arial" panose="020B0604020202020204" pitchFamily="34" charset="0"/>
                <a:ea typeface="Times New Roman" panose="02020603050405020304" pitchFamily="18" charset="0"/>
                <a:cs typeface="Arial" panose="020B0604020202020204" pitchFamily="34" charset="0"/>
              </a:rPr>
              <a:t>Adams, J.D. (1980). Improving Stress Management: An Action-Research-Based OD Intervention, I Under-standing and Managing Stress: A Book of Readings. University Associates, San Diego, California, pp. 179-198. </a:t>
            </a:r>
          </a:p>
          <a:p>
            <a:r>
              <a:rPr lang="en-GB" sz="4400" dirty="0">
                <a:effectLst/>
                <a:latin typeface="Arial" panose="020B0604020202020204" pitchFamily="34" charset="0"/>
                <a:ea typeface="Times New Roman" panose="02020603050405020304" pitchFamily="18" charset="0"/>
                <a:cs typeface="Arial" panose="020B0604020202020204" pitchFamily="34" charset="0"/>
              </a:rPr>
              <a:t> </a:t>
            </a:r>
          </a:p>
          <a:p>
            <a:r>
              <a:rPr lang="en-GB" sz="4400" dirty="0">
                <a:effectLst/>
                <a:latin typeface="Arial" panose="020B0604020202020204" pitchFamily="34" charset="0"/>
                <a:ea typeface="Times New Roman" panose="02020603050405020304" pitchFamily="18" charset="0"/>
                <a:cs typeface="Arial" panose="020B0604020202020204" pitchFamily="34" charset="0"/>
              </a:rPr>
              <a:t>Anderson E.S., Coffey S.B., &amp; Byerly T.R. (2002). Formal Organizational Initiatives and Informal Workplace Practices: Links to Work-Family Conflict and Job-Related Outcomes. Journal of Management 28,787. </a:t>
            </a:r>
          </a:p>
          <a:p>
            <a:r>
              <a:rPr lang="en-GB" sz="4400" dirty="0">
                <a:effectLst/>
                <a:latin typeface="Arial" panose="020B0604020202020204" pitchFamily="34" charset="0"/>
                <a:ea typeface="Times New Roman" panose="02020603050405020304" pitchFamily="18" charset="0"/>
                <a:cs typeface="Arial" panose="020B0604020202020204" pitchFamily="34" charset="0"/>
              </a:rPr>
              <a:t> </a:t>
            </a:r>
          </a:p>
          <a:p>
            <a:r>
              <a:rPr lang="en-GB" sz="4400" dirty="0">
                <a:effectLst/>
                <a:latin typeface="Arial" panose="020B0604020202020204" pitchFamily="34" charset="0"/>
                <a:ea typeface="Times New Roman" panose="02020603050405020304" pitchFamily="18" charset="0"/>
                <a:cs typeface="Arial" panose="020B0604020202020204" pitchFamily="34" charset="0"/>
              </a:rPr>
              <a:t>Anderson R. (2003). Stress at work: the current perspective. The Journal of The Royal Society for the Promotion of Health, 123; 81 </a:t>
            </a:r>
          </a:p>
          <a:p>
            <a:r>
              <a:rPr lang="en-GB" sz="4400" dirty="0">
                <a:effectLst/>
                <a:latin typeface="Arial" panose="020B0604020202020204" pitchFamily="34" charset="0"/>
                <a:ea typeface="Times New Roman" panose="02020603050405020304" pitchFamily="18" charset="0"/>
                <a:cs typeface="Arial" panose="020B0604020202020204" pitchFamily="34" charset="0"/>
              </a:rPr>
              <a:t> </a:t>
            </a:r>
          </a:p>
          <a:p>
            <a:r>
              <a:rPr lang="en-GB" sz="4400" dirty="0" err="1">
                <a:effectLst/>
                <a:latin typeface="Arial" panose="020B0604020202020204" pitchFamily="34" charset="0"/>
                <a:ea typeface="Times New Roman" panose="02020603050405020304" pitchFamily="18" charset="0"/>
                <a:cs typeface="Arial" panose="020B0604020202020204" pitchFamily="34" charset="0"/>
              </a:rPr>
              <a:t>Beehr</a:t>
            </a:r>
            <a:r>
              <a:rPr lang="en-GB" sz="4400" dirty="0">
                <a:effectLst/>
                <a:latin typeface="Arial" panose="020B0604020202020204" pitchFamily="34" charset="0"/>
                <a:ea typeface="Times New Roman" panose="02020603050405020304" pitchFamily="18" charset="0"/>
                <a:cs typeface="Arial" panose="020B0604020202020204" pitchFamily="34" charset="0"/>
              </a:rPr>
              <a:t> A. T, </a:t>
            </a:r>
            <a:r>
              <a:rPr lang="en-GB" sz="4400" dirty="0" err="1">
                <a:effectLst/>
                <a:latin typeface="Arial" panose="020B0604020202020204" pitchFamily="34" charset="0"/>
                <a:ea typeface="Times New Roman" panose="02020603050405020304" pitchFamily="18" charset="0"/>
                <a:cs typeface="Arial" panose="020B0604020202020204" pitchFamily="34" charset="0"/>
              </a:rPr>
              <a:t>Jex</a:t>
            </a:r>
            <a:r>
              <a:rPr lang="en-GB" sz="4400" dirty="0">
                <a:effectLst/>
                <a:latin typeface="Arial" panose="020B0604020202020204" pitchFamily="34" charset="0"/>
                <a:ea typeface="Times New Roman" panose="02020603050405020304" pitchFamily="18" charset="0"/>
                <a:cs typeface="Arial" panose="020B0604020202020204" pitchFamily="34" charset="0"/>
              </a:rPr>
              <a:t> M.S., Stacy A. B., &amp; Murray A.M. (2000). Work Stressors and </a:t>
            </a:r>
            <a:r>
              <a:rPr lang="en-GB" sz="4400" dirty="0" err="1">
                <a:effectLst/>
                <a:latin typeface="Arial" panose="020B0604020202020204" pitchFamily="34" charset="0"/>
                <a:ea typeface="Times New Roman" panose="02020603050405020304" pitchFamily="18" charset="0"/>
                <a:cs typeface="Arial" panose="020B0604020202020204" pitchFamily="34" charset="0"/>
              </a:rPr>
              <a:t>Coworker</a:t>
            </a:r>
            <a:r>
              <a:rPr lang="en-GB" sz="4400" dirty="0">
                <a:effectLst/>
                <a:latin typeface="Arial" panose="020B0604020202020204" pitchFamily="34" charset="0"/>
                <a:ea typeface="Times New Roman" panose="02020603050405020304" pitchFamily="18" charset="0"/>
                <a:cs typeface="Arial" panose="020B0604020202020204" pitchFamily="34" charset="0"/>
              </a:rPr>
              <a:t> Support as Predictors of Individual Strain and Job Performance. Journal of Organizational </a:t>
            </a:r>
            <a:r>
              <a:rPr lang="en-GB" sz="440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4400" dirty="0">
                <a:effectLst/>
                <a:latin typeface="Arial" panose="020B0604020202020204" pitchFamily="34" charset="0"/>
                <a:ea typeface="Times New Roman" panose="02020603050405020304" pitchFamily="18" charset="0"/>
                <a:cs typeface="Arial" panose="020B0604020202020204" pitchFamily="34" charset="0"/>
              </a:rPr>
              <a:t>, Vol. 21, No. 4 , pp. 391-405.</a:t>
            </a:r>
          </a:p>
          <a:p>
            <a:r>
              <a:rPr lang="en-GB" sz="4400" dirty="0">
                <a:effectLst/>
                <a:latin typeface="Arial" panose="020B0604020202020204" pitchFamily="34" charset="0"/>
                <a:ea typeface="Times New Roman" panose="02020603050405020304" pitchFamily="18" charset="0"/>
                <a:cs typeface="Arial" panose="020B0604020202020204" pitchFamily="34" charset="0"/>
              </a:rPr>
              <a:t> </a:t>
            </a:r>
          </a:p>
          <a:p>
            <a:r>
              <a:rPr lang="en-GB" sz="4400" dirty="0" err="1">
                <a:effectLst/>
                <a:latin typeface="Arial" panose="020B0604020202020204" pitchFamily="34" charset="0"/>
                <a:ea typeface="Times New Roman" panose="02020603050405020304" pitchFamily="18" charset="0"/>
                <a:cs typeface="Arial" panose="020B0604020202020204" pitchFamily="34" charset="0"/>
              </a:rPr>
              <a:t>Beehr</a:t>
            </a:r>
            <a:r>
              <a:rPr lang="en-GB" sz="4400" dirty="0">
                <a:effectLst/>
                <a:latin typeface="Arial" panose="020B0604020202020204" pitchFamily="34" charset="0"/>
                <a:ea typeface="Times New Roman" panose="02020603050405020304" pitchFamily="18" charset="0"/>
                <a:cs typeface="Arial" panose="020B0604020202020204" pitchFamily="34" charset="0"/>
              </a:rPr>
              <a:t>, T.A. (1976). Perceived Situational Moderators of the Relationship Between Subjective Role Ambiguity and Role Strain. Journal of Applied Psychology, Vol 61, pp. 35-40. </a:t>
            </a:r>
          </a:p>
          <a:p>
            <a:r>
              <a:rPr lang="en-GB" sz="4400" dirty="0">
                <a:effectLst/>
                <a:latin typeface="Arial" panose="020B0604020202020204" pitchFamily="34" charset="0"/>
                <a:ea typeface="Times New Roman" panose="02020603050405020304" pitchFamily="18" charset="0"/>
                <a:cs typeface="Arial" panose="020B0604020202020204" pitchFamily="34" charset="0"/>
              </a:rPr>
              <a:t> Caplan, R.D., and Jones, K.W. (1975). Effects of Work Load, Role Ambiguity, and Type A Personality on Anxiety, Depression, and Heart Rate. Journal of Applied Psychology, Volume pp. 713-719. </a:t>
            </a:r>
          </a:p>
          <a:p>
            <a:r>
              <a:rPr lang="en-GB" sz="4400" dirty="0">
                <a:effectLst/>
                <a:latin typeface="Arial" panose="020B0604020202020204" pitchFamily="34" charset="0"/>
                <a:ea typeface="Times New Roman" panose="02020603050405020304" pitchFamily="18" charset="0"/>
                <a:cs typeface="Arial" panose="020B0604020202020204" pitchFamily="34" charset="0"/>
              </a:rPr>
              <a:t> </a:t>
            </a:r>
          </a:p>
          <a:p>
            <a:r>
              <a:rPr lang="en-GB" sz="4400" dirty="0">
                <a:effectLst/>
                <a:latin typeface="Arial" panose="020B0604020202020204" pitchFamily="34" charset="0"/>
                <a:ea typeface="Times New Roman" panose="02020603050405020304" pitchFamily="18" charset="0"/>
                <a:cs typeface="Arial" panose="020B0604020202020204" pitchFamily="34" charset="0"/>
              </a:rPr>
              <a:t>Cobb, S., and </a:t>
            </a:r>
            <a:r>
              <a:rPr lang="en-GB" sz="4400" dirty="0" err="1">
                <a:effectLst/>
                <a:latin typeface="Arial" panose="020B0604020202020204" pitchFamily="34" charset="0"/>
                <a:ea typeface="Times New Roman" panose="02020603050405020304" pitchFamily="18" charset="0"/>
                <a:cs typeface="Arial" panose="020B0604020202020204" pitchFamily="34" charset="0"/>
              </a:rPr>
              <a:t>Kasl</a:t>
            </a:r>
            <a:r>
              <a:rPr lang="en-GB" sz="4400" dirty="0">
                <a:effectLst/>
                <a:latin typeface="Arial" panose="020B0604020202020204" pitchFamily="34" charset="0"/>
                <a:ea typeface="Times New Roman" panose="02020603050405020304" pitchFamily="18" charset="0"/>
                <a:cs typeface="Arial" panose="020B0604020202020204" pitchFamily="34" charset="0"/>
              </a:rPr>
              <a:t>, S.V. Termination. (1977). The Consequences of Job Loss, U.S. Government Printing Office. Washington, D.C. </a:t>
            </a:r>
          </a:p>
          <a:p>
            <a:r>
              <a:rPr lang="en-GB" sz="4400" dirty="0">
                <a:effectLst/>
                <a:latin typeface="Arial" panose="020B0604020202020204" pitchFamily="34" charset="0"/>
                <a:ea typeface="Times New Roman" panose="02020603050405020304" pitchFamily="18" charset="0"/>
                <a:cs typeface="Arial" panose="020B0604020202020204" pitchFamily="34" charset="0"/>
              </a:rPr>
              <a:t> </a:t>
            </a:r>
          </a:p>
          <a:p>
            <a:r>
              <a:rPr lang="en-GB" sz="4400" dirty="0">
                <a:effectLst/>
                <a:latin typeface="Arial" panose="020B0604020202020204" pitchFamily="34" charset="0"/>
                <a:ea typeface="Times New Roman" panose="02020603050405020304" pitchFamily="18" charset="0"/>
                <a:cs typeface="Arial" panose="020B0604020202020204" pitchFamily="34" charset="0"/>
              </a:rPr>
              <a:t>Erickson, J., Pugh, W.M., and Gunderson, E.K.E. (1972). Status Congruency as a Predictor of Job Satisfaction and Life Stress. Journal of Applied Psychology, Vol 56, pp. 523-525. </a:t>
            </a:r>
          </a:p>
          <a:p>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4293968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3478</TotalTime>
  <Words>748</Words>
  <Application>Microsoft Office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Gallery</vt:lpstr>
      <vt:lpstr>Jhondel Piper 2029600 BMSW4004 Ernest Ovia Problem solving and decision making </vt:lpstr>
      <vt:lpstr>What is stress </vt:lpstr>
      <vt:lpstr>Work factors that cause stress</vt:lpstr>
      <vt:lpstr>Types of Job related stress-How stress affects employees</vt:lpstr>
      <vt:lpstr>How does stress affect ORGANISATION</vt:lpstr>
      <vt:lpstr>Signs of stress</vt:lpstr>
      <vt:lpstr>TECHNIQUES FOR MANAGING STRESS</vt:lpstr>
      <vt:lpstr>TECHNIQUE FOR MANAGING STRESS</vt:lpstr>
      <vt:lpstr>A model of stress and its management</vt:lpstr>
      <vt:lpstr>Pestel  analysist of macro-environmental factors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Jhondel Piper 2029600 BMSW4004 Ernest Ovia Problem solving and decision making</dc:title>
  <dc:creator>Jhondel Piper</dc:creator>
  <cp:lastModifiedBy>Jhondel Piper</cp:lastModifiedBy>
  <cp:revision>15</cp:revision>
  <dcterms:created xsi:type="dcterms:W3CDTF">2021-11-11T15:41:39Z</dcterms:created>
  <dcterms:modified xsi:type="dcterms:W3CDTF">2021-11-16T14:46:55Z</dcterms:modified>
</cp:coreProperties>
</file>