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707"/>
    <p:restoredTop sz="94607"/>
  </p:normalViewPr>
  <p:slideViewPr>
    <p:cSldViewPr snapToGrid="0" snapToObjects="1">
      <p:cViewPr varScale="1">
        <p:scale>
          <a:sx n="112" d="100"/>
          <a:sy n="112" d="100"/>
        </p:scale>
        <p:origin x="8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tiff"/><Relationship Id="rId4" Type="http://schemas.openxmlformats.org/officeDocument/2006/relationships/image" Target="../media/image7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9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10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tiff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tiff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E99AA-D0AC-664F-AFA8-C3432B13AD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5252" y="1095045"/>
            <a:ext cx="9930448" cy="2509213"/>
          </a:xfrm>
        </p:spPr>
        <p:txBody>
          <a:bodyPr>
            <a:normAutofit/>
          </a:bodyPr>
          <a:lstStyle/>
          <a:p>
            <a:r>
              <a:rPr lang="en-GB" sz="4400" b="1" dirty="0"/>
              <a:t>Beth </a:t>
            </a:r>
            <a:r>
              <a:rPr lang="en-GB" sz="4400" b="1" dirty="0" err="1"/>
              <a:t>wyt</a:t>
            </a:r>
            <a:r>
              <a:rPr lang="en-GB" sz="4400" b="1" dirty="0"/>
              <a:t> </a:t>
            </a:r>
            <a:r>
              <a:rPr lang="en-GB" sz="4400" b="1" dirty="0" err="1"/>
              <a:t>ti’n</a:t>
            </a:r>
            <a:r>
              <a:rPr lang="en-GB" sz="4400" b="1" dirty="0"/>
              <a:t> </a:t>
            </a:r>
            <a:r>
              <a:rPr lang="en-GB" sz="4400" b="1" dirty="0" err="1"/>
              <a:t>hoffi</a:t>
            </a:r>
            <a:r>
              <a:rPr lang="en-GB" sz="4400" b="1" dirty="0"/>
              <a:t>/</a:t>
            </a:r>
            <a:r>
              <a:rPr lang="en-GB" sz="4400" b="1" dirty="0" err="1"/>
              <a:t>fwynhau</a:t>
            </a:r>
            <a:br>
              <a:rPr lang="en-GB" sz="4400" dirty="0"/>
            </a:br>
            <a:r>
              <a:rPr lang="en-GB" sz="4400" b="1" dirty="0" err="1"/>
              <a:t>wneud</a:t>
            </a:r>
            <a:r>
              <a:rPr lang="en-GB" sz="4400" b="1" dirty="0"/>
              <a:t>?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A8D3EA-C3C9-944E-AEDC-E2B43726E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348990"/>
            <a:ext cx="8689976" cy="1908809"/>
          </a:xfrm>
        </p:spPr>
        <p:txBody>
          <a:bodyPr>
            <a:normAutofit fontScale="77500" lnSpcReduction="20000"/>
          </a:bodyPr>
          <a:lstStyle/>
          <a:p>
            <a:r>
              <a:rPr lang="en-US" sz="4800" dirty="0" err="1">
                <a:solidFill>
                  <a:schemeClr val="accent3">
                    <a:lumMod val="75000"/>
                  </a:schemeClr>
                </a:solidFill>
              </a:rPr>
              <a:t>Dw</a:t>
            </a:r>
            <a:r>
              <a:rPr lang="en-US" sz="4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4800" dirty="0" err="1">
                <a:solidFill>
                  <a:schemeClr val="accent3">
                    <a:lumMod val="75000"/>
                  </a:schemeClr>
                </a:solidFill>
              </a:rPr>
              <a:t>i’n</a:t>
            </a:r>
            <a:r>
              <a:rPr lang="en-US" sz="4800" dirty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en-US" sz="4800" dirty="0" err="1">
                <a:solidFill>
                  <a:schemeClr val="accent3">
                    <a:lumMod val="75000"/>
                  </a:schemeClr>
                </a:solidFill>
              </a:rPr>
              <a:t>hoffi</a:t>
            </a:r>
            <a:r>
              <a:rPr lang="en-US" sz="4800" dirty="0">
                <a:solidFill>
                  <a:schemeClr val="accent3">
                    <a:lumMod val="75000"/>
                  </a:schemeClr>
                </a:solidFill>
              </a:rPr>
              <a:t>/</a:t>
            </a:r>
            <a:r>
              <a:rPr lang="en-US" sz="4800" dirty="0" err="1">
                <a:solidFill>
                  <a:schemeClr val="accent3">
                    <a:lumMod val="75000"/>
                  </a:schemeClr>
                </a:solidFill>
              </a:rPr>
              <a:t>Mwynhau</a:t>
            </a:r>
            <a:r>
              <a:rPr lang="en-US" sz="4800" dirty="0">
                <a:solidFill>
                  <a:schemeClr val="accent3">
                    <a:lumMod val="75000"/>
                  </a:schemeClr>
                </a:solidFill>
              </a:rPr>
              <a:t>…….</a:t>
            </a:r>
          </a:p>
          <a:p>
            <a:r>
              <a:rPr lang="en-US" sz="4800" dirty="0" err="1">
                <a:solidFill>
                  <a:srgbClr val="FF0000"/>
                </a:solidFill>
              </a:rPr>
              <a:t>Dw</a:t>
            </a:r>
            <a:r>
              <a:rPr lang="en-US" sz="4800" dirty="0">
                <a:solidFill>
                  <a:srgbClr val="FF0000"/>
                </a:solidFill>
              </a:rPr>
              <a:t> </a:t>
            </a:r>
            <a:r>
              <a:rPr lang="en-US" sz="4800" dirty="0" err="1">
                <a:solidFill>
                  <a:srgbClr val="FF0000"/>
                </a:solidFill>
              </a:rPr>
              <a:t>i</a:t>
            </a:r>
            <a:r>
              <a:rPr lang="en-US" sz="4800" dirty="0">
                <a:solidFill>
                  <a:srgbClr val="FF0000"/>
                </a:solidFill>
              </a:rPr>
              <a:t> </a:t>
            </a:r>
            <a:r>
              <a:rPr lang="en-US" sz="4800" dirty="0" err="1">
                <a:solidFill>
                  <a:srgbClr val="FF0000"/>
                </a:solidFill>
              </a:rPr>
              <a:t>ddim</a:t>
            </a:r>
            <a:r>
              <a:rPr lang="en-US" sz="4800" dirty="0">
                <a:solidFill>
                  <a:srgbClr val="FF0000"/>
                </a:solidFill>
              </a:rPr>
              <a:t> </a:t>
            </a:r>
            <a:r>
              <a:rPr lang="en-US" sz="4800" dirty="0" err="1">
                <a:solidFill>
                  <a:srgbClr val="FF0000"/>
                </a:solidFill>
              </a:rPr>
              <a:t>yn</a:t>
            </a:r>
            <a:r>
              <a:rPr lang="en-US" sz="4800" dirty="0">
                <a:solidFill>
                  <a:srgbClr val="FF0000"/>
                </a:solidFill>
              </a:rPr>
              <a:t> </a:t>
            </a:r>
            <a:r>
              <a:rPr lang="en-US" sz="4800" dirty="0" err="1">
                <a:solidFill>
                  <a:srgbClr val="FF0000"/>
                </a:solidFill>
              </a:rPr>
              <a:t>hoffi</a:t>
            </a:r>
            <a:r>
              <a:rPr lang="en-US" sz="4800" dirty="0">
                <a:solidFill>
                  <a:srgbClr val="FF0000"/>
                </a:solidFill>
              </a:rPr>
              <a:t>/</a:t>
            </a:r>
            <a:r>
              <a:rPr lang="en-US" sz="4800" dirty="0" err="1">
                <a:solidFill>
                  <a:srgbClr val="FF0000"/>
                </a:solidFill>
              </a:rPr>
              <a:t>Mwynhau</a:t>
            </a:r>
            <a:r>
              <a:rPr lang="en-US" sz="4800" dirty="0">
                <a:solidFill>
                  <a:srgbClr val="FF0000"/>
                </a:solidFill>
              </a:rPr>
              <a:t>……..</a:t>
            </a:r>
          </a:p>
        </p:txBody>
      </p:sp>
    </p:spTree>
    <p:extLst>
      <p:ext uri="{BB962C8B-B14F-4D97-AF65-F5344CB8AC3E}">
        <p14:creationId xmlns:p14="http://schemas.microsoft.com/office/powerpoint/2010/main" val="644947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2">
            <a:extLst>
              <a:ext uri="{FF2B5EF4-FFF2-40B4-BE49-F238E27FC236}">
                <a16:creationId xmlns:a16="http://schemas.microsoft.com/office/drawing/2014/main" id="{E1408BAF-1350-4BC5-9C72-82A08BB0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63">
            <a:extLst>
              <a:ext uri="{FF2B5EF4-FFF2-40B4-BE49-F238E27FC236}">
                <a16:creationId xmlns:a16="http://schemas.microsoft.com/office/drawing/2014/main" id="{60E67B53-E530-4CC6-B1E7-4CCC1FD6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74" name="Rectangle 65">
            <a:extLst>
              <a:ext uri="{FF2B5EF4-FFF2-40B4-BE49-F238E27FC236}">
                <a16:creationId xmlns:a16="http://schemas.microsoft.com/office/drawing/2014/main" id="{85E91671-F8EC-48E5-AF7D-F8EBA1170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2">
            <a:extLst>
              <a:ext uri="{FF2B5EF4-FFF2-40B4-BE49-F238E27FC236}">
                <a16:creationId xmlns:a16="http://schemas.microsoft.com/office/drawing/2014/main" id="{CE59FA1A-344C-4D4A-8B5E-C8C762089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3EC75FC9-9CEC-B543-8291-277871FAD0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1158" y="957486"/>
            <a:ext cx="2045273" cy="2306699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1238F1F-8C18-A544-B658-36A0774EAEB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674" t="6304" r="9200" b="10221"/>
          <a:stretch/>
        </p:blipFill>
        <p:spPr>
          <a:xfrm>
            <a:off x="7613995" y="3585917"/>
            <a:ext cx="2099214" cy="2306698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6" name="Picture 69">
            <a:extLst>
              <a:ext uri="{FF2B5EF4-FFF2-40B4-BE49-F238E27FC236}">
                <a16:creationId xmlns:a16="http://schemas.microsoft.com/office/drawing/2014/main" id="{2CC222C5-0DAD-4CD1-A207-849800E66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40E24C-3D95-3247-8CF9-61490D232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010" y="1742941"/>
            <a:ext cx="4969193" cy="36859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 err="1"/>
              <a:t>Dw</a:t>
            </a:r>
            <a:r>
              <a:rPr lang="en-US" sz="4800" dirty="0"/>
              <a:t> </a:t>
            </a:r>
            <a:r>
              <a:rPr lang="en-US" sz="4800" dirty="0" err="1"/>
              <a:t>i’n</a:t>
            </a:r>
            <a:r>
              <a:rPr lang="en-US" sz="4800" dirty="0"/>
              <a:t> </a:t>
            </a:r>
            <a:r>
              <a:rPr lang="en-US" sz="4800" dirty="0" err="1"/>
              <a:t>hoffi</a:t>
            </a:r>
            <a:r>
              <a:rPr lang="en-US" sz="4800" dirty="0"/>
              <a:t> </a:t>
            </a:r>
            <a:r>
              <a:rPr lang="en-US" sz="4800" dirty="0" err="1"/>
              <a:t>darllen</a:t>
            </a:r>
            <a:r>
              <a:rPr lang="en-US" sz="4800" dirty="0"/>
              <a:t> a </a:t>
            </a:r>
            <a:r>
              <a:rPr lang="en-US" sz="4800" dirty="0" err="1"/>
              <a:t>dw</a:t>
            </a:r>
            <a:r>
              <a:rPr lang="en-US" sz="4800" dirty="0"/>
              <a:t> </a:t>
            </a:r>
            <a:r>
              <a:rPr lang="en-US" sz="4800" dirty="0" err="1"/>
              <a:t>i’n</a:t>
            </a:r>
            <a:r>
              <a:rPr lang="en-US" sz="4800" dirty="0"/>
              <a:t> </a:t>
            </a:r>
            <a:r>
              <a:rPr lang="en-US" sz="4800" dirty="0" err="1"/>
              <a:t>hoffi</a:t>
            </a:r>
            <a:r>
              <a:rPr lang="en-US" sz="4800" dirty="0"/>
              <a:t> </a:t>
            </a:r>
            <a:r>
              <a:rPr lang="en-US" sz="4800" dirty="0" err="1"/>
              <a:t>canu</a:t>
            </a:r>
            <a:r>
              <a:rPr lang="en-US" sz="4800" dirty="0"/>
              <a:t>.</a:t>
            </a:r>
            <a:br>
              <a:rPr lang="en-US" sz="4400" dirty="0"/>
            </a:b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92764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690B8-7088-8549-9494-D3EE57F8D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768148"/>
            <a:ext cx="4650094" cy="5471335"/>
          </a:xfrm>
        </p:spPr>
        <p:txBody>
          <a:bodyPr>
            <a:normAutofit/>
          </a:bodyPr>
          <a:lstStyle/>
          <a:p>
            <a:r>
              <a:rPr lang="en-GB" sz="4000" dirty="0" err="1"/>
              <a:t>Dw</a:t>
            </a:r>
            <a:r>
              <a:rPr lang="en-GB" sz="4000" dirty="0"/>
              <a:t> </a:t>
            </a:r>
            <a:r>
              <a:rPr lang="en-GB" sz="4000" dirty="0" err="1"/>
              <a:t>i’n</a:t>
            </a:r>
            <a:r>
              <a:rPr lang="en-GB" sz="4000" dirty="0"/>
              <a:t> </a:t>
            </a:r>
            <a:r>
              <a:rPr lang="en-GB" sz="4000" dirty="0" err="1"/>
              <a:t>mwynhau</a:t>
            </a:r>
            <a:r>
              <a:rPr lang="en-GB" sz="4000" dirty="0"/>
              <a:t> </a:t>
            </a:r>
            <a:r>
              <a:rPr lang="en-GB" sz="4000" dirty="0" err="1"/>
              <a:t>siopa</a:t>
            </a:r>
            <a:r>
              <a:rPr lang="en-GB" sz="4000" dirty="0"/>
              <a:t> a </a:t>
            </a:r>
            <a:r>
              <a:rPr lang="en-GB" sz="4000" dirty="0" err="1"/>
              <a:t>mynd</a:t>
            </a:r>
            <a:r>
              <a:rPr lang="en-GB" sz="4000" dirty="0"/>
              <a:t> </a:t>
            </a:r>
            <a:r>
              <a:rPr lang="en-GB" sz="4000" dirty="0" err="1"/>
              <a:t>i’r</a:t>
            </a:r>
            <a:r>
              <a:rPr lang="en-GB" sz="4000" dirty="0"/>
              <a:t> </a:t>
            </a:r>
            <a:r>
              <a:rPr lang="en-GB" sz="4000" dirty="0" err="1"/>
              <a:t>sinema</a:t>
            </a:r>
            <a:r>
              <a:rPr lang="en-GB" sz="4000" dirty="0"/>
              <a:t> </a:t>
            </a:r>
            <a:br>
              <a:rPr lang="en-GB" sz="4000" dirty="0"/>
            </a:br>
            <a:r>
              <a:rPr lang="en-GB" sz="4000" dirty="0" err="1">
                <a:highlight>
                  <a:srgbClr val="FFFF00"/>
                </a:highlight>
              </a:rPr>
              <a:t>gyda</a:t>
            </a:r>
            <a:r>
              <a:rPr lang="en-GB" sz="4000" dirty="0"/>
              <a:t> </a:t>
            </a:r>
            <a:r>
              <a:rPr lang="en-GB" sz="4000" dirty="0" err="1"/>
              <a:t>fy</a:t>
            </a:r>
            <a:r>
              <a:rPr lang="en-GB" sz="4000" dirty="0"/>
              <a:t> </a:t>
            </a:r>
            <a:r>
              <a:rPr lang="en-GB" sz="4000" dirty="0" err="1"/>
              <a:t>ffrindiau</a:t>
            </a:r>
            <a:r>
              <a:rPr lang="en-GB" sz="4000" dirty="0"/>
              <a:t>.</a:t>
            </a:r>
            <a:br>
              <a:rPr lang="en-GB" dirty="0"/>
            </a:b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C5A035C-C4D1-6347-9D79-5F6BE21E4222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6797358" y="2089757"/>
            <a:ext cx="4149726" cy="41497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2209-1833-8E44-BC27-3DE1FE527277}"/>
              </a:ext>
            </a:extLst>
          </p:cNvPr>
          <p:cNvSpPr txBox="1"/>
          <p:nvPr/>
        </p:nvSpPr>
        <p:spPr>
          <a:xfrm>
            <a:off x="8627745" y="2638894"/>
            <a:ext cx="1085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/>
              <a:t>siopa</a:t>
            </a:r>
            <a:endParaRPr lang="en-US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70112A-3FCA-8C4E-8161-4A06F180FFBD}"/>
              </a:ext>
            </a:extLst>
          </p:cNvPr>
          <p:cNvSpPr txBox="1"/>
          <p:nvPr/>
        </p:nvSpPr>
        <p:spPr>
          <a:xfrm>
            <a:off x="7968614" y="3641400"/>
            <a:ext cx="12020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/>
              <a:t>sinema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48799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55185833-50A1-4075-9C90-F6E7B153A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8F57D9-4797-4D7F-B4C3-17628994F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A12AD4-CA8C-4D31-A411-9BDA4018B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4774FF72-5CF9-4E15-8BBA-CEFD6B858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ounded Rectangle 5">
            <a:extLst>
              <a:ext uri="{FF2B5EF4-FFF2-40B4-BE49-F238E27FC236}">
                <a16:creationId xmlns:a16="http://schemas.microsoft.com/office/drawing/2014/main" id="{61FF0E7C-6E01-4FEF-A4C4-0F262CE1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7439" y="957486"/>
            <a:ext cx="6005039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1E4563-EDAD-1A4F-8B37-20EAE785AA7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413" r="19837"/>
          <a:stretch/>
        </p:blipFill>
        <p:spPr>
          <a:xfrm>
            <a:off x="1371419" y="1420328"/>
            <a:ext cx="2435260" cy="40087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F22C28A-6399-DA4E-BDAC-0E540E2CA07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3770" b="1"/>
          <a:stretch/>
        </p:blipFill>
        <p:spPr>
          <a:xfrm>
            <a:off x="3970406" y="1420328"/>
            <a:ext cx="2433957" cy="400871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7B11581-F041-4756-B61B-534635AEB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07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BC8226-DA88-0447-B668-3F3F25180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800" y="957486"/>
            <a:ext cx="3734426" cy="39859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rygbi</a:t>
            </a:r>
            <a:r>
              <a:rPr lang="en-US" dirty="0"/>
              <a:t> a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carati</a:t>
            </a:r>
            <a:r>
              <a:rPr lang="en-US" dirty="0"/>
              <a:t> </a:t>
            </a:r>
            <a:r>
              <a:rPr lang="en-US" dirty="0" err="1">
                <a:highlight>
                  <a:srgbClr val="FFFF00"/>
                </a:highlight>
              </a:rPr>
              <a:t>ar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>
                <a:highlight>
                  <a:srgbClr val="FFFF00"/>
                </a:highlight>
              </a:rPr>
              <a:t>ôl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/>
              <a:t>ysgol</a:t>
            </a:r>
            <a:r>
              <a:rPr lang="en-US" dirty="0"/>
              <a:t>.</a:t>
            </a:r>
            <a:br>
              <a:rPr lang="en-US" sz="3400" dirty="0"/>
            </a:br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1556191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749371D-9E6B-034A-9F38-322012EE96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03" y="2474931"/>
            <a:ext cx="5135784" cy="1900240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B58A8E-BEC2-5846-B29A-851A6E183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364" y="957486"/>
            <a:ext cx="4521228" cy="4543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dwlu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nofio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>
                <a:highlight>
                  <a:srgbClr val="FFFF00"/>
                </a:highlight>
              </a:rPr>
              <a:t>mae’n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>
                <a:highlight>
                  <a:srgbClr val="FFFF00"/>
                </a:highlight>
              </a:rPr>
              <a:t>llawer</a:t>
            </a:r>
            <a:r>
              <a:rPr lang="en-US" dirty="0">
                <a:highlight>
                  <a:srgbClr val="FFFF00"/>
                </a:highlight>
              </a:rPr>
              <a:t> o </a:t>
            </a:r>
            <a:r>
              <a:rPr lang="en-US" dirty="0" err="1">
                <a:highlight>
                  <a:srgbClr val="FFFF00"/>
                </a:highlight>
              </a:rPr>
              <a:t>hwyl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mae’n</a:t>
            </a:r>
            <a:r>
              <a:rPr lang="en-US" dirty="0"/>
              <a:t> gas ‘da fi </a:t>
            </a:r>
            <a:r>
              <a:rPr lang="en-US" dirty="0" err="1"/>
              <a:t>ddarllen</a:t>
            </a:r>
            <a:r>
              <a:rPr lang="en-US" dirty="0"/>
              <a:t> </a:t>
            </a:r>
            <a:r>
              <a:rPr lang="en-US" dirty="0" err="1"/>
              <a:t>achos</a:t>
            </a:r>
            <a:r>
              <a:rPr lang="en-US" dirty="0"/>
              <a:t> </a:t>
            </a:r>
            <a:r>
              <a:rPr lang="en-US" dirty="0" err="1">
                <a:highlight>
                  <a:srgbClr val="FFFF00"/>
                </a:highlight>
              </a:rPr>
              <a:t>mae’n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>
                <a:highlight>
                  <a:srgbClr val="FFFF00"/>
                </a:highlight>
              </a:rPr>
              <a:t>wastraff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 err="1">
                <a:highlight>
                  <a:srgbClr val="FFFF00"/>
                </a:highlight>
              </a:rPr>
              <a:t>amser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33136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C6EACA-6415-7D42-940A-C7C161D94C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03" y="985554"/>
            <a:ext cx="5135784" cy="48789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13A680-5B0E-7C4E-A2B2-2DB2C4C00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19" y="2160131"/>
            <a:ext cx="4175471" cy="341199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 err="1"/>
              <a:t>Dw</a:t>
            </a:r>
            <a:r>
              <a:rPr lang="en-US" sz="4800" dirty="0"/>
              <a:t> </a:t>
            </a:r>
            <a:r>
              <a:rPr lang="en-US" sz="4800" dirty="0" err="1"/>
              <a:t>i’n</a:t>
            </a:r>
            <a:r>
              <a:rPr lang="en-US" sz="4800" dirty="0"/>
              <a:t> </a:t>
            </a:r>
            <a:r>
              <a:rPr lang="en-US" sz="4800" dirty="0" err="1"/>
              <a:t>hoffi</a:t>
            </a:r>
            <a:r>
              <a:rPr lang="en-US" sz="4800" dirty="0"/>
              <a:t> </a:t>
            </a:r>
            <a:r>
              <a:rPr lang="en-US" sz="4800" dirty="0" err="1"/>
              <a:t>chwarae</a:t>
            </a:r>
            <a:r>
              <a:rPr lang="en-US" sz="4800" dirty="0"/>
              <a:t> </a:t>
            </a:r>
            <a:r>
              <a:rPr lang="en-US" sz="4800" dirty="0" err="1"/>
              <a:t>hoci</a:t>
            </a:r>
            <a:r>
              <a:rPr lang="en-US" sz="4800" dirty="0"/>
              <a:t> </a:t>
            </a:r>
            <a:r>
              <a:rPr lang="en-US" sz="4800" dirty="0" err="1"/>
              <a:t>achos</a:t>
            </a:r>
            <a:r>
              <a:rPr lang="en-US" sz="4800" dirty="0"/>
              <a:t> </a:t>
            </a:r>
            <a:r>
              <a:rPr lang="en-US" sz="4800" dirty="0" err="1"/>
              <a:t>mae’n</a:t>
            </a:r>
            <a:r>
              <a:rPr lang="en-US" sz="4800" dirty="0"/>
              <a:t> </a:t>
            </a:r>
            <a:r>
              <a:rPr lang="en-US" sz="4800" dirty="0" err="1"/>
              <a:t>gyffrous</a:t>
            </a:r>
            <a:r>
              <a:rPr lang="en-US" sz="4800" dirty="0"/>
              <a:t> </a:t>
            </a:r>
            <a:r>
              <a:rPr lang="en-US" sz="4800" dirty="0" err="1">
                <a:highlight>
                  <a:srgbClr val="FFFF00"/>
                </a:highlight>
              </a:rPr>
              <a:t>iawn</a:t>
            </a:r>
            <a:r>
              <a:rPr lang="en-US" sz="4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3205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19BC4DD-45E1-5145-983C-5E2041CFC92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5"/>
          <a:stretch>
            <a:fillRect/>
          </a:stretch>
        </p:blipFill>
        <p:spPr>
          <a:xfrm>
            <a:off x="6757601" y="957486"/>
            <a:ext cx="3812387" cy="4935130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9A582F-F0C2-4E4B-AD04-27F767578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907" y="1085850"/>
            <a:ext cx="5312093" cy="31032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 err="1"/>
              <a:t>Dw</a:t>
            </a:r>
            <a:r>
              <a:rPr lang="en-US" sz="4000" dirty="0"/>
              <a:t> </a:t>
            </a:r>
            <a:r>
              <a:rPr lang="en-US" sz="4000" dirty="0" err="1"/>
              <a:t>i’n</a:t>
            </a:r>
            <a:r>
              <a:rPr lang="en-US" sz="4000" dirty="0"/>
              <a:t> </a:t>
            </a:r>
            <a:r>
              <a:rPr lang="en-US" sz="4000" dirty="0" err="1"/>
              <a:t>mwynhau</a:t>
            </a:r>
            <a:r>
              <a:rPr lang="en-US" sz="4000" dirty="0"/>
              <a:t> </a:t>
            </a:r>
            <a:r>
              <a:rPr lang="en-US" sz="4000" dirty="0" err="1"/>
              <a:t>dawnsio</a:t>
            </a:r>
            <a:r>
              <a:rPr lang="en-US" sz="4000" dirty="0"/>
              <a:t> </a:t>
            </a:r>
            <a:r>
              <a:rPr lang="en-US" sz="4000" dirty="0" err="1"/>
              <a:t>achos</a:t>
            </a:r>
            <a:r>
              <a:rPr lang="en-US" sz="4000" dirty="0"/>
              <a:t> </a:t>
            </a:r>
            <a:r>
              <a:rPr lang="en-US" sz="4000" dirty="0" err="1">
                <a:highlight>
                  <a:srgbClr val="FFFF00"/>
                </a:highlight>
              </a:rPr>
              <a:t>dw</a:t>
            </a:r>
            <a:r>
              <a:rPr lang="en-US" sz="4000" dirty="0">
                <a:highlight>
                  <a:srgbClr val="FFFF00"/>
                </a:highlight>
              </a:rPr>
              <a:t> </a:t>
            </a:r>
            <a:r>
              <a:rPr lang="en-US" sz="4000" dirty="0" err="1">
                <a:highlight>
                  <a:srgbClr val="FFFF00"/>
                </a:highlight>
              </a:rPr>
              <a:t>i’n</a:t>
            </a:r>
            <a:r>
              <a:rPr lang="en-US" sz="4000" dirty="0">
                <a:highlight>
                  <a:srgbClr val="FFFF00"/>
                </a:highlight>
              </a:rPr>
              <a:t> </a:t>
            </a:r>
            <a:r>
              <a:rPr lang="en-US" sz="4000" dirty="0" err="1">
                <a:highlight>
                  <a:srgbClr val="FFFF00"/>
                </a:highlight>
              </a:rPr>
              <a:t>dwlu</a:t>
            </a:r>
            <a:r>
              <a:rPr lang="en-US" sz="4000" dirty="0">
                <a:highlight>
                  <a:srgbClr val="FFFF00"/>
                </a:highlight>
              </a:rPr>
              <a:t> </a:t>
            </a:r>
            <a:r>
              <a:rPr lang="en-US" sz="4000" dirty="0" err="1">
                <a:highlight>
                  <a:srgbClr val="FFFF00"/>
                </a:highlight>
              </a:rPr>
              <a:t>ar</a:t>
            </a:r>
            <a:r>
              <a:rPr lang="en-US" sz="4000" dirty="0">
                <a:highlight>
                  <a:srgbClr val="FFFF00"/>
                </a:highlight>
              </a:rPr>
              <a:t> </a:t>
            </a:r>
            <a:r>
              <a:rPr lang="en-US" sz="4000" dirty="0" err="1"/>
              <a:t>ddawnsio</a:t>
            </a:r>
            <a:r>
              <a:rPr lang="en-US" sz="4000" dirty="0"/>
              <a:t> </a:t>
            </a:r>
            <a:r>
              <a:rPr lang="en-US" sz="4000" dirty="0" err="1"/>
              <a:t>stryd</a:t>
            </a:r>
            <a:r>
              <a:rPr lang="en-US" sz="4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80518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3E559B7-FFF0-4CD8-9260-633468131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80BC9E0-1901-4FD9-90B5-82D9EE51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1ECB886-4B56-1D4A-8F3D-2ED44AE22A9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5"/>
          <a:stretch>
            <a:fillRect/>
          </a:stretch>
        </p:blipFill>
        <p:spPr>
          <a:xfrm>
            <a:off x="6186812" y="957486"/>
            <a:ext cx="4953966" cy="4935130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51F4AB-5DEA-8E44-B84A-CB38944EB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19" y="1657573"/>
            <a:ext cx="4175471" cy="31319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 err="1"/>
              <a:t>Dw</a:t>
            </a:r>
            <a:r>
              <a:rPr lang="en-US" sz="4400" dirty="0"/>
              <a:t> </a:t>
            </a:r>
            <a:r>
              <a:rPr lang="en-US" sz="4400" dirty="0" err="1"/>
              <a:t>i’n</a:t>
            </a:r>
            <a:r>
              <a:rPr lang="en-US" sz="4400" dirty="0"/>
              <a:t> </a:t>
            </a:r>
            <a:r>
              <a:rPr lang="en-US" sz="4400" dirty="0" err="1"/>
              <a:t>dwlu</a:t>
            </a:r>
            <a:r>
              <a:rPr lang="en-US" sz="4400" dirty="0"/>
              <a:t> </a:t>
            </a:r>
            <a:r>
              <a:rPr lang="en-US" sz="4400" dirty="0" err="1"/>
              <a:t>ar</a:t>
            </a:r>
            <a:r>
              <a:rPr lang="en-US" sz="4400" dirty="0"/>
              <a:t> </a:t>
            </a:r>
            <a:r>
              <a:rPr lang="en-US" sz="4400" dirty="0" err="1"/>
              <a:t>golff</a:t>
            </a:r>
            <a:r>
              <a:rPr lang="en-US" sz="4400" dirty="0"/>
              <a:t> </a:t>
            </a:r>
            <a:r>
              <a:rPr lang="en-US" sz="4400" dirty="0" err="1"/>
              <a:t>achos</a:t>
            </a:r>
            <a:r>
              <a:rPr lang="en-US" sz="4400" dirty="0"/>
              <a:t> </a:t>
            </a:r>
            <a:r>
              <a:rPr lang="en-US" sz="4400" dirty="0" err="1"/>
              <a:t>mae’n</a:t>
            </a:r>
            <a:r>
              <a:rPr lang="en-US" sz="4400" dirty="0"/>
              <a:t> </a:t>
            </a:r>
            <a:r>
              <a:rPr lang="en-US" sz="4400" dirty="0" err="1"/>
              <a:t>wych</a:t>
            </a:r>
            <a:r>
              <a:rPr lang="en-US" sz="4400" dirty="0"/>
              <a:t> </a:t>
            </a:r>
            <a:r>
              <a:rPr lang="en-US" sz="4400" dirty="0">
                <a:highlight>
                  <a:srgbClr val="FFFF00"/>
                </a:highlight>
              </a:rPr>
              <a:t>ac</a:t>
            </a:r>
            <a:r>
              <a:rPr lang="en-US" sz="4400" dirty="0"/>
              <a:t> </a:t>
            </a:r>
            <a:r>
              <a:rPr lang="en-US" sz="4400" dirty="0" err="1"/>
              <a:t>yn</a:t>
            </a:r>
            <a:r>
              <a:rPr lang="en-US" sz="4400" dirty="0"/>
              <a:t> </a:t>
            </a:r>
            <a:r>
              <a:rPr lang="en-US" sz="4400" dirty="0" err="1"/>
              <a:t>gyffrous</a:t>
            </a:r>
            <a:r>
              <a:rPr lang="en-US" sz="4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02699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D30195C-8C88-D74A-B5D7-C37C0150BA6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960120" y="1341838"/>
            <a:ext cx="6002432" cy="4171690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D93D96-C9AC-7149-AAAD-87234314B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0304" y="1567544"/>
            <a:ext cx="3791576" cy="3945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 err="1"/>
              <a:t>Dw</a:t>
            </a:r>
            <a:r>
              <a:rPr lang="en-US" sz="4000" dirty="0"/>
              <a:t> </a:t>
            </a:r>
            <a:r>
              <a:rPr lang="en-US" sz="4000" dirty="0" err="1"/>
              <a:t>i’n</a:t>
            </a:r>
            <a:r>
              <a:rPr lang="en-US" sz="4000" dirty="0"/>
              <a:t> </a:t>
            </a:r>
            <a:r>
              <a:rPr lang="en-US" sz="4000" dirty="0" err="1"/>
              <a:t>mwynhau</a:t>
            </a:r>
            <a:r>
              <a:rPr lang="en-US" sz="4000" dirty="0"/>
              <a:t> </a:t>
            </a:r>
            <a:r>
              <a:rPr lang="en-US" sz="4000" dirty="0" err="1"/>
              <a:t>chwarae</a:t>
            </a:r>
            <a:r>
              <a:rPr lang="en-US" sz="4000" dirty="0"/>
              <a:t> </a:t>
            </a:r>
            <a:r>
              <a:rPr lang="en-US" sz="4000" dirty="0" err="1"/>
              <a:t>pêl</a:t>
            </a:r>
            <a:r>
              <a:rPr lang="en-US" sz="4000" dirty="0"/>
              <a:t> </a:t>
            </a:r>
            <a:r>
              <a:rPr lang="en-US" sz="4000" dirty="0" err="1"/>
              <a:t>droed</a:t>
            </a:r>
            <a:r>
              <a:rPr lang="en-US" sz="4000" dirty="0"/>
              <a:t> </a:t>
            </a:r>
            <a:r>
              <a:rPr lang="en-US" sz="4000" dirty="0" err="1"/>
              <a:t>achos</a:t>
            </a:r>
            <a:r>
              <a:rPr lang="en-US" sz="4000" dirty="0"/>
              <a:t> </a:t>
            </a:r>
            <a:r>
              <a:rPr lang="en-US" sz="4000" dirty="0" err="1">
                <a:highlight>
                  <a:srgbClr val="FFFF00"/>
                </a:highlight>
              </a:rPr>
              <a:t>mae’n</a:t>
            </a:r>
            <a:r>
              <a:rPr lang="en-US" sz="4000" dirty="0">
                <a:highlight>
                  <a:srgbClr val="FFFF00"/>
                </a:highlight>
              </a:rPr>
              <a:t> </a:t>
            </a:r>
            <a:r>
              <a:rPr lang="en-US" sz="4000" dirty="0" err="1">
                <a:highlight>
                  <a:srgbClr val="FFFF00"/>
                </a:highlight>
              </a:rPr>
              <a:t>cadw</a:t>
            </a:r>
            <a:r>
              <a:rPr lang="en-US" sz="4000" dirty="0">
                <a:highlight>
                  <a:srgbClr val="FFFF00"/>
                </a:highlight>
              </a:rPr>
              <a:t> </a:t>
            </a:r>
            <a:r>
              <a:rPr lang="en-US" sz="4000" dirty="0" err="1">
                <a:highlight>
                  <a:srgbClr val="FFFF00"/>
                </a:highlight>
              </a:rPr>
              <a:t>fi’n</a:t>
            </a:r>
            <a:r>
              <a:rPr lang="en-US" sz="4000" dirty="0">
                <a:highlight>
                  <a:srgbClr val="FFFF00"/>
                </a:highlight>
              </a:rPr>
              <a:t> </a:t>
            </a:r>
            <a:r>
              <a:rPr lang="en-US" sz="4000" dirty="0" err="1">
                <a:highlight>
                  <a:srgbClr val="FFFF00"/>
                </a:highlight>
              </a:rPr>
              <a:t>heini</a:t>
            </a:r>
            <a:r>
              <a:rPr lang="en-US" sz="4000" dirty="0">
                <a:highlight>
                  <a:srgbClr val="FFFF00"/>
                </a:highligh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78108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E90FE37-B306-414D-9F74-CC40810B3BA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1112927" y="957486"/>
            <a:ext cx="5696817" cy="49403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EE5297-CADD-6441-812B-78CBB0A4C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0" y="957486"/>
            <a:ext cx="3963026" cy="42431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 err="1"/>
              <a:t>Dw</a:t>
            </a:r>
            <a:r>
              <a:rPr lang="en-US" sz="3200" dirty="0"/>
              <a:t> </a:t>
            </a:r>
            <a:r>
              <a:rPr lang="en-US" sz="3200" dirty="0" err="1"/>
              <a:t>i’n</a:t>
            </a:r>
            <a:r>
              <a:rPr lang="en-US" sz="3200" dirty="0"/>
              <a:t> </a:t>
            </a:r>
            <a:r>
              <a:rPr lang="en-US" sz="3200" dirty="0" err="1"/>
              <a:t>dwlu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gymnasteg</a:t>
            </a:r>
            <a:r>
              <a:rPr lang="en-US" sz="3200" dirty="0"/>
              <a:t> </a:t>
            </a:r>
            <a:r>
              <a:rPr lang="en-US" sz="3200" dirty="0" err="1"/>
              <a:t>achos</a:t>
            </a:r>
            <a:r>
              <a:rPr lang="en-US" sz="3200" dirty="0"/>
              <a:t> </a:t>
            </a:r>
            <a:r>
              <a:rPr lang="en-US" sz="3200" dirty="0" err="1"/>
              <a:t>mae’n</a:t>
            </a:r>
            <a:r>
              <a:rPr lang="en-US" sz="3200" dirty="0"/>
              <a:t> </a:t>
            </a:r>
            <a:r>
              <a:rPr lang="en-US" sz="3200" dirty="0" err="1"/>
              <a:t>cadw’n</a:t>
            </a:r>
            <a:r>
              <a:rPr lang="en-US" sz="3200" dirty="0"/>
              <a:t> fi </a:t>
            </a:r>
            <a:r>
              <a:rPr lang="en-US" sz="3200" dirty="0" err="1"/>
              <a:t>heini</a:t>
            </a:r>
            <a:r>
              <a:rPr lang="en-US" sz="3200" dirty="0"/>
              <a:t> </a:t>
            </a:r>
            <a:r>
              <a:rPr lang="en-US" sz="3200" dirty="0" err="1"/>
              <a:t>ond</a:t>
            </a:r>
            <a:r>
              <a:rPr lang="en-US" sz="3200" dirty="0"/>
              <a:t> </a:t>
            </a:r>
            <a:r>
              <a:rPr lang="en-US" sz="3200" dirty="0" err="1">
                <a:highlight>
                  <a:srgbClr val="FFFF00"/>
                </a:highlight>
              </a:rPr>
              <a:t>mae’n</a:t>
            </a:r>
            <a:r>
              <a:rPr lang="en-US" sz="3200" dirty="0">
                <a:highlight>
                  <a:srgbClr val="FFFF00"/>
                </a:highlight>
              </a:rPr>
              <a:t> well ‘da fi </a:t>
            </a:r>
            <a:r>
              <a:rPr lang="en-US" sz="3200" dirty="0" err="1"/>
              <a:t>chwarae</a:t>
            </a:r>
            <a:r>
              <a:rPr lang="en-US" sz="3200" dirty="0"/>
              <a:t> </a:t>
            </a:r>
            <a:r>
              <a:rPr lang="en-US" sz="3200" dirty="0" err="1"/>
              <a:t>rygbi</a:t>
            </a:r>
            <a:r>
              <a:rPr lang="en-US" sz="3200" dirty="0"/>
              <a:t> </a:t>
            </a:r>
            <a:r>
              <a:rPr lang="en-US" sz="3200" dirty="0" err="1"/>
              <a:t>gyda</a:t>
            </a:r>
            <a:r>
              <a:rPr lang="en-US" sz="3200" dirty="0"/>
              <a:t> </a:t>
            </a:r>
            <a:r>
              <a:rPr lang="en-US" sz="3200" dirty="0" err="1"/>
              <a:t>fy</a:t>
            </a:r>
            <a:r>
              <a:rPr lang="en-US" sz="3200" dirty="0"/>
              <a:t> </a:t>
            </a:r>
            <a:r>
              <a:rPr lang="en-US" sz="3200" dirty="0" err="1"/>
              <a:t>ffrindiau</a:t>
            </a:r>
            <a:r>
              <a:rPr lang="en-US" sz="3200" dirty="0"/>
              <a:t> </a:t>
            </a:r>
            <a:r>
              <a:rPr lang="en-US" sz="3200" dirty="0" err="1"/>
              <a:t>achos</a:t>
            </a:r>
            <a:r>
              <a:rPr lang="en-US" sz="3200" dirty="0"/>
              <a:t> </a:t>
            </a:r>
            <a:r>
              <a:rPr lang="en-US" sz="3200" dirty="0" err="1"/>
              <a:t>mae’n</a:t>
            </a:r>
            <a:r>
              <a:rPr lang="en-US" sz="3200" dirty="0"/>
              <a:t> </a:t>
            </a:r>
            <a:r>
              <a:rPr lang="en-US" sz="3200" dirty="0" err="1"/>
              <a:t>hwyl</a:t>
            </a:r>
            <a:r>
              <a:rPr lang="en-US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387631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157</Words>
  <Application>Microsoft Macintosh PowerPoint</Application>
  <PresentationFormat>Widescreen</PresentationFormat>
  <Paragraphs>14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Tw Cen MT</vt:lpstr>
      <vt:lpstr>Droplet</vt:lpstr>
      <vt:lpstr>Beth wyt ti’n hoffi/fwynhau wneud? </vt:lpstr>
      <vt:lpstr>Dw i’n hoffi darllen a dw i’n hoffi canu. </vt:lpstr>
      <vt:lpstr>Dw i’n mwynhau siopa a mynd i’r sinema  gyda fy ffrindiau. </vt:lpstr>
      <vt:lpstr>Dw i’n hoffi chwarae rygbi a gwneud carati ar ôl ysgol. </vt:lpstr>
      <vt:lpstr>Dw i’n dwlu ar nofio achos mae’n llawer o hwyl ond mae’n gas ‘da fi ddarllen achos mae’n wastraff amser.</vt:lpstr>
      <vt:lpstr>Dw i’n hoffi chwarae hoci achos mae’n gyffrous iawn.</vt:lpstr>
      <vt:lpstr>Dw i’n mwynhau dawnsio achos dw i’n dwlu ar ddawnsio stryd.</vt:lpstr>
      <vt:lpstr>Dw i’n dwlu ar golff achos mae’n wych ac yn gyffrous.</vt:lpstr>
      <vt:lpstr>Dw i’n mwynhau chwarae pêl droed achos mae’n cadw fi’n heini.</vt:lpstr>
      <vt:lpstr>Dw i’n dwlu ar gymnasteg achos mae’n cadw’n fi heini ond mae’n well ‘da fi chwarae rygbi gyda fy ffrindiau achos mae’n hwyl.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Beth wyt ti’n hoffi/fwynhau wneud? </dc:title>
  <dc:creator>J Adamson (Cadoxton Primary School)</dc:creator>
  <cp:lastModifiedBy>J Adamson (Cadoxton Primary School)</cp:lastModifiedBy>
  <cp:revision>5</cp:revision>
  <dcterms:created xsi:type="dcterms:W3CDTF">2019-09-29T19:27:44Z</dcterms:created>
  <dcterms:modified xsi:type="dcterms:W3CDTF">2019-11-03T20:04:49Z</dcterms:modified>
</cp:coreProperties>
</file>