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56" r:id="rId2"/>
    <p:sldId id="257" r:id="rId3"/>
    <p:sldId id="258" r:id="rId4"/>
    <p:sldId id="271" r:id="rId5"/>
    <p:sldId id="259" r:id="rId6"/>
    <p:sldId id="279" r:id="rId7"/>
    <p:sldId id="272" r:id="rId8"/>
    <p:sldId id="260" r:id="rId9"/>
    <p:sldId id="261" r:id="rId10"/>
    <p:sldId id="262" r:id="rId11"/>
    <p:sldId id="263" r:id="rId12"/>
    <p:sldId id="280" r:id="rId13"/>
    <p:sldId id="264" r:id="rId14"/>
    <p:sldId id="265" r:id="rId15"/>
    <p:sldId id="281" r:id="rId16"/>
    <p:sldId id="266" r:id="rId17"/>
    <p:sldId id="267" r:id="rId18"/>
    <p:sldId id="268" r:id="rId19"/>
    <p:sldId id="273" r:id="rId20"/>
    <p:sldId id="274" r:id="rId21"/>
    <p:sldId id="275" r:id="rId22"/>
    <p:sldId id="276" r:id="rId23"/>
    <p:sldId id="277" r:id="rId24"/>
    <p:sldId id="278" r:id="rId25"/>
    <p:sldId id="26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ss" initials="J" lastIdx="1" clrIdx="0"/>
  <p:cmAuthor id="1" name="Jessica Newfell" initials=""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9131" autoAdjust="0"/>
    <p:restoredTop sz="92262" autoAdjust="0"/>
  </p:normalViewPr>
  <p:slideViewPr>
    <p:cSldViewPr>
      <p:cViewPr varScale="1">
        <p:scale>
          <a:sx n="98" d="100"/>
          <a:sy n="98" d="100"/>
        </p:scale>
        <p:origin x="1483" y="120"/>
      </p:cViewPr>
      <p:guideLst>
        <p:guide orient="horz" pos="2160"/>
        <p:guide pos="2880"/>
      </p:guideLst>
    </p:cSldViewPr>
  </p:slideViewPr>
  <p:notesTextViewPr>
    <p:cViewPr>
      <p:scale>
        <a:sx n="100" d="100"/>
        <a:sy n="100" d="100"/>
      </p:scale>
      <p:origin x="0" y="0"/>
    </p:cViewPr>
  </p:notesTextViewPr>
  <p:notesViewPr>
    <p:cSldViewPr>
      <p:cViewPr varScale="1">
        <p:scale>
          <a:sx n="97" d="100"/>
          <a:sy n="97" d="100"/>
        </p:scale>
        <p:origin x="-3618"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22F798-9290-49CC-A5E6-3BA67CF27501}" type="datetimeFigureOut">
              <a:rPr lang="en-US" smtClean="0"/>
              <a:pPr/>
              <a:t>11/20/2019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13B18A6-82B0-42CC-B1B9-CA5625CB72DB}" type="slidenum">
              <a:rPr lang="en-US" smtClean="0"/>
              <a:pPr/>
              <a:t>‹#›</a:t>
            </a:fld>
            <a:endParaRPr lang="en-US" dirty="0"/>
          </a:p>
        </p:txBody>
      </p:sp>
    </p:spTree>
    <p:extLst>
      <p:ext uri="{BB962C8B-B14F-4D97-AF65-F5344CB8AC3E}">
        <p14:creationId xmlns:p14="http://schemas.microsoft.com/office/powerpoint/2010/main" val="471224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13B18A6-82B0-42CC-B1B9-CA5625CB72DB}" type="slidenum">
              <a:rPr lang="en-US" smtClean="0"/>
              <a:pPr/>
              <a:t>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D62322C-5872-4A22-915D-FFB773349F20}" type="datetimeFigureOut">
              <a:rPr lang="en-US" smtClean="0"/>
              <a:pPr/>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78642C-EEBE-4891-8216-F2A9F69BE25E}"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62322C-5872-4A22-915D-FFB773349F20}" type="datetimeFigureOut">
              <a:rPr lang="en-US" smtClean="0"/>
              <a:pPr/>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78642C-EEBE-4891-8216-F2A9F69BE25E}"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62322C-5872-4A22-915D-FFB773349F20}" type="datetimeFigureOut">
              <a:rPr lang="en-US" smtClean="0"/>
              <a:pPr/>
              <a:t>11/20/2019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78642C-EEBE-4891-8216-F2A9F69BE25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8600" y="2133600"/>
            <a:ext cx="3962400" cy="2590800"/>
          </a:xfrm>
        </p:spPr>
        <p:txBody>
          <a:bodyPr>
            <a:noAutofit/>
          </a:bodyPr>
          <a:lstStyle/>
          <a:p>
            <a:r>
              <a:rPr lang="en-US" sz="4000" dirty="0">
                <a:solidFill>
                  <a:schemeClr val="tx1"/>
                </a:solidFill>
              </a:rPr>
              <a:t>Chapter 18:</a:t>
            </a:r>
          </a:p>
          <a:p>
            <a:r>
              <a:rPr lang="en-US" sz="4000" dirty="0">
                <a:solidFill>
                  <a:schemeClr val="tx1"/>
                </a:solidFill>
              </a:rPr>
              <a:t>Food Preservation </a:t>
            </a:r>
          </a:p>
          <a:p>
            <a:r>
              <a:rPr lang="en-US" sz="4000">
                <a:solidFill>
                  <a:schemeClr val="tx1"/>
                </a:solidFill>
              </a:rPr>
              <a:t>and Packaging</a:t>
            </a:r>
            <a:endParaRPr lang="en-US" sz="40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lstStyle/>
          <a:p>
            <a:r>
              <a:rPr lang="en-US" dirty="0"/>
              <a:t>Chapter Objectives</a:t>
            </a:r>
          </a:p>
        </p:txBody>
      </p:sp>
      <p:sp>
        <p:nvSpPr>
          <p:cNvPr id="3" name="Content Placeholder 2"/>
          <p:cNvSpPr>
            <a:spLocks noGrp="1"/>
          </p:cNvSpPr>
          <p:nvPr>
            <p:ph idx="1"/>
          </p:nvPr>
        </p:nvSpPr>
        <p:spPr>
          <a:xfrm>
            <a:off x="457200" y="1219200"/>
            <a:ext cx="8229600" cy="4906963"/>
          </a:xfrm>
        </p:spPr>
        <p:txBody>
          <a:bodyPr>
            <a:normAutofit/>
          </a:bodyPr>
          <a:lstStyle/>
          <a:p>
            <a:pPr lvl="0"/>
            <a:r>
              <a:rPr lang="en-US" dirty="0"/>
              <a:t>Identify the basic principles behind food spoilage and the techniques used to overcome and prevent spoilage.</a:t>
            </a:r>
          </a:p>
          <a:p>
            <a:pPr lvl="0"/>
            <a:endParaRPr lang="en-US" dirty="0"/>
          </a:p>
          <a:p>
            <a:pPr lvl="0"/>
            <a:r>
              <a:rPr lang="en-US" dirty="0"/>
              <a:t>List methods and package types food processors use to preserve and extend shelf life of foods.</a:t>
            </a:r>
          </a:p>
          <a:p>
            <a:pPr lvl="0"/>
            <a:endParaRPr lang="en-US" dirty="0"/>
          </a:p>
          <a:p>
            <a:pPr lvl="0"/>
            <a:r>
              <a:rPr lang="en-US" dirty="0"/>
              <a:t>Discuss unique challenges food processors have related to creating safe, usable, environmentally friendly preservation and packaging techniques.</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14868"/>
            <a:ext cx="8229600" cy="1143000"/>
          </a:xfrm>
        </p:spPr>
        <p:txBody>
          <a:bodyPr>
            <a:normAutofit/>
          </a:bodyPr>
          <a:lstStyle/>
          <a:p>
            <a:r>
              <a:rPr lang="en-US" dirty="0"/>
              <a:t>Food Preservation</a:t>
            </a:r>
          </a:p>
        </p:txBody>
      </p:sp>
      <p:sp>
        <p:nvSpPr>
          <p:cNvPr id="7" name="Content Placeholder 2"/>
          <p:cNvSpPr>
            <a:spLocks noGrp="1"/>
          </p:cNvSpPr>
          <p:nvPr>
            <p:ph idx="1"/>
          </p:nvPr>
        </p:nvSpPr>
        <p:spPr>
          <a:xfrm>
            <a:off x="457200" y="1157868"/>
            <a:ext cx="5105400" cy="4906963"/>
          </a:xfrm>
        </p:spPr>
        <p:txBody>
          <a:bodyPr>
            <a:normAutofit/>
          </a:bodyPr>
          <a:lstStyle/>
          <a:p>
            <a:r>
              <a:rPr lang="en-US" sz="2800" dirty="0"/>
              <a:t>Historical preservation </a:t>
            </a:r>
            <a:r>
              <a:rPr lang="en-US" dirty="0"/>
              <a:t>t</a:t>
            </a:r>
            <a:r>
              <a:rPr lang="en-US" sz="2800" dirty="0"/>
              <a:t>echniques: Drying, smoking, salting, pickling, and fermenting foods</a:t>
            </a:r>
          </a:p>
          <a:p>
            <a:endParaRPr lang="en-US" sz="2800" dirty="0"/>
          </a:p>
          <a:p>
            <a:r>
              <a:rPr lang="en-US" sz="2800" dirty="0"/>
              <a:t>Newer methods of food </a:t>
            </a:r>
            <a:r>
              <a:rPr lang="en-US" dirty="0"/>
              <a:t>p</a:t>
            </a:r>
            <a:r>
              <a:rPr lang="en-US" sz="2800" dirty="0"/>
              <a:t>reservation </a:t>
            </a:r>
            <a:r>
              <a:rPr lang="en-US" dirty="0"/>
              <a:t>t</a:t>
            </a:r>
            <a:r>
              <a:rPr lang="en-US" sz="2800" dirty="0"/>
              <a:t>echniques: Canning, freezing, freeze drying, irradiation, and pasteurization</a:t>
            </a:r>
          </a:p>
          <a:p>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7800" y="1295400"/>
            <a:ext cx="2971800" cy="4421654"/>
          </a:xfrm>
          <a:prstGeom prst="rect">
            <a:avLst/>
          </a:prstGeom>
        </p:spPr>
      </p:pic>
      <p:sp>
        <p:nvSpPr>
          <p:cNvPr id="4" name="Rectangle 3"/>
          <p:cNvSpPr/>
          <p:nvPr/>
        </p:nvSpPr>
        <p:spPr>
          <a:xfrm rot="16200000">
            <a:off x="7570099" y="4891302"/>
            <a:ext cx="1519968"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iStockphoto</a:t>
            </a:r>
            <a:r>
              <a:rPr lang="en-US" sz="900" dirty="0">
                <a:latin typeface="Arial" panose="020B0604020202020204" pitchFamily="34" charset="0"/>
                <a:cs typeface="Arial" panose="020B0604020202020204" pitchFamily="34" charset="0"/>
              </a:rPr>
              <a:t>/Thinkstock.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92512" y="152400"/>
            <a:ext cx="8229600" cy="1143000"/>
          </a:xfrm>
        </p:spPr>
        <p:txBody>
          <a:bodyPr>
            <a:noAutofit/>
          </a:bodyPr>
          <a:lstStyle/>
          <a:p>
            <a:r>
              <a:rPr lang="en-US" dirty="0"/>
              <a:t>Role of Water Activity, </a:t>
            </a:r>
            <a:br>
              <a:rPr lang="en-US" dirty="0"/>
            </a:br>
            <a:r>
              <a:rPr lang="en-US" dirty="0"/>
              <a:t>Osmotic Stress and pH</a:t>
            </a:r>
          </a:p>
        </p:txBody>
      </p:sp>
      <p:sp>
        <p:nvSpPr>
          <p:cNvPr id="3" name="Content Placeholder 2"/>
          <p:cNvSpPr>
            <a:spLocks noGrp="1"/>
          </p:cNvSpPr>
          <p:nvPr>
            <p:ph idx="1"/>
          </p:nvPr>
        </p:nvSpPr>
        <p:spPr>
          <a:xfrm>
            <a:off x="457200" y="1676400"/>
            <a:ext cx="8229600" cy="4449763"/>
          </a:xfrm>
        </p:spPr>
        <p:txBody>
          <a:bodyPr>
            <a:noAutofit/>
          </a:bodyPr>
          <a:lstStyle/>
          <a:p>
            <a:r>
              <a:rPr lang="en-US" sz="2800" dirty="0"/>
              <a:t>Salt and other preservatives, such as sodium benzoate and potassium sorbate, work to preserve food by reducing water activity (a</a:t>
            </a:r>
            <a:r>
              <a:rPr lang="en-US" sz="2800" baseline="-25000" dirty="0"/>
              <a:t>w</a:t>
            </a:r>
            <a:r>
              <a:rPr lang="en-US" sz="2800" dirty="0"/>
              <a:t>) in fresh food.</a:t>
            </a:r>
          </a:p>
          <a:p>
            <a:r>
              <a:rPr lang="en-US" sz="2800" dirty="0"/>
              <a:t>The mechanism by which salt reduces a</a:t>
            </a:r>
            <a:r>
              <a:rPr lang="en-US" sz="2800" baseline="-25000" dirty="0"/>
              <a:t>w</a:t>
            </a:r>
            <a:r>
              <a:rPr lang="en-US" sz="2800" dirty="0"/>
              <a:t> is by osmosis, or drawing water out of the food.</a:t>
            </a:r>
          </a:p>
          <a:p>
            <a:r>
              <a:rPr lang="en-US" sz="2800" dirty="0"/>
              <a:t>pH change is accomplished by the addition of an acid preservative, such as benzoic, sorbic, citric, propionic, acetic, or lactic acid.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Heat Treatments for Preservation </a:t>
            </a:r>
            <a:br>
              <a:rPr lang="en-US" dirty="0"/>
            </a:br>
            <a:r>
              <a:rPr lang="en-US" sz="2000" dirty="0"/>
              <a:t>(1 of 3)</a:t>
            </a:r>
          </a:p>
        </p:txBody>
      </p:sp>
      <p:sp>
        <p:nvSpPr>
          <p:cNvPr id="5" name="Content Placeholder 2"/>
          <p:cNvSpPr>
            <a:spLocks noGrp="1"/>
          </p:cNvSpPr>
          <p:nvPr>
            <p:ph idx="1"/>
          </p:nvPr>
        </p:nvSpPr>
        <p:spPr>
          <a:xfrm>
            <a:off x="457200" y="1524000"/>
            <a:ext cx="8229600" cy="2667000"/>
          </a:xfrm>
        </p:spPr>
        <p:txBody>
          <a:bodyPr>
            <a:noAutofit/>
          </a:bodyPr>
          <a:lstStyle/>
          <a:p>
            <a:r>
              <a:rPr lang="en-US" dirty="0"/>
              <a:t>Blanching:</a:t>
            </a:r>
            <a:r>
              <a:rPr lang="en-US" i="1" dirty="0"/>
              <a:t> </a:t>
            </a:r>
            <a:r>
              <a:rPr lang="en-US" dirty="0"/>
              <a:t>This can be accomplished by placing the food in boiling water or exposing it to steam. The main goal of this treatment is to inactivate enzymes naturally found in the food.</a:t>
            </a:r>
          </a:p>
          <a:p>
            <a:pPr marL="0" indent="0">
              <a:buNone/>
            </a:pP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800" y="3429000"/>
            <a:ext cx="3741644" cy="2743200"/>
          </a:xfrm>
          <a:prstGeom prst="rect">
            <a:avLst/>
          </a:prstGeom>
        </p:spPr>
      </p:pic>
      <p:sp>
        <p:nvSpPr>
          <p:cNvPr id="4" name="Rectangle 3"/>
          <p:cNvSpPr/>
          <p:nvPr/>
        </p:nvSpPr>
        <p:spPr>
          <a:xfrm rot="16200000">
            <a:off x="6080290" y="5334900"/>
            <a:ext cx="1519968"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iStockphoto</a:t>
            </a:r>
            <a:r>
              <a:rPr lang="en-US" sz="900" dirty="0">
                <a:latin typeface="Arial" panose="020B0604020202020204" pitchFamily="34" charset="0"/>
                <a:cs typeface="Arial" panose="020B0604020202020204" pitchFamily="34" charset="0"/>
              </a:rPr>
              <a:t>/Thinkstock.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Heat Treatments for Preservation </a:t>
            </a:r>
            <a:br>
              <a:rPr lang="en-US" dirty="0"/>
            </a:br>
            <a:r>
              <a:rPr lang="en-US" sz="1800" dirty="0"/>
              <a:t>(2 of 3)</a:t>
            </a:r>
          </a:p>
        </p:txBody>
      </p:sp>
      <p:sp>
        <p:nvSpPr>
          <p:cNvPr id="5" name="Content Placeholder 2"/>
          <p:cNvSpPr>
            <a:spLocks noGrp="1"/>
          </p:cNvSpPr>
          <p:nvPr>
            <p:ph idx="1"/>
          </p:nvPr>
        </p:nvSpPr>
        <p:spPr>
          <a:xfrm>
            <a:off x="457200" y="1600200"/>
            <a:ext cx="5410200" cy="3733799"/>
          </a:xfrm>
        </p:spPr>
        <p:txBody>
          <a:bodyPr>
            <a:normAutofit fontScale="92500" lnSpcReduction="10000"/>
          </a:bodyPr>
          <a:lstStyle/>
          <a:p>
            <a:r>
              <a:rPr lang="en-US" sz="2800" dirty="0"/>
              <a:t>Pasteurization</a:t>
            </a:r>
            <a:r>
              <a:rPr lang="en-US" dirty="0"/>
              <a:t>: </a:t>
            </a:r>
            <a:r>
              <a:rPr lang="en-US" sz="2800" dirty="0"/>
              <a:t>Holding food between </a:t>
            </a:r>
            <a:r>
              <a:rPr lang="en-US" dirty="0"/>
              <a:t>140°F </a:t>
            </a:r>
            <a:r>
              <a:rPr lang="en-US" sz="2800" dirty="0"/>
              <a:t>and 212°F </a:t>
            </a:r>
            <a:r>
              <a:rPr lang="en-US" dirty="0"/>
              <a:t> (60°C and 100°C)</a:t>
            </a:r>
            <a:r>
              <a:rPr lang="en-US" sz="2800" dirty="0"/>
              <a:t>. There are a variety of different types of pasteurization, including:</a:t>
            </a:r>
          </a:p>
          <a:p>
            <a:pPr lvl="1"/>
            <a:r>
              <a:rPr lang="en-US" dirty="0"/>
              <a:t>High temperature short time (HTST)</a:t>
            </a:r>
          </a:p>
          <a:p>
            <a:pPr lvl="1"/>
            <a:r>
              <a:rPr lang="en-US" dirty="0"/>
              <a:t>Higher heat shorter time (HHST)</a:t>
            </a:r>
          </a:p>
          <a:p>
            <a:pPr lvl="1"/>
            <a:r>
              <a:rPr lang="en-US" dirty="0"/>
              <a:t>Ultra-high temperature (UHT)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7400" y="1765300"/>
            <a:ext cx="2667000" cy="3536830"/>
          </a:xfrm>
          <a:prstGeom prst="rect">
            <a:avLst/>
          </a:prstGeom>
        </p:spPr>
      </p:pic>
      <p:sp>
        <p:nvSpPr>
          <p:cNvPr id="6" name="Rectangle 5"/>
          <p:cNvSpPr/>
          <p:nvPr/>
        </p:nvSpPr>
        <p:spPr>
          <a:xfrm rot="16200000">
            <a:off x="6937951" y="3399849"/>
            <a:ext cx="3536830" cy="369332"/>
          </a:xfrm>
          <a:prstGeom prst="rect">
            <a:avLst/>
          </a:prstGeom>
        </p:spPr>
        <p:txBody>
          <a:bodyPr wrap="square">
            <a:spAutoFit/>
          </a:bodyPr>
          <a:lstStyle/>
          <a:p>
            <a:r>
              <a:rPr lang="en-US" sz="900" dirty="0">
                <a:latin typeface="Arial" panose="020B0604020202020204" pitchFamily="34" charset="0"/>
                <a:cs typeface="Arial" panose="020B0604020202020204" pitchFamily="34" charset="0"/>
              </a:rPr>
              <a:t>Courtesy of Library of Congress, Prints &amp; Photographs Division, FSA/OWI Collection, [LC-USF34-063463-D].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Heat Treatments for Preservation </a:t>
            </a:r>
            <a:br>
              <a:rPr lang="en-US" dirty="0"/>
            </a:br>
            <a:r>
              <a:rPr lang="en-US" sz="1800" dirty="0"/>
              <a:t>(3 of 3)</a:t>
            </a:r>
          </a:p>
        </p:txBody>
      </p:sp>
      <p:sp>
        <p:nvSpPr>
          <p:cNvPr id="5" name="Content Placeholder 2"/>
          <p:cNvSpPr>
            <a:spLocks noGrp="1"/>
          </p:cNvSpPr>
          <p:nvPr>
            <p:ph idx="1"/>
          </p:nvPr>
        </p:nvSpPr>
        <p:spPr>
          <a:xfrm>
            <a:off x="381000" y="1600200"/>
            <a:ext cx="5486400" cy="4191000"/>
          </a:xfrm>
        </p:spPr>
        <p:txBody>
          <a:bodyPr>
            <a:normAutofit fontScale="92500" lnSpcReduction="10000"/>
          </a:bodyPr>
          <a:lstStyle/>
          <a:p>
            <a:r>
              <a:rPr lang="en-US" sz="2800" dirty="0"/>
              <a:t>Canning: Food is held for a number of minutes at a temperature over 230°F </a:t>
            </a:r>
            <a:r>
              <a:rPr lang="en-US" dirty="0"/>
              <a:t>(110°C)</a:t>
            </a:r>
            <a:r>
              <a:rPr lang="en-US" sz="2800" dirty="0"/>
              <a:t>. </a:t>
            </a:r>
          </a:p>
          <a:p>
            <a:r>
              <a:rPr lang="en-US" sz="2800" dirty="0"/>
              <a:t>In traditional canning, the food is heated and held at a high temperature while already inside packaging material.</a:t>
            </a:r>
          </a:p>
          <a:p>
            <a:r>
              <a:rPr lang="en-US" sz="2800" dirty="0"/>
              <a:t>A newer process, food can be batch heated in a sterile fashion and then placed in a sterilized container; this is known as aseptic packaging.</a:t>
            </a:r>
            <a:endParaRPr lang="en-US" sz="2800" baseline="30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7400" y="1752600"/>
            <a:ext cx="2560706" cy="3810000"/>
          </a:xfrm>
          <a:prstGeom prst="rect">
            <a:avLst/>
          </a:prstGeom>
        </p:spPr>
      </p:pic>
      <p:sp>
        <p:nvSpPr>
          <p:cNvPr id="6" name="Rectangle 5"/>
          <p:cNvSpPr/>
          <p:nvPr/>
        </p:nvSpPr>
        <p:spPr>
          <a:xfrm rot="16200000">
            <a:off x="6663322" y="3530084"/>
            <a:ext cx="3924300" cy="369332"/>
          </a:xfrm>
          <a:prstGeom prst="rect">
            <a:avLst/>
          </a:prstGeom>
        </p:spPr>
        <p:txBody>
          <a:bodyPr wrap="square">
            <a:spAutoFit/>
          </a:bodyPr>
          <a:lstStyle/>
          <a:p>
            <a:r>
              <a:rPr lang="en-US" sz="900" dirty="0">
                <a:latin typeface="Arial" panose="020B0604020202020204" pitchFamily="34" charset="0"/>
                <a:cs typeface="Arial" panose="020B0604020202020204" pitchFamily="34" charset="0"/>
              </a:rPr>
              <a:t>Courtesy of Library of Congress, Prints &amp; Photographs Division, FSA/OWI Collection, [LC-USW3-019342-C].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79502" y="3717"/>
            <a:ext cx="8229600" cy="1143000"/>
          </a:xfrm>
        </p:spPr>
        <p:txBody>
          <a:bodyPr>
            <a:normAutofit/>
          </a:bodyPr>
          <a:lstStyle/>
          <a:p>
            <a:r>
              <a:rPr lang="en-US" dirty="0"/>
              <a:t>Refrigeration and Freezing</a:t>
            </a:r>
          </a:p>
        </p:txBody>
      </p:sp>
      <p:sp>
        <p:nvSpPr>
          <p:cNvPr id="3" name="Content Placeholder 2"/>
          <p:cNvSpPr>
            <a:spLocks noGrp="1"/>
          </p:cNvSpPr>
          <p:nvPr>
            <p:ph idx="1"/>
          </p:nvPr>
        </p:nvSpPr>
        <p:spPr>
          <a:xfrm>
            <a:off x="457200" y="1219200"/>
            <a:ext cx="8229600" cy="4906963"/>
          </a:xfrm>
        </p:spPr>
        <p:txBody>
          <a:bodyPr>
            <a:noAutofit/>
          </a:bodyPr>
          <a:lstStyle/>
          <a:p>
            <a:r>
              <a:rPr lang="en-US" sz="2800" dirty="0"/>
              <a:t>Refrigeration</a:t>
            </a:r>
            <a:r>
              <a:rPr lang="en-US" dirty="0"/>
              <a:t>: </a:t>
            </a:r>
            <a:r>
              <a:rPr lang="en-US" sz="2800" dirty="0"/>
              <a:t>Storing food at cold temperatures. Causes retardation of microbial growth, but does not mean that pathogens are gone or not multiplying. </a:t>
            </a:r>
          </a:p>
          <a:p>
            <a:endParaRPr lang="en-US" sz="2800" dirty="0"/>
          </a:p>
          <a:p>
            <a:r>
              <a:rPr lang="en-US" sz="2800" dirty="0"/>
              <a:t>Freezing</a:t>
            </a:r>
            <a:r>
              <a:rPr lang="en-US" dirty="0"/>
              <a:t>:</a:t>
            </a:r>
            <a:r>
              <a:rPr lang="en-US" i="1" dirty="0"/>
              <a:t> </a:t>
            </a:r>
            <a:r>
              <a:rPr lang="en-US" sz="2800" dirty="0"/>
              <a:t>In contrast to refrigeration at warmer temperatures, causes liquid water within the food to become solid ice. At freezer temperatures, microbial growth ceases almost completely, as does enzyme activity that would usually degrade the quality of a food product.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Drying, Smoking, and Freeze Drying</a:t>
            </a:r>
          </a:p>
        </p:txBody>
      </p:sp>
      <p:sp>
        <p:nvSpPr>
          <p:cNvPr id="5" name="Content Placeholder 2"/>
          <p:cNvSpPr>
            <a:spLocks noGrp="1"/>
          </p:cNvSpPr>
          <p:nvPr>
            <p:ph idx="1"/>
          </p:nvPr>
        </p:nvSpPr>
        <p:spPr>
          <a:xfrm>
            <a:off x="457200" y="1600200"/>
            <a:ext cx="4800600" cy="4525963"/>
          </a:xfrm>
        </p:spPr>
        <p:txBody>
          <a:bodyPr/>
          <a:lstStyle/>
          <a:p>
            <a:r>
              <a:rPr lang="en-US" dirty="0"/>
              <a:t>Drying, smoking, and freeze drying foods are all methods intended to slow the growth of microorganisms by removing water that is necessary for their growth. </a:t>
            </a:r>
          </a:p>
          <a:p>
            <a:r>
              <a:rPr lang="en-US" dirty="0"/>
              <a:t>An added benefit is that the removal of water reduces weight and volume of the food.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1721104"/>
            <a:ext cx="2819400" cy="4194902"/>
          </a:xfrm>
          <a:prstGeom prst="rect">
            <a:avLst/>
          </a:prstGeom>
        </p:spPr>
      </p:pic>
      <p:sp>
        <p:nvSpPr>
          <p:cNvPr id="6" name="Rectangle 5"/>
          <p:cNvSpPr/>
          <p:nvPr/>
        </p:nvSpPr>
        <p:spPr>
          <a:xfrm rot="16200000">
            <a:off x="7577876" y="5022943"/>
            <a:ext cx="1686680"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jordache</a:t>
            </a:r>
            <a:r>
              <a:rPr lang="en-US" sz="900" dirty="0">
                <a:latin typeface="Arial" panose="020B0604020202020204" pitchFamily="34" charset="0"/>
                <a:cs typeface="Arial" panose="020B0604020202020204" pitchFamily="34" charset="0"/>
              </a:rPr>
              <a:t>/</a:t>
            </a:r>
            <a:r>
              <a:rPr lang="en-US" sz="900" dirty="0" err="1">
                <a:latin typeface="Arial" panose="020B0604020202020204" pitchFamily="34" charset="0"/>
                <a:cs typeface="Arial" panose="020B0604020202020204" pitchFamily="34" charset="0"/>
              </a:rPr>
              <a:t>ShutterStock</a:t>
            </a:r>
            <a:r>
              <a:rPr lang="en-US" sz="900" dirty="0">
                <a:latin typeface="Arial" panose="020B0604020202020204" pitchFamily="34" charset="0"/>
                <a:cs typeface="Arial" panose="020B0604020202020204" pitchFamily="34" charset="0"/>
              </a:rPr>
              <a:t>, Inc.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Fermentation</a:t>
            </a:r>
          </a:p>
        </p:txBody>
      </p:sp>
      <p:sp>
        <p:nvSpPr>
          <p:cNvPr id="3" name="Content Placeholder 2"/>
          <p:cNvSpPr>
            <a:spLocks noGrp="1"/>
          </p:cNvSpPr>
          <p:nvPr>
            <p:ph idx="1"/>
          </p:nvPr>
        </p:nvSpPr>
        <p:spPr>
          <a:xfrm>
            <a:off x="446049" y="1295400"/>
            <a:ext cx="5268951" cy="5029200"/>
          </a:xfrm>
        </p:spPr>
        <p:txBody>
          <a:bodyPr>
            <a:normAutofit fontScale="92500"/>
          </a:bodyPr>
          <a:lstStyle/>
          <a:p>
            <a:r>
              <a:rPr lang="en-US" dirty="0"/>
              <a:t>The concept behind fermentation is to encourage the growth of “friendly” bacteria, which in turn inhibit the growth of pathogenic bacteria. Fermented foods are yogurt, prosciutto, bread, cheese, wine, and chocolate.</a:t>
            </a:r>
          </a:p>
          <a:p>
            <a:endParaRPr lang="en-US" dirty="0"/>
          </a:p>
          <a:p>
            <a:r>
              <a:rPr lang="en-US" dirty="0"/>
              <a:t>In addition to preserving, fermented foods have traditionally been a dietary source of probiotics.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4999" y="1447800"/>
            <a:ext cx="3118037" cy="2286000"/>
          </a:xfrm>
          <a:prstGeom prst="rect">
            <a:avLst/>
          </a:prstGeom>
        </p:spPr>
      </p:pic>
      <p:sp>
        <p:nvSpPr>
          <p:cNvPr id="6" name="Rectangle 5"/>
          <p:cNvSpPr/>
          <p:nvPr/>
        </p:nvSpPr>
        <p:spPr>
          <a:xfrm>
            <a:off x="6613415" y="3721100"/>
            <a:ext cx="2276585"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Jupiterimages</a:t>
            </a:r>
            <a:r>
              <a:rPr lang="en-US" sz="900" dirty="0">
                <a:latin typeface="Arial" panose="020B0604020202020204" pitchFamily="34" charset="0"/>
                <a:cs typeface="Arial" panose="020B0604020202020204" pitchFamily="34" charset="0"/>
              </a:rPr>
              <a:t>/Photos.com/Thinkstock.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Microwaves </a:t>
            </a:r>
          </a:p>
        </p:txBody>
      </p:sp>
      <p:sp>
        <p:nvSpPr>
          <p:cNvPr id="5" name="Content Placeholder 2"/>
          <p:cNvSpPr>
            <a:spLocks noGrp="1"/>
          </p:cNvSpPr>
          <p:nvPr>
            <p:ph idx="1"/>
          </p:nvPr>
        </p:nvSpPr>
        <p:spPr>
          <a:xfrm>
            <a:off x="457200" y="1295400"/>
            <a:ext cx="4648200" cy="4830763"/>
          </a:xfrm>
        </p:spPr>
        <p:txBody>
          <a:bodyPr/>
          <a:lstStyle/>
          <a:p>
            <a:r>
              <a:rPr lang="en-US" dirty="0"/>
              <a:t>Microwaves create heat through the movement of high-frequency radio waves that energize some molecules within food. As the molecules are energized, they begin to move and become hot. The heat then transfers to other molecules, heating the food.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1524000"/>
            <a:ext cx="3048000" cy="3540938"/>
          </a:xfrm>
          <a:prstGeom prst="rect">
            <a:avLst/>
          </a:prstGeom>
        </p:spPr>
      </p:pic>
      <p:sp>
        <p:nvSpPr>
          <p:cNvPr id="6" name="Rectangle 5"/>
          <p:cNvSpPr/>
          <p:nvPr/>
        </p:nvSpPr>
        <p:spPr>
          <a:xfrm>
            <a:off x="7455745" y="5052238"/>
            <a:ext cx="1192955"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Bettmann</a:t>
            </a:r>
            <a:r>
              <a:rPr lang="en-US" sz="900" dirty="0">
                <a:latin typeface="Arial" panose="020B0604020202020204" pitchFamily="34" charset="0"/>
                <a:cs typeface="Arial" panose="020B0604020202020204" pitchFamily="34" charset="0"/>
              </a:rPr>
              <a:t>/Corbis.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1624" y="114300"/>
            <a:ext cx="8229600" cy="1143000"/>
          </a:xfrm>
        </p:spPr>
        <p:txBody>
          <a:bodyPr/>
          <a:lstStyle/>
          <a:p>
            <a:r>
              <a:rPr lang="en-US" dirty="0"/>
              <a:t>Irradiation</a:t>
            </a:r>
          </a:p>
        </p:txBody>
      </p:sp>
      <p:sp>
        <p:nvSpPr>
          <p:cNvPr id="3" name="Content Placeholder 2"/>
          <p:cNvSpPr>
            <a:spLocks noGrp="1"/>
          </p:cNvSpPr>
          <p:nvPr>
            <p:ph idx="1"/>
          </p:nvPr>
        </p:nvSpPr>
        <p:spPr>
          <a:xfrm>
            <a:off x="451624" y="1089818"/>
            <a:ext cx="8229600" cy="4525963"/>
          </a:xfrm>
        </p:spPr>
        <p:txBody>
          <a:bodyPr/>
          <a:lstStyle/>
          <a:p>
            <a:r>
              <a:rPr lang="en-US" dirty="0"/>
              <a:t>Irradiation is the exposure of food to ionizing radiation in the form of gamma rays, x-rays, or electron beams. Works to control microbial growth, extend shelf life, and preserve foods by causing the formation of free electrons, ions, and free radicals.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0800" y="3416300"/>
            <a:ext cx="4152900" cy="28481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Effect of Processing </a:t>
            </a:r>
            <a:br>
              <a:rPr lang="en-US" dirty="0"/>
            </a:br>
            <a:r>
              <a:rPr lang="en-US" dirty="0"/>
              <a:t>on Nutrient Composition</a:t>
            </a:r>
          </a:p>
        </p:txBody>
      </p:sp>
      <p:sp>
        <p:nvSpPr>
          <p:cNvPr id="3" name="Content Placeholder 2"/>
          <p:cNvSpPr>
            <a:spLocks noGrp="1"/>
          </p:cNvSpPr>
          <p:nvPr>
            <p:ph idx="1"/>
          </p:nvPr>
        </p:nvSpPr>
        <p:spPr>
          <a:xfrm>
            <a:off x="457200" y="1722437"/>
            <a:ext cx="8229600" cy="4525963"/>
          </a:xfrm>
        </p:spPr>
        <p:txBody>
          <a:bodyPr/>
          <a:lstStyle/>
          <a:p>
            <a:r>
              <a:rPr lang="en-US" dirty="0"/>
              <a:t>Nutrient composition is affected by processing methods. In particular, vitamin composition and, to a lesser extent, retention of minerals in food can be affected by heat, pH, light, oxidation, water solubility, and other applications. </a:t>
            </a:r>
          </a:p>
          <a:p>
            <a:endParaRPr lang="en-US" dirty="0"/>
          </a:p>
          <a:p>
            <a:r>
              <a:rPr lang="en-US" dirty="0"/>
              <a:t>There are numerous studies looking at differences in vitamin and mineral composition of foods processed by various methods.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Newer Technologies in </a:t>
            </a:r>
            <a:br>
              <a:rPr lang="en-US" dirty="0"/>
            </a:br>
            <a:r>
              <a:rPr lang="en-US" dirty="0"/>
              <a:t>Food Preservation </a:t>
            </a:r>
            <a:r>
              <a:rPr lang="en-US" sz="1800" dirty="0"/>
              <a:t>(1 of 2)</a:t>
            </a:r>
          </a:p>
        </p:txBody>
      </p:sp>
      <p:sp>
        <p:nvSpPr>
          <p:cNvPr id="3" name="Content Placeholder 2"/>
          <p:cNvSpPr>
            <a:spLocks noGrp="1"/>
          </p:cNvSpPr>
          <p:nvPr>
            <p:ph idx="1"/>
          </p:nvPr>
        </p:nvSpPr>
        <p:spPr>
          <a:xfrm>
            <a:off x="457200" y="1600200"/>
            <a:ext cx="4876800" cy="4724400"/>
          </a:xfrm>
        </p:spPr>
        <p:txBody>
          <a:bodyPr>
            <a:normAutofit fontScale="77500" lnSpcReduction="20000"/>
          </a:bodyPr>
          <a:lstStyle/>
          <a:p>
            <a:r>
              <a:rPr lang="en-US" sz="3300" dirty="0"/>
              <a:t>High pressure</a:t>
            </a:r>
            <a:r>
              <a:rPr lang="en-US" sz="3600" dirty="0"/>
              <a:t>: </a:t>
            </a:r>
            <a:r>
              <a:rPr lang="en-US" sz="3300" dirty="0"/>
              <a:t>High-hydrostatic pressure processing or ultra-high pressure (UHP) processing. Food is placed under uniform pressure of up to 100,000 pounds per square inch; living microbes are destroyed by anything greater than 60,000 pounds per square inch.</a:t>
            </a:r>
          </a:p>
          <a:p>
            <a:r>
              <a:rPr lang="en-US" sz="3300" dirty="0"/>
              <a:t>Ultraviolet (UV) irradiation, pulsed light and ultrasound technology</a:t>
            </a:r>
            <a:r>
              <a:rPr lang="en-US" sz="3600" i="1" dirty="0"/>
              <a:t>: </a:t>
            </a:r>
            <a:r>
              <a:rPr lang="en-US" sz="3300" dirty="0"/>
              <a:t>All nonthermal treatments to eliminate or reduce microbes in food.</a:t>
            </a:r>
            <a:endParaRPr lang="en-US" sz="3300"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1752599"/>
            <a:ext cx="2895600" cy="4305795"/>
          </a:xfrm>
          <a:prstGeom prst="rect">
            <a:avLst/>
          </a:prstGeom>
        </p:spPr>
      </p:pic>
      <p:sp>
        <p:nvSpPr>
          <p:cNvPr id="6" name="Rectangle 5"/>
          <p:cNvSpPr/>
          <p:nvPr/>
        </p:nvSpPr>
        <p:spPr>
          <a:xfrm rot="16200000">
            <a:off x="7647700" y="5079782"/>
            <a:ext cx="1853392"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Studiotouch</a:t>
            </a:r>
            <a:r>
              <a:rPr lang="en-US" sz="900" dirty="0">
                <a:latin typeface="Arial" panose="020B0604020202020204" pitchFamily="34" charset="0"/>
                <a:cs typeface="Arial" panose="020B0604020202020204" pitchFamily="34" charset="0"/>
              </a:rPr>
              <a:t>/</a:t>
            </a:r>
            <a:r>
              <a:rPr lang="en-US" sz="900" dirty="0" err="1">
                <a:latin typeface="Arial" panose="020B0604020202020204" pitchFamily="34" charset="0"/>
                <a:cs typeface="Arial" panose="020B0604020202020204" pitchFamily="34" charset="0"/>
              </a:rPr>
              <a:t>ShutterStock</a:t>
            </a:r>
            <a:r>
              <a:rPr lang="en-US" sz="900" dirty="0">
                <a:latin typeface="Arial" panose="020B0604020202020204" pitchFamily="34" charset="0"/>
                <a:cs typeface="Arial" panose="020B0604020202020204" pitchFamily="34" charset="0"/>
              </a:rPr>
              <a:t>, Inc.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Newer Technologies in </a:t>
            </a:r>
            <a:br>
              <a:rPr lang="en-US" dirty="0"/>
            </a:br>
            <a:r>
              <a:rPr lang="en-US" dirty="0"/>
              <a:t>Food Preservation </a:t>
            </a:r>
            <a:r>
              <a:rPr lang="en-US" sz="1800" dirty="0"/>
              <a:t>(2 of 2)</a:t>
            </a:r>
          </a:p>
        </p:txBody>
      </p:sp>
      <p:sp>
        <p:nvSpPr>
          <p:cNvPr id="3" name="Content Placeholder 2"/>
          <p:cNvSpPr>
            <a:spLocks noGrp="1"/>
          </p:cNvSpPr>
          <p:nvPr>
            <p:ph idx="1"/>
          </p:nvPr>
        </p:nvSpPr>
        <p:spPr>
          <a:xfrm>
            <a:off x="457200" y="1722437"/>
            <a:ext cx="8229600" cy="4525963"/>
          </a:xfrm>
        </p:spPr>
        <p:txBody>
          <a:bodyPr>
            <a:normAutofit/>
          </a:bodyPr>
          <a:lstStyle/>
          <a:p>
            <a:r>
              <a:rPr lang="en-US" sz="2800" dirty="0"/>
              <a:t>High pressure/high temperature</a:t>
            </a:r>
            <a:r>
              <a:rPr lang="en-US" dirty="0"/>
              <a:t>:</a:t>
            </a:r>
            <a:r>
              <a:rPr lang="en-US" b="1" i="1" dirty="0"/>
              <a:t> </a:t>
            </a:r>
            <a:r>
              <a:rPr lang="en-US" sz="2800" dirty="0"/>
              <a:t>Called pressure assisted thermal sterilization (PATS); known to kill </a:t>
            </a:r>
            <a:r>
              <a:rPr lang="en-US" sz="2800" i="1" dirty="0"/>
              <a:t>C. botulinum</a:t>
            </a:r>
            <a:endParaRPr lang="en-US" sz="2800" dirty="0"/>
          </a:p>
          <a:p>
            <a:endParaRPr lang="en-US" sz="2800" dirty="0"/>
          </a:p>
          <a:p>
            <a:r>
              <a:rPr lang="en-US" sz="2800" dirty="0"/>
              <a:t>Nonthermal</a:t>
            </a:r>
            <a:r>
              <a:rPr lang="en-US" dirty="0"/>
              <a:t>: </a:t>
            </a:r>
            <a:r>
              <a:rPr lang="en-US" sz="2800" dirty="0"/>
              <a:t>UV irradiation, pulsed light, and ultrasound</a:t>
            </a:r>
          </a:p>
          <a:p>
            <a:endParaRPr lang="en-US" sz="2800" dirty="0"/>
          </a:p>
          <a:p>
            <a:r>
              <a:rPr lang="en-US" sz="2800" dirty="0"/>
              <a:t>Refined thermal</a:t>
            </a:r>
            <a:r>
              <a:rPr lang="en-US" dirty="0"/>
              <a:t>: </a:t>
            </a:r>
            <a:r>
              <a:rPr lang="en-US" sz="2800" dirty="0"/>
              <a:t>Continuous microwave and antimicrobial chemicals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1888" y="152400"/>
            <a:ext cx="8229600" cy="1143000"/>
          </a:xfrm>
        </p:spPr>
        <p:txBody>
          <a:bodyPr>
            <a:normAutofit/>
          </a:bodyPr>
          <a:lstStyle/>
          <a:p>
            <a:r>
              <a:rPr lang="en-US" dirty="0"/>
              <a:t>Food Packaging </a:t>
            </a:r>
            <a:r>
              <a:rPr lang="en-US" sz="1800" dirty="0"/>
              <a:t>(1 of 3)</a:t>
            </a:r>
          </a:p>
        </p:txBody>
      </p:sp>
      <p:sp>
        <p:nvSpPr>
          <p:cNvPr id="3" name="Content Placeholder 2"/>
          <p:cNvSpPr>
            <a:spLocks noGrp="1"/>
          </p:cNvSpPr>
          <p:nvPr>
            <p:ph idx="1"/>
          </p:nvPr>
        </p:nvSpPr>
        <p:spPr>
          <a:xfrm>
            <a:off x="457200" y="1295400"/>
            <a:ext cx="8229600" cy="4830763"/>
          </a:xfrm>
        </p:spPr>
        <p:txBody>
          <a:bodyPr>
            <a:normAutofit/>
          </a:bodyPr>
          <a:lstStyle/>
          <a:p>
            <a:r>
              <a:rPr lang="en-US" sz="2800" dirty="0"/>
              <a:t>Paper</a:t>
            </a:r>
            <a:r>
              <a:rPr lang="en-US" dirty="0"/>
              <a:t>: </a:t>
            </a:r>
            <a:r>
              <a:rPr lang="en-US" sz="2800" dirty="0"/>
              <a:t>Made from pulped cellulose fibers derived from wood, can be treated for direct food contact or turned into thicker paperboard that can have direct contact with food or be used for outer packaging or shipping.</a:t>
            </a:r>
          </a:p>
          <a:p>
            <a:endParaRPr lang="en-US" sz="2800" dirty="0"/>
          </a:p>
          <a:p>
            <a:r>
              <a:rPr lang="en-US" sz="2800" dirty="0"/>
              <a:t>Paper and paperboard can be waxed or laminated with a plastic polymer such as polyethylene to improve resistance to water and oils. </a:t>
            </a:r>
          </a:p>
          <a:p>
            <a:endParaRPr lang="en-US" dirty="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Food Packaging </a:t>
            </a:r>
            <a:r>
              <a:rPr lang="en-US" sz="1800" dirty="0"/>
              <a:t>(2 of 3)</a:t>
            </a:r>
          </a:p>
        </p:txBody>
      </p:sp>
      <p:sp>
        <p:nvSpPr>
          <p:cNvPr id="3" name="Content Placeholder 2"/>
          <p:cNvSpPr>
            <a:spLocks noGrp="1"/>
          </p:cNvSpPr>
          <p:nvPr>
            <p:ph idx="1"/>
          </p:nvPr>
        </p:nvSpPr>
        <p:spPr>
          <a:xfrm>
            <a:off x="228600" y="1400911"/>
            <a:ext cx="5486400" cy="5076089"/>
          </a:xfrm>
        </p:spPr>
        <p:txBody>
          <a:bodyPr>
            <a:normAutofit fontScale="92500"/>
          </a:bodyPr>
          <a:lstStyle/>
          <a:p>
            <a:r>
              <a:rPr lang="en-US" dirty="0"/>
              <a:t>Plastics: Types of plastics used in food packaging include polyvinyl chloride (PVC), polystyrene, polyamide, polyolefins, and polyesters, among others. Most common are polyethylene, polypropylene, and polyethylene terephthalate (PETE).</a:t>
            </a:r>
          </a:p>
          <a:p>
            <a:r>
              <a:rPr lang="en-US" dirty="0"/>
              <a:t>PETE is widely used in items like carbonated drink bottles because it is clear and virtually impermeable to the carbonation gases.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1524000"/>
            <a:ext cx="3411187" cy="2743200"/>
          </a:xfrm>
          <a:prstGeom prst="rect">
            <a:avLst/>
          </a:prstGeom>
        </p:spPr>
      </p:pic>
      <p:sp>
        <p:nvSpPr>
          <p:cNvPr id="7" name="Rectangle 6"/>
          <p:cNvSpPr/>
          <p:nvPr/>
        </p:nvSpPr>
        <p:spPr>
          <a:xfrm>
            <a:off x="6626918" y="4267200"/>
            <a:ext cx="2321469"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Big Pants Production/</a:t>
            </a:r>
            <a:r>
              <a:rPr lang="en-US" sz="900" dirty="0" err="1">
                <a:latin typeface="Arial" panose="020B0604020202020204" pitchFamily="34" charset="0"/>
                <a:cs typeface="Arial" panose="020B0604020202020204" pitchFamily="34" charset="0"/>
              </a:rPr>
              <a:t>ShutterStock</a:t>
            </a:r>
            <a:r>
              <a:rPr lang="en-US" sz="900" dirty="0">
                <a:latin typeface="Arial" panose="020B0604020202020204" pitchFamily="34" charset="0"/>
                <a:cs typeface="Arial" panose="020B0604020202020204" pitchFamily="34" charset="0"/>
              </a:rPr>
              <a:t>, Inc.</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Food Packaging </a:t>
            </a:r>
            <a:r>
              <a:rPr lang="en-US" sz="1800" dirty="0"/>
              <a:t>(3 of 3)</a:t>
            </a:r>
          </a:p>
        </p:txBody>
      </p:sp>
      <p:sp>
        <p:nvSpPr>
          <p:cNvPr id="3" name="Content Placeholder 2"/>
          <p:cNvSpPr>
            <a:spLocks noGrp="1"/>
          </p:cNvSpPr>
          <p:nvPr>
            <p:ph idx="1"/>
          </p:nvPr>
        </p:nvSpPr>
        <p:spPr>
          <a:xfrm>
            <a:off x="304800" y="1295400"/>
            <a:ext cx="5181600" cy="5181600"/>
          </a:xfrm>
        </p:spPr>
        <p:txBody>
          <a:bodyPr>
            <a:normAutofit fontScale="92500" lnSpcReduction="10000"/>
          </a:bodyPr>
          <a:lstStyle/>
          <a:p>
            <a:r>
              <a:rPr lang="en-US" dirty="0"/>
              <a:t>Metals: Aluminum and other metals, such as steel, are also used for food packaging. Other metals that are used include a combination of tin and steel called tinplate, and tin-free steel, also known as chrome oxide or electrolytic chromium-coated steel.</a:t>
            </a:r>
          </a:p>
          <a:p>
            <a:r>
              <a:rPr lang="en-US" dirty="0"/>
              <a:t>Glass: Glass, made from heated silica, sodium carbonate and stabilizers, is believed to be the original food packaging, first used in 3000 BC.</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8800" y="1447800"/>
            <a:ext cx="3066787" cy="4191000"/>
          </a:xfrm>
          <a:prstGeom prst="rect">
            <a:avLst/>
          </a:prstGeom>
        </p:spPr>
      </p:pic>
      <p:sp>
        <p:nvSpPr>
          <p:cNvPr id="6" name="Rectangle 5"/>
          <p:cNvSpPr/>
          <p:nvPr/>
        </p:nvSpPr>
        <p:spPr>
          <a:xfrm>
            <a:off x="7441479" y="5651500"/>
            <a:ext cx="1327608"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Hemera</a:t>
            </a:r>
            <a:r>
              <a:rPr lang="en-US" sz="900" dirty="0">
                <a:latin typeface="Arial" panose="020B0604020202020204" pitchFamily="34" charset="0"/>
                <a:cs typeface="Arial" panose="020B0604020202020204" pitchFamily="34" charset="0"/>
              </a:rPr>
              <a:t>/Thinkstock.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Autofit/>
          </a:bodyPr>
          <a:lstStyle/>
          <a:p>
            <a:r>
              <a:rPr lang="en-US" dirty="0"/>
              <a:t>Newer Technologies in </a:t>
            </a:r>
            <a:br>
              <a:rPr lang="en-US" dirty="0"/>
            </a:br>
            <a:r>
              <a:rPr lang="en-US" dirty="0"/>
              <a:t>Food Packaging </a:t>
            </a:r>
            <a:r>
              <a:rPr lang="en-US" sz="1800" dirty="0"/>
              <a:t>(1 of 3)</a:t>
            </a:r>
          </a:p>
        </p:txBody>
      </p:sp>
      <p:sp>
        <p:nvSpPr>
          <p:cNvPr id="3" name="Content Placeholder 2"/>
          <p:cNvSpPr>
            <a:spLocks noGrp="1"/>
          </p:cNvSpPr>
          <p:nvPr>
            <p:ph idx="1"/>
          </p:nvPr>
        </p:nvSpPr>
        <p:spPr>
          <a:xfrm>
            <a:off x="457200" y="1828800"/>
            <a:ext cx="8229600" cy="4297363"/>
          </a:xfrm>
        </p:spPr>
        <p:txBody>
          <a:bodyPr>
            <a:normAutofit/>
          </a:bodyPr>
          <a:lstStyle/>
          <a:p>
            <a:r>
              <a:rPr lang="en-US" sz="2800" dirty="0"/>
              <a:t>MAP, known as Modified Atmosphere Packaging: High rates of respiration are known to decrease shelf life of fresh foods. </a:t>
            </a:r>
          </a:p>
          <a:p>
            <a:pPr marL="0" indent="0">
              <a:buNone/>
            </a:pPr>
            <a:endParaRPr lang="en-US" sz="2800" dirty="0"/>
          </a:p>
          <a:p>
            <a:r>
              <a:rPr lang="en-US" sz="2800" dirty="0"/>
              <a:t>To decrease respiration rates, food processors have found that modifying the air within a package is a useful method, now known as MAP.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83220" y="152400"/>
            <a:ext cx="8229600" cy="1143000"/>
          </a:xfrm>
        </p:spPr>
        <p:txBody>
          <a:bodyPr>
            <a:noAutofit/>
          </a:bodyPr>
          <a:lstStyle/>
          <a:p>
            <a:r>
              <a:rPr lang="en-US" dirty="0"/>
              <a:t>Newer Technologies </a:t>
            </a:r>
            <a:br>
              <a:rPr lang="en-US" dirty="0"/>
            </a:br>
            <a:r>
              <a:rPr lang="en-US" dirty="0"/>
              <a:t>in Food Packaging </a:t>
            </a:r>
            <a:r>
              <a:rPr lang="en-US" sz="1800" dirty="0"/>
              <a:t>(2 of 3)</a:t>
            </a:r>
          </a:p>
        </p:txBody>
      </p:sp>
      <p:sp>
        <p:nvSpPr>
          <p:cNvPr id="3" name="Content Placeholder 2"/>
          <p:cNvSpPr>
            <a:spLocks noGrp="1"/>
          </p:cNvSpPr>
          <p:nvPr>
            <p:ph idx="1"/>
          </p:nvPr>
        </p:nvSpPr>
        <p:spPr>
          <a:xfrm>
            <a:off x="457200" y="1752600"/>
            <a:ext cx="8229600" cy="4373563"/>
          </a:xfrm>
        </p:spPr>
        <p:txBody>
          <a:bodyPr>
            <a:normAutofit/>
          </a:bodyPr>
          <a:lstStyle/>
          <a:p>
            <a:r>
              <a:rPr lang="en-US" sz="2800" dirty="0"/>
              <a:t>Edible films: These coatings are materials applied to foods that provide a benefit to the food and can be consumed by the end user. </a:t>
            </a:r>
          </a:p>
          <a:p>
            <a:endParaRPr lang="en-US" sz="2800" dirty="0"/>
          </a:p>
          <a:p>
            <a:r>
              <a:rPr lang="en-US" sz="2800" dirty="0"/>
              <a:t>Recently, advances have allowed processors to combine antimicrobial chemicals with edible film materials to inhibit microbial growth and spoilage, and extend shelf life.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1085088"/>
          </a:xfrm>
        </p:spPr>
        <p:txBody>
          <a:bodyPr>
            <a:noAutofit/>
          </a:bodyPr>
          <a:lstStyle/>
          <a:p>
            <a:r>
              <a:rPr lang="en-US" dirty="0"/>
              <a:t>Newer Technologies in </a:t>
            </a:r>
            <a:br>
              <a:rPr lang="en-US" dirty="0"/>
            </a:br>
            <a:r>
              <a:rPr lang="en-US" dirty="0"/>
              <a:t>Food Packaging </a:t>
            </a:r>
            <a:r>
              <a:rPr lang="en-US" sz="1800" dirty="0"/>
              <a:t>(3 of 3)</a:t>
            </a:r>
          </a:p>
        </p:txBody>
      </p:sp>
      <p:sp>
        <p:nvSpPr>
          <p:cNvPr id="3" name="Content Placeholder 2"/>
          <p:cNvSpPr>
            <a:spLocks noGrp="1"/>
          </p:cNvSpPr>
          <p:nvPr>
            <p:ph idx="1"/>
          </p:nvPr>
        </p:nvSpPr>
        <p:spPr>
          <a:xfrm>
            <a:off x="457200" y="1646237"/>
            <a:ext cx="8229600" cy="4525963"/>
          </a:xfrm>
        </p:spPr>
        <p:txBody>
          <a:bodyPr>
            <a:normAutofit/>
          </a:bodyPr>
          <a:lstStyle/>
          <a:p>
            <a:r>
              <a:rPr lang="en-US" sz="2800" dirty="0"/>
              <a:t>Intelligent and active packaging: Recent technological advances have brought about new “smart” packaging that interacts with the external or internal environment of the package. </a:t>
            </a:r>
          </a:p>
          <a:p>
            <a:endParaRPr lang="en-US" sz="2800" dirty="0"/>
          </a:p>
          <a:p>
            <a:r>
              <a:rPr lang="en-US" sz="2800" dirty="0"/>
              <a:t>Has sensors and indicators that let a food processor, distributor, seller, or consumer know about the environment of the package.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Special Topic: </a:t>
            </a:r>
            <a:br>
              <a:rPr lang="en-US" dirty="0"/>
            </a:br>
            <a:r>
              <a:rPr lang="en-US" dirty="0"/>
              <a:t>Sodium Intake and Food Processing</a:t>
            </a:r>
          </a:p>
        </p:txBody>
      </p:sp>
      <p:sp>
        <p:nvSpPr>
          <p:cNvPr id="3" name="Content Placeholder 2"/>
          <p:cNvSpPr>
            <a:spLocks noGrp="1"/>
          </p:cNvSpPr>
          <p:nvPr>
            <p:ph idx="1"/>
          </p:nvPr>
        </p:nvSpPr>
        <p:spPr>
          <a:xfrm>
            <a:off x="457200" y="1828800"/>
            <a:ext cx="5410200" cy="4648200"/>
          </a:xfrm>
        </p:spPr>
        <p:txBody>
          <a:bodyPr>
            <a:normAutofit lnSpcReduction="10000"/>
          </a:bodyPr>
          <a:lstStyle/>
          <a:p>
            <a:r>
              <a:rPr lang="en-US" sz="2800" i="1" dirty="0"/>
              <a:t>The Dietary Guidelines for Americans </a:t>
            </a:r>
            <a:r>
              <a:rPr lang="en-US" sz="2800" dirty="0"/>
              <a:t>recommend that people at high risk watch their sodium intake. Other people are advised to consume less than 2300 mg per day, which is roughly the equivalent of one teaspoon of salt.</a:t>
            </a:r>
          </a:p>
          <a:p>
            <a:r>
              <a:rPr lang="en-US" sz="2800" dirty="0"/>
              <a:t>The major source of sodium in the American diet is processed and restaurant foods. </a:t>
            </a:r>
            <a:endParaRPr lang="en-US" dirty="0"/>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1200" y="1981200"/>
            <a:ext cx="2971800" cy="2971800"/>
          </a:xfrm>
          <a:prstGeom prst="rect">
            <a:avLst/>
          </a:prstGeom>
        </p:spPr>
      </p:pic>
      <p:sp>
        <p:nvSpPr>
          <p:cNvPr id="6" name="Rectangle 5"/>
          <p:cNvSpPr/>
          <p:nvPr/>
        </p:nvSpPr>
        <p:spPr>
          <a:xfrm>
            <a:off x="7934413" y="4943148"/>
            <a:ext cx="942887"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Photos.com.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Special Topic: Safety of </a:t>
            </a:r>
            <a:br>
              <a:rPr lang="en-US" dirty="0"/>
            </a:br>
            <a:r>
              <a:rPr lang="en-US" dirty="0"/>
              <a:t>Packaging Material</a:t>
            </a:r>
          </a:p>
        </p:txBody>
      </p:sp>
      <p:sp>
        <p:nvSpPr>
          <p:cNvPr id="3" name="Content Placeholder 2"/>
          <p:cNvSpPr>
            <a:spLocks noGrp="1"/>
          </p:cNvSpPr>
          <p:nvPr>
            <p:ph idx="1"/>
          </p:nvPr>
        </p:nvSpPr>
        <p:spPr>
          <a:xfrm>
            <a:off x="457200" y="1752600"/>
            <a:ext cx="8229600" cy="4373563"/>
          </a:xfrm>
        </p:spPr>
        <p:txBody>
          <a:bodyPr/>
          <a:lstStyle/>
          <a:p>
            <a:r>
              <a:rPr lang="en-US" dirty="0"/>
              <a:t>A well-known recent example of a food contact chemical with new safety concerns is bisphenol A (BPA). It is used in cans as a lining and in polycarbonate plastics.</a:t>
            </a:r>
          </a:p>
          <a:p>
            <a:r>
              <a:rPr lang="en-US" dirty="0"/>
              <a:t>A report from the National Toxicology Program notes, “some concern for effects on the brain, behavior, and prostate gland in fetuses, infants, and children at current human exposures to bisphenol 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Special Topic: Pesticides </a:t>
            </a:r>
            <a:br>
              <a:rPr lang="en-US" dirty="0"/>
            </a:br>
            <a:r>
              <a:rPr lang="en-US" dirty="0"/>
              <a:t>in Our Food	</a:t>
            </a:r>
          </a:p>
        </p:txBody>
      </p:sp>
      <p:sp>
        <p:nvSpPr>
          <p:cNvPr id="3" name="Content Placeholder 2"/>
          <p:cNvSpPr>
            <a:spLocks noGrp="1"/>
          </p:cNvSpPr>
          <p:nvPr>
            <p:ph idx="1"/>
          </p:nvPr>
        </p:nvSpPr>
        <p:spPr>
          <a:xfrm>
            <a:off x="457200" y="1752600"/>
            <a:ext cx="8229600" cy="4373563"/>
          </a:xfrm>
        </p:spPr>
        <p:txBody>
          <a:bodyPr>
            <a:normAutofit lnSpcReduction="10000"/>
          </a:bodyPr>
          <a:lstStyle/>
          <a:p>
            <a:r>
              <a:rPr lang="en-US" dirty="0"/>
              <a:t>Pesticides are used in food production to kill, repel, or reduce pests. These chemicals include insecticides, fungicides, rodenticides, insect repellents, weed killers, and antimicrobials. </a:t>
            </a:r>
          </a:p>
          <a:p>
            <a:r>
              <a:rPr lang="en-US" dirty="0"/>
              <a:t>The greatest concern regarding pesticides in our food supply comes from persistent organic pollutants (POPs). These do not break down in nature, but accumulate, and have toxic properties. An example is organochlorine pesticides, including  dichlorodiphenyltrichloroethane (DDT).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229600" cy="914400"/>
          </a:xfrm>
        </p:spPr>
        <p:txBody>
          <a:bodyPr>
            <a:noAutofit/>
          </a:bodyPr>
          <a:lstStyle/>
          <a:p>
            <a:r>
              <a:rPr lang="en-US" dirty="0"/>
              <a:t>Ecological Issues with </a:t>
            </a:r>
            <a:br>
              <a:rPr lang="en-US" dirty="0"/>
            </a:br>
            <a:r>
              <a:rPr lang="en-US" dirty="0"/>
              <a:t>Food Packaging</a:t>
            </a:r>
          </a:p>
        </p:txBody>
      </p:sp>
      <p:sp>
        <p:nvSpPr>
          <p:cNvPr id="3" name="Content Placeholder 2"/>
          <p:cNvSpPr>
            <a:spLocks noGrp="1"/>
          </p:cNvSpPr>
          <p:nvPr>
            <p:ph idx="1"/>
          </p:nvPr>
        </p:nvSpPr>
        <p:spPr>
          <a:xfrm>
            <a:off x="457200" y="1676400"/>
            <a:ext cx="8229600" cy="4449763"/>
          </a:xfrm>
        </p:spPr>
        <p:txBody>
          <a:bodyPr/>
          <a:lstStyle/>
          <a:p>
            <a:r>
              <a:rPr lang="en-US" dirty="0"/>
              <a:t>Food packaging is a significant source of municipal solid waste (MSW) in the United States. </a:t>
            </a:r>
          </a:p>
          <a:p>
            <a:endParaRPr lang="en-US" dirty="0"/>
          </a:p>
          <a:p>
            <a:r>
              <a:rPr lang="en-US" dirty="0"/>
              <a:t>Containers and packaging, including both for food and nonfood products, comprise  30.8% of MSW.</a:t>
            </a:r>
          </a:p>
          <a:p>
            <a:endParaRPr lang="en-US" dirty="0"/>
          </a:p>
          <a:p>
            <a:r>
              <a:rPr lang="en-US" dirty="0"/>
              <a:t>One of the major methods of reducing the amount of MSW in food packaging is source reduction, or using less material to package and ship items.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305</TotalTime>
  <Words>1645</Words>
  <Application>Microsoft Office PowerPoint</Application>
  <PresentationFormat>On-screen Show (4:3)</PresentationFormat>
  <Paragraphs>105</Paragraphs>
  <Slides>25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PowerPoint Presentation</vt:lpstr>
      <vt:lpstr>Chapter Objectives</vt:lpstr>
      <vt:lpstr>Food Preservation</vt:lpstr>
      <vt:lpstr>Role of Water Activity,  Osmotic Stress and pH</vt:lpstr>
      <vt:lpstr>Heat Treatments for Preservation  (1 of 3)</vt:lpstr>
      <vt:lpstr>Heat Treatments for Preservation  (2 of 3)</vt:lpstr>
      <vt:lpstr>Heat Treatments for Preservation  (3 of 3)</vt:lpstr>
      <vt:lpstr>Refrigeration and Freezing</vt:lpstr>
      <vt:lpstr>Drying, Smoking, and Freeze Drying</vt:lpstr>
      <vt:lpstr>Fermentation</vt:lpstr>
      <vt:lpstr>Microwaves </vt:lpstr>
      <vt:lpstr>Irradiation</vt:lpstr>
      <vt:lpstr>Effect of Processing  on Nutrient Composition</vt:lpstr>
      <vt:lpstr>Newer Technologies in  Food Preservation (1 of 2)</vt:lpstr>
      <vt:lpstr>Newer Technologies in  Food Preservation (2 of 2)</vt:lpstr>
      <vt:lpstr>Food Packaging (1 of 3)</vt:lpstr>
      <vt:lpstr>Food Packaging (2 of 3)</vt:lpstr>
      <vt:lpstr>Food Packaging (3 of 3)</vt:lpstr>
      <vt:lpstr>Newer Technologies in  Food Packaging (1 of 3)</vt:lpstr>
      <vt:lpstr>Newer Technologies  in Food Packaging (2 of 3)</vt:lpstr>
      <vt:lpstr>Newer Technologies in  Food Packaging (3 of 3)</vt:lpstr>
      <vt:lpstr>Special Topic:  Sodium Intake and Food Processing</vt:lpstr>
      <vt:lpstr>Special Topic: Safety of  Packaging Material</vt:lpstr>
      <vt:lpstr>Special Topic: Pesticides  in Our Food </vt:lpstr>
      <vt:lpstr>Ecological Issues with  Food Packaging</vt:lpstr>
    </vt:vector>
  </TitlesOfParts>
  <Company>Simmons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16</dc:title>
  <dc:creator>edelstei</dc:creator>
  <cp:lastModifiedBy>chris cashin</cp:lastModifiedBy>
  <cp:revision>111</cp:revision>
  <dcterms:created xsi:type="dcterms:W3CDTF">2011-09-30T17:47:35Z</dcterms:created>
  <dcterms:modified xsi:type="dcterms:W3CDTF">2019-11-20T13:32:37Z</dcterms:modified>
</cp:coreProperties>
</file>