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1" r:id="rId9"/>
    <p:sldId id="262" r:id="rId10"/>
    <p:sldId id="263" r:id="rId11"/>
    <p:sldId id="264" r:id="rId12"/>
    <p:sldId id="265" r:id="rId13"/>
    <p:sldId id="26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41E86A-9C86-4C7A-BF44-EF834B3F8F2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C5110BF-17A8-4743-98EE-6321C13A85E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Hotel Indigo is a boutique hotel chain belonging to the InterContinental Hotels Group (IHG). </a:t>
          </a:r>
        </a:p>
      </dgm:t>
    </dgm:pt>
    <dgm:pt modelId="{D378F84E-B21C-43EA-A407-563E522D9067}" type="parTrans" cxnId="{28A89258-6D37-4E7E-B4B8-A6090B017AA0}">
      <dgm:prSet/>
      <dgm:spPr/>
      <dgm:t>
        <a:bodyPr/>
        <a:lstStyle/>
        <a:p>
          <a:endParaRPr lang="en-US"/>
        </a:p>
      </dgm:t>
    </dgm:pt>
    <dgm:pt modelId="{CA040E56-E1A3-4E33-B4F1-DA74BC47ECFB}" type="sibTrans" cxnId="{28A89258-6D37-4E7E-B4B8-A6090B017AA0}">
      <dgm:prSet/>
      <dgm:spPr/>
      <dgm:t>
        <a:bodyPr/>
        <a:lstStyle/>
        <a:p>
          <a:endParaRPr lang="en-US"/>
        </a:p>
      </dgm:t>
    </dgm:pt>
    <dgm:pt modelId="{12A9333E-1CD0-40F2-8BE0-FC489D39249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In the UK, Hotel Indigo has a number of hotels in different cities. </a:t>
          </a:r>
        </a:p>
      </dgm:t>
    </dgm:pt>
    <dgm:pt modelId="{9DA8032B-3E43-4974-9F28-EE43D78C8207}" type="parTrans" cxnId="{41A1D765-AB07-48C5-AE27-FC58DE562393}">
      <dgm:prSet/>
      <dgm:spPr/>
      <dgm:t>
        <a:bodyPr/>
        <a:lstStyle/>
        <a:p>
          <a:endParaRPr lang="en-US"/>
        </a:p>
      </dgm:t>
    </dgm:pt>
    <dgm:pt modelId="{556ED4BF-102A-43BF-8A27-9E3C41600781}" type="sibTrans" cxnId="{41A1D765-AB07-48C5-AE27-FC58DE562393}">
      <dgm:prSet/>
      <dgm:spPr/>
      <dgm:t>
        <a:bodyPr/>
        <a:lstStyle/>
        <a:p>
          <a:endParaRPr lang="en-US"/>
        </a:p>
      </dgm:t>
    </dgm:pt>
    <dgm:pt modelId="{1E5B003B-31C4-4480-883E-04C59305820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Overall, Hotel Indigo aims to offer guests  a more local and personalized  experience, combining the reliability of a chain with the uniqueness of a boutique hotel. If you're planning to stay at one of their properties in the UK, you can expect a mix of modern luxury and local charm.</a:t>
          </a:r>
        </a:p>
      </dgm:t>
    </dgm:pt>
    <dgm:pt modelId="{5A7EAF18-D896-4E97-A07A-1C006756DBCE}" type="parTrans" cxnId="{7CD40971-7D90-4B8E-9718-72565818BE02}">
      <dgm:prSet/>
      <dgm:spPr/>
      <dgm:t>
        <a:bodyPr/>
        <a:lstStyle/>
        <a:p>
          <a:endParaRPr lang="en-US"/>
        </a:p>
      </dgm:t>
    </dgm:pt>
    <dgm:pt modelId="{4DE63AE9-1CE7-4A0E-A38A-CD8042753025}" type="sibTrans" cxnId="{7CD40971-7D90-4B8E-9718-72565818BE02}">
      <dgm:prSet/>
      <dgm:spPr/>
      <dgm:t>
        <a:bodyPr/>
        <a:lstStyle/>
        <a:p>
          <a:endParaRPr lang="en-US"/>
        </a:p>
      </dgm:t>
    </dgm:pt>
    <dgm:pt modelId="{FD4D9821-4F42-4B49-80AA-B25956FE3037}" type="pres">
      <dgm:prSet presAssocID="{0841E86A-9C86-4C7A-BF44-EF834B3F8F25}" presName="root" presStyleCnt="0">
        <dgm:presLayoutVars>
          <dgm:dir/>
          <dgm:resizeHandles val="exact"/>
        </dgm:presLayoutVars>
      </dgm:prSet>
      <dgm:spPr/>
    </dgm:pt>
    <dgm:pt modelId="{12985A21-E885-4B06-A31C-D47A51CAEB37}" type="pres">
      <dgm:prSet presAssocID="{6C5110BF-17A8-4743-98EE-6321C13A85E0}" presName="compNode" presStyleCnt="0"/>
      <dgm:spPr/>
    </dgm:pt>
    <dgm:pt modelId="{FDA2B1EA-C88C-4E6E-8656-FB457829C1F8}" type="pres">
      <dgm:prSet presAssocID="{6C5110BF-17A8-4743-98EE-6321C13A85E0}" presName="bgRect" presStyleLbl="bgShp" presStyleIdx="0" presStyleCnt="3"/>
      <dgm:spPr/>
    </dgm:pt>
    <dgm:pt modelId="{7C983773-7488-4022-B330-62014DE7F73B}" type="pres">
      <dgm:prSet presAssocID="{6C5110BF-17A8-4743-98EE-6321C13A85E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uise Ship"/>
        </a:ext>
      </dgm:extLst>
    </dgm:pt>
    <dgm:pt modelId="{6B059793-272F-4DEA-BF88-8E14EC943A29}" type="pres">
      <dgm:prSet presAssocID="{6C5110BF-17A8-4743-98EE-6321C13A85E0}" presName="spaceRect" presStyleCnt="0"/>
      <dgm:spPr/>
    </dgm:pt>
    <dgm:pt modelId="{466C92E0-131A-4FE8-9355-30AC6E6C7190}" type="pres">
      <dgm:prSet presAssocID="{6C5110BF-17A8-4743-98EE-6321C13A85E0}" presName="parTx" presStyleLbl="revTx" presStyleIdx="0" presStyleCnt="3">
        <dgm:presLayoutVars>
          <dgm:chMax val="0"/>
          <dgm:chPref val="0"/>
        </dgm:presLayoutVars>
      </dgm:prSet>
      <dgm:spPr/>
    </dgm:pt>
    <dgm:pt modelId="{6051187B-83D2-49CB-AF08-2B8F695C89D7}" type="pres">
      <dgm:prSet presAssocID="{CA040E56-E1A3-4E33-B4F1-DA74BC47ECFB}" presName="sibTrans" presStyleCnt="0"/>
      <dgm:spPr/>
    </dgm:pt>
    <dgm:pt modelId="{64EBA92A-A6F2-4900-B412-3C9B7DD0EB0B}" type="pres">
      <dgm:prSet presAssocID="{12A9333E-1CD0-40F2-8BE0-FC489D39249F}" presName="compNode" presStyleCnt="0"/>
      <dgm:spPr/>
    </dgm:pt>
    <dgm:pt modelId="{425FDF80-28E1-4203-BF94-30DAEC1BA4E1}" type="pres">
      <dgm:prSet presAssocID="{12A9333E-1CD0-40F2-8BE0-FC489D39249F}" presName="bgRect" presStyleLbl="bgShp" presStyleIdx="1" presStyleCnt="3"/>
      <dgm:spPr/>
    </dgm:pt>
    <dgm:pt modelId="{D1FF0179-9FDB-46C6-828F-E6FAD4FF70A4}" type="pres">
      <dgm:prSet presAssocID="{12A9333E-1CD0-40F2-8BE0-FC489D39249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pes"/>
        </a:ext>
      </dgm:extLst>
    </dgm:pt>
    <dgm:pt modelId="{C116B805-2CD5-4FD1-A9B6-36DBCF4D3203}" type="pres">
      <dgm:prSet presAssocID="{12A9333E-1CD0-40F2-8BE0-FC489D39249F}" presName="spaceRect" presStyleCnt="0"/>
      <dgm:spPr/>
    </dgm:pt>
    <dgm:pt modelId="{2664E7FE-FA4A-471C-8CC2-2952CC9E858D}" type="pres">
      <dgm:prSet presAssocID="{12A9333E-1CD0-40F2-8BE0-FC489D39249F}" presName="parTx" presStyleLbl="revTx" presStyleIdx="1" presStyleCnt="3">
        <dgm:presLayoutVars>
          <dgm:chMax val="0"/>
          <dgm:chPref val="0"/>
        </dgm:presLayoutVars>
      </dgm:prSet>
      <dgm:spPr/>
    </dgm:pt>
    <dgm:pt modelId="{916DAF3C-5852-4BEA-8954-B7ADF643B3A4}" type="pres">
      <dgm:prSet presAssocID="{556ED4BF-102A-43BF-8A27-9E3C41600781}" presName="sibTrans" presStyleCnt="0"/>
      <dgm:spPr/>
    </dgm:pt>
    <dgm:pt modelId="{DD69B756-4D6A-44D1-84AE-835A4880DB46}" type="pres">
      <dgm:prSet presAssocID="{1E5B003B-31C4-4480-883E-04C59305820F}" presName="compNode" presStyleCnt="0"/>
      <dgm:spPr/>
    </dgm:pt>
    <dgm:pt modelId="{D74FE30D-A931-48B2-B2F8-4BF3D693B91A}" type="pres">
      <dgm:prSet presAssocID="{1E5B003B-31C4-4480-883E-04C59305820F}" presName="bgRect" presStyleLbl="bgShp" presStyleIdx="2" presStyleCnt="3"/>
      <dgm:spPr/>
    </dgm:pt>
    <dgm:pt modelId="{20266B35-C80A-4CD0-9BD8-E843E2CA7C8C}" type="pres">
      <dgm:prSet presAssocID="{1E5B003B-31C4-4480-883E-04C59305820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080044C1-0A6D-4936-A7D5-CA4183E05C22}" type="pres">
      <dgm:prSet presAssocID="{1E5B003B-31C4-4480-883E-04C59305820F}" presName="spaceRect" presStyleCnt="0"/>
      <dgm:spPr/>
    </dgm:pt>
    <dgm:pt modelId="{959CFADF-6255-4DD3-8FDA-23FA23CA8494}" type="pres">
      <dgm:prSet presAssocID="{1E5B003B-31C4-4480-883E-04C59305820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0A6AB05-F8FC-4533-BD16-96B4FBDC01C9}" type="presOf" srcId="{12A9333E-1CD0-40F2-8BE0-FC489D39249F}" destId="{2664E7FE-FA4A-471C-8CC2-2952CC9E858D}" srcOrd="0" destOrd="0" presId="urn:microsoft.com/office/officeart/2018/2/layout/IconVerticalSolidList"/>
    <dgm:cxn modelId="{41A1D765-AB07-48C5-AE27-FC58DE562393}" srcId="{0841E86A-9C86-4C7A-BF44-EF834B3F8F25}" destId="{12A9333E-1CD0-40F2-8BE0-FC489D39249F}" srcOrd="1" destOrd="0" parTransId="{9DA8032B-3E43-4974-9F28-EE43D78C8207}" sibTransId="{556ED4BF-102A-43BF-8A27-9E3C41600781}"/>
    <dgm:cxn modelId="{7CD40971-7D90-4B8E-9718-72565818BE02}" srcId="{0841E86A-9C86-4C7A-BF44-EF834B3F8F25}" destId="{1E5B003B-31C4-4480-883E-04C59305820F}" srcOrd="2" destOrd="0" parTransId="{5A7EAF18-D896-4E97-A07A-1C006756DBCE}" sibTransId="{4DE63AE9-1CE7-4A0E-A38A-CD8042753025}"/>
    <dgm:cxn modelId="{28A89258-6D37-4E7E-B4B8-A6090B017AA0}" srcId="{0841E86A-9C86-4C7A-BF44-EF834B3F8F25}" destId="{6C5110BF-17A8-4743-98EE-6321C13A85E0}" srcOrd="0" destOrd="0" parTransId="{D378F84E-B21C-43EA-A407-563E522D9067}" sibTransId="{CA040E56-E1A3-4E33-B4F1-DA74BC47ECFB}"/>
    <dgm:cxn modelId="{2ADFFE8B-34AD-4D6F-9DA7-76A442ADB5B0}" type="presOf" srcId="{1E5B003B-31C4-4480-883E-04C59305820F}" destId="{959CFADF-6255-4DD3-8FDA-23FA23CA8494}" srcOrd="0" destOrd="0" presId="urn:microsoft.com/office/officeart/2018/2/layout/IconVerticalSolidList"/>
    <dgm:cxn modelId="{152536A0-A845-4129-9A99-736B6AD44963}" type="presOf" srcId="{6C5110BF-17A8-4743-98EE-6321C13A85E0}" destId="{466C92E0-131A-4FE8-9355-30AC6E6C7190}" srcOrd="0" destOrd="0" presId="urn:microsoft.com/office/officeart/2018/2/layout/IconVerticalSolidList"/>
    <dgm:cxn modelId="{E427FDAA-57AE-430B-9A0B-30FB93024C65}" type="presOf" srcId="{0841E86A-9C86-4C7A-BF44-EF834B3F8F25}" destId="{FD4D9821-4F42-4B49-80AA-B25956FE3037}" srcOrd="0" destOrd="0" presId="urn:microsoft.com/office/officeart/2018/2/layout/IconVerticalSolidList"/>
    <dgm:cxn modelId="{C469B02C-4982-43DF-8A1C-68B5B4D25787}" type="presParOf" srcId="{FD4D9821-4F42-4B49-80AA-B25956FE3037}" destId="{12985A21-E885-4B06-A31C-D47A51CAEB37}" srcOrd="0" destOrd="0" presId="urn:microsoft.com/office/officeart/2018/2/layout/IconVerticalSolidList"/>
    <dgm:cxn modelId="{75491E46-CEE7-413C-B843-D4EBC6F4E8C6}" type="presParOf" srcId="{12985A21-E885-4B06-A31C-D47A51CAEB37}" destId="{FDA2B1EA-C88C-4E6E-8656-FB457829C1F8}" srcOrd="0" destOrd="0" presId="urn:microsoft.com/office/officeart/2018/2/layout/IconVerticalSolidList"/>
    <dgm:cxn modelId="{5B91D648-664E-49FB-A464-B71F58E9298A}" type="presParOf" srcId="{12985A21-E885-4B06-A31C-D47A51CAEB37}" destId="{7C983773-7488-4022-B330-62014DE7F73B}" srcOrd="1" destOrd="0" presId="urn:microsoft.com/office/officeart/2018/2/layout/IconVerticalSolidList"/>
    <dgm:cxn modelId="{35706F84-FCAE-4CDB-BC13-47D3A034EEC5}" type="presParOf" srcId="{12985A21-E885-4B06-A31C-D47A51CAEB37}" destId="{6B059793-272F-4DEA-BF88-8E14EC943A29}" srcOrd="2" destOrd="0" presId="urn:microsoft.com/office/officeart/2018/2/layout/IconVerticalSolidList"/>
    <dgm:cxn modelId="{E0129473-5C7D-426A-BE83-999202468BCA}" type="presParOf" srcId="{12985A21-E885-4B06-A31C-D47A51CAEB37}" destId="{466C92E0-131A-4FE8-9355-30AC6E6C7190}" srcOrd="3" destOrd="0" presId="urn:microsoft.com/office/officeart/2018/2/layout/IconVerticalSolidList"/>
    <dgm:cxn modelId="{33E3CA8D-6A4B-4B0E-8CF1-D118CE9E6511}" type="presParOf" srcId="{FD4D9821-4F42-4B49-80AA-B25956FE3037}" destId="{6051187B-83D2-49CB-AF08-2B8F695C89D7}" srcOrd="1" destOrd="0" presId="urn:microsoft.com/office/officeart/2018/2/layout/IconVerticalSolidList"/>
    <dgm:cxn modelId="{F295CDCC-C48C-49B0-B6FA-2B3CF1AE55AB}" type="presParOf" srcId="{FD4D9821-4F42-4B49-80AA-B25956FE3037}" destId="{64EBA92A-A6F2-4900-B412-3C9B7DD0EB0B}" srcOrd="2" destOrd="0" presId="urn:microsoft.com/office/officeart/2018/2/layout/IconVerticalSolidList"/>
    <dgm:cxn modelId="{FD8F6C76-A0ED-481D-BBE0-EE363873E839}" type="presParOf" srcId="{64EBA92A-A6F2-4900-B412-3C9B7DD0EB0B}" destId="{425FDF80-28E1-4203-BF94-30DAEC1BA4E1}" srcOrd="0" destOrd="0" presId="urn:microsoft.com/office/officeart/2018/2/layout/IconVerticalSolidList"/>
    <dgm:cxn modelId="{4DFF509E-1DF2-421C-B558-AB525168308A}" type="presParOf" srcId="{64EBA92A-A6F2-4900-B412-3C9B7DD0EB0B}" destId="{D1FF0179-9FDB-46C6-828F-E6FAD4FF70A4}" srcOrd="1" destOrd="0" presId="urn:microsoft.com/office/officeart/2018/2/layout/IconVerticalSolidList"/>
    <dgm:cxn modelId="{6A78298B-0E23-4DDF-8401-E43725EC14F8}" type="presParOf" srcId="{64EBA92A-A6F2-4900-B412-3C9B7DD0EB0B}" destId="{C116B805-2CD5-4FD1-A9B6-36DBCF4D3203}" srcOrd="2" destOrd="0" presId="urn:microsoft.com/office/officeart/2018/2/layout/IconVerticalSolidList"/>
    <dgm:cxn modelId="{52A14F3D-F967-4DA1-ACA8-9664E3EAF923}" type="presParOf" srcId="{64EBA92A-A6F2-4900-B412-3C9B7DD0EB0B}" destId="{2664E7FE-FA4A-471C-8CC2-2952CC9E858D}" srcOrd="3" destOrd="0" presId="urn:microsoft.com/office/officeart/2018/2/layout/IconVerticalSolidList"/>
    <dgm:cxn modelId="{69D2FA3A-191D-4C47-B3EC-A19DB7E4F715}" type="presParOf" srcId="{FD4D9821-4F42-4B49-80AA-B25956FE3037}" destId="{916DAF3C-5852-4BEA-8954-B7ADF643B3A4}" srcOrd="3" destOrd="0" presId="urn:microsoft.com/office/officeart/2018/2/layout/IconVerticalSolidList"/>
    <dgm:cxn modelId="{BCD592E4-9B1B-42AA-B074-563E5429FFEF}" type="presParOf" srcId="{FD4D9821-4F42-4B49-80AA-B25956FE3037}" destId="{DD69B756-4D6A-44D1-84AE-835A4880DB46}" srcOrd="4" destOrd="0" presId="urn:microsoft.com/office/officeart/2018/2/layout/IconVerticalSolidList"/>
    <dgm:cxn modelId="{FB59377F-C63E-4C9C-AC1D-63F6CB08A6EE}" type="presParOf" srcId="{DD69B756-4D6A-44D1-84AE-835A4880DB46}" destId="{D74FE30D-A931-48B2-B2F8-4BF3D693B91A}" srcOrd="0" destOrd="0" presId="urn:microsoft.com/office/officeart/2018/2/layout/IconVerticalSolidList"/>
    <dgm:cxn modelId="{52D9A260-0962-426E-8C50-EF6916600162}" type="presParOf" srcId="{DD69B756-4D6A-44D1-84AE-835A4880DB46}" destId="{20266B35-C80A-4CD0-9BD8-E843E2CA7C8C}" srcOrd="1" destOrd="0" presId="urn:microsoft.com/office/officeart/2018/2/layout/IconVerticalSolidList"/>
    <dgm:cxn modelId="{142A0217-1C1A-4D6F-B6FC-1F7BB73BB58F}" type="presParOf" srcId="{DD69B756-4D6A-44D1-84AE-835A4880DB46}" destId="{080044C1-0A6D-4936-A7D5-CA4183E05C22}" srcOrd="2" destOrd="0" presId="urn:microsoft.com/office/officeart/2018/2/layout/IconVerticalSolidList"/>
    <dgm:cxn modelId="{EB84C457-EF22-4395-9914-AB9112E04DB7}" type="presParOf" srcId="{DD69B756-4D6A-44D1-84AE-835A4880DB46}" destId="{959CFADF-6255-4DD3-8FDA-23FA23CA849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A2C650-38E9-40E3-A875-E02A2B6328E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3B97380-2246-4C7A-A292-A6043F856052}">
      <dgm:prSet/>
      <dgm:spPr/>
      <dgm:t>
        <a:bodyPr/>
        <a:lstStyle/>
        <a:p>
          <a:r>
            <a:rPr lang="en-US"/>
            <a:t>Business travelers </a:t>
          </a:r>
        </a:p>
      </dgm:t>
    </dgm:pt>
    <dgm:pt modelId="{971607D2-B20C-479F-B624-76DE2BA71353}" type="parTrans" cxnId="{89CDED26-64BC-4BC7-AC6F-82900E434DD9}">
      <dgm:prSet/>
      <dgm:spPr/>
      <dgm:t>
        <a:bodyPr/>
        <a:lstStyle/>
        <a:p>
          <a:endParaRPr lang="en-US"/>
        </a:p>
      </dgm:t>
    </dgm:pt>
    <dgm:pt modelId="{0BC92E2F-3F40-493E-A2B8-96A2E2DC2527}" type="sibTrans" cxnId="{89CDED26-64BC-4BC7-AC6F-82900E434DD9}">
      <dgm:prSet/>
      <dgm:spPr/>
      <dgm:t>
        <a:bodyPr/>
        <a:lstStyle/>
        <a:p>
          <a:endParaRPr lang="en-US"/>
        </a:p>
      </dgm:t>
    </dgm:pt>
    <dgm:pt modelId="{DC5CD2B6-9E08-4589-802A-B09B9517C1E9}">
      <dgm:prSet/>
      <dgm:spPr/>
      <dgm:t>
        <a:bodyPr/>
        <a:lstStyle/>
        <a:p>
          <a:r>
            <a:rPr lang="en-US"/>
            <a:t>Tourists</a:t>
          </a:r>
        </a:p>
      </dgm:t>
    </dgm:pt>
    <dgm:pt modelId="{C02AF7AF-6C7D-46D6-9964-04324F997949}" type="parTrans" cxnId="{DF4B755F-673E-4493-B94F-32E0BC667A4F}">
      <dgm:prSet/>
      <dgm:spPr/>
      <dgm:t>
        <a:bodyPr/>
        <a:lstStyle/>
        <a:p>
          <a:endParaRPr lang="en-US"/>
        </a:p>
      </dgm:t>
    </dgm:pt>
    <dgm:pt modelId="{1A2364C8-0E97-464D-94DC-8A61B2BA5676}" type="sibTrans" cxnId="{DF4B755F-673E-4493-B94F-32E0BC667A4F}">
      <dgm:prSet/>
      <dgm:spPr/>
      <dgm:t>
        <a:bodyPr/>
        <a:lstStyle/>
        <a:p>
          <a:endParaRPr lang="en-US"/>
        </a:p>
      </dgm:t>
    </dgm:pt>
    <dgm:pt modelId="{A1952807-9A2C-4DF7-AFDF-79FB3DD680F1}">
      <dgm:prSet/>
      <dgm:spPr/>
      <dgm:t>
        <a:bodyPr/>
        <a:lstStyle/>
        <a:p>
          <a:r>
            <a:rPr lang="en-US"/>
            <a:t>Young couples</a:t>
          </a:r>
        </a:p>
      </dgm:t>
    </dgm:pt>
    <dgm:pt modelId="{5B5F4548-A6D5-490A-ABAD-9F5F1529FC66}" type="parTrans" cxnId="{93EBE1BB-F60B-4606-8908-02F64AC8CE5B}">
      <dgm:prSet/>
      <dgm:spPr/>
      <dgm:t>
        <a:bodyPr/>
        <a:lstStyle/>
        <a:p>
          <a:endParaRPr lang="en-US"/>
        </a:p>
      </dgm:t>
    </dgm:pt>
    <dgm:pt modelId="{C9F863BE-C027-4E91-8477-741CED48018B}" type="sibTrans" cxnId="{93EBE1BB-F60B-4606-8908-02F64AC8CE5B}">
      <dgm:prSet/>
      <dgm:spPr/>
      <dgm:t>
        <a:bodyPr/>
        <a:lstStyle/>
        <a:p>
          <a:endParaRPr lang="en-US"/>
        </a:p>
      </dgm:t>
    </dgm:pt>
    <dgm:pt modelId="{848F9489-53D0-4219-A2B7-C63DB0136DFF}">
      <dgm:prSet/>
      <dgm:spPr/>
      <dgm:t>
        <a:bodyPr/>
        <a:lstStyle/>
        <a:p>
          <a:r>
            <a:rPr lang="en-US"/>
            <a:t>Members of the IHG </a:t>
          </a:r>
        </a:p>
      </dgm:t>
    </dgm:pt>
    <dgm:pt modelId="{FBAF7E4C-6CEA-4A99-8B06-5351F868A5D6}" type="parTrans" cxnId="{EC9B62BE-80F8-469D-BD62-0C011B51FFDA}">
      <dgm:prSet/>
      <dgm:spPr/>
      <dgm:t>
        <a:bodyPr/>
        <a:lstStyle/>
        <a:p>
          <a:endParaRPr lang="en-US"/>
        </a:p>
      </dgm:t>
    </dgm:pt>
    <dgm:pt modelId="{7E407BAB-2C8E-439B-8F45-4A8C477B6B3B}" type="sibTrans" cxnId="{EC9B62BE-80F8-469D-BD62-0C011B51FFDA}">
      <dgm:prSet/>
      <dgm:spPr/>
      <dgm:t>
        <a:bodyPr/>
        <a:lstStyle/>
        <a:p>
          <a:endParaRPr lang="en-US"/>
        </a:p>
      </dgm:t>
    </dgm:pt>
    <dgm:pt modelId="{487129A5-B6B5-4EB8-A62D-7BEBD847FE34}">
      <dgm:prSet/>
      <dgm:spPr/>
      <dgm:t>
        <a:bodyPr/>
        <a:lstStyle/>
        <a:p>
          <a:r>
            <a:rPr lang="en-US"/>
            <a:t>Once a lifetime experience depending on location</a:t>
          </a:r>
        </a:p>
      </dgm:t>
    </dgm:pt>
    <dgm:pt modelId="{6667B4DB-2B42-4750-BE0C-82BBEFAED5A6}" type="parTrans" cxnId="{509760DD-FE0F-48D6-994E-4DD14F9622BB}">
      <dgm:prSet/>
      <dgm:spPr/>
      <dgm:t>
        <a:bodyPr/>
        <a:lstStyle/>
        <a:p>
          <a:endParaRPr lang="en-US"/>
        </a:p>
      </dgm:t>
    </dgm:pt>
    <dgm:pt modelId="{9EF85425-BA9D-40C0-B8CB-0B7D162C97D5}" type="sibTrans" cxnId="{509760DD-FE0F-48D6-994E-4DD14F9622BB}">
      <dgm:prSet/>
      <dgm:spPr/>
      <dgm:t>
        <a:bodyPr/>
        <a:lstStyle/>
        <a:p>
          <a:endParaRPr lang="en-US"/>
        </a:p>
      </dgm:t>
    </dgm:pt>
    <dgm:pt modelId="{4790057E-EB3E-4C03-A4F9-FE7926F0CCE4}">
      <dgm:prSet/>
      <dgm:spPr/>
      <dgm:t>
        <a:bodyPr/>
        <a:lstStyle/>
        <a:p>
          <a:r>
            <a:rPr lang="en-US"/>
            <a:t>These groups of costumers are most likely to pick Hotel Indigo due to its convenience, uniqueness, great reputation, location, great customer service, neighborhood spirit, great food and drinks  </a:t>
          </a:r>
        </a:p>
      </dgm:t>
    </dgm:pt>
    <dgm:pt modelId="{A77374CA-018D-44FF-9470-87C7EF88057F}" type="parTrans" cxnId="{8B294222-F4C5-421A-9C2E-43225ED03B3C}">
      <dgm:prSet/>
      <dgm:spPr/>
      <dgm:t>
        <a:bodyPr/>
        <a:lstStyle/>
        <a:p>
          <a:endParaRPr lang="en-US"/>
        </a:p>
      </dgm:t>
    </dgm:pt>
    <dgm:pt modelId="{A396318F-EB8C-4DE1-B995-8C78B1C17511}" type="sibTrans" cxnId="{8B294222-F4C5-421A-9C2E-43225ED03B3C}">
      <dgm:prSet/>
      <dgm:spPr/>
      <dgm:t>
        <a:bodyPr/>
        <a:lstStyle/>
        <a:p>
          <a:endParaRPr lang="en-US"/>
        </a:p>
      </dgm:t>
    </dgm:pt>
    <dgm:pt modelId="{137EFBF8-7300-45E3-8FFB-0B6A1716BE84}" type="pres">
      <dgm:prSet presAssocID="{24A2C650-38E9-40E3-A875-E02A2B6328EA}" presName="Name0" presStyleCnt="0">
        <dgm:presLayoutVars>
          <dgm:dir/>
          <dgm:resizeHandles val="exact"/>
        </dgm:presLayoutVars>
      </dgm:prSet>
      <dgm:spPr/>
    </dgm:pt>
    <dgm:pt modelId="{AB5D641A-ABC4-4FC7-AF9A-36EA2B42C5B2}" type="pres">
      <dgm:prSet presAssocID="{E3B97380-2246-4C7A-A292-A6043F856052}" presName="node" presStyleLbl="node1" presStyleIdx="0" presStyleCnt="6">
        <dgm:presLayoutVars>
          <dgm:bulletEnabled val="1"/>
        </dgm:presLayoutVars>
      </dgm:prSet>
      <dgm:spPr/>
    </dgm:pt>
    <dgm:pt modelId="{009ECBFE-B11B-4FE4-B500-C8FC0F96AE61}" type="pres">
      <dgm:prSet presAssocID="{0BC92E2F-3F40-493E-A2B8-96A2E2DC2527}" presName="sibTrans" presStyleLbl="sibTrans1D1" presStyleIdx="0" presStyleCnt="5"/>
      <dgm:spPr/>
    </dgm:pt>
    <dgm:pt modelId="{5332392D-75C5-476C-B995-9DB0070F4442}" type="pres">
      <dgm:prSet presAssocID="{0BC92E2F-3F40-493E-A2B8-96A2E2DC2527}" presName="connectorText" presStyleLbl="sibTrans1D1" presStyleIdx="0" presStyleCnt="5"/>
      <dgm:spPr/>
    </dgm:pt>
    <dgm:pt modelId="{025D43D4-8C35-470A-B393-EDC50D0FC662}" type="pres">
      <dgm:prSet presAssocID="{DC5CD2B6-9E08-4589-802A-B09B9517C1E9}" presName="node" presStyleLbl="node1" presStyleIdx="1" presStyleCnt="6">
        <dgm:presLayoutVars>
          <dgm:bulletEnabled val="1"/>
        </dgm:presLayoutVars>
      </dgm:prSet>
      <dgm:spPr/>
    </dgm:pt>
    <dgm:pt modelId="{517F0069-099F-4DBB-90AD-F3FE6AE8D18C}" type="pres">
      <dgm:prSet presAssocID="{1A2364C8-0E97-464D-94DC-8A61B2BA5676}" presName="sibTrans" presStyleLbl="sibTrans1D1" presStyleIdx="1" presStyleCnt="5"/>
      <dgm:spPr/>
    </dgm:pt>
    <dgm:pt modelId="{30841876-24B0-4D7A-8E48-456447D7CCBB}" type="pres">
      <dgm:prSet presAssocID="{1A2364C8-0E97-464D-94DC-8A61B2BA5676}" presName="connectorText" presStyleLbl="sibTrans1D1" presStyleIdx="1" presStyleCnt="5"/>
      <dgm:spPr/>
    </dgm:pt>
    <dgm:pt modelId="{71AF428B-03C3-49FC-982A-5E9F6C100640}" type="pres">
      <dgm:prSet presAssocID="{A1952807-9A2C-4DF7-AFDF-79FB3DD680F1}" presName="node" presStyleLbl="node1" presStyleIdx="2" presStyleCnt="6">
        <dgm:presLayoutVars>
          <dgm:bulletEnabled val="1"/>
        </dgm:presLayoutVars>
      </dgm:prSet>
      <dgm:spPr/>
    </dgm:pt>
    <dgm:pt modelId="{A5044291-C6B3-4E9B-929C-C14C6B76CED9}" type="pres">
      <dgm:prSet presAssocID="{C9F863BE-C027-4E91-8477-741CED48018B}" presName="sibTrans" presStyleLbl="sibTrans1D1" presStyleIdx="2" presStyleCnt="5"/>
      <dgm:spPr/>
    </dgm:pt>
    <dgm:pt modelId="{887319EE-1AA9-4C5A-9FE4-461C66B97B5E}" type="pres">
      <dgm:prSet presAssocID="{C9F863BE-C027-4E91-8477-741CED48018B}" presName="connectorText" presStyleLbl="sibTrans1D1" presStyleIdx="2" presStyleCnt="5"/>
      <dgm:spPr/>
    </dgm:pt>
    <dgm:pt modelId="{C320677C-4CE4-4692-A6B5-D850624EB6E9}" type="pres">
      <dgm:prSet presAssocID="{848F9489-53D0-4219-A2B7-C63DB0136DFF}" presName="node" presStyleLbl="node1" presStyleIdx="3" presStyleCnt="6">
        <dgm:presLayoutVars>
          <dgm:bulletEnabled val="1"/>
        </dgm:presLayoutVars>
      </dgm:prSet>
      <dgm:spPr/>
    </dgm:pt>
    <dgm:pt modelId="{91C4F848-5608-44B2-AF12-0354F756C496}" type="pres">
      <dgm:prSet presAssocID="{7E407BAB-2C8E-439B-8F45-4A8C477B6B3B}" presName="sibTrans" presStyleLbl="sibTrans1D1" presStyleIdx="3" presStyleCnt="5"/>
      <dgm:spPr/>
    </dgm:pt>
    <dgm:pt modelId="{671BC3F9-82C6-4A41-99DB-CE4879F4B924}" type="pres">
      <dgm:prSet presAssocID="{7E407BAB-2C8E-439B-8F45-4A8C477B6B3B}" presName="connectorText" presStyleLbl="sibTrans1D1" presStyleIdx="3" presStyleCnt="5"/>
      <dgm:spPr/>
    </dgm:pt>
    <dgm:pt modelId="{ACCF2657-285C-4AE4-80AA-3476B18EE937}" type="pres">
      <dgm:prSet presAssocID="{487129A5-B6B5-4EB8-A62D-7BEBD847FE34}" presName="node" presStyleLbl="node1" presStyleIdx="4" presStyleCnt="6">
        <dgm:presLayoutVars>
          <dgm:bulletEnabled val="1"/>
        </dgm:presLayoutVars>
      </dgm:prSet>
      <dgm:spPr/>
    </dgm:pt>
    <dgm:pt modelId="{993EF881-BC7E-4D95-8513-A7714ECC58A3}" type="pres">
      <dgm:prSet presAssocID="{9EF85425-BA9D-40C0-B8CB-0B7D162C97D5}" presName="sibTrans" presStyleLbl="sibTrans1D1" presStyleIdx="4" presStyleCnt="5"/>
      <dgm:spPr/>
    </dgm:pt>
    <dgm:pt modelId="{C89E5B2E-26B9-4664-B4E5-A8D554EC374E}" type="pres">
      <dgm:prSet presAssocID="{9EF85425-BA9D-40C0-B8CB-0B7D162C97D5}" presName="connectorText" presStyleLbl="sibTrans1D1" presStyleIdx="4" presStyleCnt="5"/>
      <dgm:spPr/>
    </dgm:pt>
    <dgm:pt modelId="{E083B4C6-7B5E-4E1D-92C4-7579A2C00462}" type="pres">
      <dgm:prSet presAssocID="{4790057E-EB3E-4C03-A4F9-FE7926F0CCE4}" presName="node" presStyleLbl="node1" presStyleIdx="5" presStyleCnt="6">
        <dgm:presLayoutVars>
          <dgm:bulletEnabled val="1"/>
        </dgm:presLayoutVars>
      </dgm:prSet>
      <dgm:spPr/>
    </dgm:pt>
  </dgm:ptLst>
  <dgm:cxnLst>
    <dgm:cxn modelId="{98261104-08A3-4B16-825E-687F9EB2205E}" type="presOf" srcId="{1A2364C8-0E97-464D-94DC-8A61B2BA5676}" destId="{517F0069-099F-4DBB-90AD-F3FE6AE8D18C}" srcOrd="0" destOrd="0" presId="urn:microsoft.com/office/officeart/2016/7/layout/RepeatingBendingProcessNew"/>
    <dgm:cxn modelId="{3C767304-8287-42E1-B8F0-43493E9CE2B4}" type="presOf" srcId="{E3B97380-2246-4C7A-A292-A6043F856052}" destId="{AB5D641A-ABC4-4FC7-AF9A-36EA2B42C5B2}" srcOrd="0" destOrd="0" presId="urn:microsoft.com/office/officeart/2016/7/layout/RepeatingBendingProcessNew"/>
    <dgm:cxn modelId="{780DBC12-70F8-4C1C-8916-AA1EA012C788}" type="presOf" srcId="{9EF85425-BA9D-40C0-B8CB-0B7D162C97D5}" destId="{993EF881-BC7E-4D95-8513-A7714ECC58A3}" srcOrd="0" destOrd="0" presId="urn:microsoft.com/office/officeart/2016/7/layout/RepeatingBendingProcessNew"/>
    <dgm:cxn modelId="{8B294222-F4C5-421A-9C2E-43225ED03B3C}" srcId="{24A2C650-38E9-40E3-A875-E02A2B6328EA}" destId="{4790057E-EB3E-4C03-A4F9-FE7926F0CCE4}" srcOrd="5" destOrd="0" parTransId="{A77374CA-018D-44FF-9470-87C7EF88057F}" sibTransId="{A396318F-EB8C-4DE1-B995-8C78B1C17511}"/>
    <dgm:cxn modelId="{33499622-47B8-4C7E-A5FB-B08564486015}" type="presOf" srcId="{848F9489-53D0-4219-A2B7-C63DB0136DFF}" destId="{C320677C-4CE4-4692-A6B5-D850624EB6E9}" srcOrd="0" destOrd="0" presId="urn:microsoft.com/office/officeart/2016/7/layout/RepeatingBendingProcessNew"/>
    <dgm:cxn modelId="{89CDED26-64BC-4BC7-AC6F-82900E434DD9}" srcId="{24A2C650-38E9-40E3-A875-E02A2B6328EA}" destId="{E3B97380-2246-4C7A-A292-A6043F856052}" srcOrd="0" destOrd="0" parTransId="{971607D2-B20C-479F-B624-76DE2BA71353}" sibTransId="{0BC92E2F-3F40-493E-A2B8-96A2E2DC2527}"/>
    <dgm:cxn modelId="{01D0E43F-6342-4A6F-9602-A47974235934}" type="presOf" srcId="{9EF85425-BA9D-40C0-B8CB-0B7D162C97D5}" destId="{C89E5B2E-26B9-4664-B4E5-A8D554EC374E}" srcOrd="1" destOrd="0" presId="urn:microsoft.com/office/officeart/2016/7/layout/RepeatingBendingProcessNew"/>
    <dgm:cxn modelId="{DF4B755F-673E-4493-B94F-32E0BC667A4F}" srcId="{24A2C650-38E9-40E3-A875-E02A2B6328EA}" destId="{DC5CD2B6-9E08-4589-802A-B09B9517C1E9}" srcOrd="1" destOrd="0" parTransId="{C02AF7AF-6C7D-46D6-9964-04324F997949}" sibTransId="{1A2364C8-0E97-464D-94DC-8A61B2BA5676}"/>
    <dgm:cxn modelId="{9C0CC865-97C7-4E1A-847D-B8B1BD93FA27}" type="presOf" srcId="{C9F863BE-C027-4E91-8477-741CED48018B}" destId="{A5044291-C6B3-4E9B-929C-C14C6B76CED9}" srcOrd="0" destOrd="0" presId="urn:microsoft.com/office/officeart/2016/7/layout/RepeatingBendingProcessNew"/>
    <dgm:cxn modelId="{81DCD366-7A41-4D44-9B4B-445590E69206}" type="presOf" srcId="{0BC92E2F-3F40-493E-A2B8-96A2E2DC2527}" destId="{009ECBFE-B11B-4FE4-B500-C8FC0F96AE61}" srcOrd="0" destOrd="0" presId="urn:microsoft.com/office/officeart/2016/7/layout/RepeatingBendingProcessNew"/>
    <dgm:cxn modelId="{1FFF0048-5835-42E1-9863-B5CC8A0060FC}" type="presOf" srcId="{A1952807-9A2C-4DF7-AFDF-79FB3DD680F1}" destId="{71AF428B-03C3-49FC-982A-5E9F6C100640}" srcOrd="0" destOrd="0" presId="urn:microsoft.com/office/officeart/2016/7/layout/RepeatingBendingProcessNew"/>
    <dgm:cxn modelId="{B4307C4D-A92A-4691-8F4B-79058D2503E0}" type="presOf" srcId="{7E407BAB-2C8E-439B-8F45-4A8C477B6B3B}" destId="{671BC3F9-82C6-4A41-99DB-CE4879F4B924}" srcOrd="1" destOrd="0" presId="urn:microsoft.com/office/officeart/2016/7/layout/RepeatingBendingProcessNew"/>
    <dgm:cxn modelId="{AE116C7B-611C-4B43-B27F-2369826AD191}" type="presOf" srcId="{487129A5-B6B5-4EB8-A62D-7BEBD847FE34}" destId="{ACCF2657-285C-4AE4-80AA-3476B18EE937}" srcOrd="0" destOrd="0" presId="urn:microsoft.com/office/officeart/2016/7/layout/RepeatingBendingProcessNew"/>
    <dgm:cxn modelId="{A09AB67B-CAA5-4770-983D-2FF38D57BACA}" type="presOf" srcId="{24A2C650-38E9-40E3-A875-E02A2B6328EA}" destId="{137EFBF8-7300-45E3-8FFB-0B6A1716BE84}" srcOrd="0" destOrd="0" presId="urn:microsoft.com/office/officeart/2016/7/layout/RepeatingBendingProcessNew"/>
    <dgm:cxn modelId="{391D2D90-452C-4CBD-9E6D-D37CDD3328C0}" type="presOf" srcId="{4790057E-EB3E-4C03-A4F9-FE7926F0CCE4}" destId="{E083B4C6-7B5E-4E1D-92C4-7579A2C00462}" srcOrd="0" destOrd="0" presId="urn:microsoft.com/office/officeart/2016/7/layout/RepeatingBendingProcessNew"/>
    <dgm:cxn modelId="{06E1EDAF-5DCD-4D07-8682-E9C4F1CC9FE4}" type="presOf" srcId="{7E407BAB-2C8E-439B-8F45-4A8C477B6B3B}" destId="{91C4F848-5608-44B2-AF12-0354F756C496}" srcOrd="0" destOrd="0" presId="urn:microsoft.com/office/officeart/2016/7/layout/RepeatingBendingProcessNew"/>
    <dgm:cxn modelId="{9F75AEB7-B54A-44EA-912D-C3430A93B5F0}" type="presOf" srcId="{DC5CD2B6-9E08-4589-802A-B09B9517C1E9}" destId="{025D43D4-8C35-470A-B393-EDC50D0FC662}" srcOrd="0" destOrd="0" presId="urn:microsoft.com/office/officeart/2016/7/layout/RepeatingBendingProcessNew"/>
    <dgm:cxn modelId="{93EBE1BB-F60B-4606-8908-02F64AC8CE5B}" srcId="{24A2C650-38E9-40E3-A875-E02A2B6328EA}" destId="{A1952807-9A2C-4DF7-AFDF-79FB3DD680F1}" srcOrd="2" destOrd="0" parTransId="{5B5F4548-A6D5-490A-ABAD-9F5F1529FC66}" sibTransId="{C9F863BE-C027-4E91-8477-741CED48018B}"/>
    <dgm:cxn modelId="{EC9B62BE-80F8-469D-BD62-0C011B51FFDA}" srcId="{24A2C650-38E9-40E3-A875-E02A2B6328EA}" destId="{848F9489-53D0-4219-A2B7-C63DB0136DFF}" srcOrd="3" destOrd="0" parTransId="{FBAF7E4C-6CEA-4A99-8B06-5351F868A5D6}" sibTransId="{7E407BAB-2C8E-439B-8F45-4A8C477B6B3B}"/>
    <dgm:cxn modelId="{A0A3F0CA-3E37-4F82-AD42-826F83CF8394}" type="presOf" srcId="{1A2364C8-0E97-464D-94DC-8A61B2BA5676}" destId="{30841876-24B0-4D7A-8E48-456447D7CCBB}" srcOrd="1" destOrd="0" presId="urn:microsoft.com/office/officeart/2016/7/layout/RepeatingBendingProcessNew"/>
    <dgm:cxn modelId="{77D001D2-AA69-47B5-909A-42A48D808FF5}" type="presOf" srcId="{C9F863BE-C027-4E91-8477-741CED48018B}" destId="{887319EE-1AA9-4C5A-9FE4-461C66B97B5E}" srcOrd="1" destOrd="0" presId="urn:microsoft.com/office/officeart/2016/7/layout/RepeatingBendingProcessNew"/>
    <dgm:cxn modelId="{5C72A3D5-C68E-4169-9AC5-020E92A4E5E0}" type="presOf" srcId="{0BC92E2F-3F40-493E-A2B8-96A2E2DC2527}" destId="{5332392D-75C5-476C-B995-9DB0070F4442}" srcOrd="1" destOrd="0" presId="urn:microsoft.com/office/officeart/2016/7/layout/RepeatingBendingProcessNew"/>
    <dgm:cxn modelId="{509760DD-FE0F-48D6-994E-4DD14F9622BB}" srcId="{24A2C650-38E9-40E3-A875-E02A2B6328EA}" destId="{487129A5-B6B5-4EB8-A62D-7BEBD847FE34}" srcOrd="4" destOrd="0" parTransId="{6667B4DB-2B42-4750-BE0C-82BBEFAED5A6}" sibTransId="{9EF85425-BA9D-40C0-B8CB-0B7D162C97D5}"/>
    <dgm:cxn modelId="{BF618B86-A191-4E36-997E-AA6F372E105B}" type="presParOf" srcId="{137EFBF8-7300-45E3-8FFB-0B6A1716BE84}" destId="{AB5D641A-ABC4-4FC7-AF9A-36EA2B42C5B2}" srcOrd="0" destOrd="0" presId="urn:microsoft.com/office/officeart/2016/7/layout/RepeatingBendingProcessNew"/>
    <dgm:cxn modelId="{5D326B8A-91CB-4822-8BB3-D5F62B7CAF63}" type="presParOf" srcId="{137EFBF8-7300-45E3-8FFB-0B6A1716BE84}" destId="{009ECBFE-B11B-4FE4-B500-C8FC0F96AE61}" srcOrd="1" destOrd="0" presId="urn:microsoft.com/office/officeart/2016/7/layout/RepeatingBendingProcessNew"/>
    <dgm:cxn modelId="{83A21852-7D7D-46D8-87A7-2BE1CC144AAB}" type="presParOf" srcId="{009ECBFE-B11B-4FE4-B500-C8FC0F96AE61}" destId="{5332392D-75C5-476C-B995-9DB0070F4442}" srcOrd="0" destOrd="0" presId="urn:microsoft.com/office/officeart/2016/7/layout/RepeatingBendingProcessNew"/>
    <dgm:cxn modelId="{96A49477-CF95-4828-93BB-355A5C72E321}" type="presParOf" srcId="{137EFBF8-7300-45E3-8FFB-0B6A1716BE84}" destId="{025D43D4-8C35-470A-B393-EDC50D0FC662}" srcOrd="2" destOrd="0" presId="urn:microsoft.com/office/officeart/2016/7/layout/RepeatingBendingProcessNew"/>
    <dgm:cxn modelId="{D3D240AB-6B6C-45A2-9178-0858BA5E737F}" type="presParOf" srcId="{137EFBF8-7300-45E3-8FFB-0B6A1716BE84}" destId="{517F0069-099F-4DBB-90AD-F3FE6AE8D18C}" srcOrd="3" destOrd="0" presId="urn:microsoft.com/office/officeart/2016/7/layout/RepeatingBendingProcessNew"/>
    <dgm:cxn modelId="{6A6675D3-EEF1-4CDC-90F4-E300EE75B9DA}" type="presParOf" srcId="{517F0069-099F-4DBB-90AD-F3FE6AE8D18C}" destId="{30841876-24B0-4D7A-8E48-456447D7CCBB}" srcOrd="0" destOrd="0" presId="urn:microsoft.com/office/officeart/2016/7/layout/RepeatingBendingProcessNew"/>
    <dgm:cxn modelId="{8C3C9921-BDC9-4E94-BF6C-CC72B78D56E9}" type="presParOf" srcId="{137EFBF8-7300-45E3-8FFB-0B6A1716BE84}" destId="{71AF428B-03C3-49FC-982A-5E9F6C100640}" srcOrd="4" destOrd="0" presId="urn:microsoft.com/office/officeart/2016/7/layout/RepeatingBendingProcessNew"/>
    <dgm:cxn modelId="{FCC0D484-FBC1-4DF7-9917-42BF82C0D42F}" type="presParOf" srcId="{137EFBF8-7300-45E3-8FFB-0B6A1716BE84}" destId="{A5044291-C6B3-4E9B-929C-C14C6B76CED9}" srcOrd="5" destOrd="0" presId="urn:microsoft.com/office/officeart/2016/7/layout/RepeatingBendingProcessNew"/>
    <dgm:cxn modelId="{201AF34C-ADB2-448C-8598-0D5DC8C5B9E9}" type="presParOf" srcId="{A5044291-C6B3-4E9B-929C-C14C6B76CED9}" destId="{887319EE-1AA9-4C5A-9FE4-461C66B97B5E}" srcOrd="0" destOrd="0" presId="urn:microsoft.com/office/officeart/2016/7/layout/RepeatingBendingProcessNew"/>
    <dgm:cxn modelId="{6CF786CD-7295-465A-BFE8-532515E6E24B}" type="presParOf" srcId="{137EFBF8-7300-45E3-8FFB-0B6A1716BE84}" destId="{C320677C-4CE4-4692-A6B5-D850624EB6E9}" srcOrd="6" destOrd="0" presId="urn:microsoft.com/office/officeart/2016/7/layout/RepeatingBendingProcessNew"/>
    <dgm:cxn modelId="{17B1780C-9749-446E-8165-1055A5CBA72F}" type="presParOf" srcId="{137EFBF8-7300-45E3-8FFB-0B6A1716BE84}" destId="{91C4F848-5608-44B2-AF12-0354F756C496}" srcOrd="7" destOrd="0" presId="urn:microsoft.com/office/officeart/2016/7/layout/RepeatingBendingProcessNew"/>
    <dgm:cxn modelId="{5776999E-1C48-4585-8A58-00121A9C3F61}" type="presParOf" srcId="{91C4F848-5608-44B2-AF12-0354F756C496}" destId="{671BC3F9-82C6-4A41-99DB-CE4879F4B924}" srcOrd="0" destOrd="0" presId="urn:microsoft.com/office/officeart/2016/7/layout/RepeatingBendingProcessNew"/>
    <dgm:cxn modelId="{00D69B75-65D7-46FD-AD24-97FDE5D41F83}" type="presParOf" srcId="{137EFBF8-7300-45E3-8FFB-0B6A1716BE84}" destId="{ACCF2657-285C-4AE4-80AA-3476B18EE937}" srcOrd="8" destOrd="0" presId="urn:microsoft.com/office/officeart/2016/7/layout/RepeatingBendingProcessNew"/>
    <dgm:cxn modelId="{E76FBAE4-F4BD-4996-A6C2-CB9514A57235}" type="presParOf" srcId="{137EFBF8-7300-45E3-8FFB-0B6A1716BE84}" destId="{993EF881-BC7E-4D95-8513-A7714ECC58A3}" srcOrd="9" destOrd="0" presId="urn:microsoft.com/office/officeart/2016/7/layout/RepeatingBendingProcessNew"/>
    <dgm:cxn modelId="{F02F3A38-6D65-4C63-940F-1DEE73B6B4A7}" type="presParOf" srcId="{993EF881-BC7E-4D95-8513-A7714ECC58A3}" destId="{C89E5B2E-26B9-4664-B4E5-A8D554EC374E}" srcOrd="0" destOrd="0" presId="urn:microsoft.com/office/officeart/2016/7/layout/RepeatingBendingProcessNew"/>
    <dgm:cxn modelId="{7A99038D-F62E-47D7-9D71-F966D0910664}" type="presParOf" srcId="{137EFBF8-7300-45E3-8FFB-0B6A1716BE84}" destId="{E083B4C6-7B5E-4E1D-92C4-7579A2C00462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A2B1EA-C88C-4E6E-8656-FB457829C1F8}">
      <dsp:nvSpPr>
        <dsp:cNvPr id="0" name=""/>
        <dsp:cNvSpPr/>
      </dsp:nvSpPr>
      <dsp:spPr>
        <a:xfrm>
          <a:off x="0" y="491"/>
          <a:ext cx="9720072" cy="114925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983773-7488-4022-B330-62014DE7F73B}">
      <dsp:nvSpPr>
        <dsp:cNvPr id="0" name=""/>
        <dsp:cNvSpPr/>
      </dsp:nvSpPr>
      <dsp:spPr>
        <a:xfrm>
          <a:off x="347648" y="259072"/>
          <a:ext cx="632087" cy="6320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6C92E0-131A-4FE8-9355-30AC6E6C7190}">
      <dsp:nvSpPr>
        <dsp:cNvPr id="0" name=""/>
        <dsp:cNvSpPr/>
      </dsp:nvSpPr>
      <dsp:spPr>
        <a:xfrm>
          <a:off x="1327384" y="491"/>
          <a:ext cx="8392688" cy="114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29" tIns="121629" rIns="121629" bIns="12162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Hotel Indigo is a boutique hotel chain belonging to the InterContinental Hotels Group (IHG). </a:t>
          </a:r>
        </a:p>
      </dsp:txBody>
      <dsp:txXfrm>
        <a:off x="1327384" y="491"/>
        <a:ext cx="8392688" cy="1149250"/>
      </dsp:txXfrm>
    </dsp:sp>
    <dsp:sp modelId="{425FDF80-28E1-4203-BF94-30DAEC1BA4E1}">
      <dsp:nvSpPr>
        <dsp:cNvPr id="0" name=""/>
        <dsp:cNvSpPr/>
      </dsp:nvSpPr>
      <dsp:spPr>
        <a:xfrm>
          <a:off x="0" y="1437054"/>
          <a:ext cx="9720072" cy="114925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FF0179-9FDB-46C6-828F-E6FAD4FF70A4}">
      <dsp:nvSpPr>
        <dsp:cNvPr id="0" name=""/>
        <dsp:cNvSpPr/>
      </dsp:nvSpPr>
      <dsp:spPr>
        <a:xfrm>
          <a:off x="347648" y="1695636"/>
          <a:ext cx="632087" cy="6320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64E7FE-FA4A-471C-8CC2-2952CC9E858D}">
      <dsp:nvSpPr>
        <dsp:cNvPr id="0" name=""/>
        <dsp:cNvSpPr/>
      </dsp:nvSpPr>
      <dsp:spPr>
        <a:xfrm>
          <a:off x="1327384" y="1437054"/>
          <a:ext cx="8392688" cy="114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29" tIns="121629" rIns="121629" bIns="12162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 the UK, Hotel Indigo has a number of hotels in different cities. </a:t>
          </a:r>
        </a:p>
      </dsp:txBody>
      <dsp:txXfrm>
        <a:off x="1327384" y="1437054"/>
        <a:ext cx="8392688" cy="1149250"/>
      </dsp:txXfrm>
    </dsp:sp>
    <dsp:sp modelId="{D74FE30D-A931-48B2-B2F8-4BF3D693B91A}">
      <dsp:nvSpPr>
        <dsp:cNvPr id="0" name=""/>
        <dsp:cNvSpPr/>
      </dsp:nvSpPr>
      <dsp:spPr>
        <a:xfrm>
          <a:off x="0" y="2873618"/>
          <a:ext cx="9720072" cy="114925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266B35-C80A-4CD0-9BD8-E843E2CA7C8C}">
      <dsp:nvSpPr>
        <dsp:cNvPr id="0" name=""/>
        <dsp:cNvSpPr/>
      </dsp:nvSpPr>
      <dsp:spPr>
        <a:xfrm>
          <a:off x="347648" y="3132199"/>
          <a:ext cx="632087" cy="6320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9CFADF-6255-4DD3-8FDA-23FA23CA8494}">
      <dsp:nvSpPr>
        <dsp:cNvPr id="0" name=""/>
        <dsp:cNvSpPr/>
      </dsp:nvSpPr>
      <dsp:spPr>
        <a:xfrm>
          <a:off x="1327384" y="2873618"/>
          <a:ext cx="8392688" cy="114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29" tIns="121629" rIns="121629" bIns="12162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Overall, Hotel Indigo aims to offer guests  a more local and personalized  experience, combining the reliability of a chain with the uniqueness of a boutique hotel. If you're planning to stay at one of their properties in the UK, you can expect a mix of modern luxury and local charm.</a:t>
          </a:r>
        </a:p>
      </dsp:txBody>
      <dsp:txXfrm>
        <a:off x="1327384" y="2873618"/>
        <a:ext cx="8392688" cy="11492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9ECBFE-B11B-4FE4-B500-C8FC0F96AE61}">
      <dsp:nvSpPr>
        <dsp:cNvPr id="0" name=""/>
        <dsp:cNvSpPr/>
      </dsp:nvSpPr>
      <dsp:spPr>
        <a:xfrm>
          <a:off x="2810668" y="801560"/>
          <a:ext cx="6145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4553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1816" y="844054"/>
        <a:ext cx="32257" cy="6451"/>
      </dsp:txXfrm>
    </dsp:sp>
    <dsp:sp modelId="{AB5D641A-ABC4-4FC7-AF9A-36EA2B42C5B2}">
      <dsp:nvSpPr>
        <dsp:cNvPr id="0" name=""/>
        <dsp:cNvSpPr/>
      </dsp:nvSpPr>
      <dsp:spPr>
        <a:xfrm>
          <a:off x="7451" y="5775"/>
          <a:ext cx="2805017" cy="16830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48" tIns="144276" rIns="137448" bIns="14427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Business travelers </a:t>
          </a:r>
        </a:p>
      </dsp:txBody>
      <dsp:txXfrm>
        <a:off x="7451" y="5775"/>
        <a:ext cx="2805017" cy="1683010"/>
      </dsp:txXfrm>
    </dsp:sp>
    <dsp:sp modelId="{517F0069-099F-4DBB-90AD-F3FE6AE8D18C}">
      <dsp:nvSpPr>
        <dsp:cNvPr id="0" name=""/>
        <dsp:cNvSpPr/>
      </dsp:nvSpPr>
      <dsp:spPr>
        <a:xfrm>
          <a:off x="6260839" y="801560"/>
          <a:ext cx="6145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4553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51987" y="844054"/>
        <a:ext cx="32257" cy="6451"/>
      </dsp:txXfrm>
    </dsp:sp>
    <dsp:sp modelId="{025D43D4-8C35-470A-B393-EDC50D0FC662}">
      <dsp:nvSpPr>
        <dsp:cNvPr id="0" name=""/>
        <dsp:cNvSpPr/>
      </dsp:nvSpPr>
      <dsp:spPr>
        <a:xfrm>
          <a:off x="3457622" y="5775"/>
          <a:ext cx="2805017" cy="16830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48" tIns="144276" rIns="137448" bIns="14427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Tourists</a:t>
          </a:r>
        </a:p>
      </dsp:txBody>
      <dsp:txXfrm>
        <a:off x="3457622" y="5775"/>
        <a:ext cx="2805017" cy="1683010"/>
      </dsp:txXfrm>
    </dsp:sp>
    <dsp:sp modelId="{A5044291-C6B3-4E9B-929C-C14C6B76CED9}">
      <dsp:nvSpPr>
        <dsp:cNvPr id="0" name=""/>
        <dsp:cNvSpPr/>
      </dsp:nvSpPr>
      <dsp:spPr>
        <a:xfrm>
          <a:off x="1409960" y="1686985"/>
          <a:ext cx="6900341" cy="614553"/>
        </a:xfrm>
        <a:custGeom>
          <a:avLst/>
          <a:gdLst/>
          <a:ahLst/>
          <a:cxnLst/>
          <a:rect l="0" t="0" r="0" b="0"/>
          <a:pathLst>
            <a:path>
              <a:moveTo>
                <a:pt x="6900341" y="0"/>
              </a:moveTo>
              <a:lnTo>
                <a:pt x="6900341" y="324376"/>
              </a:lnTo>
              <a:lnTo>
                <a:pt x="0" y="324376"/>
              </a:lnTo>
              <a:lnTo>
                <a:pt x="0" y="614553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86870" y="1991036"/>
        <a:ext cx="346521" cy="6451"/>
      </dsp:txXfrm>
    </dsp:sp>
    <dsp:sp modelId="{71AF428B-03C3-49FC-982A-5E9F6C100640}">
      <dsp:nvSpPr>
        <dsp:cNvPr id="0" name=""/>
        <dsp:cNvSpPr/>
      </dsp:nvSpPr>
      <dsp:spPr>
        <a:xfrm>
          <a:off x="6907793" y="5775"/>
          <a:ext cx="2805017" cy="16830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48" tIns="144276" rIns="137448" bIns="14427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Young couples</a:t>
          </a:r>
        </a:p>
      </dsp:txBody>
      <dsp:txXfrm>
        <a:off x="6907793" y="5775"/>
        <a:ext cx="2805017" cy="1683010"/>
      </dsp:txXfrm>
    </dsp:sp>
    <dsp:sp modelId="{91C4F848-5608-44B2-AF12-0354F756C496}">
      <dsp:nvSpPr>
        <dsp:cNvPr id="0" name=""/>
        <dsp:cNvSpPr/>
      </dsp:nvSpPr>
      <dsp:spPr>
        <a:xfrm>
          <a:off x="2810668" y="3129724"/>
          <a:ext cx="6145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4553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1816" y="3172218"/>
        <a:ext cx="32257" cy="6451"/>
      </dsp:txXfrm>
    </dsp:sp>
    <dsp:sp modelId="{C320677C-4CE4-4692-A6B5-D850624EB6E9}">
      <dsp:nvSpPr>
        <dsp:cNvPr id="0" name=""/>
        <dsp:cNvSpPr/>
      </dsp:nvSpPr>
      <dsp:spPr>
        <a:xfrm>
          <a:off x="7451" y="2333939"/>
          <a:ext cx="2805017" cy="16830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48" tIns="144276" rIns="137448" bIns="14427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Members of the IHG </a:t>
          </a:r>
        </a:p>
      </dsp:txBody>
      <dsp:txXfrm>
        <a:off x="7451" y="2333939"/>
        <a:ext cx="2805017" cy="1683010"/>
      </dsp:txXfrm>
    </dsp:sp>
    <dsp:sp modelId="{993EF881-BC7E-4D95-8513-A7714ECC58A3}">
      <dsp:nvSpPr>
        <dsp:cNvPr id="0" name=""/>
        <dsp:cNvSpPr/>
      </dsp:nvSpPr>
      <dsp:spPr>
        <a:xfrm>
          <a:off x="6260839" y="3129724"/>
          <a:ext cx="6145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4553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51987" y="3172218"/>
        <a:ext cx="32257" cy="6451"/>
      </dsp:txXfrm>
    </dsp:sp>
    <dsp:sp modelId="{ACCF2657-285C-4AE4-80AA-3476B18EE937}">
      <dsp:nvSpPr>
        <dsp:cNvPr id="0" name=""/>
        <dsp:cNvSpPr/>
      </dsp:nvSpPr>
      <dsp:spPr>
        <a:xfrm>
          <a:off x="3457622" y="2333939"/>
          <a:ext cx="2805017" cy="168301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48" tIns="144276" rIns="137448" bIns="14427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Once a lifetime experience depending on location</a:t>
          </a:r>
        </a:p>
      </dsp:txBody>
      <dsp:txXfrm>
        <a:off x="3457622" y="2333939"/>
        <a:ext cx="2805017" cy="1683010"/>
      </dsp:txXfrm>
    </dsp:sp>
    <dsp:sp modelId="{E083B4C6-7B5E-4E1D-92C4-7579A2C00462}">
      <dsp:nvSpPr>
        <dsp:cNvPr id="0" name=""/>
        <dsp:cNvSpPr/>
      </dsp:nvSpPr>
      <dsp:spPr>
        <a:xfrm>
          <a:off x="6907793" y="2333939"/>
          <a:ext cx="2805017" cy="16830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448" tIns="144276" rIns="137448" bIns="14427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These groups of costumers are most likely to pick Hotel Indigo due to its convenience, uniqueness, great reputation, location, great customer service, neighborhood spirit, great food and drinks  </a:t>
          </a:r>
        </a:p>
      </dsp:txBody>
      <dsp:txXfrm>
        <a:off x="6907793" y="2333939"/>
        <a:ext cx="2805017" cy="16830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F950BB44-6406-4DC1-95B9-68F12B7B0988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DB27F-B3C0-4594-BEF3-7B78E687E05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9317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BB44-6406-4DC1-95B9-68F12B7B0988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DB27F-B3C0-4594-BEF3-7B78E687E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112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BB44-6406-4DC1-95B9-68F12B7B0988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DB27F-B3C0-4594-BEF3-7B78E687E05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0481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BB44-6406-4DC1-95B9-68F12B7B0988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DB27F-B3C0-4594-BEF3-7B78E687E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394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BB44-6406-4DC1-95B9-68F12B7B0988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DB27F-B3C0-4594-BEF3-7B78E687E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913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BB44-6406-4DC1-95B9-68F12B7B0988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DB27F-B3C0-4594-BEF3-7B78E687E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588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BB44-6406-4DC1-95B9-68F12B7B0988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DB27F-B3C0-4594-BEF3-7B78E687E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500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BB44-6406-4DC1-95B9-68F12B7B0988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DB27F-B3C0-4594-BEF3-7B78E687E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76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BB44-6406-4DC1-95B9-68F12B7B0988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DB27F-B3C0-4594-BEF3-7B78E687E05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6191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BB44-6406-4DC1-95B9-68F12B7B0988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DB27F-B3C0-4594-BEF3-7B78E687E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800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BB44-6406-4DC1-95B9-68F12B7B0988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FDB27F-B3C0-4594-BEF3-7B78E687E052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8601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F950BB44-6406-4DC1-95B9-68F12B7B0988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8FDB27F-B3C0-4594-BEF3-7B78E687E052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9955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0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D726A5-7900-41B4-8D49-49B4A2010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1AF6C1-DB58-B528-0220-9A67A2A102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t="27667" r="-1" b="18491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7D6261-D7EA-D094-9AA5-83A7FF3066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643467"/>
            <a:ext cx="7164674" cy="5571066"/>
          </a:xfrm>
        </p:spPr>
        <p:txBody>
          <a:bodyPr>
            <a:normAutofit/>
          </a:bodyPr>
          <a:lstStyle/>
          <a:p>
            <a:r>
              <a:rPr lang="en-US" sz="6600">
                <a:solidFill>
                  <a:schemeClr val="tx1"/>
                </a:solidFill>
                <a:highlight>
                  <a:srgbClr val="0000FF"/>
                </a:highlight>
              </a:rPr>
              <a:t>Hospitality and Guest Services</a:t>
            </a:r>
            <a:br>
              <a:rPr lang="en-US" sz="6600">
                <a:solidFill>
                  <a:schemeClr val="tx1"/>
                </a:solidFill>
                <a:highlight>
                  <a:srgbClr val="0000FF"/>
                </a:highlight>
              </a:rPr>
            </a:br>
            <a:r>
              <a:rPr lang="en-GB" sz="6600">
                <a:solidFill>
                  <a:schemeClr val="tx1"/>
                </a:solidFill>
                <a:highlight>
                  <a:srgbClr val="0000FF"/>
                </a:highlight>
              </a:rPr>
              <a:t>BMIH4003 </a:t>
            </a:r>
            <a:br>
              <a:rPr lang="en-GB" sz="6600">
                <a:solidFill>
                  <a:schemeClr val="tx1"/>
                </a:solidFill>
              </a:rPr>
            </a:br>
            <a:r>
              <a:rPr lang="en-GB" sz="6600">
                <a:solidFill>
                  <a:schemeClr val="tx1"/>
                </a:solidFill>
              </a:rPr>
              <a:t>Sabrina Janicka</a:t>
            </a:r>
            <a:br>
              <a:rPr lang="en-GB" sz="6600">
                <a:solidFill>
                  <a:schemeClr val="tx1"/>
                </a:solidFill>
              </a:rPr>
            </a:br>
            <a:r>
              <a:rPr lang="en-GB" sz="6600">
                <a:solidFill>
                  <a:schemeClr val="tx1"/>
                </a:solidFill>
              </a:rPr>
              <a:t>2239817</a:t>
            </a:r>
            <a:br>
              <a:rPr lang="en-GB" sz="6600">
                <a:solidFill>
                  <a:schemeClr val="tx1"/>
                </a:solidFill>
              </a:rPr>
            </a:br>
            <a:r>
              <a:rPr lang="en-GB" sz="6600">
                <a:solidFill>
                  <a:schemeClr val="tx1"/>
                </a:solidFill>
              </a:rPr>
              <a:t> Deborah Lloyd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ED8457-7775-8D4C-22EA-E0661CAF75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1608" y="643467"/>
            <a:ext cx="3096926" cy="5571066"/>
          </a:xfrm>
        </p:spPr>
        <p:txBody>
          <a:bodyPr>
            <a:normAutofit/>
          </a:bodyPr>
          <a:lstStyle/>
          <a:p>
            <a:r>
              <a:rPr lang="en-US" sz="2000" b="1">
                <a:solidFill>
                  <a:schemeClr val="tx1"/>
                </a:solidFill>
              </a:rPr>
              <a:t>The role and importance of quality service, hospitality, and guest services within the hotel Industry </a:t>
            </a:r>
            <a:endParaRPr lang="en-GB" sz="2000" b="1">
              <a:solidFill>
                <a:schemeClr val="tx1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6E49661-E258-450C-8150-A91A6B30D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39605" y="1828800"/>
            <a:ext cx="0" cy="32004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07023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2E7A2-82C0-A85A-6805-11DA03BE9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66818" cy="1499616"/>
          </a:xfrm>
        </p:spPr>
        <p:txBody>
          <a:bodyPr>
            <a:normAutofit/>
          </a:bodyPr>
          <a:lstStyle/>
          <a:p>
            <a:r>
              <a:rPr lang="en-US" b="1" dirty="0">
                <a:highlight>
                  <a:srgbClr val="0000FF"/>
                </a:highlight>
              </a:rPr>
              <a:t>Content table</a:t>
            </a:r>
            <a:endParaRPr lang="en-GB" b="1" dirty="0">
              <a:highlight>
                <a:srgbClr val="0000FF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D04DA-83DE-8633-1898-A01FE37F9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6066818" cy="4023360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b="1" dirty="0"/>
              <a:t>Title page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dirty="0"/>
              <a:t>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dirty="0"/>
              <a:t>Main consumers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dirty="0"/>
              <a:t>Nature, scope and role of </a:t>
            </a:r>
            <a:r>
              <a:rPr lang="en-GB" b="1" dirty="0"/>
              <a:t>guest services and facilities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Hotel indigo – nature, scope and role of quest services and facilities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dirty="0"/>
              <a:t>the importance of hospitality and how hotels meet/exceed guest</a:t>
            </a:r>
            <a:r>
              <a:rPr lang="en-GB" b="1" dirty="0"/>
              <a:t> expectations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Conclusion </a:t>
            </a:r>
          </a:p>
        </p:txBody>
      </p:sp>
      <p:pic>
        <p:nvPicPr>
          <p:cNvPr id="5" name="Picture 4" descr="Modern contemporary living room interior">
            <a:extLst>
              <a:ext uri="{FF2B5EF4-FFF2-40B4-BE49-F238E27FC236}">
                <a16:creationId xmlns:a16="http://schemas.microsoft.com/office/drawing/2014/main" id="{0F89525D-B520-0928-56DB-5539CB65DF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9746"/>
          <a:stretch/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146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A8CD3-1B35-CB56-F876-9C3FC6A25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u="sng" dirty="0">
                <a:highlight>
                  <a:srgbClr val="0000FF"/>
                </a:highlight>
              </a:rPr>
              <a:t>Hotel INDIGO</a:t>
            </a:r>
            <a:br>
              <a:rPr lang="en-US" dirty="0">
                <a:highlight>
                  <a:srgbClr val="0000FF"/>
                </a:highlight>
              </a:rPr>
            </a:br>
            <a:br>
              <a:rPr lang="en-US" dirty="0">
                <a:highlight>
                  <a:srgbClr val="0000FF"/>
                </a:highlight>
              </a:rPr>
            </a:br>
            <a:r>
              <a:rPr lang="en-US" dirty="0"/>
              <a:t>introduction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CD20B7-2BCF-AD7D-A366-0AC82C96CA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5788201"/>
              </p:ext>
            </p:extLst>
          </p:nvPr>
        </p:nvGraphicFramePr>
        <p:xfrm>
          <a:off x="1024128" y="2286000"/>
          <a:ext cx="9720073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logo for a hotel&#10;&#10;Description automatically generated">
            <a:extLst>
              <a:ext uri="{FF2B5EF4-FFF2-40B4-BE49-F238E27FC236}">
                <a16:creationId xmlns:a16="http://schemas.microsoft.com/office/drawing/2014/main" id="{EF027554-2D40-A921-9EB8-840DF035F58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9571" y="761999"/>
            <a:ext cx="2718054" cy="100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0121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98B6F-1024-ECE9-4171-771644662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US"/>
              <a:t>Hotel Indigo main consumers</a:t>
            </a:r>
            <a:endParaRPr lang="en-GB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CD50F5BA-4165-5E37-FBE3-1E59E656EE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3301526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5853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109556B-EAE9-4435-B409-0519F2CB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52267" cy="6858000"/>
          </a:xfrm>
          <a:prstGeom prst="rect">
            <a:avLst/>
          </a:prstGeom>
          <a:solidFill>
            <a:srgbClr val="574D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9C97C8-5236-23BD-5D38-BDB97CE95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07027" cy="1499616"/>
          </a:xfrm>
        </p:spPr>
        <p:txBody>
          <a:bodyPr>
            <a:normAutofit/>
          </a:bodyPr>
          <a:lstStyle/>
          <a:p>
            <a:r>
              <a:rPr lang="en-US" sz="4600">
                <a:solidFill>
                  <a:srgbClr val="FFFFFF"/>
                </a:solidFill>
                <a:highlight>
                  <a:srgbClr val="0000FF"/>
                </a:highlight>
              </a:rPr>
              <a:t>nature, scope and role of guest services and facilities</a:t>
            </a:r>
            <a:endParaRPr lang="en-GB" sz="4600">
              <a:solidFill>
                <a:srgbClr val="FFFFFF"/>
              </a:solidFill>
              <a:highlight>
                <a:srgbClr val="0000FF"/>
              </a:highlight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814CCBE-423E-41B2-A9F3-82679F490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673AC-62F8-592B-8092-EF49AE5B5C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6007027" cy="4023360"/>
          </a:xfrm>
        </p:spPr>
        <p:txBody>
          <a:bodyPr>
            <a:normAutofit/>
          </a:bodyPr>
          <a:lstStyle/>
          <a:p>
            <a:r>
              <a:rPr lang="en-US" sz="1500" b="1">
                <a:solidFill>
                  <a:srgbClr val="FFFFFF"/>
                </a:solidFill>
              </a:rPr>
              <a:t>Nature</a:t>
            </a:r>
            <a:r>
              <a:rPr lang="en-US" sz="1500">
                <a:solidFill>
                  <a:srgbClr val="FFFFFF"/>
                </a:solidFill>
              </a:rPr>
              <a:t> – refers to services and facilities provided for the use of customers to ensure a pleasant comfortable and memorable stay. </a:t>
            </a:r>
          </a:p>
          <a:p>
            <a:r>
              <a:rPr lang="en-US" sz="1500">
                <a:solidFill>
                  <a:srgbClr val="FFFFFF"/>
                </a:solidFill>
              </a:rPr>
              <a:t>The most common facilities are areas for activities. For example - </a:t>
            </a:r>
          </a:p>
          <a:p>
            <a:pPr marL="0" indent="0">
              <a:buNone/>
            </a:pPr>
            <a:r>
              <a:rPr lang="en-US" sz="1500">
                <a:solidFill>
                  <a:srgbClr val="FFFFFF"/>
                </a:solidFill>
              </a:rPr>
              <a:t> whereas most common amenities are activities which are provided by staff to make a stay more enjoyable and memorable. For example - </a:t>
            </a:r>
          </a:p>
          <a:p>
            <a:r>
              <a:rPr lang="en-US" sz="1500">
                <a:solidFill>
                  <a:srgbClr val="FFFFFF"/>
                </a:solidFill>
              </a:rPr>
              <a:t>Specific services and facilities depend on type, location and target market of the hotel. </a:t>
            </a:r>
          </a:p>
          <a:p>
            <a:r>
              <a:rPr lang="en-GB" sz="1500">
                <a:solidFill>
                  <a:srgbClr val="FFFFFF"/>
                </a:solidFill>
              </a:rPr>
              <a:t>Examples; free Wi-Fi, luxurious spa treatments.</a:t>
            </a:r>
          </a:p>
          <a:p>
            <a:r>
              <a:rPr lang="en-US" sz="1500">
                <a:solidFill>
                  <a:srgbClr val="FFFFFF"/>
                </a:solidFill>
              </a:rPr>
              <a:t>The </a:t>
            </a:r>
            <a:r>
              <a:rPr lang="en-US" sz="1500" b="1">
                <a:solidFill>
                  <a:srgbClr val="FFFFFF"/>
                </a:solidFill>
              </a:rPr>
              <a:t>scope</a:t>
            </a:r>
            <a:r>
              <a:rPr lang="en-US" sz="1500">
                <a:solidFill>
                  <a:srgbClr val="FFFFFF"/>
                </a:solidFill>
              </a:rPr>
              <a:t> of guest services and facilities within the hotel industry is extensive and is in place to enhance the customer's experience. </a:t>
            </a:r>
          </a:p>
          <a:p>
            <a:r>
              <a:rPr lang="en-US" sz="1500" b="1">
                <a:solidFill>
                  <a:srgbClr val="FFFFFF"/>
                </a:solidFill>
              </a:rPr>
              <a:t>Role – </a:t>
            </a:r>
            <a:r>
              <a:rPr lang="en-US" sz="1500">
                <a:solidFill>
                  <a:srgbClr val="FFFFFF"/>
                </a:solidFill>
              </a:rPr>
              <a:t>guest service is responsible for taking care of customers for example – greeting, resolving issues etc. - </a:t>
            </a:r>
            <a:endParaRPr lang="en-GB" sz="1500">
              <a:solidFill>
                <a:srgbClr val="FFFFFF"/>
              </a:solidFill>
            </a:endParaRPr>
          </a:p>
          <a:p>
            <a:r>
              <a:rPr lang="en-GB" sz="1500">
                <a:solidFill>
                  <a:srgbClr val="FFFFFF"/>
                </a:solidFill>
              </a:rPr>
              <a:t> </a:t>
            </a:r>
          </a:p>
        </p:txBody>
      </p:sp>
      <p:pic>
        <p:nvPicPr>
          <p:cNvPr id="5" name="Picture 4" descr="A person inside a glass house surrounded by plants">
            <a:extLst>
              <a:ext uri="{FF2B5EF4-FFF2-40B4-BE49-F238E27FC236}">
                <a16:creationId xmlns:a16="http://schemas.microsoft.com/office/drawing/2014/main" id="{A752EFDF-32E1-A53C-C453-AC8456DDA4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275" r="38565" b="-1"/>
          <a:stretch/>
        </p:blipFill>
        <p:spPr>
          <a:xfrm>
            <a:off x="7552266" y="10"/>
            <a:ext cx="463973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485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109556B-EAE9-4435-B409-0519F2CB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52267" cy="6858000"/>
          </a:xfrm>
          <a:prstGeom prst="rect">
            <a:avLst/>
          </a:prstGeom>
          <a:solidFill>
            <a:srgbClr val="4B5F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E7FAC8-2CF3-2B73-3DD5-2CA7E2061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07027" cy="149961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highlight>
                  <a:srgbClr val="0000FF"/>
                </a:highlight>
              </a:rPr>
              <a:t>Hotel Indigo</a:t>
            </a:r>
            <a:endParaRPr lang="en-GB">
              <a:solidFill>
                <a:srgbClr val="FFFFFF"/>
              </a:solidFill>
              <a:highlight>
                <a:srgbClr val="0000FF"/>
              </a:highlight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814CCBE-423E-41B2-A9F3-82679F490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19542-DCFD-B6A9-132A-3C05A7758A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6007027" cy="4023360"/>
          </a:xfrm>
        </p:spPr>
        <p:txBody>
          <a:bodyPr>
            <a:normAutofit/>
          </a:bodyPr>
          <a:lstStyle/>
          <a:p>
            <a:pPr lvl="5"/>
            <a:r>
              <a:rPr lang="en-US" b="1">
                <a:solidFill>
                  <a:srgbClr val="FFFFFF"/>
                </a:solidFill>
              </a:rPr>
              <a:t>Boutique hotel</a:t>
            </a:r>
          </a:p>
          <a:p>
            <a:pPr lvl="5"/>
            <a:r>
              <a:rPr lang="en-US" b="1">
                <a:solidFill>
                  <a:srgbClr val="FFFFFF"/>
                </a:solidFill>
              </a:rPr>
              <a:t>Easy reservations </a:t>
            </a:r>
          </a:p>
          <a:p>
            <a:pPr lvl="5"/>
            <a:r>
              <a:rPr lang="en-US" b="1">
                <a:solidFill>
                  <a:srgbClr val="FFFFFF"/>
                </a:solidFill>
              </a:rPr>
              <a:t>Intimate experience</a:t>
            </a:r>
          </a:p>
          <a:p>
            <a:pPr lvl="5"/>
            <a:r>
              <a:rPr lang="en-US" b="1">
                <a:solidFill>
                  <a:srgbClr val="FFFFFF"/>
                </a:solidFill>
              </a:rPr>
              <a:t>Clean comfortable rooms</a:t>
            </a:r>
          </a:p>
          <a:p>
            <a:pPr lvl="5"/>
            <a:r>
              <a:rPr lang="en-US" b="1">
                <a:solidFill>
                  <a:srgbClr val="FFFFFF"/>
                </a:solidFill>
              </a:rPr>
              <a:t>Activities</a:t>
            </a:r>
          </a:p>
          <a:p>
            <a:pPr lvl="5"/>
            <a:r>
              <a:rPr lang="en-US" b="1">
                <a:solidFill>
                  <a:srgbClr val="FFFFFF"/>
                </a:solidFill>
              </a:rPr>
              <a:t>Great food and beverage options</a:t>
            </a:r>
          </a:p>
          <a:p>
            <a:pPr lvl="5"/>
            <a:r>
              <a:rPr lang="en-US" b="1">
                <a:solidFill>
                  <a:srgbClr val="FFFFFF"/>
                </a:solidFill>
              </a:rPr>
              <a:t>Unique experience</a:t>
            </a:r>
          </a:p>
          <a:p>
            <a:pPr lvl="5"/>
            <a:r>
              <a:rPr lang="en-US" b="1">
                <a:solidFill>
                  <a:srgbClr val="FFFFFF"/>
                </a:solidFill>
              </a:rPr>
              <a:t>Pet friendly </a:t>
            </a:r>
          </a:p>
          <a:p>
            <a:pPr lvl="5"/>
            <a:r>
              <a:rPr lang="en-US" b="1">
                <a:solidFill>
                  <a:srgbClr val="FFFFFF"/>
                </a:solidFill>
              </a:rPr>
              <a:t>Rewards loyal customers </a:t>
            </a:r>
          </a:p>
          <a:p>
            <a:pPr marL="777240" lvl="5" indent="0">
              <a:buNone/>
            </a:pPr>
            <a:endParaRPr lang="en-US" b="1">
              <a:solidFill>
                <a:srgbClr val="FFFFFF"/>
              </a:solidFill>
            </a:endParaRPr>
          </a:p>
          <a:p>
            <a:pPr marL="777240" lvl="5" indent="0">
              <a:buNone/>
            </a:pPr>
            <a:endParaRPr lang="en-US" b="1">
              <a:solidFill>
                <a:srgbClr val="FFFFFF"/>
              </a:solidFill>
            </a:endParaRPr>
          </a:p>
        </p:txBody>
      </p:sp>
      <p:pic>
        <p:nvPicPr>
          <p:cNvPr id="7" name="Picture 6" descr="Resort pool with folded towels on lounge chairs">
            <a:extLst>
              <a:ext uri="{FF2B5EF4-FFF2-40B4-BE49-F238E27FC236}">
                <a16:creationId xmlns:a16="http://schemas.microsoft.com/office/drawing/2014/main" id="{5E1D60D8-8B3E-1028-DDFC-E794666398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317" r="32523" b="-1"/>
          <a:stretch/>
        </p:blipFill>
        <p:spPr>
          <a:xfrm>
            <a:off x="7552266" y="10"/>
            <a:ext cx="463973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4716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3A40F-9038-CF1F-53EA-858458A22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66818" cy="1499616"/>
          </a:xfrm>
        </p:spPr>
        <p:txBody>
          <a:bodyPr>
            <a:normAutofit/>
          </a:bodyPr>
          <a:lstStyle/>
          <a:p>
            <a:r>
              <a:rPr lang="en-US"/>
              <a:t>Importance of hospitality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63A17-9DD1-488C-A448-5E4ECE90F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6066818" cy="4023360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US" sz="2000"/>
              <a:t>Has a huge impact on people's experiences </a:t>
            </a:r>
          </a:p>
          <a:p>
            <a:pPr>
              <a:spcBef>
                <a:spcPts val="600"/>
              </a:spcBef>
            </a:pPr>
            <a:r>
              <a:rPr lang="en-US" sz="2000"/>
              <a:t>Convenient</a:t>
            </a:r>
          </a:p>
          <a:p>
            <a:pPr>
              <a:spcBef>
                <a:spcPts val="600"/>
              </a:spcBef>
            </a:pPr>
            <a:r>
              <a:rPr lang="en-US" sz="2000"/>
              <a:t>Cultural exchange</a:t>
            </a:r>
          </a:p>
          <a:p>
            <a:pPr>
              <a:spcBef>
                <a:spcPts val="600"/>
              </a:spcBef>
            </a:pPr>
            <a:r>
              <a:rPr lang="en-US" sz="2000"/>
              <a:t>Provides employment globally</a:t>
            </a:r>
          </a:p>
          <a:p>
            <a:pPr>
              <a:spcBef>
                <a:spcPts val="600"/>
              </a:spcBef>
            </a:pPr>
            <a:r>
              <a:rPr lang="en-US" sz="2000"/>
              <a:t>Helping people recharge</a:t>
            </a:r>
          </a:p>
          <a:p>
            <a:pPr>
              <a:spcBef>
                <a:spcPts val="600"/>
              </a:spcBef>
            </a:pPr>
            <a:r>
              <a:rPr lang="en-US" sz="2000"/>
              <a:t>Business facilities</a:t>
            </a:r>
          </a:p>
          <a:p>
            <a:pPr>
              <a:spcBef>
                <a:spcPts val="600"/>
              </a:spcBef>
            </a:pPr>
            <a:r>
              <a:rPr lang="en-US" sz="2000"/>
              <a:t>Celebrations</a:t>
            </a:r>
          </a:p>
          <a:p>
            <a:pPr>
              <a:spcBef>
                <a:spcPts val="600"/>
              </a:spcBef>
            </a:pPr>
            <a:r>
              <a:rPr lang="en-US" sz="2000"/>
              <a:t>Continuous improvement – feedback</a:t>
            </a:r>
          </a:p>
          <a:p>
            <a:pPr>
              <a:spcBef>
                <a:spcPts val="600"/>
              </a:spcBef>
            </a:pPr>
            <a:endParaRPr lang="en-US" sz="2000"/>
          </a:p>
          <a:p>
            <a:pPr>
              <a:spcBef>
                <a:spcPts val="600"/>
              </a:spcBef>
            </a:pPr>
            <a:r>
              <a:rPr lang="en-US" sz="2000" b="1"/>
              <a:t>How would our lives be without hospitality sector?</a:t>
            </a:r>
          </a:p>
          <a:p>
            <a:endParaRPr lang="en-US" sz="2000"/>
          </a:p>
          <a:p>
            <a:endParaRPr lang="en-US" sz="2000"/>
          </a:p>
          <a:p>
            <a:endParaRPr lang="en-GB" sz="2000"/>
          </a:p>
        </p:txBody>
      </p:sp>
      <p:pic>
        <p:nvPicPr>
          <p:cNvPr id="13" name="Picture 12" descr="White puzzle with one red piece">
            <a:extLst>
              <a:ext uri="{FF2B5EF4-FFF2-40B4-BE49-F238E27FC236}">
                <a16:creationId xmlns:a16="http://schemas.microsoft.com/office/drawing/2014/main" id="{E8B9538B-C4A5-9CFB-EC15-95DDE4453D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774" r="30170"/>
          <a:stretch/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5877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B0785-9690-33B9-6BB3-F196168F9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153" y="-214884"/>
            <a:ext cx="6066818" cy="1499616"/>
          </a:xfrm>
        </p:spPr>
        <p:txBody>
          <a:bodyPr>
            <a:normAutofit/>
          </a:bodyPr>
          <a:lstStyle/>
          <a:p>
            <a:r>
              <a:rPr lang="en-US" sz="3200" dirty="0">
                <a:highlight>
                  <a:srgbClr val="0000FF"/>
                </a:highlight>
              </a:rPr>
              <a:t>Guest expectations</a:t>
            </a:r>
            <a:endParaRPr lang="en-GB" sz="3200" dirty="0">
              <a:highlight>
                <a:srgbClr val="0000FF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10B29-2DB4-D843-424E-0870E271B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653" y="1028700"/>
            <a:ext cx="6066818" cy="4023360"/>
          </a:xfrm>
        </p:spPr>
        <p:txBody>
          <a:bodyPr>
            <a:normAutofit/>
          </a:bodyPr>
          <a:lstStyle/>
          <a:p>
            <a:r>
              <a:rPr lang="en-US" sz="1800" dirty="0"/>
              <a:t>Hotels and restaurants must do everything to please their customers.</a:t>
            </a:r>
          </a:p>
          <a:p>
            <a:r>
              <a:rPr lang="en-US" sz="1800" dirty="0"/>
              <a:t>Not meeting client expectations will result in bad reputation </a:t>
            </a:r>
          </a:p>
          <a:p>
            <a:pPr marL="0" indent="0">
              <a:buNone/>
            </a:pPr>
            <a:r>
              <a:rPr lang="en-US" sz="1800" dirty="0"/>
              <a:t>Meeting client expectations will result in lukewarm reviews</a:t>
            </a:r>
          </a:p>
          <a:p>
            <a:pPr marL="0" indent="0">
              <a:buNone/>
            </a:pPr>
            <a:r>
              <a:rPr lang="en-US" sz="1800" dirty="0"/>
              <a:t>Exceeding client expectations will result in great review.</a:t>
            </a:r>
          </a:p>
          <a:p>
            <a:endParaRPr lang="en-GB" dirty="0"/>
          </a:p>
        </p:txBody>
      </p:sp>
      <p:pic>
        <p:nvPicPr>
          <p:cNvPr id="17" name="Picture 16" descr="Tray of takeaway coffees">
            <a:extLst>
              <a:ext uri="{FF2B5EF4-FFF2-40B4-BE49-F238E27FC236}">
                <a16:creationId xmlns:a16="http://schemas.microsoft.com/office/drawing/2014/main" id="{72CB2468-2098-52DB-19EE-61AE4CC5B6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75" r="29765" b="-1"/>
          <a:stretch/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  <p:pic>
        <p:nvPicPr>
          <p:cNvPr id="6" name="Picture 5" descr="A diagram of a company's performance&#10;&#10;Description automatically generated with medium confidence">
            <a:extLst>
              <a:ext uri="{FF2B5EF4-FFF2-40B4-BE49-F238E27FC236}">
                <a16:creationId xmlns:a16="http://schemas.microsoft.com/office/drawing/2014/main" id="{F1CBA034-8725-BA40-3C9B-A75C7AECE4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2267" y="-96108"/>
            <a:ext cx="4639732" cy="6954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4915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9BAD0-0BD8-6F42-5A0F-9908DC649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66818" cy="1499616"/>
          </a:xfrm>
        </p:spPr>
        <p:txBody>
          <a:bodyPr>
            <a:normAutofit/>
          </a:bodyPr>
          <a:lstStyle/>
          <a:p>
            <a:r>
              <a:rPr lang="en-US">
                <a:highlight>
                  <a:srgbClr val="0000FF"/>
                </a:highlight>
              </a:rPr>
              <a:t>Conclusion</a:t>
            </a:r>
            <a:endParaRPr lang="en-GB">
              <a:highlight>
                <a:srgbClr val="0000FF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706E3-F194-5704-BA4D-648E9AE30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6066818" cy="402336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In a competitive sector like the hospitality industry, meeting customer expectations is no longer enough; beyond them is the key difference. Going above and beyond will create memorable experiences, foster loyalty and generate positive word of mouth.</a:t>
            </a:r>
          </a:p>
          <a:p>
            <a:r>
              <a:rPr lang="en-US" dirty="0"/>
              <a:t> Hotel Indigo, with its unique blend of localized design and  consistent levels of service and amenities, encapsulates this philosophy. </a:t>
            </a:r>
          </a:p>
          <a:p>
            <a:r>
              <a:rPr lang="en-US" dirty="0"/>
              <a:t>By infusing local culture into each property and delivering tailored experiences, Hotel Indigo not only meets guests' basic expectations but often exceeds them, thereby setting a benchmark.  for hotels to thrive in today's saturated market, the art of satisfying customers by exceeding their expectations is not just a strategy but a necessity.</a:t>
            </a:r>
            <a:endParaRPr lang="en-GB" dirty="0"/>
          </a:p>
        </p:txBody>
      </p:sp>
      <p:pic>
        <p:nvPicPr>
          <p:cNvPr id="22" name="Picture 21" descr="Blood in a test tube">
            <a:extLst>
              <a:ext uri="{FF2B5EF4-FFF2-40B4-BE49-F238E27FC236}">
                <a16:creationId xmlns:a16="http://schemas.microsoft.com/office/drawing/2014/main" id="{9B2F92F6-743F-8404-42AA-4F123A0C0E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258" r="17582" b="-1"/>
          <a:stretch/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3467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E3B61-A4A0-0B59-F145-22EDBEF2C5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D01AC-A3C7-C3D3-B535-859049A238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7788" y="1875453"/>
            <a:ext cx="10016413" cy="4433907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IHG. (2023). </a:t>
            </a:r>
            <a:r>
              <a:rPr lang="en-US" sz="2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About InterContinental Hotels Group Brands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https://www.ihg.com/content/us/en/about/brands.</a:t>
            </a:r>
          </a:p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Cudahy, S. (2022). </a:t>
            </a:r>
            <a:r>
              <a:rPr lang="en-US" sz="2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Here’s why Hotel Indigo is perfect for a short stay in London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The Points Guy. Available at: https://thepointsguy.com/reviews/hotel-indigo-london-paddington/ [Accessed 22 Oct. 2023].</a:t>
            </a:r>
          </a:p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Anon, (2016). </a:t>
            </a:r>
            <a:r>
              <a:rPr lang="en-US" sz="2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Hotel Indigo – a boutique hotel experience from InterContinental Hotels | </a:t>
            </a:r>
            <a:r>
              <a:rPr lang="en-US" sz="2800" b="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DreamTravelOnPoints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https://dreamtravelonpoints.com/hotel-indigo-a-boutique-hotel-experience-from-intercontinental-hotels/ [Accessed 22 Oct. 2023].</a:t>
            </a:r>
          </a:p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InterContinental Hotels Group PLC. (n.d.). </a:t>
            </a:r>
            <a:r>
              <a:rPr lang="en-US" sz="2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Hotel Indigo debuts largest marketing campaign in brand history, delivering a beautiful perspective of neighborhoods across the world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https://www.ihgplc.com/en/news-and-media/news-releases/2023/hotel-indigo-debuts-largest-marketing-campaign-in-brand-history [Accessed 22 Oct. 2023].</a:t>
            </a:r>
          </a:p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IHG Development. (n.d.). </a:t>
            </a:r>
            <a:r>
              <a:rPr lang="en-US" sz="2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Hotel Indigo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https://development.ihg.com/hotel-brands/hotel-indigo.</a:t>
            </a:r>
          </a:p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InterContinental Hotels Group PLC. (n.d.). </a:t>
            </a:r>
            <a:r>
              <a:rPr lang="en-US" sz="2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The art of design: Hotel Indigo infuses spaces with unexpected design details inspired by neighborhoods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https://www.ihgplc.com/en/news-and-media/news-releases/2021/the-art-of-design-hotel-indigo-infuses-spaces-unexpected-design-details-inspired-by-neighborhoods.</a:t>
            </a:r>
          </a:p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Revfine.com (2022). </a:t>
            </a:r>
            <a:r>
              <a:rPr lang="en-US" sz="2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Hotel Facilities: Everything to Know About Facilities in Hotels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Revfine.com. Available at: https://www.revfine.com/hotel-facilities/.</a:t>
            </a:r>
          </a:p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Recruiting Resources: How to Recruit and Hire Better. (2018). </a:t>
            </a:r>
            <a:r>
              <a:rPr lang="en-US" sz="2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Hotel Front Desk Agent job description template | Workable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https://resources.workable.com/hotel-front-desk-agent-job-description.</a:t>
            </a:r>
          </a:p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Little Hotelier. (2021). </a:t>
            </a:r>
            <a:r>
              <a:rPr lang="en-US" sz="2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What makes a boutique hotel successful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https://www.littlehotelier.com/blog/running-your-property/boutique-hotel-successful/.</a:t>
            </a:r>
          </a:p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r>
              <a:rPr lang="en-US" sz="28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ReviewPro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(2020). </a:t>
            </a:r>
            <a:r>
              <a:rPr lang="en-US" sz="2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8 Steps to Exceed Guest Expectations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</a:t>
            </a:r>
            <a:r>
              <a:rPr lang="en-US" sz="28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ReviewPro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Available at: https://reviewproblog.shijigroup.com/exceed-guest-expectations/ [Accessed 22 Oct. 2023].</a:t>
            </a:r>
          </a:p>
          <a:p>
            <a:pPr algn="l"/>
            <a:r>
              <a:rPr lang="en-US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96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57E4F6B2817034DA9B38F1FC54D5789" ma:contentTypeVersion="9" ma:contentTypeDescription="Create a new document." ma:contentTypeScope="" ma:versionID="1a240ff85cd80b1674cd3b3a10000c13">
  <xsd:schema xmlns:xsd="http://www.w3.org/2001/XMLSchema" xmlns:xs="http://www.w3.org/2001/XMLSchema" xmlns:p="http://schemas.microsoft.com/office/2006/metadata/properties" xmlns:ns3="b91d980c-c22e-4add-95e7-e41eba77919c" xmlns:ns4="3b668f4a-e20a-4dd1-9645-56e913f8ec68" targetNamespace="http://schemas.microsoft.com/office/2006/metadata/properties" ma:root="true" ma:fieldsID="325e06715b0d9df3c37e85388995fd5f" ns3:_="" ns4:_="">
    <xsd:import namespace="b91d980c-c22e-4add-95e7-e41eba77919c"/>
    <xsd:import namespace="3b668f4a-e20a-4dd1-9645-56e913f8ec6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91d980c-c22e-4add-95e7-e41eba77919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b668f4a-e20a-4dd1-9645-56e913f8ec6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91d980c-c22e-4add-95e7-e41eba77919c" xsi:nil="true"/>
  </documentManagement>
</p:properties>
</file>

<file path=customXml/itemProps1.xml><?xml version="1.0" encoding="utf-8"?>
<ds:datastoreItem xmlns:ds="http://schemas.openxmlformats.org/officeDocument/2006/customXml" ds:itemID="{4ABD2FD1-B515-4D11-A617-9442C51F0D9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91d980c-c22e-4add-95e7-e41eba77919c"/>
    <ds:schemaRef ds:uri="3b668f4a-e20a-4dd1-9645-56e913f8ec6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96AB962-4FA9-40C7-8466-8CA4F5BAB08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36ED1F0-DAF2-4058-B7AD-D4190D25FDAC}">
  <ds:schemaRefs>
    <ds:schemaRef ds:uri="http://schemas.microsoft.com/office/2006/documentManagement/types"/>
    <ds:schemaRef ds:uri="http://schemas.microsoft.com/office/2006/metadata/properties"/>
    <ds:schemaRef ds:uri="http://purl.org/dc/dcmitype/"/>
    <ds:schemaRef ds:uri="http://purl.org/dc/terms/"/>
    <ds:schemaRef ds:uri="http://purl.org/dc/elements/1.1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3b668f4a-e20a-4dd1-9645-56e913f8ec68"/>
    <ds:schemaRef ds:uri="b91d980c-c22e-4add-95e7-e41eba77919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169</TotalTime>
  <Words>997</Words>
  <Application>Microsoft Office PowerPoint</Application>
  <PresentationFormat>Widescreen</PresentationFormat>
  <Paragraphs>84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Calibri</vt:lpstr>
      <vt:lpstr>Tw Cen MT</vt:lpstr>
      <vt:lpstr>Tw Cen MT Condensed</vt:lpstr>
      <vt:lpstr>Wingdings 3</vt:lpstr>
      <vt:lpstr>Integral</vt:lpstr>
      <vt:lpstr>Hospitality and Guest Services BMIH4003  Sabrina Janicka 2239817  Deborah Lloyd</vt:lpstr>
      <vt:lpstr>Content table</vt:lpstr>
      <vt:lpstr>Hotel INDIGO  introduction</vt:lpstr>
      <vt:lpstr>Hotel Indigo main consumers</vt:lpstr>
      <vt:lpstr>nature, scope and role of guest services and facilities</vt:lpstr>
      <vt:lpstr>Hotel Indigo</vt:lpstr>
      <vt:lpstr>Importance of hospitality </vt:lpstr>
      <vt:lpstr>Guest expectations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and Guest Services BMIH4003  Sabrina Janicka 2239817  Deborah Lloyd</dc:title>
  <dc:creator>Sabrina Janicka</dc:creator>
  <cp:lastModifiedBy>Sabrina Janicka</cp:lastModifiedBy>
  <cp:revision>3</cp:revision>
  <dcterms:created xsi:type="dcterms:W3CDTF">2023-10-22T20:13:34Z</dcterms:created>
  <dcterms:modified xsi:type="dcterms:W3CDTF">2023-10-22T23:02:51Z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0x010100057E4F6B2817034DA9B38F1FC54D5789</vt:lpwstr>
  </property>
</Properties>
</file>