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4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kinsoku lang="zh-CN" invalStChars="!%),.:;?]}¨·ˇˉ་―‖’”…‰∶、。〃々〉》」』】〕〗！＂＇％），．：；？］｀｜｝～￠" invalEndChars="([{·‘“〈《「『【〔〖（．［｛￡￥"/>
  <p:defaultTextStyle>
    <a:defPPr>
      <a:defRPr lang="zh-CN"/>
    </a:defPPr>
    <a:lvl1pPr marL="0" indent="0" algn="l" defTabSz="914400" eaLnBrk="1" fontAlgn="auto" latinLnBrk="0" hangingPunct="1">
      <a:buNone/>
      <a:defRPr sz="1800" kern="1200">
        <a:solidFill>
          <a:schemeClr val="tx1"/>
        </a:solidFill>
        <a:latin typeface="Droid Sans" charset="0"/>
        <a:ea typeface="Droid Sans" charset="0"/>
        <a:cs typeface="Droid Sans" charset="0"/>
      </a:defRPr>
    </a:lvl1pPr>
    <a:lvl2pPr marL="457200" indent="0" algn="l" defTabSz="914400" eaLnBrk="1" fontAlgn="auto" latinLnBrk="0" hangingPunct="1">
      <a:buNone/>
      <a:defRPr sz="1800" kern="1200">
        <a:solidFill>
          <a:schemeClr val="tx1"/>
        </a:solidFill>
        <a:latin typeface="Droid Sans" charset="0"/>
        <a:ea typeface="Droid Sans" charset="0"/>
        <a:cs typeface="Droid Sans" charset="0"/>
      </a:defRPr>
    </a:lvl2pPr>
    <a:lvl3pPr marL="914400" indent="0" algn="l" defTabSz="914400" eaLnBrk="1" fontAlgn="auto" latinLnBrk="0" hangingPunct="1">
      <a:buNone/>
      <a:defRPr sz="1800" kern="1200">
        <a:solidFill>
          <a:schemeClr val="tx1"/>
        </a:solidFill>
        <a:latin typeface="Droid Sans" charset="0"/>
        <a:ea typeface="Droid Sans" charset="0"/>
        <a:cs typeface="Droid Sans" charset="0"/>
      </a:defRPr>
    </a:lvl3pPr>
    <a:lvl4pPr marL="1371600" indent="0" algn="l" defTabSz="914400" eaLnBrk="1" fontAlgn="auto" latinLnBrk="0" hangingPunct="1">
      <a:buNone/>
      <a:defRPr sz="1800" kern="1200">
        <a:solidFill>
          <a:schemeClr val="tx1"/>
        </a:solidFill>
        <a:latin typeface="Droid Sans" charset="0"/>
        <a:ea typeface="Droid Sans" charset="0"/>
        <a:cs typeface="Droid Sans" charset="0"/>
      </a:defRPr>
    </a:lvl4pPr>
    <a:lvl5pPr marL="1828800" indent="0" algn="l" defTabSz="914400" eaLnBrk="1" fontAlgn="auto" latinLnBrk="0" hangingPunct="1">
      <a:buNone/>
      <a:defRPr sz="1800" kern="1200">
        <a:solidFill>
          <a:schemeClr val="tx1"/>
        </a:solidFill>
        <a:latin typeface="Droid Sans" charset="0"/>
        <a:ea typeface="Droid Sans" charset="0"/>
        <a:cs typeface="Droid Sans" charset="0"/>
      </a:defRPr>
    </a:lvl5pPr>
    <a:lvl6pPr marL="2286000" indent="0" algn="l" defTabSz="914400" eaLnBrk="1" fontAlgn="auto" latinLnBrk="0" hangingPunct="1">
      <a:buNone/>
      <a:defRPr sz="1800" kern="1200">
        <a:solidFill>
          <a:schemeClr val="tx1"/>
        </a:solidFill>
        <a:latin typeface="Droid Sans" charset="0"/>
        <a:ea typeface="Droid Sans" charset="0"/>
        <a:cs typeface="Droid Sans" charset="0"/>
      </a:defRPr>
    </a:lvl6pPr>
    <a:lvl7pPr marL="2743200" indent="0" algn="l" defTabSz="914400" eaLnBrk="1" fontAlgn="auto" latinLnBrk="0" hangingPunct="1">
      <a:buNone/>
      <a:defRPr sz="1800" kern="1200">
        <a:solidFill>
          <a:schemeClr val="tx1"/>
        </a:solidFill>
        <a:latin typeface="Droid Sans" charset="0"/>
        <a:ea typeface="Droid Sans" charset="0"/>
        <a:cs typeface="Droid Sans" charset="0"/>
      </a:defRPr>
    </a:lvl7pPr>
    <a:lvl8pPr marL="3200400" indent="0" algn="l" defTabSz="914400" eaLnBrk="1" fontAlgn="auto" latinLnBrk="0" hangingPunct="1">
      <a:buNone/>
      <a:defRPr sz="1800" kern="1200">
        <a:solidFill>
          <a:schemeClr val="tx1"/>
        </a:solidFill>
        <a:latin typeface="Droid Sans" charset="0"/>
        <a:ea typeface="Droid Sans" charset="0"/>
        <a:cs typeface="Droid Sans" charset="0"/>
      </a:defRPr>
    </a:lvl8pPr>
    <a:lvl9pPr marL="3200400" indent="0" algn="l" defTabSz="914400" eaLnBrk="1" fontAlgn="auto" latinLnBrk="0" hangingPunct="1">
      <a:buNone/>
      <a:defRPr sz="1800" kern="1200">
        <a:solidFill>
          <a:schemeClr val="tx1"/>
        </a:solidFill>
        <a:latin typeface="Droid Sans" charset="0"/>
        <a:ea typeface="Droid Sans" charset="0"/>
        <a:cs typeface="Droid Sans" charset="0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65" autoAdjust="0"/>
    <p:restoredTop sz="100000" autoAdjust="0"/>
  </p:normalViewPr>
  <p:slideViewPr>
    <p:cSldViewPr snapToGrid="0">
      <p:cViewPr>
        <p:scale>
          <a:sx n="93" d="100"/>
          <a:sy n="93" d="100"/>
        </p:scale>
        <p:origin x="0" y="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>
        <p:scale>
          <a:sx n="50" d="100"/>
          <a:sy n="50" d="100"/>
        </p:scale>
        <p:origin x="0" y="0"/>
      </p:cViewPr>
      <p:guideLst/>
    </p:cSldViewPr>
  </p:notesViewPr>
  <p:gridSpacing cx="72010" cy="7201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handoutMaster" Target="handoutMasters/handoutMaster1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notesMaster" Target="notesMasters/notesMaster1.xml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asetă de text"/>
          <p:cNvSpPr>
            <a:spLocks noGrp="1"/>
          </p:cNvSpPr>
          <p:nvPr>
            <p:ph type="hdr"/>
          </p:nvPr>
        </p:nvSpPr>
        <p:spPr>
          <a:xfrm>
            <a:off x="0" y="0"/>
            <a:ext cx="2971799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pPr algn="l"/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14" name="Casetă de text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pPr algn="r"/>
            <a:fld id="{CAD2D6BD-DE1B-4B5F-8B41-2702339687B9}" type="datetime1">
              <a:rPr lang="en-US" altLang="zh-CN" sz="1200">
                <a:latin typeface="Aptos" charset="0"/>
                <a:ea typeface="等线" charset="0"/>
                <a:cs typeface="Aptos" charset="0"/>
              </a:rPr>
              <a:t>11/23/2025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15" name="Casetă de text"/>
          <p:cNvSpPr>
            <a:spLocks noGrp="1"/>
          </p:cNvSpPr>
          <p:nvPr>
            <p:ph type="ftr" idx="2"/>
          </p:nvPr>
        </p:nvSpPr>
        <p:spPr>
          <a:xfrm>
            <a:off x="0" y="8685213"/>
            <a:ext cx="2971799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l"/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16" name="Casetă de text"/>
          <p:cNvSpPr>
            <a:spLocks noGrp="1"/>
          </p:cNvSpPr>
          <p:nvPr>
            <p:ph type="sldNum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‹#›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9350281"/>
      </p:ext>
    </p:extLst>
  </p:cSld>
  <p:clrMap bg1="lt1" tx1="dk1" bg2="lt2" tx2="dk2" accent1="accent1" accent2="accent2" accent3="accent3" accent4="accent4" accent5="accent5" accent6="accent6" hlink="hlink" folHlink="folHlink"/>
  <p:hf sldNum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setă de text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‹#›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8" name="Casetă de text"/>
          <p:cNvSpPr>
            <a:spLocks noGrp="1"/>
          </p:cNvSpPr>
          <p:nvPr>
            <p:ph type="hdr"/>
          </p:nvPr>
        </p:nvSpPr>
        <p:spPr>
          <a:xfrm>
            <a:off x="0" y="0"/>
            <a:ext cx="2971799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pPr algn="l"/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9" name="Casetă de text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pPr algn="r"/>
            <a:fld id="{CAD2D6BD-DE1B-4B5F-8B41-2702339687B9}" type="datetime1">
              <a:rPr lang="en-US" altLang="zh-CN" sz="1200">
                <a:latin typeface="Aptos" charset="0"/>
                <a:ea typeface="等线" charset="0"/>
                <a:cs typeface="Aptos" charset="0"/>
              </a:rPr>
              <a:t>11/23/2025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10" name="Obiect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</a:ln>
        </p:spPr>
      </p:sp>
      <p:sp>
        <p:nvSpPr>
          <p:cNvPr id="11" name="Casetă de text"/>
          <p:cNvSpPr>
            <a:spLocks noGrp="1"/>
          </p:cNvSpPr>
          <p:nvPr>
            <p:ph type="body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12" name="Casetă de text"/>
          <p:cNvSpPr>
            <a:spLocks noGrp="1"/>
          </p:cNvSpPr>
          <p:nvPr>
            <p:ph type="ftr" idx="4"/>
          </p:nvPr>
        </p:nvSpPr>
        <p:spPr>
          <a:xfrm>
            <a:off x="0" y="8685213"/>
            <a:ext cx="2971799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l"/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197209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Aptos" charset="0"/>
        <a:ea typeface="等线" charset="0"/>
        <a:cs typeface="Aptos" charset="0"/>
      </a:defRPr>
    </a:lvl1pPr>
    <a:lvl2pPr marL="4572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Aptos" charset="0"/>
        <a:ea typeface="等线" charset="0"/>
        <a:cs typeface="Aptos" charset="0"/>
      </a:defRPr>
    </a:lvl2pPr>
    <a:lvl3pPr marL="9144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Aptos" charset="0"/>
        <a:ea typeface="等线" charset="0"/>
        <a:cs typeface="Aptos" charset="0"/>
      </a:defRPr>
    </a:lvl3pPr>
    <a:lvl4pPr marL="13716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Aptos" charset="0"/>
        <a:ea typeface="等线" charset="0"/>
        <a:cs typeface="Aptos" charset="0"/>
      </a:defRPr>
    </a:lvl4pPr>
    <a:lvl5pPr marL="18288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Aptos" charset="0"/>
        <a:ea typeface="等线" charset="0"/>
        <a:cs typeface="Aptos" charset="0"/>
      </a:defRPr>
    </a:lvl5pPr>
    <a:lvl6pPr marL="22860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Aptos" charset="0"/>
        <a:ea typeface="等线" charset="0"/>
        <a:cs typeface="Aptos" charset="0"/>
      </a:defRPr>
    </a:lvl6pPr>
    <a:lvl7pPr marL="27432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Aptos" charset="0"/>
        <a:ea typeface="等线" charset="0"/>
        <a:cs typeface="Aptos" charset="0"/>
      </a:defRPr>
    </a:lvl7pPr>
    <a:lvl8pPr marL="32004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Aptos" charset="0"/>
        <a:ea typeface="等线" charset="0"/>
        <a:cs typeface="Aptos" charset="0"/>
      </a:defRPr>
    </a:lvl8pPr>
    <a:lvl9pPr marL="32004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Aptos" charset="0"/>
        <a:ea typeface="等线" charset="0"/>
        <a:cs typeface="Aptos" charset="0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setă de text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1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26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1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27" name="Obiect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</p:sp>
      <p:sp>
        <p:nvSpPr>
          <p:cNvPr id="28" name="Casetă de text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29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charset="0"/>
                <a:ea typeface="Droid Sans" charset="0"/>
                <a:cs typeface="Lucida Sans" charset="0"/>
              </a:rPr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742094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setă de text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2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35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2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36" name="Obiect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</p:sp>
      <p:sp>
        <p:nvSpPr>
          <p:cNvPr id="37" name="Casetă de text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38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charset="0"/>
                <a:ea typeface="Droid Sans" charset="0"/>
                <a:cs typeface="Lucida Sans" charset="0"/>
              </a:rPr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240727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setă de text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3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47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3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48" name="Obiect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</p:sp>
      <p:sp>
        <p:nvSpPr>
          <p:cNvPr id="49" name="Casetă de text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50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charset="0"/>
                <a:ea typeface="Droid Sans" charset="0"/>
                <a:cs typeface="Lucida Sans" charset="0"/>
              </a:rPr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534722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setă de text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4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52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4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53" name="Obiect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</p:sp>
      <p:sp>
        <p:nvSpPr>
          <p:cNvPr id="54" name="Casetă de text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55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charset="0"/>
                <a:ea typeface="Droid Sans" charset="0"/>
                <a:cs typeface="Lucida Sans" charset="0"/>
              </a:rPr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552296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setă de text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5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63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5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64" name="Obiect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</p:sp>
      <p:sp>
        <p:nvSpPr>
          <p:cNvPr id="65" name="Casetă de text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66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charset="0"/>
                <a:ea typeface="Droid Sans" charset="0"/>
                <a:cs typeface="Lucida Sans" charset="0"/>
              </a:rPr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722027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setă de text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6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69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6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70" name="Obiect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</p:sp>
      <p:sp>
        <p:nvSpPr>
          <p:cNvPr id="71" name="Casetă de text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72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charset="0"/>
                <a:ea typeface="Droid Sans" charset="0"/>
                <a:cs typeface="Lucida Sans" charset="0"/>
              </a:rPr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153768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setă de text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7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74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7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75" name="Obiect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</p:sp>
      <p:sp>
        <p:nvSpPr>
          <p:cNvPr id="76" name="Casetă de text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77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charset="0"/>
                <a:ea typeface="Droid Sans" charset="0"/>
                <a:cs typeface="Lucida Sans" charset="0"/>
              </a:rPr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994833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setă de text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8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86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8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87" name="Obiect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</p:sp>
      <p:sp>
        <p:nvSpPr>
          <p:cNvPr id="88" name="Casetă de text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89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charset="0"/>
                <a:ea typeface="Droid Sans" charset="0"/>
                <a:cs typeface="Lucida Sans" charset="0"/>
              </a:rPr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65702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setă de text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9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91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9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92" name="Obiect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</p:sp>
      <p:sp>
        <p:nvSpPr>
          <p:cNvPr id="93" name="Casetă de text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94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charset="0"/>
                <a:ea typeface="Droid Sans" charset="0"/>
                <a:cs typeface="Lucida Sans" charset="0"/>
              </a:rPr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18872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setă de text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10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98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10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99" name="Obiect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</p:sp>
      <p:sp>
        <p:nvSpPr>
          <p:cNvPr id="100" name="Casetă de text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101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charset="0"/>
                <a:ea typeface="Droid Sans" charset="0"/>
                <a:cs typeface="Lucida Sans" charset="0"/>
              </a:rPr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43050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setă de text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11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103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11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104" name="Obiect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</p:sp>
      <p:sp>
        <p:nvSpPr>
          <p:cNvPr id="105" name="Casetă de text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106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charset="0"/>
                <a:ea typeface="Droid Sans" charset="0"/>
                <a:cs typeface="Lucida Sans" charset="0"/>
              </a:rPr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264575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asetă de text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12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111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Aptos" charset="0"/>
                <a:ea typeface="等线" charset="0"/>
                <a:cs typeface="Aptos" charset="0"/>
              </a:rPr>
              <a:t>12</a:t>
            </a:fld>
            <a:endParaRPr lang="zh-CN" altLang="en-US" sz="1200">
              <a:latin typeface="Aptos" charset="0"/>
              <a:ea typeface="等线" charset="0"/>
              <a:cs typeface="Aptos" charset="0"/>
            </a:endParaRPr>
          </a:p>
        </p:txBody>
      </p:sp>
      <p:sp>
        <p:nvSpPr>
          <p:cNvPr id="112" name="Obiect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</p:sp>
      <p:sp>
        <p:nvSpPr>
          <p:cNvPr id="113" name="Casetă de text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114" name="Dreptunghiuri"/>
          <p:cNvSpPr>
            <a:spLocks noGrp="1"/>
          </p:cNvSpPr>
          <p:nvPr>
            <p:ph type="sldNum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charset="0"/>
                <a:ea typeface="Droid Sans" charset="0"/>
                <a:cs typeface="Lucida Sans" charset="0"/>
              </a:rPr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377628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 de text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Casetă de text"/>
          <p:cNvSpPr>
            <a:spLocks noGrp="1"/>
          </p:cNvSpPr>
          <p:nvPr>
            <p:ph type="subTitle" idx="1"/>
          </p:nvPr>
        </p:nvSpPr>
        <p:spPr>
          <a:xfrm>
            <a:off x="1828800" y="3886199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Casetă de text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>2025/11/23</a:t>
            </a:fld>
            <a:endParaRPr lang="zh-CN" altLang="en-US"/>
          </a:p>
        </p:txBody>
      </p:sp>
      <p:sp>
        <p:nvSpPr>
          <p:cNvPr id="5" name="Casetă de tex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Casetă de text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47073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 de text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Casetă de text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Casetă de text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>2025/11/23</a:t>
            </a:fld>
            <a:endParaRPr lang="zh-CN" altLang="en-US"/>
          </a:p>
        </p:txBody>
      </p:sp>
      <p:sp>
        <p:nvSpPr>
          <p:cNvPr id="5" name="Casetă de tex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Casetă de text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34002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 de text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Casetă de text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asetă de text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>2025/11/23</a:t>
            </a:fld>
            <a:endParaRPr lang="zh-CN" altLang="en-US"/>
          </a:p>
        </p:txBody>
      </p:sp>
      <p:sp>
        <p:nvSpPr>
          <p:cNvPr id="5" name="Casetă de tex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Casetă de text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1405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 de text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Casetă de text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Casetă de text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Casetă de text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>2025/11/23</a:t>
            </a:fld>
            <a:endParaRPr lang="zh-CN" altLang="en-US"/>
          </a:p>
        </p:txBody>
      </p:sp>
      <p:sp>
        <p:nvSpPr>
          <p:cNvPr id="6" name="Casetă de tex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Casetă de text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11463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 de text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Casetă de text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asetă de text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Casetă de text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asetă de text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Casetă de text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>2025/11/23</a:t>
            </a:fld>
            <a:endParaRPr lang="zh-CN" altLang="en-US"/>
          </a:p>
        </p:txBody>
      </p:sp>
      <p:sp>
        <p:nvSpPr>
          <p:cNvPr id="8" name="Casetă de tex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Casetă de text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391906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 de text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Casetă de text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>2025/11/23</a:t>
            </a:fld>
            <a:endParaRPr lang="zh-CN" altLang="en-US"/>
          </a:p>
        </p:txBody>
      </p:sp>
      <p:sp>
        <p:nvSpPr>
          <p:cNvPr id="4" name="Casetă de tex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Casetă de text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88082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 de text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>2025/11/23</a:t>
            </a:fld>
            <a:endParaRPr lang="zh-CN" altLang="en-US"/>
          </a:p>
        </p:txBody>
      </p:sp>
      <p:sp>
        <p:nvSpPr>
          <p:cNvPr id="3" name="Casetă de tex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Casetă de text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1444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 de text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Casetă de text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Casetă de text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Casetă de text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>2025/11/23</a:t>
            </a:fld>
            <a:endParaRPr lang="zh-CN" altLang="en-US"/>
          </a:p>
        </p:txBody>
      </p:sp>
      <p:sp>
        <p:nvSpPr>
          <p:cNvPr id="6" name="Casetă de tex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Casetă de text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9868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 de text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Casetă de text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Casetă de text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Casetă de text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>2025/11/23</a:t>
            </a:fld>
            <a:endParaRPr lang="zh-CN" altLang="en-US"/>
          </a:p>
        </p:txBody>
      </p:sp>
      <p:sp>
        <p:nvSpPr>
          <p:cNvPr id="6" name="Casetă de tex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Casetă de text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486581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 de text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Casetă de text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Casetă de text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>2025/11/23</a:t>
            </a:fld>
            <a:endParaRPr lang="zh-CN" altLang="en-US"/>
          </a:p>
        </p:txBody>
      </p:sp>
      <p:sp>
        <p:nvSpPr>
          <p:cNvPr id="5" name="Casetă de tex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Casetă de text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66668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 de text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Casetă de text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Casetă de text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>2025/11/23</a:t>
            </a:fld>
            <a:endParaRPr lang="zh-CN" altLang="en-US"/>
          </a:p>
        </p:txBody>
      </p:sp>
      <p:sp>
        <p:nvSpPr>
          <p:cNvPr id="5" name="Casetă de tex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Casetă de text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791451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自定义版式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Casetă de text"/>
          <p:cNvSpPr>
            <a:spLocks noGrp="1"/>
          </p:cNvSpPr>
          <p:nvPr>
            <p:ph type="title"/>
          </p:nvPr>
        </p:nvSpPr>
        <p:spPr>
          <a:xfrm>
            <a:off x="365760" y="4578236"/>
            <a:ext cx="11460480" cy="1005839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r>
              <a:rPr lang="en-US" altLang="zh-CN" sz="6000">
                <a:highlight>
                  <a:srgbClr val="000000"/>
                </a:highlight>
              </a:rPr>
              <a:t>Click to edit Master title style</a:t>
            </a:r>
            <a:endParaRPr lang="zh-CN" altLang="en-US" sz="6000">
              <a:highlight>
                <a:srgbClr val="000000"/>
              </a:highlight>
            </a:endParaRPr>
          </a:p>
        </p:txBody>
      </p:sp>
      <p:sp>
        <p:nvSpPr>
          <p:cNvPr id="18" name="Casetă de text"/>
          <p:cNvSpPr>
            <a:spLocks noGrp="1"/>
          </p:cNvSpPr>
          <p:nvPr>
            <p:ph type="body"/>
          </p:nvPr>
        </p:nvSpPr>
        <p:spPr>
          <a:xfrm>
            <a:off x="1051560" y="5668963"/>
            <a:ext cx="10775314" cy="479425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pPr marL="0" indent="0">
              <a:buNone/>
            </a:pPr>
            <a:r>
              <a:rPr lang="en-US" altLang="zh-CN" sz="2000"/>
              <a:t>Click to edit Master text styles</a:t>
            </a:r>
            <a:endParaRPr lang="zh-CN" altLang="en-US" sz="2000"/>
          </a:p>
        </p:txBody>
      </p:sp>
      <p:sp>
        <p:nvSpPr>
          <p:cNvPr id="19" name="Casetă de text"/>
          <p:cNvSpPr>
            <a:spLocks noGrp="1"/>
          </p:cNvSpPr>
          <p:nvPr>
            <p:ph type="dt"/>
          </p:nvPr>
        </p:nvSpPr>
        <p:spPr>
          <a:xfrm>
            <a:off x="137160" y="6453002"/>
            <a:ext cx="914400" cy="365125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>
              <a:avLst/>
            </a:prstTxWarp>
          </a:bodyPr>
          <a:lstStyle/>
          <a:p>
            <a:pPr algn="l"/>
            <a:fld id="{CAD2D6BD-DE1B-4B5F-8B41-2702339687B9}" type="datetime1">
              <a:rPr lang="en-US" altLang="zh-CN" sz="90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11/23/2025</a:t>
            </a:fld>
            <a:endParaRPr lang="zh-CN" altLang="en-US" sz="900">
              <a:solidFill>
                <a:schemeClr val="tx1"/>
              </a:solidFill>
              <a:latin typeface="Selawik" charset="0"/>
              <a:ea typeface="Droid Sans" charset="0"/>
              <a:cs typeface="Selawik" charset="0"/>
            </a:endParaRPr>
          </a:p>
        </p:txBody>
      </p:sp>
      <p:sp>
        <p:nvSpPr>
          <p:cNvPr id="20" name="Casetă de text"/>
          <p:cNvSpPr>
            <a:spLocks noGrp="1"/>
          </p:cNvSpPr>
          <p:nvPr>
            <p:ph type="ftr"/>
          </p:nvPr>
        </p:nvSpPr>
        <p:spPr>
          <a:xfrm>
            <a:off x="8847493" y="6453002"/>
            <a:ext cx="2805405" cy="365125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>
              <a:avLst/>
            </a:prstTxWarp>
          </a:bodyPr>
          <a:lstStyle/>
          <a:p>
            <a:pPr algn="r"/>
            <a:r>
              <a:rPr lang="en-US" altLang="zh-CN" sz="90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Sample Footer Text</a:t>
            </a:r>
            <a:endParaRPr lang="zh-CN" altLang="en-US" sz="900">
              <a:solidFill>
                <a:schemeClr val="tx1"/>
              </a:solidFill>
              <a:latin typeface="Selawik" charset="0"/>
              <a:ea typeface="Droid Sans" charset="0"/>
              <a:cs typeface="Selawik" charset="0"/>
            </a:endParaRPr>
          </a:p>
        </p:txBody>
      </p:sp>
      <p:sp>
        <p:nvSpPr>
          <p:cNvPr id="21" name="Casetă de text"/>
          <p:cNvSpPr>
            <a:spLocks noGrp="1"/>
          </p:cNvSpPr>
          <p:nvPr>
            <p:ph type="sldNum"/>
          </p:nvPr>
        </p:nvSpPr>
        <p:spPr>
          <a:xfrm>
            <a:off x="11681926" y="6453002"/>
            <a:ext cx="379443" cy="365125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900" b="0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‹#›</a:t>
            </a:fld>
            <a:endParaRPr lang="zh-CN" altLang="en-US" sz="900">
              <a:solidFill>
                <a:schemeClr val="tx1"/>
              </a:solidFill>
              <a:latin typeface="Selawik" charset="0"/>
              <a:ea typeface="Droid Sans" charset="0"/>
              <a:cs typeface="Selawik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5329905"/>
      </p:ext>
    </p:extLst>
  </p:cSld>
  <p:clrMapOvr>
    <a:masterClrMapping/>
  </p:clrMapOvr>
  <p:hf sldNum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自定义版式">
    <p:bg>
      <p:bgPr>
        <a:solidFill>
          <a:srgbClr val="1C1A1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Casetă de text"/>
          <p:cNvSpPr>
            <a:spLocks noGrp="1"/>
          </p:cNvSpPr>
          <p:nvPr>
            <p:ph type="title"/>
          </p:nvPr>
        </p:nvSpPr>
        <p:spPr>
          <a:xfrm>
            <a:off x="365760" y="1801368"/>
            <a:ext cx="8602201" cy="45720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r>
              <a:rPr lang="en-US" altLang="zh-CN" sz="6000">
                <a:highlight>
                  <a:srgbClr val="FFFFFF"/>
                </a:highlight>
              </a:rPr>
              <a:t>Click to edit Master title style</a:t>
            </a:r>
            <a:endParaRPr lang="zh-CN" altLang="en-US" sz="6000">
              <a:highlight>
                <a:srgbClr val="FFFFFF"/>
              </a:highlight>
            </a:endParaRPr>
          </a:p>
        </p:txBody>
      </p:sp>
      <p:sp>
        <p:nvSpPr>
          <p:cNvPr id="31" name="Casetă de text"/>
          <p:cNvSpPr>
            <a:spLocks noGrp="1"/>
          </p:cNvSpPr>
          <p:nvPr>
            <p:ph type="dt" idx="10"/>
          </p:nvPr>
        </p:nvSpPr>
        <p:spPr>
          <a:xfrm>
            <a:off x="137160" y="85236"/>
            <a:ext cx="3494314" cy="365124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>
              <a:avLst/>
            </a:prstTxWarp>
          </a:bodyPr>
          <a:lstStyle/>
          <a:p>
            <a:pPr algn="l"/>
            <a:fld id="{CAD2D6BD-DE1B-4B5F-8B41-2702339687B9}" type="datetime1">
              <a:rPr lang="en-US" altLang="zh-CN" sz="90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11/23/2025</a:t>
            </a:fld>
            <a:endParaRPr lang="zh-CN" altLang="en-US" sz="900">
              <a:solidFill>
                <a:schemeClr val="tx1"/>
              </a:solidFill>
              <a:latin typeface="Selawik" charset="0"/>
              <a:ea typeface="Droid Sans" charset="0"/>
              <a:cs typeface="Selawik" charset="0"/>
            </a:endParaRPr>
          </a:p>
        </p:txBody>
      </p:sp>
      <p:sp>
        <p:nvSpPr>
          <p:cNvPr id="32" name="Casetă de text"/>
          <p:cNvSpPr>
            <a:spLocks noGrp="1"/>
          </p:cNvSpPr>
          <p:nvPr>
            <p:ph type="ftr"/>
          </p:nvPr>
        </p:nvSpPr>
        <p:spPr>
          <a:xfrm>
            <a:off x="8847493" y="85236"/>
            <a:ext cx="2805405" cy="365124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>
              <a:avLst/>
            </a:prstTxWarp>
          </a:bodyPr>
          <a:lstStyle/>
          <a:p>
            <a:pPr algn="r"/>
            <a:r>
              <a:rPr lang="en-US" altLang="zh-CN" sz="90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Sample Footer Text</a:t>
            </a:r>
            <a:endParaRPr lang="zh-CN" altLang="en-US" sz="900">
              <a:solidFill>
                <a:schemeClr val="tx1"/>
              </a:solidFill>
              <a:latin typeface="Selawik" charset="0"/>
              <a:ea typeface="Droid Sans" charset="0"/>
              <a:cs typeface="Selawik" charset="0"/>
            </a:endParaRPr>
          </a:p>
        </p:txBody>
      </p:sp>
      <p:sp>
        <p:nvSpPr>
          <p:cNvPr id="33" name="Casetă de text"/>
          <p:cNvSpPr>
            <a:spLocks noGrp="1"/>
          </p:cNvSpPr>
          <p:nvPr>
            <p:ph type="sldNum"/>
          </p:nvPr>
        </p:nvSpPr>
        <p:spPr>
          <a:xfrm>
            <a:off x="11681926" y="85236"/>
            <a:ext cx="379443" cy="365124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900" b="0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‹#›</a:t>
            </a:fld>
            <a:endParaRPr lang="zh-CN" altLang="en-US" sz="900">
              <a:solidFill>
                <a:schemeClr val="tx1"/>
              </a:solidFill>
              <a:latin typeface="Selawik" charset="0"/>
              <a:ea typeface="Droid Sans" charset="0"/>
              <a:cs typeface="Selawik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2239056"/>
      </p:ext>
    </p:extLst>
  </p:cSld>
  <p:clrMapOvr>
    <a:masterClrMapping/>
  </p:clrMapOvr>
  <p:hf sldNum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自定义版式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Casetă de text"/>
          <p:cNvSpPr>
            <a:spLocks noGrp="1"/>
          </p:cNvSpPr>
          <p:nvPr>
            <p:ph type="title"/>
          </p:nvPr>
        </p:nvSpPr>
        <p:spPr>
          <a:xfrm>
            <a:off x="5409768" y="548640"/>
            <a:ext cx="6217919" cy="14255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r>
              <a:rPr lang="en-US" altLang="zh-CN" sz="4000">
                <a:highlight>
                  <a:srgbClr val="000000"/>
                </a:highlight>
              </a:rPr>
              <a:t>Click to edit Master title style</a:t>
            </a:r>
            <a:endParaRPr lang="zh-CN" altLang="en-US" sz="4000">
              <a:highlight>
                <a:srgbClr val="000000"/>
              </a:highlight>
            </a:endParaRPr>
          </a:p>
        </p:txBody>
      </p:sp>
      <p:sp>
        <p:nvSpPr>
          <p:cNvPr id="40" name="Casetă de text"/>
          <p:cNvSpPr>
            <a:spLocks noGrp="1"/>
          </p:cNvSpPr>
          <p:nvPr>
            <p:ph type="body"/>
          </p:nvPr>
        </p:nvSpPr>
        <p:spPr>
          <a:xfrm>
            <a:off x="6973829" y="2103120"/>
            <a:ext cx="4572000" cy="429768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1" name="Casetă de text"/>
          <p:cNvSpPr>
            <a:spLocks noGrp="1"/>
          </p:cNvSpPr>
          <p:nvPr>
            <p:ph type="dt"/>
          </p:nvPr>
        </p:nvSpPr>
        <p:spPr>
          <a:xfrm>
            <a:off x="6973829" y="6453002"/>
            <a:ext cx="914400" cy="365125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>
              <a:avLst/>
            </a:prstTxWarp>
          </a:bodyPr>
          <a:lstStyle/>
          <a:p>
            <a:pPr algn="l"/>
            <a:fld id="{CAD2D6BD-DE1B-4B5F-8B41-2702339687B9}" type="datetime1">
              <a:rPr lang="en-US" altLang="zh-CN" sz="90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11/23/2025</a:t>
            </a:fld>
            <a:endParaRPr lang="zh-CN" altLang="en-US" sz="900">
              <a:solidFill>
                <a:schemeClr val="tx1"/>
              </a:solidFill>
              <a:latin typeface="Selawik" charset="0"/>
              <a:ea typeface="Droid Sans" charset="0"/>
              <a:cs typeface="Selawik" charset="0"/>
            </a:endParaRPr>
          </a:p>
        </p:txBody>
      </p:sp>
      <p:sp>
        <p:nvSpPr>
          <p:cNvPr id="42" name="Casetă de text"/>
          <p:cNvSpPr>
            <a:spLocks noGrp="1"/>
          </p:cNvSpPr>
          <p:nvPr>
            <p:ph type="ftr"/>
          </p:nvPr>
        </p:nvSpPr>
        <p:spPr>
          <a:xfrm>
            <a:off x="8847493" y="6453002"/>
            <a:ext cx="2805405" cy="365125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>
              <a:avLst/>
            </a:prstTxWarp>
          </a:bodyPr>
          <a:lstStyle/>
          <a:p>
            <a:pPr algn="r"/>
            <a:r>
              <a:rPr lang="en-US" altLang="zh-CN" sz="90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Sample Footer Text</a:t>
            </a:r>
            <a:endParaRPr lang="zh-CN" altLang="en-US" sz="900">
              <a:solidFill>
                <a:schemeClr val="tx1"/>
              </a:solidFill>
              <a:latin typeface="Selawik" charset="0"/>
              <a:ea typeface="Droid Sans" charset="0"/>
              <a:cs typeface="Selawik" charset="0"/>
            </a:endParaRPr>
          </a:p>
        </p:txBody>
      </p:sp>
      <p:sp>
        <p:nvSpPr>
          <p:cNvPr id="43" name="Casetă de text"/>
          <p:cNvSpPr>
            <a:spLocks noGrp="1"/>
          </p:cNvSpPr>
          <p:nvPr>
            <p:ph type="sldNum"/>
          </p:nvPr>
        </p:nvSpPr>
        <p:spPr>
          <a:xfrm>
            <a:off x="11681926" y="6453002"/>
            <a:ext cx="379443" cy="365125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900" b="0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‹#›</a:t>
            </a:fld>
            <a:endParaRPr lang="zh-CN" altLang="en-US" sz="900">
              <a:solidFill>
                <a:schemeClr val="tx1"/>
              </a:solidFill>
              <a:latin typeface="Selawik" charset="0"/>
              <a:ea typeface="Droid Sans" charset="0"/>
              <a:cs typeface="Selawik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610423"/>
      </p:ext>
    </p:extLst>
  </p:cSld>
  <p:clrMapOvr>
    <a:masterClrMapping/>
  </p:clrMapOvr>
  <p:hf sldNum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自定义版式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Casetă de text"/>
          <p:cNvSpPr>
            <a:spLocks noGrp="1"/>
          </p:cNvSpPr>
          <p:nvPr>
            <p:ph type="title"/>
          </p:nvPr>
        </p:nvSpPr>
        <p:spPr>
          <a:xfrm>
            <a:off x="621791" y="3172968"/>
            <a:ext cx="4389120" cy="22860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r>
              <a:rPr lang="en-US" altLang="zh-CN">
                <a:highlight>
                  <a:srgbClr val="000000"/>
                </a:highlight>
              </a:rPr>
              <a:t>Click to edit Master title style</a:t>
            </a:r>
            <a:endParaRPr lang="zh-CN" altLang="en-US">
              <a:highlight>
                <a:srgbClr val="000000"/>
              </a:highlight>
            </a:endParaRPr>
          </a:p>
        </p:txBody>
      </p:sp>
      <p:sp>
        <p:nvSpPr>
          <p:cNvPr id="57" name="Casetă de text"/>
          <p:cNvSpPr>
            <a:spLocks noGrp="1"/>
          </p:cNvSpPr>
          <p:nvPr>
            <p:ph type="body"/>
          </p:nvPr>
        </p:nvSpPr>
        <p:spPr>
          <a:xfrm>
            <a:off x="6272784" y="3172523"/>
            <a:ext cx="4572000" cy="22860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pPr marL="0" indent="0">
              <a:buNone/>
            </a:pPr>
            <a:r>
              <a:rPr lang="en-US" altLang="zh-CN"/>
              <a:t>Click to edit Master text styles</a:t>
            </a:r>
          </a:p>
          <a:p>
            <a:pPr marL="228600" lvl="1" indent="0">
              <a:buNone/>
            </a:pPr>
            <a:r>
              <a:rPr lang="en-US" altLang="zh-CN"/>
              <a:t>Second level</a:t>
            </a:r>
          </a:p>
          <a:p>
            <a:pPr marL="457200" lvl="2" indent="0">
              <a:buNone/>
            </a:pPr>
            <a:r>
              <a:rPr lang="en-US" altLang="zh-CN"/>
              <a:t>Third level</a:t>
            </a:r>
          </a:p>
          <a:p>
            <a:pPr marL="685800" lvl="3" indent="0">
              <a:buNone/>
            </a:pPr>
            <a:r>
              <a:rPr lang="en-US" altLang="zh-CN"/>
              <a:t>Fourth level</a:t>
            </a:r>
          </a:p>
          <a:p>
            <a:pPr marL="914400" lvl="4" indent="0">
              <a:buNone/>
            </a:pPr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8" name="Casetă de text"/>
          <p:cNvSpPr>
            <a:spLocks noGrp="1"/>
          </p:cNvSpPr>
          <p:nvPr>
            <p:ph type="dt" idx="10"/>
          </p:nvPr>
        </p:nvSpPr>
        <p:spPr>
          <a:xfrm>
            <a:off x="137160" y="6453002"/>
            <a:ext cx="914400" cy="365125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>
              <a:avLst/>
            </a:prstTxWarp>
          </a:bodyPr>
          <a:lstStyle/>
          <a:p>
            <a:pPr algn="l"/>
            <a:fld id="{CAD2D6BD-DE1B-4B5F-8B41-2702339687B9}" type="datetime1">
              <a:rPr lang="en-US" altLang="zh-CN" sz="90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11/23/2025</a:t>
            </a:fld>
            <a:endParaRPr lang="zh-CN" altLang="en-US" sz="900">
              <a:solidFill>
                <a:schemeClr val="tx1"/>
              </a:solidFill>
              <a:latin typeface="Selawik" charset="0"/>
              <a:ea typeface="Droid Sans" charset="0"/>
              <a:cs typeface="Selawik" charset="0"/>
            </a:endParaRPr>
          </a:p>
        </p:txBody>
      </p:sp>
      <p:sp>
        <p:nvSpPr>
          <p:cNvPr id="59" name="Casetă de text"/>
          <p:cNvSpPr>
            <a:spLocks noGrp="1"/>
          </p:cNvSpPr>
          <p:nvPr>
            <p:ph type="ftr"/>
          </p:nvPr>
        </p:nvSpPr>
        <p:spPr>
          <a:xfrm>
            <a:off x="8847493" y="6453002"/>
            <a:ext cx="2805405" cy="365125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>
              <a:avLst/>
            </a:prstTxWarp>
          </a:bodyPr>
          <a:lstStyle/>
          <a:p>
            <a:pPr algn="r"/>
            <a:r>
              <a:rPr lang="en-US" altLang="zh-CN" sz="90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Sample Footer Text</a:t>
            </a:r>
            <a:endParaRPr lang="zh-CN" altLang="en-US" sz="900">
              <a:solidFill>
                <a:schemeClr val="tx1"/>
              </a:solidFill>
              <a:latin typeface="Selawik" charset="0"/>
              <a:ea typeface="Droid Sans" charset="0"/>
              <a:cs typeface="Selawik" charset="0"/>
            </a:endParaRPr>
          </a:p>
        </p:txBody>
      </p:sp>
      <p:sp>
        <p:nvSpPr>
          <p:cNvPr id="60" name="Casetă de text"/>
          <p:cNvSpPr>
            <a:spLocks noGrp="1"/>
          </p:cNvSpPr>
          <p:nvPr>
            <p:ph type="sldNum"/>
          </p:nvPr>
        </p:nvSpPr>
        <p:spPr>
          <a:xfrm>
            <a:off x="11681926" y="6453002"/>
            <a:ext cx="379443" cy="365125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900" b="0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‹#›</a:t>
            </a:fld>
            <a:endParaRPr lang="zh-CN" altLang="en-US" sz="900">
              <a:solidFill>
                <a:schemeClr val="tx1"/>
              </a:solidFill>
              <a:latin typeface="Selawik" charset="0"/>
              <a:ea typeface="Droid Sans" charset="0"/>
              <a:cs typeface="Selawik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006452"/>
      </p:ext>
    </p:extLst>
  </p:cSld>
  <p:clrMapOvr>
    <a:masterClrMapping/>
  </p:clrMapOvr>
  <p:hf sldNum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自定义版式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Casetă de text"/>
          <p:cNvSpPr>
            <a:spLocks noGrp="1"/>
          </p:cNvSpPr>
          <p:nvPr>
            <p:ph type="title"/>
          </p:nvPr>
        </p:nvSpPr>
        <p:spPr>
          <a:xfrm>
            <a:off x="3101537" y="320039"/>
            <a:ext cx="8502199" cy="1258388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r>
              <a:rPr lang="en-US" altLang="zh-CN" sz="4000">
                <a:highlight>
                  <a:srgbClr val="000000"/>
                </a:highlight>
              </a:rPr>
              <a:t>Click to edit Master title style</a:t>
            </a:r>
            <a:endParaRPr lang="zh-CN" altLang="en-US" sz="4000">
              <a:highlight>
                <a:srgbClr val="000000"/>
              </a:highlight>
            </a:endParaRPr>
          </a:p>
        </p:txBody>
      </p:sp>
      <p:sp>
        <p:nvSpPr>
          <p:cNvPr id="79" name="Casetă de text"/>
          <p:cNvSpPr>
            <a:spLocks noGrp="1"/>
          </p:cNvSpPr>
          <p:nvPr>
            <p:ph type="body"/>
          </p:nvPr>
        </p:nvSpPr>
        <p:spPr>
          <a:xfrm>
            <a:off x="4745736" y="1725386"/>
            <a:ext cx="6858000" cy="4638838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80" name="Casetă de text"/>
          <p:cNvSpPr>
            <a:spLocks noGrp="1"/>
          </p:cNvSpPr>
          <p:nvPr>
            <p:ph type="dt"/>
          </p:nvPr>
        </p:nvSpPr>
        <p:spPr>
          <a:xfrm>
            <a:off x="4745736" y="6453002"/>
            <a:ext cx="3494314" cy="365125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>
              <a:avLst/>
            </a:prstTxWarp>
          </a:bodyPr>
          <a:lstStyle/>
          <a:p>
            <a:pPr algn="l"/>
            <a:fld id="{CAD2D6BD-DE1B-4B5F-8B41-2702339687B9}" type="datetime1">
              <a:rPr lang="en-US" altLang="zh-CN" sz="90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11/23/2025</a:t>
            </a:fld>
            <a:endParaRPr lang="zh-CN" altLang="en-US" sz="900">
              <a:solidFill>
                <a:schemeClr val="tx1"/>
              </a:solidFill>
              <a:latin typeface="Selawik" charset="0"/>
              <a:ea typeface="Droid Sans" charset="0"/>
              <a:cs typeface="Selawik" charset="0"/>
            </a:endParaRPr>
          </a:p>
        </p:txBody>
      </p:sp>
      <p:sp>
        <p:nvSpPr>
          <p:cNvPr id="81" name="Casetă de text"/>
          <p:cNvSpPr>
            <a:spLocks noGrp="1"/>
          </p:cNvSpPr>
          <p:nvPr>
            <p:ph type="ftr"/>
          </p:nvPr>
        </p:nvSpPr>
        <p:spPr>
          <a:xfrm>
            <a:off x="8847493" y="6453002"/>
            <a:ext cx="2805405" cy="365125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>
              <a:avLst/>
            </a:prstTxWarp>
          </a:bodyPr>
          <a:lstStyle/>
          <a:p>
            <a:pPr algn="r"/>
            <a:r>
              <a:rPr lang="en-US" altLang="zh-CN" sz="90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Sample Footer Text</a:t>
            </a:r>
            <a:endParaRPr lang="zh-CN" altLang="en-US" sz="900">
              <a:solidFill>
                <a:schemeClr val="tx1"/>
              </a:solidFill>
              <a:latin typeface="Selawik" charset="0"/>
              <a:ea typeface="Droid Sans" charset="0"/>
              <a:cs typeface="Selawik" charset="0"/>
            </a:endParaRPr>
          </a:p>
        </p:txBody>
      </p:sp>
      <p:sp>
        <p:nvSpPr>
          <p:cNvPr id="82" name="Casetă de text"/>
          <p:cNvSpPr>
            <a:spLocks noGrp="1"/>
          </p:cNvSpPr>
          <p:nvPr>
            <p:ph type="sldNum"/>
          </p:nvPr>
        </p:nvSpPr>
        <p:spPr>
          <a:xfrm>
            <a:off x="11681926" y="6453002"/>
            <a:ext cx="379443" cy="365125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900" b="0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‹#›</a:t>
            </a:fld>
            <a:endParaRPr lang="zh-CN" altLang="en-US" sz="900">
              <a:solidFill>
                <a:schemeClr val="tx1"/>
              </a:solidFill>
              <a:latin typeface="Selawik" charset="0"/>
              <a:ea typeface="Droid Sans" charset="0"/>
              <a:cs typeface="Selawik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6718035"/>
      </p:ext>
    </p:extLst>
  </p:cSld>
  <p:clrMapOvr>
    <a:masterClrMapping/>
  </p:clrMapOvr>
  <p:hf sldNum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 de text"/>
          <p:cNvSpPr>
            <a:spLocks noGrp="1"/>
          </p:cNvSpPr>
          <p:nvPr>
            <p:ph type="title"/>
          </p:nvPr>
        </p:nvSpPr>
        <p:spPr>
          <a:xfrm>
            <a:off x="612647" y="548640"/>
            <a:ext cx="10653578" cy="1132258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asetă de text"/>
          <p:cNvSpPr>
            <a:spLocks noGrp="1"/>
          </p:cNvSpPr>
          <p:nvPr>
            <p:ph type="body" idx="1"/>
          </p:nvPr>
        </p:nvSpPr>
        <p:spPr>
          <a:xfrm>
            <a:off x="612647" y="1715531"/>
            <a:ext cx="10653580" cy="4593828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Casetă de text"/>
          <p:cNvSpPr>
            <a:spLocks noGrp="1"/>
          </p:cNvSpPr>
          <p:nvPr>
            <p:ph type="dt" idx="2"/>
          </p:nvPr>
        </p:nvSpPr>
        <p:spPr>
          <a:xfrm>
            <a:off x="137160" y="6453002"/>
            <a:ext cx="914400" cy="365125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>
              <a:avLst/>
            </a:prstTxWarp>
          </a:bodyPr>
          <a:lstStyle/>
          <a:p>
            <a:pPr algn="l"/>
            <a:fld id="{CAD2D6BD-DE1B-4B5F-8B41-2702339687B9}" type="datetime1">
              <a:rPr lang="en-US" altLang="zh-CN" sz="90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11/23/2025</a:t>
            </a:fld>
            <a:endParaRPr lang="zh-CN" altLang="en-US" sz="900">
              <a:solidFill>
                <a:schemeClr val="tx1"/>
              </a:solidFill>
              <a:latin typeface="Selawik" charset="0"/>
              <a:ea typeface="Droid Sans" charset="0"/>
              <a:cs typeface="Selawik" charset="0"/>
            </a:endParaRPr>
          </a:p>
        </p:txBody>
      </p:sp>
      <p:sp>
        <p:nvSpPr>
          <p:cNvPr id="5" name="Casetă de text"/>
          <p:cNvSpPr>
            <a:spLocks noGrp="1"/>
          </p:cNvSpPr>
          <p:nvPr>
            <p:ph type="ftr" idx="3"/>
          </p:nvPr>
        </p:nvSpPr>
        <p:spPr>
          <a:xfrm>
            <a:off x="8847493" y="6453002"/>
            <a:ext cx="2805405" cy="365125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>
              <a:avLst/>
            </a:prstTxWarp>
          </a:bodyPr>
          <a:lstStyle/>
          <a:p>
            <a:pPr algn="r"/>
            <a:r>
              <a:rPr lang="en-US" altLang="zh-CN" sz="90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Sample Footer Text</a:t>
            </a:r>
            <a:endParaRPr lang="zh-CN" altLang="en-US" sz="900">
              <a:solidFill>
                <a:schemeClr val="tx1"/>
              </a:solidFill>
              <a:latin typeface="Selawik" charset="0"/>
              <a:ea typeface="Droid Sans" charset="0"/>
              <a:cs typeface="Selawik" charset="0"/>
            </a:endParaRPr>
          </a:p>
        </p:txBody>
      </p:sp>
      <p:sp>
        <p:nvSpPr>
          <p:cNvPr id="6" name="Casetă de text"/>
          <p:cNvSpPr>
            <a:spLocks noGrp="1"/>
          </p:cNvSpPr>
          <p:nvPr>
            <p:ph type="sldNum" idx="4"/>
          </p:nvPr>
        </p:nvSpPr>
        <p:spPr>
          <a:xfrm>
            <a:off x="11681926" y="6453002"/>
            <a:ext cx="379443" cy="365125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>
              <a:avLst/>
            </a:prstTxWarp>
          </a:bodyPr>
          <a:lstStyle/>
          <a:p>
            <a:pPr algn="r"/>
            <a:fld id="{CAD2D6BD-DE1B-4B5F-8B41-2702339687B9}" type="slidenum">
              <a:rPr lang="en-US" altLang="zh-CN" sz="900" b="0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‹#›</a:t>
            </a:fld>
            <a:endParaRPr lang="zh-CN" altLang="en-US" sz="900">
              <a:solidFill>
                <a:schemeClr val="tx1"/>
              </a:solidFill>
              <a:latin typeface="Selawik" charset="0"/>
              <a:ea typeface="Droid Sans" charset="0"/>
              <a:cs typeface="Selawik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8143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</p:sldLayoutIdLst>
  <p:transition>
    <p:dissolve/>
  </p:transition>
  <p:hf sldNum="0" hdr="0" ftr="0" dt="0"/>
  <p:txStyles>
    <p:titleStyle>
      <a:lvl1pPr algn="l" defTabSz="914400" eaLnBrk="1" fontAlgn="auto" latinLnBrk="0" hangingPunct="1">
        <a:lnSpc>
          <a:spcPct val="100000"/>
        </a:lnSpc>
        <a:spcBef>
          <a:spcPts val="0"/>
        </a:spcBef>
        <a:buNone/>
        <a:defRPr sz="4000" b="1" i="0" kern="1200" cap="all" spc="600" baseline="0">
          <a:solidFill>
            <a:schemeClr val="tx1"/>
          </a:solidFill>
          <a:latin typeface="Franklin Gothic Heavy" charset="0"/>
          <a:ea typeface="Droid Sans" charset="0"/>
          <a:cs typeface="Franklin Gothic Heavy" charset="0"/>
        </a:defRPr>
      </a:lvl1pPr>
    </p:titleStyle>
    <p:bodyStyle>
      <a:lvl1pPr marL="228600" indent="-228600" algn="l" defTabSz="914400" eaLnBrk="1" fontAlgn="auto" latinLnBrk="0" hangingPunct="1">
        <a:lnSpc>
          <a:spcPct val="120000"/>
        </a:lnSpc>
        <a:spcBef>
          <a:spcPts val="1000"/>
        </a:spcBef>
        <a:buFont typeface="Arial" pitchFamily="34" charset="0"/>
        <a:buChar char="•"/>
        <a:defRPr sz="1400" kern="1200">
          <a:solidFill>
            <a:schemeClr val="tx1"/>
          </a:solidFill>
          <a:latin typeface="Selawik" charset="0"/>
          <a:ea typeface="Droid Sans" charset="0"/>
          <a:cs typeface="Selawik" charset="0"/>
        </a:defRPr>
      </a:lvl1pPr>
      <a:lvl2pPr marL="457200" indent="-228600" algn="l" defTabSz="914400" eaLnBrk="1" fontAlgn="auto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Selawik" charset="0"/>
          <a:ea typeface="Droid Sans" charset="0"/>
          <a:cs typeface="Selawik" charset="0"/>
        </a:defRPr>
      </a:lvl2pPr>
      <a:lvl3pPr marL="685800" indent="-228600" algn="l" defTabSz="914400" eaLnBrk="1" fontAlgn="auto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Selawik" charset="0"/>
          <a:ea typeface="Droid Sans" charset="0"/>
          <a:cs typeface="Selawik" charset="0"/>
        </a:defRPr>
      </a:lvl3pPr>
      <a:lvl4pPr marL="914400" indent="-228600" algn="l" defTabSz="914400" eaLnBrk="1" fontAlgn="auto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Selawik" charset="0"/>
          <a:ea typeface="Droid Sans" charset="0"/>
          <a:cs typeface="Selawik" charset="0"/>
        </a:defRPr>
      </a:lvl4pPr>
      <a:lvl5pPr marL="1143000" indent="-228600" algn="l" defTabSz="914400" eaLnBrk="1" fontAlgn="auto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Selawik" charset="0"/>
          <a:ea typeface="Droid Sans" charset="0"/>
          <a:cs typeface="Selawik" charset="0"/>
        </a:defRPr>
      </a:lvl5pPr>
      <a:lvl6pPr marL="2514600" indent="-228600" algn="l" defTabSz="914400" eaLnBrk="1" fontAlgn="auto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Selawik" charset="0"/>
          <a:ea typeface="Droid Sans" charset="0"/>
          <a:cs typeface="Selawik" charset="0"/>
        </a:defRPr>
      </a:lvl6pPr>
      <a:lvl7pPr marL="2971800" indent="-228600" algn="l" defTabSz="914400" eaLnBrk="1" fontAlgn="auto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Selawik" charset="0"/>
          <a:ea typeface="Droid Sans" charset="0"/>
          <a:cs typeface="Selawik" charset="0"/>
        </a:defRPr>
      </a:lvl7pPr>
      <a:lvl8pPr marL="3429000" indent="-228600" algn="l" defTabSz="914400" eaLnBrk="1" fontAlgn="auto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Selawik" charset="0"/>
          <a:ea typeface="Droid Sans" charset="0"/>
          <a:cs typeface="Selawik" charset="0"/>
        </a:defRPr>
      </a:lvl8pPr>
      <a:lvl9pPr marL="3429000" indent="-228600" algn="l" defTabSz="914400" eaLnBrk="1" fontAlgn="auto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Selawik" charset="0"/>
          <a:ea typeface="Droid Sans" charset="0"/>
          <a:cs typeface="Selawik" charset="0"/>
        </a:defRPr>
      </a:lvl9pPr>
    </p:bodyStyle>
    <p:otherStyle>
      <a:defPPr>
        <a:defRPr lang="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3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14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13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15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15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13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16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13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16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13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 /><Relationship Id="rId2" Type="http://schemas.openxmlformats.org/officeDocument/2006/relationships/notesSlide" Target="../notesSlides/notesSlide12.xml" /><Relationship Id="rId1" Type="http://schemas.openxmlformats.org/officeDocument/2006/relationships/slideLayout" Target="../slideLayouts/slideLayout14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Imagini" descr="Pink floral arrangement"/>
          <p:cNvPicPr>
            <a:picLocks noChangeAspect="1"/>
          </p:cNvPicPr>
          <p:nvPr/>
        </p:nvPicPr>
        <p:blipFill>
          <a:blip r:embed="rId3" cstate="print"/>
          <a:srcRect t="3611" b="35117"/>
          <a:stretch>
            <a:fillRect/>
          </a:stretch>
        </p:blipFill>
        <p:spPr>
          <a:xfrm>
            <a:off x="20" y="10"/>
            <a:ext cx="12191979" cy="4986415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</p:pic>
      <p:sp>
        <p:nvSpPr>
          <p:cNvPr id="23" name="Casetă de text"/>
          <p:cNvSpPr>
            <a:spLocks noGrp="1"/>
          </p:cNvSpPr>
          <p:nvPr>
            <p:ph type="title"/>
          </p:nvPr>
        </p:nvSpPr>
        <p:spPr>
          <a:xfrm>
            <a:off x="365760" y="4578236"/>
            <a:ext cx="11460480" cy="1005839"/>
          </a:xfrm>
          <a:prstGeom prst="rect">
            <a:avLst/>
          </a:prstGeom>
          <a:solidFill>
            <a:srgbClr val="000000"/>
          </a:solidFill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600" b="1" i="0" u="none" strike="noStrike" kern="1200" cap="all" spc="600" baseline="0">
                <a:highlight>
                  <a:srgbClr val="000000"/>
                </a:highlight>
                <a:latin typeface="Franklin Gothic Heavy" charset="0"/>
                <a:ea typeface="Droid Sans" charset="0"/>
                <a:cs typeface="Lucida Sans" charset="0"/>
              </a:rPr>
              <a:t>Green Haven Florists – Case Study Presentation</a:t>
            </a:r>
            <a:endParaRPr lang="zh-CN" altLang="en-US" sz="3600" b="1" i="0" u="none" strike="noStrike" kern="1200" cap="all" spc="600" baseline="0">
              <a:highlight>
                <a:srgbClr val="000000"/>
              </a:highlight>
              <a:latin typeface="Franklin Gothic Heavy" charset="0"/>
              <a:ea typeface="Droid Sans" charset="0"/>
              <a:cs typeface="Lucida Sans" charset="0"/>
            </a:endParaRPr>
          </a:p>
        </p:txBody>
      </p:sp>
      <p:sp>
        <p:nvSpPr>
          <p:cNvPr id="24" name="Casetă de text"/>
          <p:cNvSpPr>
            <a:spLocks noGrp="1"/>
          </p:cNvSpPr>
          <p:nvPr>
            <p:ph type="body" idx="4294967295"/>
          </p:nvPr>
        </p:nvSpPr>
        <p:spPr>
          <a:xfrm>
            <a:off x="1051560" y="5668963"/>
            <a:ext cx="10775314" cy="479425"/>
          </a:xfrm>
          <a:prstGeom prst="rect">
            <a:avLst/>
          </a:prstGeom>
          <a:solidFill>
            <a:srgbClr val="000000"/>
          </a:solidFill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pPr marL="0" indent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altLang="zh-CN" sz="2000" b="0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Module Code: LCLM400</a:t>
            </a:r>
          </a:p>
          <a:p>
            <a:pPr marL="0" indent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altLang="zh-CN" sz="2000" b="0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Module Name: Problem Solving and Decision Making</a:t>
            </a:r>
          </a:p>
          <a:p>
            <a:pPr marL="0" indent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altLang="zh-CN" sz="2000" b="0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Lecturer: Rebecca Stewart</a:t>
            </a:r>
            <a:endParaRPr lang="zh-CN" altLang="en-US" sz="2000" b="0" i="0" u="none" strike="noStrike" kern="1200" cap="none" spc="0" baseline="0">
              <a:solidFill>
                <a:schemeClr val="tx1"/>
              </a:solidFill>
              <a:latin typeface="Selawik" charset="0"/>
              <a:ea typeface="Droid Sans" charset="0"/>
              <a:cs typeface="Lucida Sans" charset="0"/>
            </a:endParaRPr>
          </a:p>
        </p:txBody>
      </p:sp>
      <p:sp>
        <p:nvSpPr>
          <p:cNvPr id="25" name="Dreptunghiuri"/>
          <p:cNvSpPr>
            <a:spLocks/>
          </p:cNvSpPr>
          <p:nvPr/>
        </p:nvSpPr>
        <p:spPr>
          <a:xfrm>
            <a:off x="457200" y="1828800"/>
            <a:ext cx="5747386" cy="1691639"/>
          </a:xfrm>
          <a:prstGeom prst="rect">
            <a:avLst/>
          </a:prstGeom>
          <a:solidFill>
            <a:srgbClr val="000000"/>
          </a:solidFill>
          <a:ln w="12700" cap="flat" cmpd="sng">
            <a:noFill/>
            <a:prstDash val="solid"/>
            <a:miter/>
          </a:ln>
        </p:spPr>
        <p:txBody>
          <a:bodyPr vert="horz" wrap="none" lIns="91440" tIns="45720" rIns="91440" bIns="45720" anchor="t" anchorCtr="0">
            <a:prstTxWarp prst="textNoShape">
              <a:avLst/>
            </a:prstTxWarp>
            <a:spAutoFit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zh-CN" sz="1800" b="0" i="0" u="none" strike="noStrike" kern="1200" cap="none" spc="0" baseline="0">
              <a:solidFill>
                <a:schemeClr val="tx1"/>
              </a:solidFill>
              <a:latin typeface="Droid Sans" charset="0"/>
              <a:ea typeface="Droid Sans" charset="0"/>
              <a:cs typeface="Lucida Sans" charset="0"/>
            </a:endParaRPr>
          </a:p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800" b="0" i="0" u="none" strike="noStrike" kern="1200" cap="none" spc="0" baseline="0">
                <a:solidFill>
                  <a:srgbClr val="FFFFFF"/>
                </a:solidFill>
                <a:latin typeface="Selawik" charset="0"/>
                <a:ea typeface="Droid Sans" charset="0"/>
                <a:cs typeface="Selawik" charset="0"/>
              </a:rPr>
              <a:t>Student Name: Ionut Tiberiu Badea</a:t>
            </a:r>
          </a:p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800" b="0" i="0" u="none" strike="noStrike" kern="1200" cap="none" spc="0" baseline="0">
                <a:solidFill>
                  <a:srgbClr val="FFFFFF"/>
                </a:solidFill>
                <a:latin typeface="Selawik" charset="0"/>
                <a:ea typeface="Droid Sans" charset="0"/>
                <a:cs typeface="Selawik" charset="0"/>
              </a:rPr>
              <a:t>Student Number: 2027228</a:t>
            </a:r>
          </a:p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800" b="0" i="0" u="none" strike="noStrike" kern="1200" cap="none" spc="0" baseline="0">
                <a:solidFill>
                  <a:srgbClr val="FFFFFF"/>
                </a:solidFill>
                <a:latin typeface="Selawik" charset="0"/>
                <a:ea typeface="Droid Sans" charset="0"/>
                <a:cs typeface="Selawik" charset="0"/>
              </a:rPr>
              <a:t>Module Code: LCLM4004</a:t>
            </a:r>
          </a:p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800" b="0" i="0" u="none" strike="noStrike" kern="1200" cap="none" spc="0" baseline="0">
                <a:solidFill>
                  <a:srgbClr val="FFFFFF"/>
                </a:solidFill>
                <a:latin typeface="Selawik" charset="0"/>
                <a:ea typeface="Droid Sans" charset="0"/>
                <a:cs typeface="Selawik" charset="0"/>
              </a:rPr>
              <a:t>Module Name: Problem Solving and Decision Making</a:t>
            </a:r>
          </a:p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800" b="0" i="0" u="none" strike="noStrike" kern="1200" cap="none" spc="0" baseline="0">
                <a:solidFill>
                  <a:srgbClr val="FFFFFF"/>
                </a:solidFill>
                <a:latin typeface="Selawik" charset="0"/>
                <a:ea typeface="Droid Sans" charset="0"/>
                <a:cs typeface="Selawik" charset="0"/>
              </a:rPr>
              <a:t>Lecturer Name: Rebecca Stewart</a:t>
            </a:r>
            <a:endParaRPr lang="zh-CN" altLang="en-US" sz="1800" b="0" i="0" u="none" strike="noStrike" kern="1200" cap="none" spc="0" baseline="0">
              <a:solidFill>
                <a:srgbClr val="FFFFFF"/>
              </a:solidFill>
              <a:latin typeface="Selawik" charset="0"/>
              <a:ea typeface="Droid Sans" charset="0"/>
              <a:cs typeface="Selawik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6196714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98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A1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Casetă de text"/>
          <p:cNvSpPr>
            <a:spLocks noGrp="1"/>
          </p:cNvSpPr>
          <p:nvPr>
            <p:ph type="title"/>
          </p:nvPr>
        </p:nvSpPr>
        <p:spPr>
          <a:xfrm>
            <a:off x="365760" y="1801368"/>
            <a:ext cx="8602201" cy="45720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6000" b="1" i="0" u="none" strike="noStrike" kern="1200" cap="all" spc="600" baseline="0">
                <a:highlight>
                  <a:srgbClr val="FFFFFF"/>
                </a:highlight>
                <a:latin typeface="Franklin Gothic Heavy" charset="0"/>
                <a:ea typeface="Droid Sans" charset="0"/>
                <a:cs typeface="Lucida Sans" charset="0"/>
              </a:rPr>
              <a:t>Introduction and Background</a:t>
            </a:r>
            <a:endParaRPr lang="zh-CN" altLang="en-US" sz="6000" b="1" i="0" u="none" strike="noStrike" kern="1200" cap="all" spc="600" baseline="0">
              <a:highlight>
                <a:srgbClr val="FFFFFF"/>
              </a:highlight>
              <a:latin typeface="Franklin Gothic Heavy" charset="0"/>
              <a:ea typeface="Droid Sans" charset="0"/>
              <a:cs typeface="Lucida San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1136163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99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Imagini" descr="Florist workplace: woman arranging a bouquet with roses, matthiolas, ranunculus flowers and gypsophila paniculata twigs."/>
          <p:cNvPicPr>
            <a:picLocks noChangeAspect="1"/>
          </p:cNvPicPr>
          <p:nvPr/>
        </p:nvPicPr>
        <p:blipFill>
          <a:blip r:embed="rId3" cstate="print"/>
          <a:srcRect l="22619" r="13029" b="-1"/>
          <a:stretch>
            <a:fillRect/>
          </a:stretch>
        </p:blipFill>
        <p:spPr>
          <a:xfrm>
            <a:off x="20" y="10"/>
            <a:ext cx="6611489" cy="685799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</p:pic>
      <p:sp>
        <p:nvSpPr>
          <p:cNvPr id="45" name="Casetă de text"/>
          <p:cNvSpPr>
            <a:spLocks noGrp="1"/>
          </p:cNvSpPr>
          <p:nvPr>
            <p:ph type="title"/>
          </p:nvPr>
        </p:nvSpPr>
        <p:spPr>
          <a:xfrm>
            <a:off x="5409768" y="548640"/>
            <a:ext cx="6217919" cy="14255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marL="0" indent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3100" b="1" i="0" u="none" strike="noStrike" kern="1200" cap="all" spc="600" baseline="0">
                <a:highlight>
                  <a:srgbClr val="000000"/>
                </a:highlight>
                <a:latin typeface="Franklin Gothic Heavy" charset="0"/>
                <a:ea typeface="Droid Sans" charset="0"/>
                <a:cs typeface="Lucida Sans" charset="0"/>
              </a:rPr>
              <a:t>Background of Green Haven Florists</a:t>
            </a:r>
            <a:endParaRPr lang="zh-CN" altLang="en-US" sz="3100" b="1" i="0" u="none" strike="noStrike" kern="1200" cap="all" spc="600" baseline="0">
              <a:highlight>
                <a:srgbClr val="000000"/>
              </a:highlight>
              <a:latin typeface="Franklin Gothic Heavy" charset="0"/>
              <a:ea typeface="Droid Sans" charset="0"/>
              <a:cs typeface="Lucida Sans" charset="0"/>
            </a:endParaRPr>
          </a:p>
        </p:txBody>
      </p:sp>
      <p:sp>
        <p:nvSpPr>
          <p:cNvPr id="46" name="Casetă de text"/>
          <p:cNvSpPr>
            <a:spLocks noGrp="1"/>
          </p:cNvSpPr>
          <p:nvPr>
            <p:ph type="body" idx="4294967295"/>
          </p:nvPr>
        </p:nvSpPr>
        <p:spPr>
          <a:xfrm>
            <a:off x="6973829" y="2103120"/>
            <a:ext cx="4572000" cy="429768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pPr marL="0" indent="0" algn="l">
              <a:lnSpc>
                <a:spcPct val="120000"/>
              </a:lnSpc>
              <a:spcBef>
                <a:spcPts val="250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Business Overview</a:t>
            </a:r>
          </a:p>
          <a:p>
            <a:pPr marL="0" lvl="1" indent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Green Haven Florists is a Norwich-based independent shop known for eco-friendly packaging and personalized arrangements.</a:t>
            </a:r>
          </a:p>
          <a:p>
            <a:pPr marL="0" indent="0" algn="l">
              <a:lnSpc>
                <a:spcPct val="120000"/>
              </a:lnSpc>
              <a:spcBef>
                <a:spcPts val="250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Challenges Faced</a:t>
            </a:r>
          </a:p>
          <a:p>
            <a:pPr marL="0" lvl="1" indent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The business experienced a 30% sales decline, rising flower costs, and strong competition from other florists.</a:t>
            </a:r>
          </a:p>
          <a:p>
            <a:pPr marL="0" indent="0" algn="l">
              <a:lnSpc>
                <a:spcPct val="120000"/>
              </a:lnSpc>
              <a:spcBef>
                <a:spcPts val="250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Digital Marketing Issues</a:t>
            </a:r>
          </a:p>
          <a:p>
            <a:pPr marL="0" lvl="1" indent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An outdated website and weak online marketing have limited customer attraction and retention.</a:t>
            </a:r>
            <a:endParaRPr lang="zh-CN" altLang="en-US" sz="1600" b="1" i="0" u="none" strike="noStrike" kern="1200" cap="none" spc="0" baseline="0">
              <a:solidFill>
                <a:schemeClr val="tx1"/>
              </a:solidFill>
              <a:latin typeface="Selawik" charset="0"/>
              <a:ea typeface="Droid Sans" charset="0"/>
              <a:cs typeface="Lucida San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259570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A1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Casetă de text"/>
          <p:cNvSpPr>
            <a:spLocks noGrp="1"/>
          </p:cNvSpPr>
          <p:nvPr>
            <p:ph type="title"/>
          </p:nvPr>
        </p:nvSpPr>
        <p:spPr>
          <a:xfrm>
            <a:off x="365760" y="1801368"/>
            <a:ext cx="8602201" cy="45720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6000" b="1" i="0" u="none" strike="noStrike" kern="1200" cap="all" spc="600" baseline="0">
                <a:highlight>
                  <a:srgbClr val="FFFFFF"/>
                </a:highlight>
                <a:latin typeface="Franklin Gothic Heavy" charset="0"/>
                <a:ea typeface="Droid Sans" charset="0"/>
                <a:cs typeface="Lucida Sans" charset="0"/>
              </a:rPr>
              <a:t>Analytical Frameworks</a:t>
            </a:r>
            <a:endParaRPr lang="zh-CN" altLang="en-US" sz="6000" b="1" i="0" u="none" strike="noStrike" kern="1200" cap="all" spc="600" baseline="0">
              <a:highlight>
                <a:srgbClr val="FFFFFF"/>
              </a:highlight>
              <a:latin typeface="Franklin Gothic Heavy" charset="0"/>
              <a:ea typeface="Droid Sans" charset="0"/>
              <a:cs typeface="Lucida San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686631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Casetă de text"/>
          <p:cNvSpPr>
            <a:spLocks noGrp="1"/>
          </p:cNvSpPr>
          <p:nvPr>
            <p:ph type="title"/>
          </p:nvPr>
        </p:nvSpPr>
        <p:spPr>
          <a:xfrm>
            <a:off x="1469503" y="2039510"/>
            <a:ext cx="3881240" cy="2778873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000" b="1" i="0" u="none" strike="noStrike" kern="1200" cap="all" spc="600" baseline="0">
                <a:highlight>
                  <a:srgbClr val="000000"/>
                </a:highlight>
                <a:latin typeface="Franklin Gothic Heavy" charset="0"/>
                <a:ea typeface="Droid Sans" charset="0"/>
                <a:cs typeface="Lucida Sans" charset="0"/>
              </a:rPr>
              <a:t>5W2H Analysis</a:t>
            </a:r>
            <a:endParaRPr lang="zh-CN" altLang="en-US" sz="4000" b="1" i="0" u="none" strike="noStrike" kern="1200" cap="all" spc="600" baseline="0">
              <a:highlight>
                <a:srgbClr val="000000"/>
              </a:highlight>
              <a:latin typeface="Franklin Gothic Heavy" charset="0"/>
              <a:ea typeface="Droid Sans" charset="0"/>
              <a:cs typeface="Lucida Sans" charset="0"/>
            </a:endParaRPr>
          </a:p>
        </p:txBody>
      </p:sp>
      <p:graphicFrame>
        <p:nvGraphicFramePr>
          <p:cNvPr id="62" name="Foaie de calcul"/>
          <p:cNvGraphicFramePr>
            <a:graphicFrameLocks noGrp="1"/>
          </p:cNvGraphicFramePr>
          <p:nvPr>
            <p:ph type="tbl"/>
          </p:nvPr>
        </p:nvGraphicFramePr>
        <p:xfrm>
          <a:off x="4906034" y="894845"/>
          <a:ext cx="5158591" cy="5675667"/>
        </p:xfrm>
        <a:graphic>
          <a:graphicData uri="http://schemas.openxmlformats.org/drawingml/2006/table">
            <a:tbl>
              <a:tblPr bandRow="1">
                <a:noFill/>
              </a:tblPr>
              <a:tblGrid>
                <a:gridCol w="25075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130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55559"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700" b="0" i="0" u="none" strike="noStrike" kern="1200" cap="all" spc="15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Question</a:t>
                      </a:r>
                      <a:endParaRPr lang="zh-CN" altLang="en-US" sz="700" b="0" i="0" u="none" strike="noStrike" kern="1200" cap="all" spc="15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3830" marR="63830" marT="63830" marB="63830" anchor="ctr">
                    <a:lnL>
                      <a:noFill/>
                    </a:lnL>
                    <a:lnR>
                      <a:noFill/>
                    </a:lnR>
                    <a:lnT w="19050">
                      <a:solidFill>
                        <a:srgbClr val="4472C5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>
                      <a:solidFill>
                        <a:srgbClr val="4472C5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700" b="0" i="0" u="none" strike="noStrike" kern="1200" cap="all" spc="15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Details</a:t>
                      </a:r>
                      <a:endParaRPr lang="zh-CN" altLang="en-US" sz="700" b="0" i="0" u="none" strike="noStrike" kern="1200" cap="all" spc="15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3830" marR="63830" marT="63830" marB="63830" anchor="ctr">
                    <a:lnL>
                      <a:noFill/>
                    </a:lnL>
                    <a:lnR>
                      <a:noFill/>
                    </a:lnR>
                    <a:lnT w="19050">
                      <a:solidFill>
                        <a:srgbClr val="4472C5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>
                      <a:solidFill>
                        <a:srgbClr val="4472C5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2015"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What?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3830" marR="63830" marT="63830" marB="6383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4472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30% decline in in-store sales (Case Study, 2024)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3830" marR="63830" marT="63830" marB="6383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4472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9E1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4668"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Why?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3830" marR="63830" marT="63830" marB="638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Rising costs, strong online competition, outdated digital presence (Williams, 2023)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3830" marR="63830" marT="63830" marB="638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94668"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Where?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3830" marR="63830" marT="63830" marB="638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Norwich High Street – reduced foot traffic due to business closures (UK Retail Report, 2023)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3830" marR="63830" marT="63830" marB="638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9E1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2015"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When?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3830" marR="63830" marT="63830" marB="638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Over the last 12 months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3830" marR="63830" marT="63830" marB="638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2005"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Who?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3830" marR="63830" marT="63830" marB="638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Owners Liam and Priya Patel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3830" marR="63830" marT="63830" marB="638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9E1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94668"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How?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3830" marR="63830" marT="63830" marB="638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Poor digital marketing, outdated website, limited delivery options (Baker, 2022)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3830" marR="63830" marT="63830" marB="638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94668"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How Much?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3830" marR="63830" marT="63830" marB="638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>
                      <a:solidFill>
                        <a:srgbClr val="4472C5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Significant revenue decline + increased supply costs (ONS, 2023)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3830" marR="63830" marT="63830" marB="638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>
                      <a:solidFill>
                        <a:srgbClr val="4472C5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D9E1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969419"/>
      </p:ext>
    </p:extLst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Casetă de text"/>
          <p:cNvSpPr>
            <a:spLocks noGrp="1"/>
          </p:cNvSpPr>
          <p:nvPr>
            <p:ph type="title"/>
          </p:nvPr>
        </p:nvSpPr>
        <p:spPr>
          <a:xfrm>
            <a:off x="1498077" y="2477653"/>
            <a:ext cx="3696440" cy="1358425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000" b="1" i="0" u="none" strike="noStrike" kern="1200" cap="all" spc="600" baseline="0">
                <a:highlight>
                  <a:srgbClr val="000000"/>
                </a:highlight>
                <a:latin typeface="Franklin Gothic Heavy" charset="0"/>
                <a:ea typeface="Droid Sans" charset="0"/>
                <a:cs typeface="Lucida Sans" charset="0"/>
              </a:rPr>
              <a:t>PESTEL Analysis</a:t>
            </a:r>
            <a:endParaRPr lang="zh-CN" altLang="en-US" sz="4000" b="1" i="0" u="none" strike="noStrike" kern="1200" cap="all" spc="600" baseline="0">
              <a:highlight>
                <a:srgbClr val="000000"/>
              </a:highlight>
              <a:latin typeface="Franklin Gothic Heavy" charset="0"/>
              <a:ea typeface="Droid Sans" charset="0"/>
              <a:cs typeface="Lucida Sans" charset="0"/>
            </a:endParaRPr>
          </a:p>
        </p:txBody>
      </p:sp>
      <p:graphicFrame>
        <p:nvGraphicFramePr>
          <p:cNvPr id="68" name="Foaie de calcul"/>
          <p:cNvGraphicFramePr>
            <a:graphicFrameLocks noGrp="1"/>
          </p:cNvGraphicFramePr>
          <p:nvPr>
            <p:ph type="tbl"/>
          </p:nvPr>
        </p:nvGraphicFramePr>
        <p:xfrm>
          <a:off x="5194263" y="1123148"/>
          <a:ext cx="5068705" cy="5425716"/>
        </p:xfrm>
        <a:graphic>
          <a:graphicData uri="http://schemas.openxmlformats.org/drawingml/2006/table">
            <a:tbl>
              <a:tblPr bandRow="1">
                <a:noFill/>
              </a:tblPr>
              <a:tblGrid>
                <a:gridCol w="24713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592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19229"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800" b="0" i="0" u="none" strike="noStrike" kern="1200" cap="all" spc="150" baseline="0">
                          <a:solidFill>
                            <a:srgbClr val="000000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Factor</a:t>
                      </a:r>
                      <a:endParaRPr lang="zh-CN" altLang="en-US" sz="800" b="0" i="0" u="none" strike="noStrike" kern="1200" cap="all" spc="150" baseline="0">
                        <a:solidFill>
                          <a:srgbClr val="000000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5341" marR="65341" marT="65341" marB="65341" anchor="ctr">
                    <a:lnL>
                      <a:noFill/>
                    </a:lnL>
                    <a:lnR>
                      <a:noFill/>
                    </a:lnR>
                    <a:lnT w="19050">
                      <a:solidFill>
                        <a:srgbClr val="4472C5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>
                      <a:solidFill>
                        <a:srgbClr val="4472C5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800" b="0" i="0" u="none" strike="noStrike" kern="1200" cap="all" spc="150" baseline="0">
                          <a:solidFill>
                            <a:srgbClr val="000000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Details</a:t>
                      </a:r>
                      <a:endParaRPr lang="zh-CN" altLang="en-US" sz="800" b="0" i="0" u="none" strike="noStrike" kern="1200" cap="all" spc="150" baseline="0">
                        <a:solidFill>
                          <a:srgbClr val="000000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5341" marR="65341" marT="65341" marB="65341" anchor="ctr">
                    <a:lnL>
                      <a:noFill/>
                    </a:lnL>
                    <a:lnR>
                      <a:noFill/>
                    </a:lnR>
                    <a:lnT w="19050">
                      <a:solidFill>
                        <a:srgbClr val="4472C5"/>
                      </a:solidFill>
                      <a:prstDash val="solid"/>
                      <a:headEnd type="none" w="med" len="med"/>
                      <a:tailEnd type="none" w="med" len="med"/>
                    </a:lnT>
                    <a:lnB w="19050">
                      <a:solidFill>
                        <a:srgbClr val="4472C5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9410"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Political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5341" marR="65341" marT="65341" marB="65341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4472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Import and supply chain disruptions affecting flower prices (FMCG Report, 2022)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5341" marR="65341" marT="65341" marB="65341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4472C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9E1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9410"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Economic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5341" marR="65341" marT="65341" marB="6534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High inflation increasing operational and supply costs (ONS, 2023)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5341" marR="65341" marT="65341" marB="6534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89410"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Social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5341" marR="65341" marT="65341" marB="6534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Consumer shift towards online shopping and convenience (Retail Consumer Study, 2023)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5341" marR="65341" marT="65341" marB="6534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9E1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89410"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Technological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5341" marR="65341" marT="65341" marB="6534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Outdated website, weak digital presence, limited social media activity (Digital Trends Report, 2023)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5341" marR="65341" marT="65341" marB="6534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89410"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Environmental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5341" marR="65341" marT="65341" marB="6534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Rising cost of eco-friendly packaging materials (Green Retail Survey, 2022)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5341" marR="65341" marT="65341" marB="6534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9E1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34034"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Legal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5341" marR="65341" marT="65341" marB="6534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>
                      <a:solidFill>
                        <a:srgbClr val="4472C5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600" b="0" i="0" u="none" strike="noStrike" kern="1200" cap="none" spc="0" baseline="0">
                          <a:solidFill>
                            <a:schemeClr val="tx1"/>
                          </a:solidFill>
                          <a:latin typeface="Selawik" charset="0"/>
                          <a:ea typeface="Droid Sans" charset="0"/>
                          <a:cs typeface="Selawik" charset="0"/>
                        </a:rPr>
                        <a:t>Stricter regulations on packaging and sustainability (UK Gov Policy, 2022)</a:t>
                      </a:r>
                      <a:endParaRPr lang="zh-CN" altLang="en-US" sz="600" b="0" i="0" u="none" strike="noStrike" kern="1200" cap="none" spc="0" baseline="0">
                        <a:solidFill>
                          <a:schemeClr val="tx1"/>
                        </a:solidFill>
                        <a:latin typeface="Selawik" charset="0"/>
                        <a:ea typeface="Droid Sans" charset="0"/>
                        <a:cs typeface="Selawik" charset="0"/>
                      </a:endParaRPr>
                    </a:p>
                  </a:txBody>
                  <a:tcPr marL="65341" marR="65341" marT="65341" marB="6534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>
                      <a:solidFill>
                        <a:srgbClr val="4472C5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2761507"/>
      </p:ext>
    </p:extLst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A1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Casetă de text"/>
          <p:cNvSpPr>
            <a:spLocks noGrp="1"/>
          </p:cNvSpPr>
          <p:nvPr>
            <p:ph type="title"/>
          </p:nvPr>
        </p:nvSpPr>
        <p:spPr>
          <a:xfrm>
            <a:off x="365760" y="1801368"/>
            <a:ext cx="8602201" cy="45720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6000" b="1" i="0" u="none" strike="noStrike" kern="1200" cap="all" spc="600" baseline="0">
                <a:highlight>
                  <a:srgbClr val="FFFFFF"/>
                </a:highlight>
                <a:latin typeface="Franklin Gothic Heavy" charset="0"/>
                <a:ea typeface="Droid Sans" charset="0"/>
                <a:cs typeface="Lucida Sans" charset="0"/>
              </a:rPr>
              <a:t>Problem Analysis</a:t>
            </a:r>
            <a:endParaRPr lang="zh-CN" altLang="en-US" sz="6000" b="1" i="0" u="none" strike="noStrike" kern="1200" cap="all" spc="600" baseline="0">
              <a:highlight>
                <a:srgbClr val="FFFFFF"/>
              </a:highlight>
              <a:latin typeface="Franklin Gothic Heavy" charset="0"/>
              <a:ea typeface="Droid Sans" charset="0"/>
              <a:cs typeface="Lucida San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5102517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99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" name="Imagini" descr="Shot of a businessman holding on to a bunch of cryptocurrency balloons on top of a graph against a white background"/>
          <p:cNvPicPr>
            <a:picLocks noChangeAspect="1"/>
          </p:cNvPicPr>
          <p:nvPr/>
        </p:nvPicPr>
        <p:blipFill>
          <a:blip r:embed="rId3" cstate="print"/>
          <a:srcRect l="43707" r="5986" b="-1"/>
          <a:stretch>
            <a:fillRect/>
          </a:stretch>
        </p:blipFill>
        <p:spPr>
          <a:xfrm>
            <a:off x="20" y="1"/>
            <a:ext cx="4023340" cy="68580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</p:pic>
      <p:sp>
        <p:nvSpPr>
          <p:cNvPr id="84" name="Casetă de text"/>
          <p:cNvSpPr>
            <a:spLocks noGrp="1"/>
          </p:cNvSpPr>
          <p:nvPr>
            <p:ph type="title"/>
          </p:nvPr>
        </p:nvSpPr>
        <p:spPr>
          <a:xfrm>
            <a:off x="3101537" y="320039"/>
            <a:ext cx="8502199" cy="1258388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marL="0" indent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000" b="1" i="0" u="none" strike="noStrike" kern="1200" cap="all" spc="600" baseline="0">
                <a:highlight>
                  <a:srgbClr val="000000"/>
                </a:highlight>
                <a:latin typeface="Franklin Gothic Heavy" charset="0"/>
                <a:ea typeface="Droid Sans" charset="0"/>
                <a:cs typeface="Lucida Sans" charset="0"/>
              </a:rPr>
              <a:t>Cause and Effect Analysis (Fishbone)</a:t>
            </a:r>
            <a:endParaRPr lang="zh-CN" altLang="en-US" sz="4000" b="1" i="0" u="none" strike="noStrike" kern="1200" cap="all" spc="600" baseline="0">
              <a:highlight>
                <a:srgbClr val="000000"/>
              </a:highlight>
              <a:latin typeface="Franklin Gothic Heavy" charset="0"/>
              <a:ea typeface="Droid Sans" charset="0"/>
              <a:cs typeface="Lucida Sans" charset="0"/>
            </a:endParaRPr>
          </a:p>
        </p:txBody>
      </p:sp>
      <p:sp>
        <p:nvSpPr>
          <p:cNvPr id="85" name="Casetă de text"/>
          <p:cNvSpPr>
            <a:spLocks noGrp="1"/>
          </p:cNvSpPr>
          <p:nvPr>
            <p:ph type="body" idx="4294967295"/>
          </p:nvPr>
        </p:nvSpPr>
        <p:spPr>
          <a:xfrm>
            <a:off x="4745736" y="1725386"/>
            <a:ext cx="6858000" cy="4638838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pPr marL="0" indent="0" algn="l">
              <a:lnSpc>
                <a:spcPct val="120000"/>
              </a:lnSpc>
              <a:spcBef>
                <a:spcPts val="2500"/>
              </a:spcBef>
              <a:spcAft>
                <a:spcPts val="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Competition Challenges</a:t>
            </a:r>
          </a:p>
          <a:p>
            <a:pPr marL="0" lvl="1" indent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Online retailers offer fast delivery and discounts, while local competitors maintain strong social media presence.</a:t>
            </a:r>
          </a:p>
          <a:p>
            <a:pPr marL="0" indent="0" algn="l">
              <a:lnSpc>
                <a:spcPct val="120000"/>
              </a:lnSpc>
              <a:spcBef>
                <a:spcPts val="2500"/>
              </a:spcBef>
              <a:spcAft>
                <a:spcPts val="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Marketing Limitations</a:t>
            </a:r>
          </a:p>
          <a:p>
            <a:pPr marL="0" lvl="1" indent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Outdated website and poor online visibility reduce customer reach, worsened by irregular social media activity.</a:t>
            </a:r>
          </a:p>
          <a:p>
            <a:pPr marL="0" indent="0" algn="l">
              <a:lnSpc>
                <a:spcPct val="120000"/>
              </a:lnSpc>
              <a:spcBef>
                <a:spcPts val="2500"/>
              </a:spcBef>
              <a:spcAft>
                <a:spcPts val="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Customer Preferences</a:t>
            </a:r>
          </a:p>
          <a:p>
            <a:pPr marL="0" lvl="1" indent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Customers prefer online shopping convenience and show demand for subscription-based services.</a:t>
            </a:r>
          </a:p>
          <a:p>
            <a:pPr marL="0" indent="0" algn="l">
              <a:lnSpc>
                <a:spcPct val="120000"/>
              </a:lnSpc>
              <a:spcBef>
                <a:spcPts val="2500"/>
              </a:spcBef>
              <a:spcAft>
                <a:spcPts val="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Cost and Location Impact</a:t>
            </a:r>
          </a:p>
          <a:p>
            <a:pPr marL="0" lvl="1" indent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Higher imported flower prices and declining high street traffic negatively affect sales and engagement.</a:t>
            </a:r>
            <a:endParaRPr lang="zh-CN" altLang="en-US" sz="1400" b="1" i="0" u="none" strike="noStrike" kern="1200" cap="none" spc="0" baseline="0">
              <a:solidFill>
                <a:schemeClr val="tx1"/>
              </a:solidFill>
              <a:latin typeface="Selawik" charset="0"/>
              <a:ea typeface="Droid Sans" charset="0"/>
              <a:cs typeface="Lucida San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9421154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A1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Casetă de text"/>
          <p:cNvSpPr>
            <a:spLocks noGrp="1"/>
          </p:cNvSpPr>
          <p:nvPr>
            <p:ph type="title"/>
          </p:nvPr>
        </p:nvSpPr>
        <p:spPr>
          <a:xfrm>
            <a:off x="365760" y="1801368"/>
            <a:ext cx="8602201" cy="45720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5600" b="1" i="0" u="none" strike="noStrike" kern="1200" cap="all" spc="600" baseline="0">
                <a:highlight>
                  <a:srgbClr val="FFFFFF"/>
                </a:highlight>
                <a:latin typeface="Franklin Gothic Heavy" charset="0"/>
                <a:ea typeface="Droid Sans" charset="0"/>
                <a:cs typeface="Lucida Sans" charset="0"/>
              </a:rPr>
              <a:t>Key Findings and Recommendations</a:t>
            </a:r>
            <a:endParaRPr lang="zh-CN" altLang="en-US" sz="5600" b="1" i="0" u="none" strike="noStrike" kern="1200" cap="all" spc="600" baseline="0">
              <a:highlight>
                <a:srgbClr val="FFFFFF"/>
              </a:highlight>
              <a:latin typeface="Franklin Gothic Heavy" charset="0"/>
              <a:ea typeface="Droid Sans" charset="0"/>
              <a:cs typeface="Lucida San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0511094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" name="Imagini" descr="3d illustration"/>
          <p:cNvPicPr>
            <a:picLocks noChangeAspect="1"/>
          </p:cNvPicPr>
          <p:nvPr/>
        </p:nvPicPr>
        <p:blipFill>
          <a:blip r:embed="rId3" cstate="print"/>
          <a:srcRect l="13560" r="27774"/>
          <a:stretch>
            <a:fillRect/>
          </a:stretch>
        </p:blipFill>
        <p:spPr>
          <a:xfrm>
            <a:off x="20" y="1"/>
            <a:ext cx="4023340" cy="68580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</p:pic>
      <p:sp>
        <p:nvSpPr>
          <p:cNvPr id="96" name="Casetă de text"/>
          <p:cNvSpPr>
            <a:spLocks noGrp="1"/>
          </p:cNvSpPr>
          <p:nvPr>
            <p:ph type="title"/>
          </p:nvPr>
        </p:nvSpPr>
        <p:spPr>
          <a:xfrm>
            <a:off x="3101537" y="320039"/>
            <a:ext cx="8502199" cy="1258388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000" b="1" i="0" u="none" strike="noStrike" kern="1200" cap="all" spc="600" baseline="0">
                <a:highlight>
                  <a:srgbClr val="000000"/>
                </a:highlight>
                <a:latin typeface="Franklin Gothic Heavy" charset="0"/>
                <a:ea typeface="Droid Sans" charset="0"/>
                <a:cs typeface="Lucida Sans" charset="0"/>
              </a:rPr>
              <a:t>Key Findings</a:t>
            </a:r>
            <a:endParaRPr lang="zh-CN" altLang="en-US" sz="4000" b="1" i="0" u="none" strike="noStrike" kern="1200" cap="all" spc="600" baseline="0">
              <a:highlight>
                <a:srgbClr val="000000"/>
              </a:highlight>
              <a:latin typeface="Franklin Gothic Heavy" charset="0"/>
              <a:ea typeface="Droid Sans" charset="0"/>
              <a:cs typeface="Lucida Sans" charset="0"/>
            </a:endParaRPr>
          </a:p>
        </p:txBody>
      </p:sp>
      <p:sp>
        <p:nvSpPr>
          <p:cNvPr id="97" name="Casetă de text"/>
          <p:cNvSpPr>
            <a:spLocks noGrp="1"/>
          </p:cNvSpPr>
          <p:nvPr>
            <p:ph type="body" idx="4294967295"/>
          </p:nvPr>
        </p:nvSpPr>
        <p:spPr>
          <a:xfrm>
            <a:off x="4745736" y="1725386"/>
            <a:ext cx="6858000" cy="4638838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>
              <a:avLst/>
            </a:prstTxWarp>
          </a:bodyPr>
          <a:lstStyle/>
          <a:p>
            <a:pPr marL="0" indent="0" algn="l">
              <a:lnSpc>
                <a:spcPct val="120000"/>
              </a:lnSpc>
              <a:spcBef>
                <a:spcPts val="2500"/>
              </a:spcBef>
              <a:spcAft>
                <a:spcPts val="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Digital Modernization</a:t>
            </a:r>
          </a:p>
          <a:p>
            <a:pPr marL="0" lvl="1" indent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Green Haven requires a full website redesign to improve user experience and modernize its digital presence.</a:t>
            </a:r>
          </a:p>
          <a:p>
            <a:pPr marL="0" indent="0" algn="l">
              <a:lnSpc>
                <a:spcPct val="120000"/>
              </a:lnSpc>
              <a:spcBef>
                <a:spcPts val="2500"/>
              </a:spcBef>
              <a:spcAft>
                <a:spcPts val="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Subscription Services</a:t>
            </a:r>
          </a:p>
          <a:p>
            <a:pPr marL="0" lvl="1" indent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Introducing subscription-based flower services can increase customer retention and steady revenue streams.</a:t>
            </a:r>
          </a:p>
          <a:p>
            <a:pPr marL="0" indent="0" algn="l">
              <a:lnSpc>
                <a:spcPct val="120000"/>
              </a:lnSpc>
              <a:spcBef>
                <a:spcPts val="2500"/>
              </a:spcBef>
              <a:spcAft>
                <a:spcPts val="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Digital Marketing Enhancement</a:t>
            </a:r>
          </a:p>
          <a:p>
            <a:pPr marL="0" lvl="1" indent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Strengthening presence on Instagram, Facebook, and Google Ads is vital for maintaining business competitiveness.</a:t>
            </a:r>
          </a:p>
          <a:p>
            <a:pPr marL="0" indent="0" algn="l">
              <a:lnSpc>
                <a:spcPct val="120000"/>
              </a:lnSpc>
              <a:spcBef>
                <a:spcPts val="2500"/>
              </a:spcBef>
              <a:spcAft>
                <a:spcPts val="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Service Diversification</a:t>
            </a:r>
          </a:p>
          <a:p>
            <a:pPr marL="0" lvl="1" indent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Lucida Sans" charset="0"/>
              </a:rPr>
              <a:t>Expanding into events, corporate clients, and workshops can generate new revenue and enhance brand visibility.</a:t>
            </a:r>
            <a:endParaRPr lang="zh-CN" altLang="en-US" sz="1400" b="1" i="0" u="none" strike="noStrike" kern="1200" cap="none" spc="0" baseline="0">
              <a:solidFill>
                <a:schemeClr val="tx1"/>
              </a:solidFill>
              <a:latin typeface="Selawik" charset="0"/>
              <a:ea typeface="Droid Sans" charset="0"/>
              <a:cs typeface="Lucida San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316917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A1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Casetă de text"/>
          <p:cNvSpPr>
            <a:spLocks noGrp="1"/>
          </p:cNvSpPr>
          <p:nvPr>
            <p:ph type="title"/>
          </p:nvPr>
        </p:nvSpPr>
        <p:spPr>
          <a:xfrm>
            <a:off x="365760" y="1801368"/>
            <a:ext cx="8602201" cy="457200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6000" b="1" i="0" u="none" strike="noStrike" kern="1200" cap="all" spc="600" baseline="0">
                <a:highlight>
                  <a:srgbClr val="FFFFFF"/>
                </a:highlight>
                <a:latin typeface="Franklin Gothic Heavy" charset="0"/>
                <a:ea typeface="Droid Sans" charset="0"/>
                <a:cs typeface="Lucida Sans" charset="0"/>
              </a:rPr>
              <a:t>References</a:t>
            </a:r>
            <a:endParaRPr lang="zh-CN" altLang="en-US" sz="6000" b="1" i="0" u="none" strike="noStrike" kern="1200" cap="all" spc="600" baseline="0">
              <a:highlight>
                <a:srgbClr val="FFFFFF"/>
              </a:highlight>
              <a:latin typeface="Franklin Gothic Heavy" charset="0"/>
              <a:ea typeface="Droid Sans" charset="0"/>
              <a:cs typeface="Lucida San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944355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99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" name="Imagini" descr="Notebook with pen and glasses"/>
          <p:cNvPicPr>
            <a:picLocks noChangeAspect="1"/>
          </p:cNvPicPr>
          <p:nvPr/>
        </p:nvPicPr>
        <p:blipFill>
          <a:blip r:embed="rId3" cstate="print"/>
          <a:srcRect l="17943" r="17705" b="-1"/>
          <a:stretch>
            <a:fillRect/>
          </a:stretch>
        </p:blipFill>
        <p:spPr>
          <a:xfrm>
            <a:off x="20" y="10"/>
            <a:ext cx="6611489" cy="6857990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</p:pic>
      <p:sp>
        <p:nvSpPr>
          <p:cNvPr id="108" name="Casetă de text"/>
          <p:cNvSpPr>
            <a:spLocks noGrp="1"/>
          </p:cNvSpPr>
          <p:nvPr>
            <p:ph type="title"/>
          </p:nvPr>
        </p:nvSpPr>
        <p:spPr>
          <a:xfrm>
            <a:off x="5409768" y="548640"/>
            <a:ext cx="6217919" cy="1425587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>
              <a:avLst/>
            </a:prstTxWarp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000" b="1" i="0" u="none" strike="noStrike" kern="1200" cap="all" spc="600" baseline="0">
                <a:highlight>
                  <a:srgbClr val="000000"/>
                </a:highlight>
                <a:latin typeface="Franklin Gothic Heavy" charset="0"/>
                <a:ea typeface="Droid Sans" charset="0"/>
                <a:cs typeface="Lucida Sans" charset="0"/>
              </a:rPr>
              <a:t>References</a:t>
            </a:r>
            <a:endParaRPr lang="zh-CN" altLang="en-US" sz="4000" b="1" i="0" u="none" strike="noStrike" kern="1200" cap="all" spc="600" baseline="0">
              <a:highlight>
                <a:srgbClr val="000000"/>
              </a:highlight>
              <a:latin typeface="Franklin Gothic Heavy" charset="0"/>
              <a:ea typeface="Droid Sans" charset="0"/>
              <a:cs typeface="Lucida Sans" charset="0"/>
            </a:endParaRPr>
          </a:p>
        </p:txBody>
      </p:sp>
      <p:sp>
        <p:nvSpPr>
          <p:cNvPr id="110" name="Dreptunghiuri"/>
          <p:cNvSpPr>
            <a:spLocks/>
          </p:cNvSpPr>
          <p:nvPr/>
        </p:nvSpPr>
        <p:spPr>
          <a:xfrm>
            <a:off x="6969116" y="1978010"/>
            <a:ext cx="5273929" cy="3691889"/>
          </a:xfrm>
          <a:prstGeom prst="rect">
            <a:avLst/>
          </a:prstGeom>
          <a:noFill/>
          <a:ln w="12700" cap="flat" cmpd="sng">
            <a:noFill/>
            <a:prstDash val="solid"/>
            <a:miter/>
          </a:ln>
        </p:spPr>
        <p:txBody>
          <a:bodyPr vert="horz" wrap="none" lIns="91440" tIns="45720" rIns="91440" bIns="45720" anchor="t" anchorCtr="0">
            <a:prstTxWarp prst="textNoShape">
              <a:avLst/>
            </a:prstTxWarp>
            <a:spAutoFit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zh-CN" sz="1800" b="1" i="0" u="none" strike="noStrike" kern="1200" cap="none" spc="0" baseline="0">
              <a:solidFill>
                <a:schemeClr val="tx1"/>
              </a:solidFill>
              <a:latin typeface="Droid Sans" charset="0"/>
              <a:ea typeface="Droid Sans" charset="0"/>
              <a:cs typeface="Lucida Sans" charset="0"/>
            </a:endParaRPr>
          </a:p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Baker, L. (2022). Digital Transformation in Small Retailers.</a:t>
            </a:r>
          </a:p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Case Study (2024). Green Haven Florists Internal Report.</a:t>
            </a:r>
          </a:p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Digital Trends Report (2023). UK Digital Marketing Statistics.</a:t>
            </a:r>
          </a:p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FMCG Report (2022). Import Disruptions Post-Brexit.</a:t>
            </a:r>
          </a:p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Green Retail Survey (2022). Sustainability in UK Businesses.</a:t>
            </a:r>
          </a:p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Johnson, M. (2022). Inflation Effects on Retail Supply Chains.</a:t>
            </a:r>
          </a:p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ONS (2023). UK Inflation and Goods Pricing.</a:t>
            </a:r>
          </a:p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Patel, L. &amp; Patel, P. (2019). Origins of Green Haven Florists.</a:t>
            </a:r>
          </a:p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Retail Consumer Study (2023). Online Behaviour Trends.</a:t>
            </a:r>
          </a:p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Smith, A. (2021). Online Retail Growth in the UK.</a:t>
            </a:r>
          </a:p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UK Gov Policy (2022). Packaging Waste Regulations.</a:t>
            </a:r>
          </a:p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UK Retail Report (2023). High Street Performance.</a:t>
            </a:r>
          </a:p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chemeClr val="tx1"/>
                </a:solidFill>
                <a:latin typeface="Selawik" charset="0"/>
                <a:ea typeface="Droid Sans" charset="0"/>
                <a:cs typeface="Selawik" charset="0"/>
              </a:rPr>
              <a:t>Williams, R. (2023). Competition in Modern Retail Markets.</a:t>
            </a:r>
            <a:endParaRPr lang="zh-CN" altLang="en-US" sz="1400" b="1" i="0" u="none" strike="noStrike" kern="1200" cap="none" spc="0" baseline="0">
              <a:solidFill>
                <a:schemeClr val="tx1"/>
              </a:solidFill>
              <a:latin typeface="Selawik" charset="0"/>
              <a:ea typeface="Droid Sans" charset="0"/>
              <a:cs typeface="Selawik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8678982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Citation">
  <a:themeElements>
    <a:clrScheme name="Citation">
      <a:dk1>
        <a:srgbClr val="000000"/>
      </a:dk1>
      <a:lt1>
        <a:srgbClr val="FFFFFF"/>
      </a:lt1>
      <a:dk2>
        <a:srgbClr val="01375D"/>
      </a:dk2>
      <a:lt2>
        <a:srgbClr val="F3F2EF"/>
      </a:lt2>
      <a:accent1>
        <a:srgbClr val="585142"/>
      </a:accent1>
      <a:accent2>
        <a:srgbClr val="C1B4A1"/>
      </a:accent2>
      <a:accent3>
        <a:srgbClr val="815B42"/>
      </a:accent3>
      <a:accent4>
        <a:srgbClr val="73582F"/>
      </a:accent4>
      <a:accent5>
        <a:srgbClr val="58393C"/>
      </a:accent5>
      <a:accent6>
        <a:srgbClr val="85584E"/>
      </a:accent6>
      <a:hlink>
        <a:srgbClr val="E05C37"/>
      </a:hlink>
      <a:folHlink>
        <a:srgbClr val="2E9884"/>
      </a:folHlink>
    </a:clrScheme>
    <a:fontScheme name="Citation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Citation">
      <a:fillStyleLst>
        <a:solidFill>
          <a:schemeClr val="phClr"/>
        </a:solidFill>
        <a:gradFill/>
        <a:gradFill/>
      </a:fillStyleLst>
      <a:lnStyleLst>
        <a:ln/>
        <a:ln/>
        <a:ln/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/>
        <a:gradFill/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notesMaster1">
  <a:themeElements>
    <a:clrScheme name="notesMaster1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notesMaster1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notesMaster1">
      <a:fillStyleLst>
        <a:solidFill>
          <a:schemeClr val="phClr"/>
        </a:solidFill>
        <a:gradFill/>
        <a:gradFill/>
      </a:fillStyleLst>
      <a:lnStyleLst>
        <a:ln/>
        <a:ln/>
        <a:ln/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/>
        <a:gradFill/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handoutMaster1">
  <a:themeElements>
    <a:clrScheme name="handoutMaster1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handoutMaster1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handoutMaster1">
      <a:fillStyleLst>
        <a:solidFill>
          <a:schemeClr val="phClr"/>
        </a:solidFill>
        <a:gradFill/>
        <a:gradFill/>
      </a:fillStyleLst>
      <a:lnStyleLst>
        <a:ln/>
        <a:ln/>
        <a:ln/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/>
        <a:gradFill/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Normal.eit</Template>
  <TotalTime>27</TotalTime>
  <Application>Microsoft Office PowerPoint</Application>
  <PresentationFormat>Ecran lat</PresentationFormat>
  <Slides>12</Slides>
  <Notes>12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12</vt:i4>
      </vt:variant>
    </vt:vector>
  </HeadingPairs>
  <TitlesOfParts>
    <vt:vector size="13" baseType="lpstr">
      <vt:lpstr>Citation</vt:lpstr>
      <vt:lpstr>Green Haven Florists – Case Study Presentation</vt:lpstr>
      <vt:lpstr>Introduction and Background</vt:lpstr>
      <vt:lpstr>Background of Green Haven Florists</vt:lpstr>
      <vt:lpstr>Analytical Frameworks</vt:lpstr>
      <vt:lpstr>5W2H Analysis</vt:lpstr>
      <vt:lpstr>PESTEL Analysis</vt:lpstr>
      <vt:lpstr>Problem Analysis</vt:lpstr>
      <vt:lpstr>Cause and Effect Analysis (Fishbone)</vt:lpstr>
      <vt:lpstr>Key Findings and Recommendations</vt:lpstr>
      <vt:lpstr>Key Findings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Haven Florists – Case Study Presentation</dc:title>
  <cp:lastModifiedBy>Ionut Badea</cp:lastModifiedBy>
  <cp:revision>5</cp:revision>
  <dcterms:created xsi:type="dcterms:W3CDTF">2024-06-26T20:20:27Z</dcterms:created>
  <dcterms:modified xsi:type="dcterms:W3CDTF">2025-11-23T22:17:41Z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