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51DA83-80E4-4B73-A354-3355F2BC5F9D}" v="53" dt="2023-09-26T20:35:55.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p:scale>
          <a:sx n="66" d="100"/>
          <a:sy n="66" d="100"/>
        </p:scale>
        <p:origin x="1330"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1750AD-3C20-4FBE-AE27-5E4A3A8E30C8}"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845C39-33D1-45B0-A39C-BFA6AF1B8818}" type="slidenum">
              <a:rPr lang="en-GB" smtClean="0"/>
              <a:t>‹#›</a:t>
            </a:fld>
            <a:endParaRPr lang="en-GB"/>
          </a:p>
        </p:txBody>
      </p:sp>
    </p:spTree>
    <p:extLst>
      <p:ext uri="{BB962C8B-B14F-4D97-AF65-F5344CB8AC3E}">
        <p14:creationId xmlns:p14="http://schemas.microsoft.com/office/powerpoint/2010/main" val="4186794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845C39-33D1-45B0-A39C-BFA6AF1B8818}" type="slidenum">
              <a:rPr lang="en-GB" smtClean="0"/>
              <a:t>1</a:t>
            </a:fld>
            <a:endParaRPr lang="en-GB"/>
          </a:p>
        </p:txBody>
      </p:sp>
    </p:spTree>
    <p:extLst>
      <p:ext uri="{BB962C8B-B14F-4D97-AF65-F5344CB8AC3E}">
        <p14:creationId xmlns:p14="http://schemas.microsoft.com/office/powerpoint/2010/main" val="349640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endParaRPr lang="en-GB" dirty="0"/>
          </a:p>
        </p:txBody>
      </p:sp>
      <p:sp>
        <p:nvSpPr>
          <p:cNvPr id="4" name="Slide Number Placeholder 3"/>
          <p:cNvSpPr>
            <a:spLocks noGrp="1"/>
          </p:cNvSpPr>
          <p:nvPr>
            <p:ph type="sldNum" sz="quarter" idx="5"/>
          </p:nvPr>
        </p:nvSpPr>
        <p:spPr/>
        <p:txBody>
          <a:bodyPr/>
          <a:lstStyle/>
          <a:p>
            <a:fld id="{80845C39-33D1-45B0-A39C-BFA6AF1B8818}" type="slidenum">
              <a:rPr lang="en-GB" smtClean="0"/>
              <a:t>2</a:t>
            </a:fld>
            <a:endParaRPr lang="en-GB"/>
          </a:p>
        </p:txBody>
      </p:sp>
    </p:spTree>
    <p:extLst>
      <p:ext uri="{BB962C8B-B14F-4D97-AF65-F5344CB8AC3E}">
        <p14:creationId xmlns:p14="http://schemas.microsoft.com/office/powerpoint/2010/main" val="4138109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CE4C6-3647-87F5-EF71-613A65F9D1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021E3FD-A1C1-868C-9A19-0D586EE682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076A681-8FDC-44D8-DF70-4B9D3A85BCD0}"/>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5" name="Footer Placeholder 4">
            <a:extLst>
              <a:ext uri="{FF2B5EF4-FFF2-40B4-BE49-F238E27FC236}">
                <a16:creationId xmlns:a16="http://schemas.microsoft.com/office/drawing/2014/main" id="{E4D89B91-F3C5-7E44-BF36-D4E39B01D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A8855-9423-8679-C835-026537BD48F2}"/>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3510852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14A6-3D86-D166-1E24-408F6CE0CA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13FB7E9-4659-6B0C-8CB7-964009D0494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6491C7-31F7-FB2E-A3DB-5EC091857E1E}"/>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5" name="Footer Placeholder 4">
            <a:extLst>
              <a:ext uri="{FF2B5EF4-FFF2-40B4-BE49-F238E27FC236}">
                <a16:creationId xmlns:a16="http://schemas.microsoft.com/office/drawing/2014/main" id="{21F71D85-5668-098A-8D0C-6E3A07F44A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7CEA1-F231-D5EB-A40F-15DEC4997C3C}"/>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484583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6972-7E60-9A76-6F73-EABD2889A70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5CEC727-FC42-30EE-F78B-523DA3CD2C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0860B1-EF23-1C1A-2DAB-8294F8AAC3F2}"/>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5" name="Footer Placeholder 4">
            <a:extLst>
              <a:ext uri="{FF2B5EF4-FFF2-40B4-BE49-F238E27FC236}">
                <a16:creationId xmlns:a16="http://schemas.microsoft.com/office/drawing/2014/main" id="{1BCF894D-8C08-1A2F-DC5B-3B015A4D0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D1262-F210-B926-5A10-FACD60626153}"/>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2873283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56321-0174-DBCD-7930-501A3097F1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F1DB4E-3334-BEB2-0D03-CBF05DB986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F17D21-EBB7-91DF-E269-8259C3947A6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C9B116D-0D82-2FC6-AFE7-BBE7183ECC5B}"/>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6" name="Footer Placeholder 5">
            <a:extLst>
              <a:ext uri="{FF2B5EF4-FFF2-40B4-BE49-F238E27FC236}">
                <a16:creationId xmlns:a16="http://schemas.microsoft.com/office/drawing/2014/main" id="{8CDD0100-13AA-6CCD-24D0-AFE30CD91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2C447A-A03A-4597-998B-9CECF1C4C71A}"/>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3430776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01D18-0BF5-F35B-E7EC-8CD2D022F48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D4142D6-4458-1810-436E-0FE3C3EF05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066660-0E92-5F4A-9FDD-DEC31B092B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33CC4F6-BB44-CAF0-6B7E-04E390AA9E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1D3F44-1C8B-D9AC-14E6-3D40636BCA6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2ED9CD2-9867-D663-650C-BEB2DF22DAA9}"/>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8" name="Footer Placeholder 7">
            <a:extLst>
              <a:ext uri="{FF2B5EF4-FFF2-40B4-BE49-F238E27FC236}">
                <a16:creationId xmlns:a16="http://schemas.microsoft.com/office/drawing/2014/main" id="{9C61B375-835B-5E1D-156D-4D668E4F01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377564-FDAC-CF36-293C-7A3096499253}"/>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143779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62BF9-8D0C-1DCE-20F5-CDCA4FCF7CC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D376B99-3CEC-2254-FCD8-EB8BF6B2D00D}"/>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4" name="Footer Placeholder 3">
            <a:extLst>
              <a:ext uri="{FF2B5EF4-FFF2-40B4-BE49-F238E27FC236}">
                <a16:creationId xmlns:a16="http://schemas.microsoft.com/office/drawing/2014/main" id="{DF29FA00-580E-80B3-880E-DD394E02D5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BE8E9F-9DC3-C725-AA11-1D1DF45F83F1}"/>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289236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CD6767-74CB-7157-24E6-E72FB99893E7}"/>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3" name="Footer Placeholder 2">
            <a:extLst>
              <a:ext uri="{FF2B5EF4-FFF2-40B4-BE49-F238E27FC236}">
                <a16:creationId xmlns:a16="http://schemas.microsoft.com/office/drawing/2014/main" id="{54E7266C-2CC9-DCAB-249E-28647A4D1F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9E15BA-3A6D-6CF6-0F8F-B913475C04B6}"/>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1968456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DC86C-7F10-5569-DDE8-33493B7CA9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2B7F89-9724-F8DE-36F5-E8C2F2352E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DB39954-1EE0-0CAA-527A-28F8811F1A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5A8219-2B06-D063-DDB1-45A289C79721}"/>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6" name="Footer Placeholder 5">
            <a:extLst>
              <a:ext uri="{FF2B5EF4-FFF2-40B4-BE49-F238E27FC236}">
                <a16:creationId xmlns:a16="http://schemas.microsoft.com/office/drawing/2014/main" id="{A7009882-7F54-FFD2-9698-9C753C124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14940F-2A57-B551-0A86-FBD3AA973073}"/>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4151557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F6796-F0A3-8B11-D01D-C467BB8851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B9F291D-5D7C-11B0-B535-125855F624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B3208E-F271-8F59-B275-EBA3D36E08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CA5301-6E74-326C-82A7-3436057F4BCE}"/>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6" name="Footer Placeholder 5">
            <a:extLst>
              <a:ext uri="{FF2B5EF4-FFF2-40B4-BE49-F238E27FC236}">
                <a16:creationId xmlns:a16="http://schemas.microsoft.com/office/drawing/2014/main" id="{8F6E98FA-4434-5709-A864-10463B4EAA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BB0D60-FE7C-1E8A-C02C-168655CD5098}"/>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147441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90B9-FF9D-1AC1-66C2-DB7E6EBA0E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2AFCF8A-F2D5-8523-6C37-DF604C22086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E25C12-9FA0-C9A2-E488-0F12513F6ECA}"/>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5" name="Footer Placeholder 4">
            <a:extLst>
              <a:ext uri="{FF2B5EF4-FFF2-40B4-BE49-F238E27FC236}">
                <a16:creationId xmlns:a16="http://schemas.microsoft.com/office/drawing/2014/main" id="{8CC164E9-C5B9-4A3D-A5E6-B2D867902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44A19-4038-B05F-72EC-40EE64322C18}"/>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3560336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9E8267-8F78-B6C9-8C6C-C69207BE22E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94C36EA-BA3A-627F-478B-9DB6F4BCCF0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796D39-3647-53F6-109D-CCFD799CF36F}"/>
              </a:ext>
            </a:extLst>
          </p:cNvPr>
          <p:cNvSpPr>
            <a:spLocks noGrp="1"/>
          </p:cNvSpPr>
          <p:nvPr>
            <p:ph type="dt" sz="half" idx="10"/>
          </p:nvPr>
        </p:nvSpPr>
        <p:spPr/>
        <p:txBody>
          <a:bodyPr/>
          <a:lstStyle/>
          <a:p>
            <a:fld id="{73FD79BF-1325-4D62-AF98-294D448350C2}" type="datetimeFigureOut">
              <a:rPr lang="en-GB" smtClean="0"/>
              <a:t>26/09/2023</a:t>
            </a:fld>
            <a:endParaRPr lang="en-GB"/>
          </a:p>
        </p:txBody>
      </p:sp>
      <p:sp>
        <p:nvSpPr>
          <p:cNvPr id="5" name="Footer Placeholder 4">
            <a:extLst>
              <a:ext uri="{FF2B5EF4-FFF2-40B4-BE49-F238E27FC236}">
                <a16:creationId xmlns:a16="http://schemas.microsoft.com/office/drawing/2014/main" id="{5E55D65E-4C63-7CD6-1F09-67E8BC6931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750914-27B0-F559-247A-E1AE86B96FF5}"/>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4122073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5F0B1E-F749-884E-7EDD-7873262CC9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8AA8D66-92BE-0137-E386-3334D46CC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238700-C6FD-9A2F-2B59-24D3EBC93D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FD79BF-1325-4D62-AF98-294D448350C2}" type="datetimeFigureOut">
              <a:rPr lang="en-GB" smtClean="0"/>
              <a:t>26/09/2023</a:t>
            </a:fld>
            <a:endParaRPr lang="en-GB"/>
          </a:p>
        </p:txBody>
      </p:sp>
      <p:sp>
        <p:nvSpPr>
          <p:cNvPr id="5" name="Footer Placeholder 4">
            <a:extLst>
              <a:ext uri="{FF2B5EF4-FFF2-40B4-BE49-F238E27FC236}">
                <a16:creationId xmlns:a16="http://schemas.microsoft.com/office/drawing/2014/main" id="{B7142118-9657-4C70-C11E-3B2305A83B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803CA0-E291-D1B9-89E9-F345FCCD1D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DE5E23-AA19-459E-8F56-8ED65A419EE4}" type="slidenum">
              <a:rPr lang="en-GB" smtClean="0"/>
              <a:t>‹#›</a:t>
            </a:fld>
            <a:endParaRPr lang="en-GB"/>
          </a:p>
        </p:txBody>
      </p:sp>
    </p:spTree>
    <p:extLst>
      <p:ext uri="{BB962C8B-B14F-4D97-AF65-F5344CB8AC3E}">
        <p14:creationId xmlns:p14="http://schemas.microsoft.com/office/powerpoint/2010/main" val="2992769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hyperlink" Target="https://e-student.org/mapping-note-taking-method/"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itsallaboutart/9485256677/in/album-72157635026374032/"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e-student.org/note-taking-methods/" TargetMode="External"/><Relationship Id="rId4" Type="http://schemas.openxmlformats.org/officeDocument/2006/relationships/hyperlink" Target="https://psych3850n.wordpress.com/2017/11/25/critical-thinking-and-academic-perform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A232E9-4B6E-BFE6-F101-0A7155B5C47B}"/>
              </a:ext>
            </a:extLst>
          </p:cNvPr>
          <p:cNvSpPr/>
          <p:nvPr/>
        </p:nvSpPr>
        <p:spPr>
          <a:xfrm>
            <a:off x="7707034" y="1123201"/>
            <a:ext cx="4253776" cy="4882233"/>
          </a:xfrm>
          <a:prstGeom prst="rect">
            <a:avLst/>
          </a:prstGeom>
          <a:solidFill>
            <a:schemeClr val="accent4">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9" name="TextBox 8">
            <a:extLst>
              <a:ext uri="{FF2B5EF4-FFF2-40B4-BE49-F238E27FC236}">
                <a16:creationId xmlns:a16="http://schemas.microsoft.com/office/drawing/2014/main" id="{3F6786C2-BD7E-0497-B464-F7DC0C1F9708}"/>
              </a:ext>
            </a:extLst>
          </p:cNvPr>
          <p:cNvSpPr txBox="1"/>
          <p:nvPr/>
        </p:nvSpPr>
        <p:spPr>
          <a:xfrm>
            <a:off x="2673739" y="135703"/>
            <a:ext cx="6008914" cy="369332"/>
          </a:xfrm>
          <a:prstGeom prst="rect">
            <a:avLst/>
          </a:prstGeom>
          <a:noFill/>
        </p:spPr>
        <p:txBody>
          <a:bodyPr wrap="square" rtlCol="0">
            <a:spAutoFit/>
          </a:bodyPr>
          <a:lstStyle/>
          <a:p>
            <a:r>
              <a:rPr lang="en-GB" dirty="0"/>
              <a:t>             The study skill that's needed to be an academic learn </a:t>
            </a:r>
          </a:p>
        </p:txBody>
      </p:sp>
      <p:sp>
        <p:nvSpPr>
          <p:cNvPr id="10" name="TextBox 9">
            <a:extLst>
              <a:ext uri="{FF2B5EF4-FFF2-40B4-BE49-F238E27FC236}">
                <a16:creationId xmlns:a16="http://schemas.microsoft.com/office/drawing/2014/main" id="{63F2CAFF-942C-EFBC-B20F-4976B8F7E630}"/>
              </a:ext>
            </a:extLst>
          </p:cNvPr>
          <p:cNvSpPr txBox="1"/>
          <p:nvPr/>
        </p:nvSpPr>
        <p:spPr>
          <a:xfrm>
            <a:off x="8528180" y="93306"/>
            <a:ext cx="3415004" cy="553998"/>
          </a:xfrm>
          <a:prstGeom prst="rect">
            <a:avLst/>
          </a:prstGeom>
          <a:noFill/>
        </p:spPr>
        <p:txBody>
          <a:bodyPr wrap="square" rtlCol="0">
            <a:spAutoFit/>
          </a:bodyPr>
          <a:lstStyle/>
          <a:p>
            <a:r>
              <a:rPr lang="en-GB" sz="1000" dirty="0"/>
              <a:t>                                                                                         ECEY 4008C</a:t>
            </a:r>
          </a:p>
          <a:p>
            <a:r>
              <a:rPr lang="en-GB" sz="1000" dirty="0"/>
              <a:t>                                                                                             2308571</a:t>
            </a:r>
          </a:p>
          <a:p>
            <a:r>
              <a:rPr lang="en-GB" sz="1000" dirty="0"/>
              <a:t>                                                                      Word count  922</a:t>
            </a:r>
          </a:p>
        </p:txBody>
      </p:sp>
      <p:sp>
        <p:nvSpPr>
          <p:cNvPr id="12" name="TextBox 11">
            <a:extLst>
              <a:ext uri="{FF2B5EF4-FFF2-40B4-BE49-F238E27FC236}">
                <a16:creationId xmlns:a16="http://schemas.microsoft.com/office/drawing/2014/main" id="{409D8961-95AC-1D5F-4A1B-49751E578FB4}"/>
              </a:ext>
            </a:extLst>
          </p:cNvPr>
          <p:cNvSpPr txBox="1"/>
          <p:nvPr/>
        </p:nvSpPr>
        <p:spPr>
          <a:xfrm>
            <a:off x="208382" y="1386349"/>
            <a:ext cx="3592287" cy="8740854"/>
          </a:xfrm>
          <a:prstGeom prst="rect">
            <a:avLst/>
          </a:prstGeom>
          <a:solidFill>
            <a:schemeClr val="accent2">
              <a:lumMod val="60000"/>
              <a:lumOff val="40000"/>
            </a:schemeClr>
          </a:solidFill>
        </p:spPr>
        <p:txBody>
          <a:bodyPr wrap="square" rtlCol="0">
            <a:spAutoFit/>
          </a:bodyPr>
          <a:lstStyle/>
          <a:p>
            <a:r>
              <a:rPr lang="en-GB" sz="1000" dirty="0">
                <a:latin typeface="Arial" panose="020B0604020202020204" pitchFamily="34" charset="0"/>
                <a:cs typeface="Arial" panose="020B0604020202020204" pitchFamily="34" charset="0"/>
              </a:rPr>
              <a:t>                           Critical thinking:</a:t>
            </a:r>
          </a:p>
          <a:p>
            <a:r>
              <a:rPr lang="en-GB" sz="1000" dirty="0">
                <a:latin typeface="Arial" panose="020B0604020202020204" pitchFamily="34" charset="0"/>
                <a:cs typeface="Arial" panose="020B0604020202020204" pitchFamily="34" charset="0"/>
              </a:rPr>
              <a:t>Critical thinking is a very important skill to have for academic learning. Having a clear knowledge and understand and question why are aspects of critical thinking . </a:t>
            </a:r>
            <a:r>
              <a:rPr lang="en-GB" sz="1000" dirty="0" err="1">
                <a:latin typeface="Arial" panose="020B0604020202020204" pitchFamily="34" charset="0"/>
                <a:cs typeface="Arial" panose="020B0604020202020204" pitchFamily="34" charset="0"/>
              </a:rPr>
              <a:t>Facione</a:t>
            </a:r>
            <a:r>
              <a:rPr lang="en-GB" sz="1000" dirty="0">
                <a:latin typeface="Arial" panose="020B0604020202020204" pitchFamily="34" charset="0"/>
                <a:cs typeface="Arial" panose="020B0604020202020204" pitchFamily="34" charset="0"/>
              </a:rPr>
              <a:t>  listed seven scales of critical thinking ‘Inquisitiveness, open-mindedness ,systematicity ,analyticity , truth-seeking , self-confidence and cognitive maturity’(facione.1990  cited at: </a:t>
            </a:r>
            <a:r>
              <a:rPr lang="en-GB" sz="1000" i="1" dirty="0">
                <a:latin typeface="Arial" panose="020B0604020202020204" pitchFamily="34" charset="0"/>
                <a:cs typeface="Arial" panose="020B0604020202020204" pitchFamily="34" charset="0"/>
              </a:rPr>
              <a:t>thinking though talk using dialogue to develop student’s critical thinking</a:t>
            </a:r>
            <a:r>
              <a:rPr lang="en-GB" sz="1000" dirty="0">
                <a:latin typeface="Arial" panose="020B0604020202020204" pitchFamily="34" charset="0"/>
                <a:cs typeface="Arial" panose="020B0604020202020204" pitchFamily="34" charset="0"/>
              </a:rPr>
              <a:t> )Some people have more of this aspects then other so can critical thinking be leant as a skill? (jane.2013) point out  critical thinking skills is thinking critically and objectively .There has been lost of studies and views on critical thinking and what define it some think that it not a skill as (moore,2011 cited at: ’</a:t>
            </a:r>
            <a:r>
              <a:rPr lang="en-GB" sz="1000" i="1" dirty="0">
                <a:latin typeface="Arial" panose="020B0604020202020204" pitchFamily="34" charset="0"/>
                <a:cs typeface="Arial" panose="020B0604020202020204" pitchFamily="34" charset="0"/>
              </a:rPr>
              <a:t>thinking though talk using dialogue to develop student’s critical thinking</a:t>
            </a:r>
            <a:r>
              <a:rPr lang="en-GB" sz="1000" dirty="0">
                <a:latin typeface="Arial" panose="020B0604020202020204" pitchFamily="34" charset="0"/>
                <a:cs typeface="Arial" panose="020B0604020202020204" pitchFamily="34" charset="0"/>
              </a:rPr>
              <a:t>) quote that it is a “domain-specific rather then a generic skill” which means that having a good  understanding and knowledge of your studies will help  become a critical thinker this can be done by researching ,reading study books and have experience in their subject </a:t>
            </a:r>
            <a:r>
              <a:rPr lang="en-GB" sz="1200" dirty="0">
                <a:latin typeface="Arial" panose="020B0604020202020204" pitchFamily="34" charset="0"/>
                <a:cs typeface="Arial" panose="020B0604020202020204" pitchFamily="34" charset="0"/>
              </a:rPr>
              <a:t>.   </a:t>
            </a:r>
          </a:p>
          <a:p>
            <a:endParaRPr lang="en-GB" sz="1200" dirty="0"/>
          </a:p>
          <a:p>
            <a:endParaRPr lang="en-GB" sz="1200" dirty="0"/>
          </a:p>
          <a:p>
            <a:endParaRPr lang="en-GB" sz="1200" dirty="0"/>
          </a:p>
          <a:p>
            <a:r>
              <a:rPr lang="en-GB" sz="1200" dirty="0"/>
              <a:t> </a:t>
            </a:r>
          </a:p>
          <a:p>
            <a:endParaRPr lang="en-GB" sz="1200" dirty="0"/>
          </a:p>
          <a:p>
            <a:endParaRPr lang="en-GB" sz="1200" dirty="0"/>
          </a:p>
          <a:p>
            <a:endParaRPr lang="en-GB" sz="1200" dirty="0"/>
          </a:p>
          <a:p>
            <a:endParaRPr lang="en-GB" sz="1200" dirty="0"/>
          </a:p>
          <a:p>
            <a:r>
              <a:rPr lang="en-GB" sz="1200" dirty="0"/>
              <a:t> </a:t>
            </a:r>
            <a:r>
              <a:rPr lang="en-GB" sz="900" dirty="0">
                <a:latin typeface="Arial" panose="020B0604020202020204" pitchFamily="34" charset="0"/>
                <a:cs typeface="Arial" panose="020B0604020202020204" pitchFamily="34" charset="0"/>
              </a:rPr>
              <a:t>(</a:t>
            </a:r>
            <a:r>
              <a:rPr lang="en-GB" sz="900" dirty="0" err="1">
                <a:latin typeface="Arial" panose="020B0604020202020204" pitchFamily="34" charset="0"/>
                <a:cs typeface="Arial" panose="020B0604020202020204" pitchFamily="34" charset="0"/>
              </a:rPr>
              <a:t>source:</a:t>
            </a:r>
            <a:r>
              <a:rPr lang="en-GB" sz="900" b="0" i="0" dirty="0" err="1">
                <a:solidFill>
                  <a:srgbClr val="333332"/>
                </a:solidFill>
                <a:effectLst/>
                <a:latin typeface="Arial" panose="020B0604020202020204" pitchFamily="34" charset="0"/>
                <a:cs typeface="Arial" panose="020B0604020202020204" pitchFamily="34" charset="0"/>
              </a:rPr>
              <a:t>Critical</a:t>
            </a:r>
            <a:r>
              <a:rPr lang="en-GB" sz="900" b="0" i="0" dirty="0">
                <a:solidFill>
                  <a:srgbClr val="333332"/>
                </a:solidFill>
                <a:effectLst/>
                <a:latin typeface="Arial" panose="020B0604020202020204" pitchFamily="34" charset="0"/>
                <a:cs typeface="Arial" panose="020B0604020202020204" pitchFamily="34" charset="0"/>
              </a:rPr>
              <a:t> Thinking And Academic Performance, 2017)</a:t>
            </a:r>
          </a:p>
          <a:p>
            <a:r>
              <a:rPr lang="en-GB" sz="1200" dirty="0"/>
              <a:t>                 </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r>
              <a:rPr lang="en-GB" sz="1200" dirty="0"/>
              <a:t>  </a:t>
            </a:r>
          </a:p>
        </p:txBody>
      </p:sp>
      <p:sp>
        <p:nvSpPr>
          <p:cNvPr id="14" name="TextBox 13">
            <a:extLst>
              <a:ext uri="{FF2B5EF4-FFF2-40B4-BE49-F238E27FC236}">
                <a16:creationId xmlns:a16="http://schemas.microsoft.com/office/drawing/2014/main" id="{56BB452F-1F42-5592-A6C5-83E89D1A436A}"/>
              </a:ext>
            </a:extLst>
          </p:cNvPr>
          <p:cNvSpPr txBox="1"/>
          <p:nvPr/>
        </p:nvSpPr>
        <p:spPr>
          <a:xfrm>
            <a:off x="8394441" y="1343608"/>
            <a:ext cx="323772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Note taking </a:t>
            </a:r>
          </a:p>
        </p:txBody>
      </p:sp>
      <p:sp>
        <p:nvSpPr>
          <p:cNvPr id="2" name="TextBox 1">
            <a:extLst>
              <a:ext uri="{FF2B5EF4-FFF2-40B4-BE49-F238E27FC236}">
                <a16:creationId xmlns:a16="http://schemas.microsoft.com/office/drawing/2014/main" id="{CC70BFFE-C304-AEF8-E4F5-5A1DDC381359}"/>
              </a:ext>
            </a:extLst>
          </p:cNvPr>
          <p:cNvSpPr txBox="1"/>
          <p:nvPr/>
        </p:nvSpPr>
        <p:spPr>
          <a:xfrm>
            <a:off x="3956180" y="1343608"/>
            <a:ext cx="3676260" cy="3908762"/>
          </a:xfrm>
          <a:prstGeom prst="rect">
            <a:avLst/>
          </a:prstGeom>
          <a:solidFill>
            <a:schemeClr val="accent6">
              <a:lumMod val="20000"/>
              <a:lumOff val="80000"/>
            </a:schemeClr>
          </a:solidFill>
        </p:spPr>
        <p:txBody>
          <a:bodyPr wrap="square" rtlCol="0">
            <a:spAutoFit/>
          </a:bodyPr>
          <a:lstStyle/>
          <a:p>
            <a:r>
              <a:rPr lang="en-GB" sz="1000" dirty="0">
                <a:latin typeface="Arial" panose="020B0604020202020204" pitchFamily="34" charset="0"/>
                <a:cs typeface="Arial" panose="020B0604020202020204" pitchFamily="34" charset="0"/>
              </a:rPr>
              <a:t>Time management :</a:t>
            </a:r>
          </a:p>
          <a:p>
            <a:r>
              <a:rPr lang="en-GB" sz="1000" dirty="0">
                <a:latin typeface="Arial" panose="020B0604020202020204" pitchFamily="34" charset="0"/>
                <a:cs typeface="Arial" panose="020B0604020202020204" pitchFamily="34" charset="0"/>
              </a:rPr>
              <a:t>Managing time is a Vital part of academic learning . Planning time and making a clear timetable that is realistic and that meet the deadlines . As it point out in the Ultimate Study Skills Handbook ‘time management it a bit like dieting or exercise, you know you should be doing it but put off starting, or soon give up.(Moore et al.,2010) </a:t>
            </a:r>
          </a:p>
          <a:p>
            <a:r>
              <a:rPr lang="en-GB" sz="1000" dirty="0">
                <a:latin typeface="Arial" panose="020B0604020202020204" pitchFamily="34" charset="0"/>
                <a:cs typeface="Arial" panose="020B0604020202020204" pitchFamily="34" charset="0"/>
              </a:rPr>
              <a:t>so, they are many ways to avoid this issue.</a:t>
            </a:r>
          </a:p>
          <a:p>
            <a:r>
              <a:rPr lang="en-GB" sz="1000" dirty="0">
                <a:latin typeface="Arial" panose="020B0604020202020204" pitchFamily="34" charset="0"/>
                <a:cs typeface="Arial" panose="020B0604020202020204" pitchFamily="34" charset="0"/>
              </a:rPr>
              <a:t>Weekly planner so studies can plan the time accordingly. </a:t>
            </a:r>
          </a:p>
          <a:p>
            <a:r>
              <a:rPr lang="en-GB" sz="1000" dirty="0">
                <a:latin typeface="Arial" panose="020B0604020202020204" pitchFamily="34" charset="0"/>
                <a:cs typeface="Arial" panose="020B0604020202020204" pitchFamily="34" charset="0"/>
              </a:rPr>
              <a:t> (Cottrell 2013) state the 10 step to good management here are a few examples of theses</a:t>
            </a:r>
          </a:p>
          <a:p>
            <a:r>
              <a:rPr lang="en-GB" sz="1000" dirty="0">
                <a:latin typeface="Arial" panose="020B0604020202020204" pitchFamily="34" charset="0"/>
                <a:cs typeface="Arial" panose="020B0604020202020204" pitchFamily="34" charset="0"/>
              </a:rPr>
              <a:t> be</a:t>
            </a:r>
            <a:r>
              <a:rPr lang="en-GB" sz="1000" b="0" i="0" dirty="0">
                <a:solidFill>
                  <a:srgbClr val="4D5156"/>
                </a:solidFill>
                <a:effectLst/>
                <a:latin typeface="Roboto" panose="020F0502020204030204" pitchFamily="2" charset="0"/>
              </a:rPr>
              <a:t> </a:t>
            </a:r>
            <a:r>
              <a:rPr lang="en-GB" sz="1000" b="0" i="0" dirty="0">
                <a:effectLst/>
                <a:latin typeface="Arial" panose="020B0604020202020204" pitchFamily="34" charset="0"/>
                <a:cs typeface="Arial" panose="020B0604020202020204" pitchFamily="34" charset="0"/>
              </a:rPr>
              <a:t>organized and use with time accordingly. Found</a:t>
            </a:r>
            <a:r>
              <a:rPr lang="en-GB" sz="1000" dirty="0">
                <a:latin typeface="Arial" panose="020B0604020202020204" pitchFamily="34" charset="0"/>
                <a:cs typeface="Arial" panose="020B0604020202020204" pitchFamily="34" charset="0"/>
              </a:rPr>
              <a:t> out what your deadline is. Have a clear view and visitation on how to spend time. </a:t>
            </a:r>
            <a:endParaRPr lang="en-GB" altLang="cy-GB" sz="1000" kern="0" dirty="0">
              <a:latin typeface="Arial"/>
              <a:ea typeface="ＭＳ Ｐゴシック" charset="-128"/>
            </a:endParaRPr>
          </a:p>
          <a:p>
            <a:pPr eaLnBrk="0" fontAlgn="base" hangingPunct="0">
              <a:spcAft>
                <a:spcPct val="0"/>
              </a:spcAft>
            </a:pPr>
            <a:r>
              <a:rPr lang="en-GB" altLang="cy-GB" sz="1000" kern="0" dirty="0">
                <a:latin typeface="Arial"/>
                <a:ea typeface="ＭＳ Ｐゴシック" charset="-128"/>
              </a:rPr>
              <a:t>This step are very clear and following them students will become more organised and will be able to balance life and their studies more effectful. As a student comments in the study skills handbook given set time to study and then you can reward you self with your favourite hobbies  (Cottrell, 2013). This shows how important it is for student wellbeing to balance studies ,home life and hobbies accordingly. </a:t>
            </a:r>
          </a:p>
          <a:p>
            <a:pPr eaLnBrk="0" fontAlgn="base" hangingPunct="0">
              <a:spcAft>
                <a:spcPct val="0"/>
              </a:spcAft>
            </a:pPr>
            <a:r>
              <a:rPr lang="en-GB" altLang="cy-GB" sz="1000" kern="0" dirty="0">
                <a:latin typeface="Arial"/>
                <a:ea typeface="ＭＳ Ｐゴシック" charset="-128"/>
              </a:rPr>
              <a:t>      </a:t>
            </a:r>
          </a:p>
          <a:p>
            <a:pPr eaLnBrk="0" fontAlgn="base" hangingPunct="0">
              <a:spcAft>
                <a:spcPct val="0"/>
              </a:spcAft>
            </a:pPr>
            <a:endParaRPr lang="en-GB" altLang="cy-GB" sz="1000" kern="0" dirty="0">
              <a:latin typeface="Arial"/>
              <a:ea typeface="ＭＳ Ｐゴシック" charset="-128"/>
            </a:endParaRPr>
          </a:p>
          <a:p>
            <a:endParaRPr lang="en-GB" dirty="0"/>
          </a:p>
        </p:txBody>
      </p:sp>
      <p:sp>
        <p:nvSpPr>
          <p:cNvPr id="15" name="TextBox 14">
            <a:extLst>
              <a:ext uri="{FF2B5EF4-FFF2-40B4-BE49-F238E27FC236}">
                <a16:creationId xmlns:a16="http://schemas.microsoft.com/office/drawing/2014/main" id="{367D9908-BF2D-69CB-F1C6-BE018FC8B5BF}"/>
              </a:ext>
            </a:extLst>
          </p:cNvPr>
          <p:cNvSpPr txBox="1"/>
          <p:nvPr/>
        </p:nvSpPr>
        <p:spPr>
          <a:xfrm>
            <a:off x="1592771" y="6153736"/>
            <a:ext cx="10708433"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Conclusion:</a:t>
            </a:r>
          </a:p>
        </p:txBody>
      </p:sp>
      <p:sp>
        <p:nvSpPr>
          <p:cNvPr id="16" name="TextBox 15">
            <a:extLst>
              <a:ext uri="{FF2B5EF4-FFF2-40B4-BE49-F238E27FC236}">
                <a16:creationId xmlns:a16="http://schemas.microsoft.com/office/drawing/2014/main" id="{52BA11C6-9085-8CFC-1D84-7101A45759F1}"/>
              </a:ext>
            </a:extLst>
          </p:cNvPr>
          <p:cNvSpPr txBox="1"/>
          <p:nvPr/>
        </p:nvSpPr>
        <p:spPr>
          <a:xfrm>
            <a:off x="391886" y="714827"/>
            <a:ext cx="11408228" cy="523220"/>
          </a:xfrm>
          <a:prstGeom prst="rect">
            <a:avLst/>
          </a:prstGeom>
          <a:solidFill>
            <a:schemeClr val="accent1">
              <a:lumMod val="40000"/>
              <a:lumOff val="60000"/>
            </a:schemeClr>
          </a:solidFill>
        </p:spPr>
        <p:txBody>
          <a:bodyPr wrap="square" rtlCol="0">
            <a:spAutoFit/>
          </a:bodyPr>
          <a:lstStyle/>
          <a:p>
            <a:r>
              <a:rPr lang="en-GB" sz="1000" dirty="0">
                <a:latin typeface="Arial" panose="020B0604020202020204" pitchFamily="34" charset="0"/>
                <a:cs typeface="Arial" panose="020B0604020202020204" pitchFamily="34" charset="0"/>
              </a:rPr>
              <a:t>Introduction</a:t>
            </a:r>
            <a:r>
              <a:rPr lang="en-GB" sz="1800" dirty="0"/>
              <a:t> : </a:t>
            </a:r>
            <a:r>
              <a:rPr lang="en-GB" sz="1000" dirty="0">
                <a:latin typeface="Arial" panose="020B0604020202020204" pitchFamily="34" charset="0"/>
                <a:cs typeface="Arial" panose="020B0604020202020204" pitchFamily="34" charset="0"/>
              </a:rPr>
              <a:t>here are some mean aspect that is needed  to be an academic learn. Being an academic learn you need to manage you time will and be a critical thinker also note taking helps to processes and log  impotent .    </a:t>
            </a:r>
          </a:p>
        </p:txBody>
      </p:sp>
      <p:pic>
        <p:nvPicPr>
          <p:cNvPr id="3" name="Picture 2">
            <a:extLst>
              <a:ext uri="{FF2B5EF4-FFF2-40B4-BE49-F238E27FC236}">
                <a16:creationId xmlns:a16="http://schemas.microsoft.com/office/drawing/2014/main" id="{98B0FCC6-675F-ED38-D79B-548EE627ACCB}"/>
              </a:ext>
            </a:extLst>
          </p:cNvPr>
          <p:cNvPicPr>
            <a:picLocks noChangeAspect="1"/>
          </p:cNvPicPr>
          <p:nvPr/>
        </p:nvPicPr>
        <p:blipFill>
          <a:blip r:embed="rId3"/>
          <a:stretch>
            <a:fillRect/>
          </a:stretch>
        </p:blipFill>
        <p:spPr>
          <a:xfrm>
            <a:off x="1099098" y="4439622"/>
            <a:ext cx="2324040" cy="1336458"/>
          </a:xfrm>
          <a:prstGeom prst="rect">
            <a:avLst/>
          </a:prstGeom>
        </p:spPr>
      </p:pic>
      <p:sp>
        <p:nvSpPr>
          <p:cNvPr id="5" name="TextBox 4">
            <a:extLst>
              <a:ext uri="{FF2B5EF4-FFF2-40B4-BE49-F238E27FC236}">
                <a16:creationId xmlns:a16="http://schemas.microsoft.com/office/drawing/2014/main" id="{296467DF-7F05-3DF2-E6D6-4693B57BE660}"/>
              </a:ext>
            </a:extLst>
          </p:cNvPr>
          <p:cNvSpPr txBox="1"/>
          <p:nvPr/>
        </p:nvSpPr>
        <p:spPr>
          <a:xfrm>
            <a:off x="7775066" y="1531645"/>
            <a:ext cx="3704253" cy="2862322"/>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Note taking is another aspect in academic leaning whether it taking note from lectures ,book or research .</a:t>
            </a:r>
          </a:p>
          <a:p>
            <a:r>
              <a:rPr lang="en-GB" sz="1000" dirty="0">
                <a:latin typeface="Arial" panose="020B0604020202020204" pitchFamily="34" charset="0"/>
                <a:cs typeface="Arial" panose="020B0604020202020204" pitchFamily="34" charset="0"/>
              </a:rPr>
              <a:t>Taking not is one way you can put relevant  information into  your own words this will help to paraphrase and to complete assignments. (Moore et al.,2010)</a:t>
            </a:r>
          </a:p>
          <a:p>
            <a:r>
              <a:rPr lang="en-GB" sz="1000" dirty="0">
                <a:latin typeface="Arial" panose="020B0604020202020204" pitchFamily="34" charset="0"/>
                <a:cs typeface="Arial" panose="020B0604020202020204" pitchFamily="34" charset="0"/>
              </a:rPr>
              <a:t>They are few strategies and style in how to note take. As highlight in the study skills handbook here a few examples on good note taking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Think before note taking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Keep note sort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Keep note organised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Use your own words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Leave space and gape to add note later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References and record all sources.</a:t>
            </a:r>
          </a:p>
          <a:p>
            <a:r>
              <a:rPr lang="en-GB" sz="1000" dirty="0">
                <a:latin typeface="Arial" panose="020B0604020202020204" pitchFamily="34" charset="0"/>
                <a:cs typeface="Arial" panose="020B0604020202020204" pitchFamily="34" charset="0"/>
              </a:rPr>
              <a:t>          (Cottrell, 2013) mapping is a style of note taking these are note contenting word and pic</a:t>
            </a:r>
            <a:r>
              <a:rPr lang="en-GB"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a:t>
            </a:r>
            <a:r>
              <a:rPr lang="en-GB" sz="1000" dirty="0">
                <a:latin typeface="Arial" panose="020B0604020202020204" pitchFamily="34" charset="0"/>
                <a:cs typeface="Arial" panose="020B0604020202020204" pitchFamily="34" charset="0"/>
              </a:rPr>
              <a:t>ures . This a good for student that lean visually and can include loads of information as (Tamm, 2023) here is an example :</a:t>
            </a:r>
            <a:endParaRPr lang="en-GB" u="sng" dirty="0"/>
          </a:p>
        </p:txBody>
      </p:sp>
      <p:pic>
        <p:nvPicPr>
          <p:cNvPr id="1030" name="Picture 6" descr="Copyright">
            <a:extLst>
              <a:ext uri="{FF2B5EF4-FFF2-40B4-BE49-F238E27FC236}">
                <a16:creationId xmlns:a16="http://schemas.microsoft.com/office/drawing/2014/main" id="{EBC13D66-7EB3-469B-E4F6-5BE1B9EAF0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1" y="-5763479"/>
            <a:ext cx="107216" cy="10721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8746B5F4-DAB2-4226-083B-850E7CD43EA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60095" y="4146536"/>
            <a:ext cx="1234601" cy="923540"/>
          </a:xfrm>
          <a:prstGeom prst="rect">
            <a:avLst/>
          </a:prstGeom>
          <a:noFill/>
          <a:extLst>
            <a:ext uri="{909E8E84-426E-40DD-AFC4-6F175D3DCCD1}">
              <a14:hiddenFill xmlns:a14="http://schemas.microsoft.com/office/drawing/2010/main">
                <a:solidFill>
                  <a:srgbClr val="FFFFFF"/>
                </a:solidFill>
              </a14:hiddenFill>
            </a:ext>
          </a:extLst>
        </p:spPr>
      </p:pic>
      <p:sp>
        <p:nvSpPr>
          <p:cNvPr id="19" name="AutoShape 8">
            <a:extLst>
              <a:ext uri="{FF2B5EF4-FFF2-40B4-BE49-F238E27FC236}">
                <a16:creationId xmlns:a16="http://schemas.microsoft.com/office/drawing/2014/main" id="{0B75DC8F-9C99-BDAB-D511-DF616A2AD16B}"/>
              </a:ext>
            </a:extLst>
          </p:cNvPr>
          <p:cNvSpPr>
            <a:spLocks noChangeAspect="1" noChangeArrowheads="1"/>
          </p:cNvSpPr>
          <p:nvPr/>
        </p:nvSpPr>
        <p:spPr bwMode="auto">
          <a:xfrm>
            <a:off x="152400" y="3330447"/>
            <a:ext cx="228728" cy="22872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Box 20">
            <a:extLst>
              <a:ext uri="{FF2B5EF4-FFF2-40B4-BE49-F238E27FC236}">
                <a16:creationId xmlns:a16="http://schemas.microsoft.com/office/drawing/2014/main" id="{7372C7C7-A2BE-1167-263F-BD8B2489AA87}"/>
              </a:ext>
            </a:extLst>
          </p:cNvPr>
          <p:cNvSpPr txBox="1"/>
          <p:nvPr/>
        </p:nvSpPr>
        <p:spPr>
          <a:xfrm>
            <a:off x="9370646" y="5070077"/>
            <a:ext cx="3385534"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how to take visual notes, 2013)</a:t>
            </a:r>
          </a:p>
        </p:txBody>
      </p:sp>
      <p:sp>
        <p:nvSpPr>
          <p:cNvPr id="23" name="TextBox 22">
            <a:extLst>
              <a:ext uri="{FF2B5EF4-FFF2-40B4-BE49-F238E27FC236}">
                <a16:creationId xmlns:a16="http://schemas.microsoft.com/office/drawing/2014/main" id="{F3EF78B9-9178-7859-51B1-5FF953FF8BF7}"/>
              </a:ext>
            </a:extLst>
          </p:cNvPr>
          <p:cNvSpPr txBox="1"/>
          <p:nvPr/>
        </p:nvSpPr>
        <p:spPr>
          <a:xfrm>
            <a:off x="2261118" y="6157602"/>
            <a:ext cx="9033933" cy="246221"/>
          </a:xfrm>
          <a:prstGeom prst="rect">
            <a:avLst/>
          </a:prstGeom>
          <a:noFill/>
        </p:spPr>
        <p:txBody>
          <a:bodyPr wrap="square" rtlCol="0">
            <a:spAutoFit/>
          </a:bodyPr>
          <a:lstStyle/>
          <a:p>
            <a:r>
              <a:rPr lang="en-GB" sz="1000" dirty="0">
                <a:latin typeface="Arila "/>
              </a:rPr>
              <a:t>Following all this skills and aspect will help student to study and become more of any academic learn </a:t>
            </a:r>
            <a:r>
              <a:rPr lang="en-GB" sz="1000" dirty="0"/>
              <a:t>.  </a:t>
            </a:r>
          </a:p>
        </p:txBody>
      </p:sp>
      <p:sp>
        <p:nvSpPr>
          <p:cNvPr id="4" name="TextBox 3">
            <a:extLst>
              <a:ext uri="{FF2B5EF4-FFF2-40B4-BE49-F238E27FC236}">
                <a16:creationId xmlns:a16="http://schemas.microsoft.com/office/drawing/2014/main" id="{8B94CD9C-00E1-BA45-ED63-FDA7E1C6EE7B}"/>
              </a:ext>
            </a:extLst>
          </p:cNvPr>
          <p:cNvSpPr txBox="1"/>
          <p:nvPr/>
        </p:nvSpPr>
        <p:spPr>
          <a:xfrm>
            <a:off x="7787951" y="4329723"/>
            <a:ext cx="1971645" cy="861774"/>
          </a:xfrm>
          <a:prstGeom prst="rect">
            <a:avLst/>
          </a:prstGeom>
          <a:noFill/>
        </p:spPr>
        <p:txBody>
          <a:bodyPr wrap="square" rtlCol="0">
            <a:spAutoFit/>
          </a:bodyPr>
          <a:lstStyle/>
          <a:p>
            <a:r>
              <a:rPr lang="en-GB" sz="1000" dirty="0">
                <a:latin typeface="Arila "/>
              </a:rPr>
              <a:t>Heading and bullet point are the most go to way for note taking this done by putting note into key point when writing out . (Wilson,2009)  </a:t>
            </a:r>
          </a:p>
        </p:txBody>
      </p:sp>
    </p:spTree>
    <p:extLst>
      <p:ext uri="{BB962C8B-B14F-4D97-AF65-F5344CB8AC3E}">
        <p14:creationId xmlns:p14="http://schemas.microsoft.com/office/powerpoint/2010/main" val="126711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916C19-2555-5D2D-45F5-68A44524D22E}"/>
              </a:ext>
            </a:extLst>
          </p:cNvPr>
          <p:cNvSpPr txBox="1"/>
          <p:nvPr/>
        </p:nvSpPr>
        <p:spPr>
          <a:xfrm>
            <a:off x="783253" y="831288"/>
            <a:ext cx="10758196" cy="5690019"/>
          </a:xfrm>
          <a:prstGeom prst="rect">
            <a:avLst/>
          </a:prstGeom>
          <a:noFill/>
        </p:spPr>
        <p:txBody>
          <a:bodyPr wrap="square" rtlCol="0">
            <a:spAutoFit/>
          </a:bodyPr>
          <a:lstStyle/>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Cottrell,S</a:t>
            </a:r>
            <a:r>
              <a:rPr lang="en-GB" sz="1100" dirty="0">
                <a:latin typeface="Arial" panose="020B0604020202020204" pitchFamily="34" charset="0"/>
                <a:cs typeface="Arial" panose="020B0604020202020204" pitchFamily="34" charset="0"/>
              </a:rPr>
              <a:t>.(2013)</a:t>
            </a:r>
            <a:r>
              <a:rPr lang="en-GB" sz="1100" i="1" dirty="0">
                <a:latin typeface="Arial" panose="020B0604020202020204" pitchFamily="34" charset="0"/>
                <a:cs typeface="Arial" panose="020B0604020202020204" pitchFamily="34" charset="0"/>
              </a:rPr>
              <a:t>The Study Skills Handbook</a:t>
            </a:r>
            <a:r>
              <a:rPr lang="en-GB" sz="1100" dirty="0">
                <a:latin typeface="Arial" panose="020B0604020202020204" pitchFamily="34" charset="0"/>
                <a:cs typeface="Arial" panose="020B0604020202020204" pitchFamily="34" charset="0"/>
              </a:rPr>
              <a:t>.(4thed) </a:t>
            </a:r>
            <a:r>
              <a:rPr lang="en-GB" sz="1100" dirty="0" err="1">
                <a:latin typeface="Arial" panose="020B0604020202020204" pitchFamily="34" charset="0"/>
                <a:cs typeface="Arial" panose="020B0604020202020204" pitchFamily="34" charset="0"/>
              </a:rPr>
              <a:t>Hampshire:Palgrave</a:t>
            </a:r>
            <a:r>
              <a:rPr lang="en-GB" sz="1100" dirty="0">
                <a:latin typeface="Arial" panose="020B0604020202020204" pitchFamily="34" charset="0"/>
                <a:cs typeface="Arial" panose="020B0604020202020204" pitchFamily="34" charset="0"/>
              </a:rPr>
              <a:t> Macmillan Ltd. </a:t>
            </a:r>
          </a:p>
          <a:p>
            <a:pPr>
              <a:lnSpc>
                <a:spcPct val="150000"/>
              </a:lnSpc>
            </a:pPr>
            <a:endParaRPr lang="en-GB" sz="1100" i="1"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Cui,R.Teo,P</a:t>
            </a:r>
            <a:r>
              <a:rPr lang="en-GB" sz="1100" dirty="0">
                <a:latin typeface="Arial" panose="020B0604020202020204" pitchFamily="34" charset="0"/>
                <a:cs typeface="Arial" panose="020B0604020202020204" pitchFamily="34" charset="0"/>
              </a:rPr>
              <a:t>(2023)’</a:t>
            </a:r>
            <a:r>
              <a:rPr lang="en-GB" sz="1100" i="1" dirty="0">
                <a:latin typeface="Arial" panose="020B0604020202020204" pitchFamily="34" charset="0"/>
                <a:cs typeface="Arial" panose="020B0604020202020204" pitchFamily="34" charset="0"/>
              </a:rPr>
              <a:t>thinking though talk using dialogue to develop student’s critical thinking’, </a:t>
            </a:r>
            <a:r>
              <a:rPr lang="en-GB" sz="1100" dirty="0">
                <a:latin typeface="Arial" panose="020B0604020202020204" pitchFamily="34" charset="0"/>
                <a:cs typeface="Arial" panose="020B0604020202020204" pitchFamily="34" charset="0"/>
              </a:rPr>
              <a:t>Teaching and Teacher Education,125,PP2.</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i="1" dirty="0">
                <a:latin typeface="Arial" panose="020B0604020202020204" pitchFamily="34" charset="0"/>
                <a:cs typeface="Arial" panose="020B0604020202020204" pitchFamily="34" charset="0"/>
              </a:rPr>
              <a:t>e</a:t>
            </a:r>
            <a:r>
              <a:rPr lang="en-GB" sz="1100" dirty="0">
                <a:latin typeface="Arial" panose="020B0604020202020204" pitchFamily="34" charset="0"/>
                <a:cs typeface="Arial" panose="020B0604020202020204" pitchFamily="34" charset="0"/>
              </a:rPr>
              <a:t>Hambleton,N .(2013) </a:t>
            </a:r>
            <a:r>
              <a:rPr lang="en-GB" sz="1100" i="1" dirty="0">
                <a:latin typeface="Arial" panose="020B0604020202020204" pitchFamily="34" charset="0"/>
                <a:cs typeface="Arial" panose="020B0604020202020204" pitchFamily="34" charset="0"/>
              </a:rPr>
              <a:t>How to take visual </a:t>
            </a:r>
            <a:r>
              <a:rPr lang="en-GB" sz="1100" i="1" dirty="0" err="1">
                <a:latin typeface="Arial" panose="020B0604020202020204" pitchFamily="34" charset="0"/>
                <a:cs typeface="Arial" panose="020B0604020202020204" pitchFamily="34" charset="0"/>
              </a:rPr>
              <a:t>notes.Available</a:t>
            </a:r>
            <a:r>
              <a:rPr lang="en-GB" sz="1100" i="1" dirty="0">
                <a:latin typeface="Arial" panose="020B0604020202020204" pitchFamily="34" charset="0"/>
                <a:cs typeface="Arial" panose="020B0604020202020204" pitchFamily="34" charset="0"/>
              </a:rPr>
              <a:t> at :</a:t>
            </a:r>
            <a:r>
              <a:rPr lang="en-GB" sz="1100" dirty="0">
                <a:latin typeface="Arial" panose="020B0604020202020204" pitchFamily="34" charset="0"/>
                <a:cs typeface="Arial" panose="020B0604020202020204" pitchFamily="34" charset="0"/>
                <a:hlinkClick r:id="rId3"/>
              </a:rPr>
              <a:t> How to take Visual Notes | Nicki Hambleton | Flickr</a:t>
            </a:r>
            <a:r>
              <a:rPr lang="en-GB" sz="1100" dirty="0">
                <a:latin typeface="Arial" panose="020B0604020202020204" pitchFamily="34" charset="0"/>
                <a:cs typeface="Arial" panose="020B0604020202020204" pitchFamily="34" charset="0"/>
              </a:rPr>
              <a:t> ( accessed 24 September 2023)</a:t>
            </a:r>
            <a:endParaRPr lang="en-GB" sz="1100" i="1" dirty="0">
              <a:latin typeface="Arial" panose="020B0604020202020204" pitchFamily="34" charset="0"/>
              <a:cs typeface="Arial" panose="020B0604020202020204" pitchFamily="34" charset="0"/>
            </a:endParaRPr>
          </a:p>
          <a:p>
            <a:pPr>
              <a:lnSpc>
                <a:spcPct val="150000"/>
              </a:lnSpc>
            </a:pPr>
            <a:endParaRPr lang="en-GB" sz="1100" i="1" dirty="0"/>
          </a:p>
          <a:p>
            <a:pPr>
              <a:lnSpc>
                <a:spcPct val="150000"/>
              </a:lnSpc>
            </a:pPr>
            <a:r>
              <a:rPr lang="en-GB" sz="1100" dirty="0" err="1">
                <a:latin typeface="Arial" panose="020B0604020202020204" pitchFamily="34" charset="0"/>
                <a:cs typeface="Arial" panose="020B0604020202020204" pitchFamily="34" charset="0"/>
              </a:rPr>
              <a:t>Jane.L.etal</a:t>
            </a:r>
            <a:r>
              <a:rPr lang="en-GB" sz="1100" dirty="0">
                <a:latin typeface="Arial" panose="020B0604020202020204" pitchFamily="34" charset="0"/>
                <a:cs typeface="Arial" panose="020B0604020202020204" pitchFamily="34" charset="0"/>
              </a:rPr>
              <a:t>(2013)</a:t>
            </a:r>
            <a:r>
              <a:rPr lang="en-GB" sz="1100" i="1" dirty="0">
                <a:latin typeface="Arial" panose="020B0604020202020204" pitchFamily="34" charset="0"/>
                <a:cs typeface="Arial" panose="020B0604020202020204" pitchFamily="34" charset="0"/>
              </a:rPr>
              <a:t>Critical thinking skills for education students</a:t>
            </a:r>
            <a:r>
              <a:rPr lang="en-GB" sz="1100" dirty="0">
                <a:latin typeface="Arial" panose="020B0604020202020204" pitchFamily="34" charset="0"/>
                <a:cs typeface="Arial" panose="020B0604020202020204" pitchFamily="34" charset="0"/>
              </a:rPr>
              <a:t>(2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ed). London: Sage Publications Ltd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Moore,S.etal</a:t>
            </a:r>
            <a:r>
              <a:rPr lang="en-GB" sz="1100" dirty="0">
                <a:latin typeface="Arial" panose="020B0604020202020204" pitchFamily="34" charset="0"/>
                <a:cs typeface="Arial" panose="020B0604020202020204" pitchFamily="34" charset="0"/>
              </a:rPr>
              <a:t>.(2010)</a:t>
            </a:r>
            <a:r>
              <a:rPr lang="en-GB" sz="1100" i="1" dirty="0">
                <a:latin typeface="Arial" panose="020B0604020202020204" pitchFamily="34" charset="0"/>
                <a:cs typeface="Arial" panose="020B0604020202020204" pitchFamily="34" charset="0"/>
              </a:rPr>
              <a:t>The Ultimate Study Skills </a:t>
            </a:r>
            <a:r>
              <a:rPr lang="en-GB" sz="1100" i="1" dirty="0" err="1">
                <a:latin typeface="Arial" panose="020B0604020202020204" pitchFamily="34" charset="0"/>
                <a:cs typeface="Arial" panose="020B0604020202020204" pitchFamily="34" charset="0"/>
              </a:rPr>
              <a:t>Handbook.</a:t>
            </a:r>
            <a:r>
              <a:rPr lang="en-GB" sz="1100" dirty="0" err="1">
                <a:latin typeface="Arial" panose="020B0604020202020204" pitchFamily="34" charset="0"/>
                <a:cs typeface="Arial" panose="020B0604020202020204" pitchFamily="34" charset="0"/>
              </a:rPr>
              <a:t>England:Open</a:t>
            </a:r>
            <a:r>
              <a:rPr lang="en-GB" sz="1100" dirty="0">
                <a:latin typeface="Arial" panose="020B0604020202020204" pitchFamily="34" charset="0"/>
                <a:cs typeface="Arial" panose="020B0604020202020204" pitchFamily="34" charset="0"/>
              </a:rPr>
              <a:t> University Press.</a:t>
            </a:r>
          </a:p>
          <a:p>
            <a:pPr>
              <a:lnSpc>
                <a:spcPct val="150000"/>
              </a:lnSpc>
            </a:pPr>
            <a:endParaRPr lang="en-GB" sz="1100" i="1" dirty="0">
              <a:latin typeface="Arial" panose="020B0604020202020204" pitchFamily="34" charset="0"/>
              <a:cs typeface="Arial" panose="020B0604020202020204" pitchFamily="34" charset="0"/>
            </a:endParaRPr>
          </a:p>
          <a:p>
            <a:pPr>
              <a:lnSpc>
                <a:spcPct val="150000"/>
              </a:lnSpc>
            </a:pPr>
            <a:r>
              <a:rPr lang="en-GB" sz="1100" i="1"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Pelumi</a:t>
            </a:r>
            <a:r>
              <a:rPr lang="en-GB" sz="1100" dirty="0">
                <a:latin typeface="Arial" panose="020B0604020202020204" pitchFamily="34" charset="0"/>
                <a:cs typeface="Arial" panose="020B0604020202020204" pitchFamily="34" charset="0"/>
              </a:rPr>
              <a:t>(2017)</a:t>
            </a:r>
            <a:r>
              <a:rPr lang="en-GB" sz="1100" b="0" i="0" dirty="0">
                <a:solidFill>
                  <a:srgbClr val="333332"/>
                </a:solidFill>
                <a:effectLst/>
                <a:latin typeface="Arial" panose="020B0604020202020204" pitchFamily="34" charset="0"/>
                <a:cs typeface="Arial" panose="020B0604020202020204" pitchFamily="34" charset="0"/>
              </a:rPr>
              <a:t> </a:t>
            </a:r>
            <a:r>
              <a:rPr lang="en-GB" sz="1100" b="0" i="1" dirty="0">
                <a:solidFill>
                  <a:srgbClr val="333332"/>
                </a:solidFill>
                <a:effectLst/>
                <a:latin typeface="Arial" panose="020B0604020202020204" pitchFamily="34" charset="0"/>
                <a:cs typeface="Arial" panose="020B0604020202020204" pitchFamily="34" charset="0"/>
              </a:rPr>
              <a:t>Critical Thinking And Academic Performance.</a:t>
            </a:r>
            <a:r>
              <a:rPr lang="cy-GB" altLang="en-US" sz="1100" kern="0" dirty="0">
                <a:solidFill>
                  <a:srgbClr val="000000"/>
                </a:solidFill>
                <a:latin typeface="Arial" panose="020B0604020202020204" pitchFamily="34" charset="0"/>
                <a:ea typeface="ＭＳ Ｐゴシック" pitchFamily="34" charset="-128"/>
                <a:cs typeface="Arial" panose="020B0604020202020204" pitchFamily="34" charset="0"/>
              </a:rPr>
              <a:t> Available at:</a:t>
            </a:r>
            <a:r>
              <a:rPr lang="en-GB" sz="1100" dirty="0">
                <a:latin typeface="Arial" panose="020B0604020202020204" pitchFamily="34" charset="0"/>
                <a:cs typeface="Arial" panose="020B0604020202020204" pitchFamily="34" charset="0"/>
                <a:hlinkClick r:id="rId4"/>
              </a:rPr>
              <a:t> Critical Thinking And Academic Performance – Psychology of Education (wordpress.com)</a:t>
            </a:r>
            <a:r>
              <a:rPr lang="en-GB" sz="1100" dirty="0">
                <a:latin typeface="Arial" panose="020B0604020202020204" pitchFamily="34" charset="0"/>
                <a:cs typeface="Arial" panose="020B0604020202020204" pitchFamily="34" charset="0"/>
              </a:rPr>
              <a:t>(</a:t>
            </a:r>
            <a:r>
              <a:rPr lang="cy-GB" altLang="en-US" sz="1100" kern="0" dirty="0">
                <a:solidFill>
                  <a:srgbClr val="000000"/>
                </a:solidFill>
                <a:latin typeface="Arial" panose="020B0604020202020204" pitchFamily="34" charset="0"/>
                <a:ea typeface="ＭＳ Ｐゴシック" pitchFamily="34" charset="-128"/>
                <a:cs typeface="Arial" panose="020B0604020202020204" pitchFamily="34" charset="0"/>
              </a:rPr>
              <a:t>Accessed:24 septenmber 2023 ). </a:t>
            </a:r>
            <a:endParaRPr lang="en-GB" sz="1100" b="0" i="1" dirty="0">
              <a:solidFill>
                <a:srgbClr val="333332"/>
              </a:solidFill>
              <a:effectLst/>
              <a:latin typeface="Arial" panose="020B0604020202020204" pitchFamily="34" charset="0"/>
              <a:cs typeface="Arial" panose="020B0604020202020204" pitchFamily="34" charset="0"/>
            </a:endParaRPr>
          </a:p>
          <a:p>
            <a:pPr>
              <a:lnSpc>
                <a:spcPct val="150000"/>
              </a:lnSpc>
            </a:pPr>
            <a:endParaRPr lang="en-GB" sz="1100" i="1" dirty="0">
              <a:latin typeface="Arial" panose="020B0604020202020204" pitchFamily="34" charset="0"/>
              <a:cs typeface="Arial" panose="020B0604020202020204" pitchFamily="34" charset="0"/>
            </a:endParaRPr>
          </a:p>
          <a:p>
            <a:pPr>
              <a:lnSpc>
                <a:spcPct val="150000"/>
              </a:lnSpc>
            </a:pPr>
            <a:r>
              <a:rPr lang="en-GB" sz="1100" i="1" dirty="0" err="1">
                <a:latin typeface="Arial" panose="020B0604020202020204" pitchFamily="34" charset="0"/>
                <a:cs typeface="Arial" panose="020B0604020202020204" pitchFamily="34" charset="0"/>
              </a:rPr>
              <a:t>Tamm,S</a:t>
            </a:r>
            <a:r>
              <a:rPr lang="en-GB" sz="1100" i="1" dirty="0">
                <a:latin typeface="Arial" panose="020B0604020202020204" pitchFamily="34" charset="0"/>
                <a:cs typeface="Arial" panose="020B0604020202020204" pitchFamily="34" charset="0"/>
              </a:rPr>
              <a:t>(2023)</a:t>
            </a:r>
            <a:r>
              <a:rPr lang="en-GB" sz="1100" b="1"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The 12 Most Effective Note-Taking </a:t>
            </a:r>
            <a:r>
              <a:rPr lang="en-GB" sz="1100" i="1" dirty="0" err="1">
                <a:effectLst/>
                <a:latin typeface="Arial" panose="020B0604020202020204" pitchFamily="34" charset="0"/>
                <a:cs typeface="Arial" panose="020B0604020202020204" pitchFamily="34" charset="0"/>
              </a:rPr>
              <a:t>Methods.Available</a:t>
            </a:r>
            <a:r>
              <a:rPr lang="en-GB" sz="1100" i="1" dirty="0">
                <a:effectLst/>
                <a:latin typeface="Arial" panose="020B0604020202020204" pitchFamily="34" charset="0"/>
                <a:cs typeface="Arial" panose="020B0604020202020204" pitchFamily="34" charset="0"/>
              </a:rPr>
              <a:t> at :</a:t>
            </a:r>
            <a:r>
              <a:rPr lang="en-GB" sz="1100" dirty="0">
                <a:latin typeface="Arial" panose="020B0604020202020204" pitchFamily="34" charset="0"/>
                <a:cs typeface="Arial" panose="020B0604020202020204" pitchFamily="34" charset="0"/>
                <a:hlinkClick r:id="rId5"/>
              </a:rPr>
              <a:t> The 12 Most Effective Note-Taking Methods - E-Student</a:t>
            </a:r>
            <a:r>
              <a:rPr lang="en-GB" sz="1100" dirty="0">
                <a:latin typeface="Arial" panose="020B0604020202020204" pitchFamily="34" charset="0"/>
                <a:cs typeface="Arial" panose="020B0604020202020204" pitchFamily="34" charset="0"/>
              </a:rPr>
              <a:t> (Accessed: 24 September 2023)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Wilson.,E</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Bedford,D</a:t>
            </a:r>
            <a:r>
              <a:rPr lang="en-GB" sz="1100" dirty="0">
                <a:latin typeface="Arial" panose="020B0604020202020204" pitchFamily="34" charset="0"/>
                <a:cs typeface="Arial" panose="020B0604020202020204" pitchFamily="34" charset="0"/>
              </a:rPr>
              <a:t> (2009) </a:t>
            </a:r>
            <a:r>
              <a:rPr lang="en-GB" sz="1100" i="1" dirty="0">
                <a:latin typeface="Arial" panose="020B0604020202020204" pitchFamily="34" charset="0"/>
                <a:cs typeface="Arial" panose="020B0604020202020204" pitchFamily="34" charset="0"/>
              </a:rPr>
              <a:t>Study skills for part-time students. </a:t>
            </a:r>
            <a:r>
              <a:rPr lang="en-GB" sz="1100" dirty="0">
                <a:latin typeface="Arial" panose="020B0604020202020204" pitchFamily="34" charset="0"/>
                <a:cs typeface="Arial" panose="020B0604020202020204" pitchFamily="34" charset="0"/>
              </a:rPr>
              <a:t>England :Pearson Education Limited . </a:t>
            </a:r>
            <a:br>
              <a:rPr lang="en-GB" sz="1050" dirty="0">
                <a:latin typeface="Arial" panose="020B0604020202020204" pitchFamily="34" charset="0"/>
                <a:cs typeface="Arial" panose="020B0604020202020204" pitchFamily="34" charset="0"/>
              </a:rPr>
            </a:br>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i="1" dirty="0"/>
          </a:p>
          <a:p>
            <a:endParaRPr lang="en-GB" i="1" dirty="0"/>
          </a:p>
        </p:txBody>
      </p:sp>
      <p:sp>
        <p:nvSpPr>
          <p:cNvPr id="5" name="TextBox 4">
            <a:extLst>
              <a:ext uri="{FF2B5EF4-FFF2-40B4-BE49-F238E27FC236}">
                <a16:creationId xmlns:a16="http://schemas.microsoft.com/office/drawing/2014/main" id="{4F1BD36E-F6A3-9458-770A-DB6664F15B99}"/>
              </a:ext>
            </a:extLst>
          </p:cNvPr>
          <p:cNvSpPr txBox="1"/>
          <p:nvPr/>
        </p:nvSpPr>
        <p:spPr>
          <a:xfrm>
            <a:off x="4262377" y="409035"/>
            <a:ext cx="6094070" cy="464871"/>
          </a:xfrm>
          <a:prstGeom prst="rect">
            <a:avLst/>
          </a:prstGeom>
          <a:noFill/>
        </p:spPr>
        <p:txBody>
          <a:bodyPr wrap="square">
            <a:spAutoFit/>
          </a:bodyPr>
          <a:lstStyle/>
          <a:p>
            <a:pPr>
              <a:lnSpc>
                <a:spcPct val="150000"/>
              </a:lnSpc>
            </a:pPr>
            <a:r>
              <a:rPr lang="en-GB" sz="1800" dirty="0"/>
              <a:t>Reference list </a:t>
            </a:r>
          </a:p>
        </p:txBody>
      </p:sp>
    </p:spTree>
    <p:extLst>
      <p:ext uri="{BB962C8B-B14F-4D97-AF65-F5344CB8AC3E}">
        <p14:creationId xmlns:p14="http://schemas.microsoft.com/office/powerpoint/2010/main" val="35876009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922</Words>
  <Application>Microsoft Office PowerPoint</Application>
  <PresentationFormat>Widescreen</PresentationFormat>
  <Paragraphs>83</Paragraphs>
  <Slides>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Arila </vt:lpstr>
      <vt:lpstr>Calibri</vt:lpstr>
      <vt:lpstr>Calibri Light</vt:lpstr>
      <vt:lpstr>Roboto</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morton</dc:creator>
  <cp:lastModifiedBy>sarah morton</cp:lastModifiedBy>
  <cp:revision>4</cp:revision>
  <dcterms:created xsi:type="dcterms:W3CDTF">2023-09-10T21:25:02Z</dcterms:created>
  <dcterms:modified xsi:type="dcterms:W3CDTF">2023-09-26T20:49:42Z</dcterms:modified>
</cp:coreProperties>
</file>