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0"/>
  </p:notesMasterIdLst>
  <p:sldIdLst>
    <p:sldId id="297" r:id="rId2"/>
    <p:sldId id="337" r:id="rId3"/>
    <p:sldId id="336" r:id="rId4"/>
    <p:sldId id="338" r:id="rId5"/>
    <p:sldId id="282" r:id="rId6"/>
    <p:sldId id="339" r:id="rId7"/>
    <p:sldId id="333" r:id="rId8"/>
    <p:sldId id="284" r:id="rId9"/>
    <p:sldId id="340" r:id="rId10"/>
    <p:sldId id="285" r:id="rId11"/>
    <p:sldId id="286" r:id="rId12"/>
    <p:sldId id="287" r:id="rId13"/>
    <p:sldId id="288" r:id="rId14"/>
    <p:sldId id="289" r:id="rId15"/>
    <p:sldId id="341" r:id="rId16"/>
    <p:sldId id="342" r:id="rId17"/>
    <p:sldId id="343" r:id="rId18"/>
    <p:sldId id="344" r:id="rId19"/>
    <p:sldId id="345" r:id="rId20"/>
    <p:sldId id="346" r:id="rId21"/>
    <p:sldId id="347" r:id="rId22"/>
    <p:sldId id="348" r:id="rId23"/>
    <p:sldId id="349" r:id="rId24"/>
    <p:sldId id="350" r:id="rId25"/>
    <p:sldId id="351" r:id="rId26"/>
    <p:sldId id="352" r:id="rId27"/>
    <p:sldId id="353" r:id="rId28"/>
    <p:sldId id="335"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35" autoAdjust="0"/>
    <p:restoredTop sz="94660"/>
  </p:normalViewPr>
  <p:slideViewPr>
    <p:cSldViewPr snapToGrid="0">
      <p:cViewPr varScale="1">
        <p:scale>
          <a:sx n="65" d="100"/>
          <a:sy n="65" d="100"/>
        </p:scale>
        <p:origin x="528"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36BCA9C-E3F3-4CAC-8A9A-F4EF31B1BE95}" type="datetimeFigureOut">
              <a:rPr lang="en-GB" smtClean="0"/>
              <a:t>05/08/2026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B51BC1-01C5-4D78-9E87-02B3D48CAFB1}" type="slidenum">
              <a:rPr lang="en-GB" smtClean="0"/>
              <a:t>‹#›</a:t>
            </a:fld>
            <a:endParaRPr lang="en-GB"/>
          </a:p>
        </p:txBody>
      </p:sp>
    </p:spTree>
    <p:extLst>
      <p:ext uri="{BB962C8B-B14F-4D97-AF65-F5344CB8AC3E}">
        <p14:creationId xmlns:p14="http://schemas.microsoft.com/office/powerpoint/2010/main" val="15926415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FB51BC1-01C5-4D78-9E87-02B3D48CAFB1}" type="slidenum">
              <a:rPr lang="en-GB" smtClean="0"/>
              <a:t>4</a:t>
            </a:fld>
            <a:endParaRPr lang="en-GB"/>
          </a:p>
        </p:txBody>
      </p:sp>
    </p:spTree>
    <p:extLst>
      <p:ext uri="{BB962C8B-B14F-4D97-AF65-F5344CB8AC3E}">
        <p14:creationId xmlns:p14="http://schemas.microsoft.com/office/powerpoint/2010/main" val="27206399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ChangeArrowheads="1"/>
          </p:cNvSpPr>
          <p:nvPr>
            <p:ph type="hdr" sz="quarter"/>
          </p:nvPr>
        </p:nvSpPr>
        <p:spPr>
          <a:noFill/>
        </p:spPr>
        <p:txBody>
          <a:bodyPr/>
          <a:lstStyle/>
          <a:p>
            <a:r>
              <a:rPr lang="en-GB"/>
              <a:t>HCI0183 Human-Computer Interaction</a:t>
            </a:r>
          </a:p>
        </p:txBody>
      </p:sp>
      <p:sp>
        <p:nvSpPr>
          <p:cNvPr id="86019" name="Rectangle 6"/>
          <p:cNvSpPr>
            <a:spLocks noGrp="1" noChangeArrowheads="1"/>
          </p:cNvSpPr>
          <p:nvPr>
            <p:ph type="ftr" sz="quarter" idx="4"/>
          </p:nvPr>
        </p:nvSpPr>
        <p:spPr>
          <a:noFill/>
        </p:spPr>
        <p:txBody>
          <a:bodyPr/>
          <a:lstStyle/>
          <a:p>
            <a:r>
              <a:rPr lang="en-GB"/>
              <a:t>Dr Nik Whitehead</a:t>
            </a:r>
          </a:p>
        </p:txBody>
      </p:sp>
      <p:sp>
        <p:nvSpPr>
          <p:cNvPr id="86020" name="Rectangle 7"/>
          <p:cNvSpPr>
            <a:spLocks noGrp="1" noChangeArrowheads="1"/>
          </p:cNvSpPr>
          <p:nvPr>
            <p:ph type="sldNum" sz="quarter" idx="5"/>
          </p:nvPr>
        </p:nvSpPr>
        <p:spPr>
          <a:noFill/>
        </p:spPr>
        <p:txBody>
          <a:bodyPr/>
          <a:lstStyle/>
          <a:p>
            <a:fld id="{E13EFD81-0ED7-4C87-81FA-BAE2E5C0E94F}" type="slidenum">
              <a:rPr lang="en-GB" smtClean="0"/>
              <a:pPr/>
              <a:t>5</a:t>
            </a:fld>
            <a:endParaRPr lang="en-GB"/>
          </a:p>
        </p:txBody>
      </p:sp>
      <p:sp>
        <p:nvSpPr>
          <p:cNvPr id="86021" name="Rectangle 2"/>
          <p:cNvSpPr>
            <a:spLocks noGrp="1" noRot="1" noChangeAspect="1" noChangeArrowheads="1" noTextEdit="1"/>
          </p:cNvSpPr>
          <p:nvPr>
            <p:ph type="sldImg"/>
          </p:nvPr>
        </p:nvSpPr>
        <p:spPr>
          <a:ln/>
        </p:spPr>
      </p:sp>
      <p:sp>
        <p:nvSpPr>
          <p:cNvPr id="86022" name="Rectangle 3"/>
          <p:cNvSpPr>
            <a:spLocks noGrp="1" noChangeArrowheads="1"/>
          </p:cNvSpPr>
          <p:nvPr>
            <p:ph type="body" idx="1"/>
          </p:nvPr>
        </p:nvSpPr>
        <p:spPr>
          <a:noFill/>
          <a:ln/>
        </p:spPr>
        <p:txBody>
          <a:bodyPr/>
          <a:lstStyle/>
          <a:p>
            <a:pPr eaLnBrk="1" hangingPunct="1"/>
            <a:r>
              <a:rPr lang="en-GB"/>
              <a:t>Although we think of memory as being the second part of input processing, in fact it is associated with every stage of input. </a:t>
            </a:r>
          </a:p>
          <a:p>
            <a:pPr eaLnBrk="1" hangingPunct="1"/>
            <a:r>
              <a:rPr lang="en-GB"/>
              <a:t>We move signals from sensory memory to short-term memory by paying attention to a stimulus, then from short-term memory to long-term memory by rehearsal or repetition.</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ChangeArrowheads="1"/>
          </p:cNvSpPr>
          <p:nvPr>
            <p:ph type="hdr" sz="quarter"/>
          </p:nvPr>
        </p:nvSpPr>
        <p:spPr>
          <a:noFill/>
        </p:spPr>
        <p:txBody>
          <a:bodyPr/>
          <a:lstStyle/>
          <a:p>
            <a:r>
              <a:rPr lang="en-GB"/>
              <a:t>HCI0183 Human-Computer Interaction</a:t>
            </a:r>
          </a:p>
        </p:txBody>
      </p:sp>
      <p:sp>
        <p:nvSpPr>
          <p:cNvPr id="89091" name="Rectangle 6"/>
          <p:cNvSpPr>
            <a:spLocks noGrp="1" noChangeArrowheads="1"/>
          </p:cNvSpPr>
          <p:nvPr>
            <p:ph type="ftr" sz="quarter" idx="4"/>
          </p:nvPr>
        </p:nvSpPr>
        <p:spPr>
          <a:noFill/>
        </p:spPr>
        <p:txBody>
          <a:bodyPr/>
          <a:lstStyle/>
          <a:p>
            <a:r>
              <a:rPr lang="en-GB"/>
              <a:t>Dr Nik Whitehead</a:t>
            </a:r>
          </a:p>
        </p:txBody>
      </p:sp>
      <p:sp>
        <p:nvSpPr>
          <p:cNvPr id="89092" name="Rectangle 7"/>
          <p:cNvSpPr>
            <a:spLocks noGrp="1" noChangeArrowheads="1"/>
          </p:cNvSpPr>
          <p:nvPr>
            <p:ph type="sldNum" sz="quarter" idx="5"/>
          </p:nvPr>
        </p:nvSpPr>
        <p:spPr>
          <a:noFill/>
        </p:spPr>
        <p:txBody>
          <a:bodyPr/>
          <a:lstStyle/>
          <a:p>
            <a:fld id="{ACF5DA86-7D99-466E-B9C8-80E27ABD1B6E}" type="slidenum">
              <a:rPr lang="en-GB" smtClean="0"/>
              <a:pPr/>
              <a:t>8</a:t>
            </a:fld>
            <a:endParaRPr lang="en-GB"/>
          </a:p>
        </p:txBody>
      </p:sp>
      <p:sp>
        <p:nvSpPr>
          <p:cNvPr id="89093" name="Rectangle 2"/>
          <p:cNvSpPr>
            <a:spLocks noGrp="1" noRot="1" noChangeAspect="1" noChangeArrowheads="1" noTextEdit="1"/>
          </p:cNvSpPr>
          <p:nvPr>
            <p:ph type="sldImg"/>
          </p:nvPr>
        </p:nvSpPr>
        <p:spPr>
          <a:ln/>
        </p:spPr>
      </p:sp>
      <p:sp>
        <p:nvSpPr>
          <p:cNvPr id="89094" name="Rectangle 3"/>
          <p:cNvSpPr>
            <a:spLocks noGrp="1" noChangeArrowheads="1"/>
          </p:cNvSpPr>
          <p:nvPr>
            <p:ph type="body" idx="1"/>
          </p:nvPr>
        </p:nvSpPr>
        <p:spPr>
          <a:noFill/>
          <a:ln/>
        </p:spPr>
        <p:txBody>
          <a:bodyPr/>
          <a:lstStyle/>
          <a:p>
            <a:pPr eaLnBrk="1" hangingPunct="1"/>
            <a:r>
              <a:rPr lang="en-GB"/>
              <a:t>To multiply 35x6 you can multiply either 3x6 and 30x7 or 35x2 and 70x3. The first step is held in short-term memory while the next step is performed.</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ChangeArrowheads="1"/>
          </p:cNvSpPr>
          <p:nvPr>
            <p:ph type="hdr" sz="quarter"/>
          </p:nvPr>
        </p:nvSpPr>
        <p:spPr>
          <a:noFill/>
        </p:spPr>
        <p:txBody>
          <a:bodyPr/>
          <a:lstStyle/>
          <a:p>
            <a:r>
              <a:rPr lang="en-GB"/>
              <a:t>HCI0183 Human-Computer Interaction</a:t>
            </a:r>
          </a:p>
        </p:txBody>
      </p:sp>
      <p:sp>
        <p:nvSpPr>
          <p:cNvPr id="90115" name="Rectangle 6"/>
          <p:cNvSpPr>
            <a:spLocks noGrp="1" noChangeArrowheads="1"/>
          </p:cNvSpPr>
          <p:nvPr>
            <p:ph type="ftr" sz="quarter" idx="4"/>
          </p:nvPr>
        </p:nvSpPr>
        <p:spPr>
          <a:noFill/>
        </p:spPr>
        <p:txBody>
          <a:bodyPr/>
          <a:lstStyle/>
          <a:p>
            <a:r>
              <a:rPr lang="en-GB"/>
              <a:t>Dr Nik Whitehead</a:t>
            </a:r>
          </a:p>
        </p:txBody>
      </p:sp>
      <p:sp>
        <p:nvSpPr>
          <p:cNvPr id="90116" name="Rectangle 7"/>
          <p:cNvSpPr>
            <a:spLocks noGrp="1" noChangeArrowheads="1"/>
          </p:cNvSpPr>
          <p:nvPr>
            <p:ph type="sldNum" sz="quarter" idx="5"/>
          </p:nvPr>
        </p:nvSpPr>
        <p:spPr>
          <a:noFill/>
        </p:spPr>
        <p:txBody>
          <a:bodyPr/>
          <a:lstStyle/>
          <a:p>
            <a:fld id="{3303D354-33C6-4D5A-AC9B-EA2F85065C71}" type="slidenum">
              <a:rPr lang="en-GB" smtClean="0"/>
              <a:pPr/>
              <a:t>9</a:t>
            </a:fld>
            <a:endParaRPr lang="en-GB"/>
          </a:p>
        </p:txBody>
      </p:sp>
      <p:sp>
        <p:nvSpPr>
          <p:cNvPr id="90117" name="Rectangle 2"/>
          <p:cNvSpPr>
            <a:spLocks noGrp="1" noRot="1" noChangeAspect="1" noChangeArrowheads="1" noTextEdit="1"/>
          </p:cNvSpPr>
          <p:nvPr>
            <p:ph type="sldImg"/>
          </p:nvPr>
        </p:nvSpPr>
        <p:spPr>
          <a:ln/>
        </p:spPr>
      </p:sp>
      <p:sp>
        <p:nvSpPr>
          <p:cNvPr id="90118"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2"/>
          <p:cNvSpPr>
            <a:spLocks noGrp="1" noChangeArrowheads="1"/>
          </p:cNvSpPr>
          <p:nvPr>
            <p:ph type="hdr" sz="quarter"/>
          </p:nvPr>
        </p:nvSpPr>
        <p:spPr>
          <a:noFill/>
        </p:spPr>
        <p:txBody>
          <a:bodyPr/>
          <a:lstStyle/>
          <a:p>
            <a:r>
              <a:rPr lang="en-GB"/>
              <a:t>CMM506 Human-Computer Interaction</a:t>
            </a:r>
          </a:p>
        </p:txBody>
      </p:sp>
      <p:sp>
        <p:nvSpPr>
          <p:cNvPr id="104451" name="Rectangle 6"/>
          <p:cNvSpPr>
            <a:spLocks noGrp="1" noChangeArrowheads="1"/>
          </p:cNvSpPr>
          <p:nvPr>
            <p:ph type="ftr" sz="quarter" idx="4"/>
          </p:nvPr>
        </p:nvSpPr>
        <p:spPr>
          <a:noFill/>
        </p:spPr>
        <p:txBody>
          <a:bodyPr/>
          <a:lstStyle/>
          <a:p>
            <a:r>
              <a:rPr lang="en-GB"/>
              <a:t>Dr Nik Whitehead</a:t>
            </a:r>
          </a:p>
        </p:txBody>
      </p:sp>
      <p:sp>
        <p:nvSpPr>
          <p:cNvPr id="104452" name="Rectangle 7"/>
          <p:cNvSpPr>
            <a:spLocks noGrp="1" noChangeArrowheads="1"/>
          </p:cNvSpPr>
          <p:nvPr>
            <p:ph type="sldNum" sz="quarter" idx="5"/>
          </p:nvPr>
        </p:nvSpPr>
        <p:spPr>
          <a:noFill/>
        </p:spPr>
        <p:txBody>
          <a:bodyPr/>
          <a:lstStyle/>
          <a:p>
            <a:fld id="{0EE969B8-D674-4037-A45E-6C77559FD57B}" type="slidenum">
              <a:rPr lang="en-GB" smtClean="0"/>
              <a:pPr/>
              <a:t>10</a:t>
            </a:fld>
            <a:endParaRPr lang="en-GB"/>
          </a:p>
        </p:txBody>
      </p:sp>
      <p:sp>
        <p:nvSpPr>
          <p:cNvPr id="104453" name="Rectangle 2"/>
          <p:cNvSpPr>
            <a:spLocks noGrp="1" noRot="1" noChangeAspect="1" noChangeArrowheads="1" noTextEdit="1"/>
          </p:cNvSpPr>
          <p:nvPr>
            <p:ph type="sldImg"/>
          </p:nvPr>
        </p:nvSpPr>
        <p:spPr>
          <a:ln/>
        </p:spPr>
      </p:sp>
      <p:sp>
        <p:nvSpPr>
          <p:cNvPr id="104454"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5474" name="Rectangle 2"/>
          <p:cNvSpPr>
            <a:spLocks noGrp="1" noChangeArrowheads="1"/>
          </p:cNvSpPr>
          <p:nvPr>
            <p:ph type="hdr" sz="quarter"/>
          </p:nvPr>
        </p:nvSpPr>
        <p:spPr>
          <a:noFill/>
        </p:spPr>
        <p:txBody>
          <a:bodyPr/>
          <a:lstStyle/>
          <a:p>
            <a:r>
              <a:rPr lang="en-GB"/>
              <a:t>CMM506 Human-Computer Interaction</a:t>
            </a:r>
          </a:p>
        </p:txBody>
      </p:sp>
      <p:sp>
        <p:nvSpPr>
          <p:cNvPr id="105475" name="Rectangle 6"/>
          <p:cNvSpPr>
            <a:spLocks noGrp="1" noChangeArrowheads="1"/>
          </p:cNvSpPr>
          <p:nvPr>
            <p:ph type="ftr" sz="quarter" idx="4"/>
          </p:nvPr>
        </p:nvSpPr>
        <p:spPr>
          <a:noFill/>
        </p:spPr>
        <p:txBody>
          <a:bodyPr/>
          <a:lstStyle/>
          <a:p>
            <a:r>
              <a:rPr lang="en-GB"/>
              <a:t>Dr Nik Whitehead</a:t>
            </a:r>
          </a:p>
        </p:txBody>
      </p:sp>
      <p:sp>
        <p:nvSpPr>
          <p:cNvPr id="105476" name="Rectangle 7"/>
          <p:cNvSpPr>
            <a:spLocks noGrp="1" noChangeArrowheads="1"/>
          </p:cNvSpPr>
          <p:nvPr>
            <p:ph type="sldNum" sz="quarter" idx="5"/>
          </p:nvPr>
        </p:nvSpPr>
        <p:spPr>
          <a:noFill/>
        </p:spPr>
        <p:txBody>
          <a:bodyPr/>
          <a:lstStyle/>
          <a:p>
            <a:fld id="{3E7E16F3-8B1B-4A9D-9781-8953D0F91B0A}" type="slidenum">
              <a:rPr lang="en-GB" smtClean="0"/>
              <a:pPr/>
              <a:t>11</a:t>
            </a:fld>
            <a:endParaRPr lang="en-GB"/>
          </a:p>
        </p:txBody>
      </p:sp>
      <p:sp>
        <p:nvSpPr>
          <p:cNvPr id="105477" name="Rectangle 2"/>
          <p:cNvSpPr>
            <a:spLocks noGrp="1" noRot="1" noChangeAspect="1" noChangeArrowheads="1" noTextEdit="1"/>
          </p:cNvSpPr>
          <p:nvPr>
            <p:ph type="sldImg"/>
          </p:nvPr>
        </p:nvSpPr>
        <p:spPr>
          <a:ln/>
        </p:spPr>
      </p:sp>
      <p:sp>
        <p:nvSpPr>
          <p:cNvPr id="105478"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2"/>
          <p:cNvSpPr>
            <a:spLocks noGrp="1" noChangeArrowheads="1"/>
          </p:cNvSpPr>
          <p:nvPr>
            <p:ph type="hdr" sz="quarter"/>
          </p:nvPr>
        </p:nvSpPr>
        <p:spPr>
          <a:noFill/>
        </p:spPr>
        <p:txBody>
          <a:bodyPr/>
          <a:lstStyle/>
          <a:p>
            <a:r>
              <a:rPr lang="en-GB"/>
              <a:t>CMM506 Human-Computer Interaction</a:t>
            </a:r>
          </a:p>
        </p:txBody>
      </p:sp>
      <p:sp>
        <p:nvSpPr>
          <p:cNvPr id="106499" name="Rectangle 6"/>
          <p:cNvSpPr>
            <a:spLocks noGrp="1" noChangeArrowheads="1"/>
          </p:cNvSpPr>
          <p:nvPr>
            <p:ph type="ftr" sz="quarter" idx="4"/>
          </p:nvPr>
        </p:nvSpPr>
        <p:spPr>
          <a:noFill/>
        </p:spPr>
        <p:txBody>
          <a:bodyPr/>
          <a:lstStyle/>
          <a:p>
            <a:r>
              <a:rPr lang="en-GB"/>
              <a:t>Dr Nik Whitehead</a:t>
            </a:r>
          </a:p>
        </p:txBody>
      </p:sp>
      <p:sp>
        <p:nvSpPr>
          <p:cNvPr id="106500" name="Rectangle 7"/>
          <p:cNvSpPr>
            <a:spLocks noGrp="1" noChangeArrowheads="1"/>
          </p:cNvSpPr>
          <p:nvPr>
            <p:ph type="sldNum" sz="quarter" idx="5"/>
          </p:nvPr>
        </p:nvSpPr>
        <p:spPr>
          <a:noFill/>
        </p:spPr>
        <p:txBody>
          <a:bodyPr/>
          <a:lstStyle/>
          <a:p>
            <a:fld id="{1E5F6658-79F5-4452-B24D-6BFEF296780B}" type="slidenum">
              <a:rPr lang="en-GB" smtClean="0"/>
              <a:pPr/>
              <a:t>12</a:t>
            </a:fld>
            <a:endParaRPr lang="en-GB"/>
          </a:p>
        </p:txBody>
      </p:sp>
      <p:sp>
        <p:nvSpPr>
          <p:cNvPr id="106501" name="Rectangle 2"/>
          <p:cNvSpPr>
            <a:spLocks noGrp="1" noRot="1" noChangeAspect="1" noChangeArrowheads="1" noTextEdit="1"/>
          </p:cNvSpPr>
          <p:nvPr>
            <p:ph type="sldImg"/>
          </p:nvPr>
        </p:nvSpPr>
        <p:spPr>
          <a:ln/>
        </p:spPr>
      </p:sp>
      <p:sp>
        <p:nvSpPr>
          <p:cNvPr id="106502"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2"/>
          <p:cNvSpPr>
            <a:spLocks noGrp="1" noChangeArrowheads="1"/>
          </p:cNvSpPr>
          <p:nvPr>
            <p:ph type="hdr" sz="quarter"/>
          </p:nvPr>
        </p:nvSpPr>
        <p:spPr>
          <a:noFill/>
        </p:spPr>
        <p:txBody>
          <a:bodyPr/>
          <a:lstStyle/>
          <a:p>
            <a:r>
              <a:rPr lang="en-GB"/>
              <a:t>CMM506 Human-Computer Interaction</a:t>
            </a:r>
          </a:p>
        </p:txBody>
      </p:sp>
      <p:sp>
        <p:nvSpPr>
          <p:cNvPr id="107523" name="Rectangle 6"/>
          <p:cNvSpPr>
            <a:spLocks noGrp="1" noChangeArrowheads="1"/>
          </p:cNvSpPr>
          <p:nvPr>
            <p:ph type="ftr" sz="quarter" idx="4"/>
          </p:nvPr>
        </p:nvSpPr>
        <p:spPr>
          <a:noFill/>
        </p:spPr>
        <p:txBody>
          <a:bodyPr/>
          <a:lstStyle/>
          <a:p>
            <a:r>
              <a:rPr lang="en-GB"/>
              <a:t>Dr Nik Whitehead</a:t>
            </a:r>
          </a:p>
        </p:txBody>
      </p:sp>
      <p:sp>
        <p:nvSpPr>
          <p:cNvPr id="107524" name="Rectangle 7"/>
          <p:cNvSpPr>
            <a:spLocks noGrp="1" noChangeArrowheads="1"/>
          </p:cNvSpPr>
          <p:nvPr>
            <p:ph type="sldNum" sz="quarter" idx="5"/>
          </p:nvPr>
        </p:nvSpPr>
        <p:spPr>
          <a:noFill/>
        </p:spPr>
        <p:txBody>
          <a:bodyPr/>
          <a:lstStyle/>
          <a:p>
            <a:fld id="{F37D4E54-B6F0-4E17-857D-17CB71636A02}" type="slidenum">
              <a:rPr lang="en-GB" smtClean="0"/>
              <a:pPr/>
              <a:t>13</a:t>
            </a:fld>
            <a:endParaRPr lang="en-GB"/>
          </a:p>
        </p:txBody>
      </p:sp>
      <p:sp>
        <p:nvSpPr>
          <p:cNvPr id="107525" name="Rectangle 2"/>
          <p:cNvSpPr>
            <a:spLocks noGrp="1" noRot="1" noChangeAspect="1" noChangeArrowheads="1" noTextEdit="1"/>
          </p:cNvSpPr>
          <p:nvPr>
            <p:ph type="sldImg"/>
          </p:nvPr>
        </p:nvSpPr>
        <p:spPr>
          <a:ln/>
        </p:spPr>
      </p:sp>
      <p:sp>
        <p:nvSpPr>
          <p:cNvPr id="107526"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2"/>
          <p:cNvSpPr>
            <a:spLocks noGrp="1" noChangeArrowheads="1"/>
          </p:cNvSpPr>
          <p:nvPr>
            <p:ph type="hdr" sz="quarter"/>
          </p:nvPr>
        </p:nvSpPr>
        <p:spPr>
          <a:noFill/>
        </p:spPr>
        <p:txBody>
          <a:bodyPr/>
          <a:lstStyle/>
          <a:p>
            <a:r>
              <a:rPr lang="en-GB"/>
              <a:t>CMM506 Human-Computer Interaction</a:t>
            </a:r>
          </a:p>
        </p:txBody>
      </p:sp>
      <p:sp>
        <p:nvSpPr>
          <p:cNvPr id="108547" name="Rectangle 6"/>
          <p:cNvSpPr>
            <a:spLocks noGrp="1" noChangeArrowheads="1"/>
          </p:cNvSpPr>
          <p:nvPr>
            <p:ph type="ftr" sz="quarter" idx="4"/>
          </p:nvPr>
        </p:nvSpPr>
        <p:spPr>
          <a:noFill/>
        </p:spPr>
        <p:txBody>
          <a:bodyPr/>
          <a:lstStyle/>
          <a:p>
            <a:r>
              <a:rPr lang="en-GB"/>
              <a:t>Dr Nik Whitehead</a:t>
            </a:r>
          </a:p>
        </p:txBody>
      </p:sp>
      <p:sp>
        <p:nvSpPr>
          <p:cNvPr id="108548" name="Rectangle 7"/>
          <p:cNvSpPr>
            <a:spLocks noGrp="1" noChangeArrowheads="1"/>
          </p:cNvSpPr>
          <p:nvPr>
            <p:ph type="sldNum" sz="quarter" idx="5"/>
          </p:nvPr>
        </p:nvSpPr>
        <p:spPr>
          <a:noFill/>
        </p:spPr>
        <p:txBody>
          <a:bodyPr/>
          <a:lstStyle/>
          <a:p>
            <a:fld id="{3314B39E-D8E8-4831-9A96-D4C0A8C481E5}" type="slidenum">
              <a:rPr lang="en-GB" smtClean="0"/>
              <a:pPr/>
              <a:t>14</a:t>
            </a:fld>
            <a:endParaRPr lang="en-GB"/>
          </a:p>
        </p:txBody>
      </p:sp>
      <p:sp>
        <p:nvSpPr>
          <p:cNvPr id="108549" name="Rectangle 2"/>
          <p:cNvSpPr>
            <a:spLocks noGrp="1" noRot="1" noChangeAspect="1" noChangeArrowheads="1" noTextEdit="1"/>
          </p:cNvSpPr>
          <p:nvPr>
            <p:ph type="sldImg"/>
          </p:nvPr>
        </p:nvSpPr>
        <p:spPr>
          <a:ln/>
        </p:spPr>
      </p:sp>
      <p:sp>
        <p:nvSpPr>
          <p:cNvPr id="108550"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ChangeArrowheads="1"/>
          </p:cNvSpPr>
          <p:nvPr>
            <p:ph type="hdr" sz="quarter"/>
          </p:nvPr>
        </p:nvSpPr>
        <p:spPr>
          <a:noFill/>
        </p:spPr>
        <p:txBody>
          <a:bodyPr/>
          <a:lstStyle/>
          <a:p>
            <a:r>
              <a:rPr lang="en-GB"/>
              <a:t>HCI0183 Human-Computer Interaction</a:t>
            </a:r>
          </a:p>
        </p:txBody>
      </p:sp>
      <p:sp>
        <p:nvSpPr>
          <p:cNvPr id="92163" name="Rectangle 6"/>
          <p:cNvSpPr>
            <a:spLocks noGrp="1" noChangeArrowheads="1"/>
          </p:cNvSpPr>
          <p:nvPr>
            <p:ph type="ftr" sz="quarter" idx="4"/>
          </p:nvPr>
        </p:nvSpPr>
        <p:spPr>
          <a:noFill/>
        </p:spPr>
        <p:txBody>
          <a:bodyPr/>
          <a:lstStyle/>
          <a:p>
            <a:r>
              <a:rPr lang="en-GB"/>
              <a:t>Dr Nik Whitehead</a:t>
            </a:r>
          </a:p>
        </p:txBody>
      </p:sp>
      <p:sp>
        <p:nvSpPr>
          <p:cNvPr id="92164" name="Rectangle 7"/>
          <p:cNvSpPr>
            <a:spLocks noGrp="1" noChangeArrowheads="1"/>
          </p:cNvSpPr>
          <p:nvPr>
            <p:ph type="sldNum" sz="quarter" idx="5"/>
          </p:nvPr>
        </p:nvSpPr>
        <p:spPr>
          <a:noFill/>
        </p:spPr>
        <p:txBody>
          <a:bodyPr/>
          <a:lstStyle/>
          <a:p>
            <a:fld id="{E01BED30-10F7-4E8E-80F3-162BEB16C5CE}" type="slidenum">
              <a:rPr lang="en-GB" smtClean="0"/>
              <a:pPr/>
              <a:t>15</a:t>
            </a:fld>
            <a:endParaRPr lang="en-GB"/>
          </a:p>
        </p:txBody>
      </p:sp>
      <p:sp>
        <p:nvSpPr>
          <p:cNvPr id="92165" name="Rectangle 2"/>
          <p:cNvSpPr>
            <a:spLocks noGrp="1" noRot="1" noChangeAspect="1" noChangeArrowheads="1" noTextEdit="1"/>
          </p:cNvSpPr>
          <p:nvPr>
            <p:ph type="sldImg"/>
          </p:nvPr>
        </p:nvSpPr>
        <p:spPr>
          <a:ln/>
        </p:spPr>
      </p:sp>
      <p:sp>
        <p:nvSpPr>
          <p:cNvPr id="92166"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FB51BC1-01C5-4D78-9E87-02B3D48CAFB1}" type="slidenum">
              <a:rPr lang="en-GB" smtClean="0"/>
              <a:t>16</a:t>
            </a:fld>
            <a:endParaRPr lang="en-GB"/>
          </a:p>
        </p:txBody>
      </p:sp>
    </p:spTree>
    <p:extLst>
      <p:ext uri="{BB962C8B-B14F-4D97-AF65-F5344CB8AC3E}">
        <p14:creationId xmlns:p14="http://schemas.microsoft.com/office/powerpoint/2010/main" val="42106809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Krug, S. (2014). </a:t>
            </a:r>
            <a:r>
              <a:rPr lang="en-GB" sz="1200" b="0" i="1" u="none" strike="noStrike" kern="1200" dirty="0">
                <a:solidFill>
                  <a:schemeClr val="tx1"/>
                </a:solidFill>
                <a:effectLst/>
                <a:latin typeface="+mn-lt"/>
                <a:ea typeface="+mn-ea"/>
                <a:cs typeface="+mn-cs"/>
              </a:rPr>
              <a:t>Don't make me think, revisited...</a:t>
            </a:r>
            <a:r>
              <a:rPr lang="en-GB" dirty="0"/>
              <a:t> (3rd ed.). New Riders.</a:t>
            </a:r>
          </a:p>
        </p:txBody>
      </p:sp>
      <p:sp>
        <p:nvSpPr>
          <p:cNvPr id="4" name="Slide Number Placeholder 3"/>
          <p:cNvSpPr>
            <a:spLocks noGrp="1"/>
          </p:cNvSpPr>
          <p:nvPr>
            <p:ph type="sldNum" sz="quarter" idx="5"/>
          </p:nvPr>
        </p:nvSpPr>
        <p:spPr/>
        <p:txBody>
          <a:bodyPr/>
          <a:lstStyle/>
          <a:p>
            <a:fld id="{2FB51BC1-01C5-4D78-9E87-02B3D48CAFB1}" type="slidenum">
              <a:rPr lang="en-GB" smtClean="0"/>
              <a:t>17</a:t>
            </a:fld>
            <a:endParaRPr lang="en-GB"/>
          </a:p>
        </p:txBody>
      </p:sp>
    </p:spTree>
    <p:extLst>
      <p:ext uri="{BB962C8B-B14F-4D97-AF65-F5344CB8AC3E}">
        <p14:creationId xmlns:p14="http://schemas.microsoft.com/office/powerpoint/2010/main" val="12170613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3" name="Rectangle 22"/>
          <p:cNvSpPr/>
          <p:nvPr/>
        </p:nvSpPr>
        <p:spPr>
          <a:xfrm flipV="1">
            <a:off x="5410183" y="3810003"/>
            <a:ext cx="3733820"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24" name="Rectangle 23"/>
          <p:cNvSpPr/>
          <p:nvPr/>
        </p:nvSpPr>
        <p:spPr>
          <a:xfrm flipV="1">
            <a:off x="5410202" y="3897010"/>
            <a:ext cx="3733801" cy="192024"/>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25" name="Rectangle 24"/>
          <p:cNvSpPr/>
          <p:nvPr/>
        </p:nvSpPr>
        <p:spPr>
          <a:xfrm flipV="1">
            <a:off x="5410202" y="4115167"/>
            <a:ext cx="3733801"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26" name="Rectangle 25"/>
          <p:cNvSpPr/>
          <p:nvPr/>
        </p:nvSpPr>
        <p:spPr>
          <a:xfrm flipV="1">
            <a:off x="5410200" y="4164403"/>
            <a:ext cx="1965960" cy="18288"/>
          </a:xfrm>
          <a:prstGeom prst="rect">
            <a:avLst/>
          </a:prstGeom>
          <a:solidFill>
            <a:schemeClr val="accent2">
              <a:alpha val="6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27" name="Rectangle 26"/>
          <p:cNvSpPr/>
          <p:nvPr/>
        </p:nvSpPr>
        <p:spPr>
          <a:xfrm flipV="1">
            <a:off x="5410200" y="4199572"/>
            <a:ext cx="1965960" cy="9144"/>
          </a:xfrm>
          <a:prstGeom prst="rect">
            <a:avLst/>
          </a:prstGeom>
          <a:solidFill>
            <a:schemeClr val="accent2">
              <a:alpha val="65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useBgFill="1">
        <p:nvSpPr>
          <p:cNvPr id="30" name="Rounded Rectangle 29"/>
          <p:cNvSpPr/>
          <p:nvPr/>
        </p:nvSpPr>
        <p:spPr bwMode="white">
          <a:xfrm>
            <a:off x="5410200" y="3962400"/>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useBgFill="1">
        <p:nvSpPr>
          <p:cNvPr id="31" name="Rounded Rectangle 30"/>
          <p:cNvSpPr/>
          <p:nvPr/>
        </p:nvSpPr>
        <p:spPr bwMode="white">
          <a:xfrm>
            <a:off x="7376507" y="406098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7" name="Rectangle 6"/>
          <p:cNvSpPr/>
          <p:nvPr/>
        </p:nvSpPr>
        <p:spPr>
          <a:xfrm>
            <a:off x="1" y="3649662"/>
            <a:ext cx="9144000" cy="244170"/>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10" name="Rectangle 9"/>
          <p:cNvSpPr/>
          <p:nvPr/>
        </p:nvSpPr>
        <p:spPr>
          <a:xfrm>
            <a:off x="2" y="3675530"/>
            <a:ext cx="9144001" cy="14067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11" name="Rectangle 10"/>
          <p:cNvSpPr/>
          <p:nvPr/>
        </p:nvSpPr>
        <p:spPr>
          <a:xfrm flipV="1">
            <a:off x="6414050" y="3643090"/>
            <a:ext cx="2729951" cy="248432"/>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19" name="Rectangle 18"/>
          <p:cNvSpPr/>
          <p:nvPr/>
        </p:nvSpPr>
        <p:spPr>
          <a:xfrm>
            <a:off x="0" y="0"/>
            <a:ext cx="9144000" cy="3701700"/>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8" name="Title 7"/>
          <p:cNvSpPr>
            <a:spLocks noGrp="1"/>
          </p:cNvSpPr>
          <p:nvPr>
            <p:ph type="ctrTitle"/>
          </p:nvPr>
        </p:nvSpPr>
        <p:spPr>
          <a:xfrm>
            <a:off x="457200" y="2401890"/>
            <a:ext cx="8458200" cy="1470025"/>
          </a:xfrm>
        </p:spPr>
        <p:txBody>
          <a:bodyPr anchor="b"/>
          <a:lstStyle>
            <a:lvl1pPr>
              <a:defRPr sz="3300">
                <a:solidFill>
                  <a:schemeClr val="bg1"/>
                </a:solidFill>
              </a:defRPr>
            </a:lvl1pPr>
          </a:lstStyle>
          <a:p>
            <a:r>
              <a:rPr kumimoji="0" lang="en-US"/>
              <a:t>Click to edit Master title style</a:t>
            </a:r>
          </a:p>
        </p:txBody>
      </p:sp>
      <p:sp>
        <p:nvSpPr>
          <p:cNvPr id="9" name="Subtitle 8"/>
          <p:cNvSpPr>
            <a:spLocks noGrp="1"/>
          </p:cNvSpPr>
          <p:nvPr>
            <p:ph type="subTitle" idx="1"/>
          </p:nvPr>
        </p:nvSpPr>
        <p:spPr>
          <a:xfrm>
            <a:off x="457200" y="3899938"/>
            <a:ext cx="4953000" cy="1752600"/>
          </a:xfrm>
        </p:spPr>
        <p:txBody>
          <a:bodyPr/>
          <a:lstStyle>
            <a:lvl1pPr marL="48006" indent="0" algn="l">
              <a:buNone/>
              <a:defRPr sz="1800">
                <a:solidFill>
                  <a:schemeClr val="tx2"/>
                </a:solidFill>
              </a:defRPr>
            </a:lvl1pPr>
            <a:lvl2pPr marL="342900" indent="0" algn="ctr">
              <a:buNone/>
            </a:lvl2pPr>
            <a:lvl3pPr marL="685800" indent="0" algn="ctr">
              <a:buNone/>
            </a:lvl3pPr>
            <a:lvl4pPr marL="1028700" indent="0" algn="ctr">
              <a:buNone/>
            </a:lvl4pPr>
            <a:lvl5pPr marL="1371600" indent="0" algn="ctr">
              <a:buNone/>
            </a:lvl5pPr>
            <a:lvl6pPr marL="1714500" indent="0" algn="ctr">
              <a:buNone/>
            </a:lvl6pPr>
            <a:lvl7pPr marL="2057400" indent="0" algn="ctr">
              <a:buNone/>
            </a:lvl7pPr>
            <a:lvl8pPr marL="2400300" indent="0" algn="ctr">
              <a:buNone/>
            </a:lvl8pPr>
            <a:lvl9pPr marL="2743200" indent="0" algn="ctr">
              <a:buNone/>
            </a:lvl9pPr>
          </a:lstStyle>
          <a:p>
            <a:r>
              <a:rPr kumimoji="0" lang="en-US"/>
              <a:t>Click to edit Master subtitle style</a:t>
            </a:r>
          </a:p>
        </p:txBody>
      </p:sp>
      <p:sp>
        <p:nvSpPr>
          <p:cNvPr id="28" name="Date Placeholder 27"/>
          <p:cNvSpPr>
            <a:spLocks noGrp="1"/>
          </p:cNvSpPr>
          <p:nvPr>
            <p:ph type="dt" sz="half" idx="10"/>
          </p:nvPr>
        </p:nvSpPr>
        <p:spPr>
          <a:xfrm>
            <a:off x="6705600" y="4206240"/>
            <a:ext cx="960120" cy="457200"/>
          </a:xfrm>
          <a:prstGeom prst="rect">
            <a:avLst/>
          </a:prstGeom>
        </p:spPr>
        <p:txBody>
          <a:bodyPr/>
          <a:lstStyle/>
          <a:p>
            <a:endParaRPr lang="en-GB" altLang="en-US"/>
          </a:p>
        </p:txBody>
      </p:sp>
      <p:sp>
        <p:nvSpPr>
          <p:cNvPr id="17" name="Footer Placeholder 16"/>
          <p:cNvSpPr>
            <a:spLocks noGrp="1"/>
          </p:cNvSpPr>
          <p:nvPr>
            <p:ph type="ftr" sz="quarter" idx="11"/>
          </p:nvPr>
        </p:nvSpPr>
        <p:spPr>
          <a:xfrm>
            <a:off x="5410200" y="4205288"/>
            <a:ext cx="1295400" cy="457200"/>
          </a:xfrm>
          <a:prstGeom prst="rect">
            <a:avLst/>
          </a:prstGeom>
        </p:spPr>
        <p:txBody>
          <a:bodyPr/>
          <a:lstStyle/>
          <a:p>
            <a:endParaRPr lang="en-GB" altLang="en-US"/>
          </a:p>
        </p:txBody>
      </p:sp>
      <p:sp>
        <p:nvSpPr>
          <p:cNvPr id="29" name="Slide Number Placeholder 28"/>
          <p:cNvSpPr>
            <a:spLocks noGrp="1"/>
          </p:cNvSpPr>
          <p:nvPr>
            <p:ph type="sldNum" sz="quarter" idx="12"/>
          </p:nvPr>
        </p:nvSpPr>
        <p:spPr>
          <a:xfrm>
            <a:off x="8320089" y="1136"/>
            <a:ext cx="747712" cy="365760"/>
          </a:xfrm>
        </p:spPr>
        <p:txBody>
          <a:bodyPr/>
          <a:lstStyle>
            <a:lvl1pPr algn="r">
              <a:defRPr sz="1350">
                <a:solidFill>
                  <a:schemeClr val="bg1"/>
                </a:solidFill>
              </a:defRPr>
            </a:lvl1pPr>
          </a:lstStyle>
          <a:p>
            <a:fld id="{3BF414C3-75DD-4941-B8F5-E8FD0228358D}" type="slidenum">
              <a:rPr lang="en-GB" smtClean="0"/>
              <a:t>‹#›</a:t>
            </a:fld>
            <a:endParaRPr lang="en-GB"/>
          </a:p>
        </p:txBody>
      </p:sp>
    </p:spTree>
    <p:extLst>
      <p:ext uri="{BB962C8B-B14F-4D97-AF65-F5344CB8AC3E}">
        <p14:creationId xmlns:p14="http://schemas.microsoft.com/office/powerpoint/2010/main" val="23138915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84085"/>
            <a:ext cx="8229600" cy="696643"/>
          </a:xfrm>
        </p:spPr>
        <p:txBody>
          <a:bodyPr/>
          <a:lstStyle>
            <a:lvl1pPr>
              <a:defRPr sz="3200"/>
            </a:lvl1pPr>
          </a:lstStyle>
          <a:p>
            <a:r>
              <a:rPr kumimoji="0" lang="en-US" dirty="0"/>
              <a:t>Click to edit Master title style</a:t>
            </a:r>
          </a:p>
        </p:txBody>
      </p:sp>
      <p:sp>
        <p:nvSpPr>
          <p:cNvPr id="3" name="Content Placeholder 2"/>
          <p:cNvSpPr>
            <a:spLocks noGrp="1"/>
          </p:cNvSpPr>
          <p:nvPr>
            <p:ph idx="1"/>
          </p:nvPr>
        </p:nvSpPr>
        <p:spPr>
          <a:xfrm>
            <a:off x="457200" y="1058432"/>
            <a:ext cx="8229600" cy="5322896"/>
          </a:xfrm>
        </p:spPr>
        <p:txBody>
          <a:bodyPr>
            <a:normAutofit/>
          </a:bodyPr>
          <a:lstStyle>
            <a:lvl1pPr>
              <a:defRPr sz="2800"/>
            </a:lvl1pPr>
            <a:lvl2pPr>
              <a:defRPr sz="2400"/>
            </a:lvl2pPr>
            <a:lvl3pPr>
              <a:defRPr sz="2400"/>
            </a:lvl3pPr>
            <a:lvl4pPr>
              <a:defRPr sz="2000"/>
            </a:lvl4pPr>
            <a:lvl5pPr>
              <a:defRPr sz="1800"/>
            </a:lvl5pPr>
          </a:lstStyle>
          <a:p>
            <a:pPr lvl="0" eaLnBrk="1" latinLnBrk="0" hangingPunct="1"/>
            <a:r>
              <a:rPr lang="en-US" dirty="0"/>
              <a:t>Click to edit Master text styles</a:t>
            </a:r>
          </a:p>
          <a:p>
            <a:pPr lvl="1" eaLnBrk="1" latinLnBrk="0" hangingPunct="1"/>
            <a:r>
              <a:rPr lang="en-US" dirty="0"/>
              <a:t>Second level</a:t>
            </a:r>
          </a:p>
          <a:p>
            <a:pPr lvl="2" eaLnBrk="1" latinLnBrk="0" hangingPunct="1"/>
            <a:r>
              <a:rPr lang="en-US" dirty="0"/>
              <a:t>Third level</a:t>
            </a:r>
          </a:p>
          <a:p>
            <a:pPr lvl="3" eaLnBrk="1" latinLnBrk="0" hangingPunct="1"/>
            <a:r>
              <a:rPr lang="en-US" dirty="0"/>
              <a:t>Fourth level</a:t>
            </a:r>
          </a:p>
          <a:p>
            <a:pPr lvl="4" eaLnBrk="1" latinLnBrk="0" hangingPunct="1"/>
            <a:r>
              <a:rPr lang="en-US" dirty="0"/>
              <a:t>Fifth level</a:t>
            </a:r>
            <a:endParaRPr kumimoji="0" lang="en-US" dirty="0"/>
          </a:p>
        </p:txBody>
      </p:sp>
      <p:sp>
        <p:nvSpPr>
          <p:cNvPr id="6" name="Slide Number Placeholder 5"/>
          <p:cNvSpPr>
            <a:spLocks noGrp="1"/>
          </p:cNvSpPr>
          <p:nvPr>
            <p:ph type="sldNum" sz="quarter" idx="12"/>
          </p:nvPr>
        </p:nvSpPr>
        <p:spPr/>
        <p:txBody>
          <a:bodyPr/>
          <a:lstStyle/>
          <a:p>
            <a:fld id="{3BF414C3-75DD-4941-B8F5-E8FD0228358D}" type="slidenum">
              <a:rPr lang="en-GB" smtClean="0"/>
              <a:t>‹#›</a:t>
            </a:fld>
            <a:endParaRPr lang="en-GB"/>
          </a:p>
        </p:txBody>
      </p:sp>
    </p:spTree>
    <p:extLst>
      <p:ext uri="{BB962C8B-B14F-4D97-AF65-F5344CB8AC3E}">
        <p14:creationId xmlns:p14="http://schemas.microsoft.com/office/powerpoint/2010/main" val="26829169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1981203"/>
            <a:ext cx="7772400" cy="1362075"/>
          </a:xfrm>
        </p:spPr>
        <p:txBody>
          <a:bodyPr anchor="b">
            <a:noAutofit/>
          </a:bodyPr>
          <a:lstStyle>
            <a:lvl1pPr algn="l">
              <a:buNone/>
              <a:defRPr sz="3225" b="1" cap="none" baseline="0">
                <a:ln w="12700">
                  <a:solidFill>
                    <a:schemeClr val="accent2">
                      <a:shade val="90000"/>
                      <a:satMod val="150000"/>
                    </a:schemeClr>
                  </a:solidFill>
                </a:ln>
                <a:solidFill>
                  <a:srgbClr val="FFFFFF"/>
                </a:solidFill>
                <a:effectLst>
                  <a:outerShdw blurRad="38100" dist="38100" dir="5400000" algn="tl" rotWithShape="0">
                    <a:srgbClr val="000000">
                      <a:alpha val="25000"/>
                    </a:srgbClr>
                  </a:outerShdw>
                </a:effectLst>
              </a:defRPr>
            </a:lvl1pPr>
          </a:lstStyle>
          <a:p>
            <a:r>
              <a:rPr kumimoji="0" lang="en-US"/>
              <a:t>Click to edit Master title style</a:t>
            </a:r>
          </a:p>
        </p:txBody>
      </p:sp>
      <p:sp>
        <p:nvSpPr>
          <p:cNvPr id="3" name="Text Placeholder 2"/>
          <p:cNvSpPr>
            <a:spLocks noGrp="1"/>
          </p:cNvSpPr>
          <p:nvPr>
            <p:ph type="body" idx="1"/>
          </p:nvPr>
        </p:nvSpPr>
        <p:spPr>
          <a:xfrm>
            <a:off x="722313" y="3367088"/>
            <a:ext cx="7772400" cy="1509712"/>
          </a:xfrm>
        </p:spPr>
        <p:txBody>
          <a:bodyPr anchor="t"/>
          <a:lstStyle>
            <a:lvl1pPr marL="34290" indent="0">
              <a:buNone/>
              <a:defRPr sz="1575" b="0">
                <a:solidFill>
                  <a:schemeClr val="tx2"/>
                </a:solidFill>
              </a:defRPr>
            </a:lvl1pPr>
            <a:lvl2pPr>
              <a:buNone/>
              <a:defRPr sz="1350">
                <a:solidFill>
                  <a:schemeClr val="tx1">
                    <a:tint val="75000"/>
                  </a:schemeClr>
                </a:solidFill>
              </a:defRPr>
            </a:lvl2pPr>
            <a:lvl3pPr>
              <a:buNone/>
              <a:defRPr sz="1200">
                <a:solidFill>
                  <a:schemeClr val="tx1">
                    <a:tint val="75000"/>
                  </a:schemeClr>
                </a:solidFill>
              </a:defRPr>
            </a:lvl3pPr>
            <a:lvl4pPr>
              <a:buNone/>
              <a:defRPr sz="1050">
                <a:solidFill>
                  <a:schemeClr val="tx1">
                    <a:tint val="75000"/>
                  </a:schemeClr>
                </a:solidFill>
              </a:defRPr>
            </a:lvl4pPr>
            <a:lvl5pPr>
              <a:buNone/>
              <a:defRPr sz="105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a:xfrm>
            <a:off x="6586536" y="612648"/>
            <a:ext cx="957264" cy="457200"/>
          </a:xfrm>
          <a:prstGeom prst="rect">
            <a:avLst/>
          </a:prstGeom>
        </p:spPr>
        <p:txBody>
          <a:bodyPr/>
          <a:lstStyle/>
          <a:p>
            <a:endParaRPr lang="en-GB" altLang="en-US"/>
          </a:p>
        </p:txBody>
      </p:sp>
      <p:sp>
        <p:nvSpPr>
          <p:cNvPr id="5" name="Footer Placeholder 4"/>
          <p:cNvSpPr>
            <a:spLocks noGrp="1"/>
          </p:cNvSpPr>
          <p:nvPr>
            <p:ph type="ftr" sz="quarter" idx="11"/>
          </p:nvPr>
        </p:nvSpPr>
        <p:spPr>
          <a:xfrm>
            <a:off x="5257800" y="612648"/>
            <a:ext cx="1325880" cy="457200"/>
          </a:xfrm>
          <a:prstGeom prst="rect">
            <a:avLst/>
          </a:prstGeom>
        </p:spPr>
        <p:txBody>
          <a:bodyPr/>
          <a:lstStyle/>
          <a:p>
            <a:endParaRPr lang="en-GB" altLang="en-US"/>
          </a:p>
        </p:txBody>
      </p:sp>
      <p:sp>
        <p:nvSpPr>
          <p:cNvPr id="6" name="Slide Number Placeholder 5"/>
          <p:cNvSpPr>
            <a:spLocks noGrp="1"/>
          </p:cNvSpPr>
          <p:nvPr>
            <p:ph type="sldNum" sz="quarter" idx="12"/>
          </p:nvPr>
        </p:nvSpPr>
        <p:spPr/>
        <p:txBody>
          <a:bodyPr/>
          <a:lstStyle/>
          <a:p>
            <a:fld id="{3BF414C3-75DD-4941-B8F5-E8FD0228358D}" type="slidenum">
              <a:rPr lang="en-GB" smtClean="0"/>
              <a:t>‹#›</a:t>
            </a:fld>
            <a:endParaRPr lang="en-GB"/>
          </a:p>
        </p:txBody>
      </p:sp>
    </p:spTree>
    <p:extLst>
      <p:ext uri="{BB962C8B-B14F-4D97-AF65-F5344CB8AC3E}">
        <p14:creationId xmlns:p14="http://schemas.microsoft.com/office/powerpoint/2010/main" val="20287853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7"/>
            <a:ext cx="8229600" cy="599498"/>
          </a:xfrm>
        </p:spPr>
        <p:txBody>
          <a:bodyPr/>
          <a:lstStyle>
            <a:lvl1pPr>
              <a:defRPr sz="3200"/>
            </a:lvl1pPr>
          </a:lstStyle>
          <a:p>
            <a:r>
              <a:rPr kumimoji="0" lang="en-US" dirty="0"/>
              <a:t>Click to edit Master title style</a:t>
            </a:r>
          </a:p>
        </p:txBody>
      </p:sp>
      <p:sp>
        <p:nvSpPr>
          <p:cNvPr id="3" name="Content Placeholder 2"/>
          <p:cNvSpPr>
            <a:spLocks noGrp="1"/>
          </p:cNvSpPr>
          <p:nvPr>
            <p:ph sz="half" idx="1"/>
          </p:nvPr>
        </p:nvSpPr>
        <p:spPr>
          <a:xfrm>
            <a:off x="457200" y="1020932"/>
            <a:ext cx="4038600" cy="5504412"/>
          </a:xfrm>
        </p:spPr>
        <p:txBody>
          <a:bodyPr>
            <a:normAutofit/>
          </a:bodyPr>
          <a:lstStyle>
            <a:lvl1pPr>
              <a:defRPr sz="2400"/>
            </a:lvl1pPr>
            <a:lvl2pPr>
              <a:defRPr sz="2400"/>
            </a:lvl2pPr>
            <a:lvl3pPr>
              <a:defRPr sz="2000"/>
            </a:lvl3pPr>
            <a:lvl4pPr>
              <a:defRPr sz="2000"/>
            </a:lvl4pPr>
            <a:lvl5pPr>
              <a:defRPr sz="2000"/>
            </a:lvl5pPr>
          </a:lstStyle>
          <a:p>
            <a:pPr lvl="0" eaLnBrk="1" latinLnBrk="0" hangingPunct="1"/>
            <a:r>
              <a:rPr lang="en-US" dirty="0"/>
              <a:t>Click to edit Master text styles</a:t>
            </a:r>
          </a:p>
          <a:p>
            <a:pPr lvl="1" eaLnBrk="1" latinLnBrk="0" hangingPunct="1"/>
            <a:r>
              <a:rPr lang="en-US" dirty="0"/>
              <a:t>Second level</a:t>
            </a:r>
          </a:p>
          <a:p>
            <a:pPr lvl="2" eaLnBrk="1" latinLnBrk="0" hangingPunct="1"/>
            <a:r>
              <a:rPr lang="en-US" dirty="0"/>
              <a:t>Third level</a:t>
            </a:r>
          </a:p>
          <a:p>
            <a:pPr lvl="3" eaLnBrk="1" latinLnBrk="0" hangingPunct="1"/>
            <a:r>
              <a:rPr lang="en-US" dirty="0"/>
              <a:t>Fourth level</a:t>
            </a:r>
          </a:p>
          <a:p>
            <a:pPr lvl="4" eaLnBrk="1" latinLnBrk="0" hangingPunct="1"/>
            <a:r>
              <a:rPr lang="en-US" dirty="0"/>
              <a:t>Fifth level</a:t>
            </a:r>
            <a:endParaRPr kumimoji="0" lang="en-US" dirty="0"/>
          </a:p>
        </p:txBody>
      </p:sp>
      <p:sp>
        <p:nvSpPr>
          <p:cNvPr id="4" name="Content Placeholder 3"/>
          <p:cNvSpPr>
            <a:spLocks noGrp="1"/>
          </p:cNvSpPr>
          <p:nvPr>
            <p:ph sz="half" idx="2"/>
          </p:nvPr>
        </p:nvSpPr>
        <p:spPr>
          <a:xfrm>
            <a:off x="4648200" y="1020932"/>
            <a:ext cx="4038600" cy="5504412"/>
          </a:xfrm>
        </p:spPr>
        <p:txBody>
          <a:bodyPr>
            <a:normAutofit/>
          </a:bodyPr>
          <a:lstStyle>
            <a:lvl1pPr>
              <a:defRPr sz="2400"/>
            </a:lvl1pPr>
            <a:lvl2pPr>
              <a:defRPr sz="2400"/>
            </a:lvl2pPr>
            <a:lvl3pPr>
              <a:defRPr sz="2000"/>
            </a:lvl3pPr>
            <a:lvl4pPr>
              <a:defRPr sz="2000"/>
            </a:lvl4pPr>
            <a:lvl5pPr>
              <a:defRPr sz="2000"/>
            </a:lvl5pPr>
          </a:lstStyle>
          <a:p>
            <a:pPr lvl="0" eaLnBrk="1" latinLnBrk="0" hangingPunct="1"/>
            <a:r>
              <a:rPr lang="en-US" dirty="0"/>
              <a:t>Click to edit Master text styles</a:t>
            </a:r>
          </a:p>
          <a:p>
            <a:pPr lvl="1" eaLnBrk="1" latinLnBrk="0" hangingPunct="1"/>
            <a:r>
              <a:rPr lang="en-US" dirty="0"/>
              <a:t>Second level</a:t>
            </a:r>
          </a:p>
          <a:p>
            <a:pPr lvl="2" eaLnBrk="1" latinLnBrk="0" hangingPunct="1"/>
            <a:r>
              <a:rPr lang="en-US" dirty="0"/>
              <a:t>Third level</a:t>
            </a:r>
          </a:p>
          <a:p>
            <a:pPr lvl="3" eaLnBrk="1" latinLnBrk="0" hangingPunct="1"/>
            <a:r>
              <a:rPr lang="en-US" dirty="0"/>
              <a:t>Fourth level</a:t>
            </a:r>
          </a:p>
          <a:p>
            <a:pPr lvl="4" eaLnBrk="1" latinLnBrk="0" hangingPunct="1"/>
            <a:r>
              <a:rPr lang="en-US" dirty="0"/>
              <a:t>Fifth level</a:t>
            </a:r>
            <a:endParaRPr kumimoji="0" lang="en-US" dirty="0"/>
          </a:p>
        </p:txBody>
      </p:sp>
      <p:sp>
        <p:nvSpPr>
          <p:cNvPr id="7" name="Slide Number Placeholder 6"/>
          <p:cNvSpPr>
            <a:spLocks noGrp="1"/>
          </p:cNvSpPr>
          <p:nvPr>
            <p:ph type="sldNum" sz="quarter" idx="12"/>
          </p:nvPr>
        </p:nvSpPr>
        <p:spPr/>
        <p:txBody>
          <a:bodyPr/>
          <a:lstStyle/>
          <a:p>
            <a:fld id="{3BF414C3-75DD-4941-B8F5-E8FD0228358D}" type="slidenum">
              <a:rPr lang="en-GB" smtClean="0"/>
              <a:t>‹#›</a:t>
            </a:fld>
            <a:endParaRPr lang="en-GB"/>
          </a:p>
        </p:txBody>
      </p:sp>
    </p:spTree>
    <p:extLst>
      <p:ext uri="{BB962C8B-B14F-4D97-AF65-F5344CB8AC3E}">
        <p14:creationId xmlns:p14="http://schemas.microsoft.com/office/powerpoint/2010/main" val="1919915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81000" y="1143000"/>
            <a:ext cx="8382000" cy="1069848"/>
          </a:xfrm>
        </p:spPr>
        <p:txBody>
          <a:bodyPr anchor="ctr"/>
          <a:lstStyle>
            <a:lvl1pPr>
              <a:defRPr sz="3000" b="0" i="0" cap="none" baseline="0"/>
            </a:lvl1pPr>
          </a:lstStyle>
          <a:p>
            <a:r>
              <a:rPr kumimoji="0" lang="en-US"/>
              <a:t>Click to edit Master title style</a:t>
            </a:r>
          </a:p>
        </p:txBody>
      </p:sp>
      <p:sp>
        <p:nvSpPr>
          <p:cNvPr id="3" name="Text Placeholder 2"/>
          <p:cNvSpPr>
            <a:spLocks noGrp="1"/>
          </p:cNvSpPr>
          <p:nvPr>
            <p:ph type="body" idx="1"/>
          </p:nvPr>
        </p:nvSpPr>
        <p:spPr>
          <a:xfrm>
            <a:off x="381000" y="2244970"/>
            <a:ext cx="4041648" cy="457200"/>
          </a:xfrm>
          <a:solidFill>
            <a:schemeClr val="accent2">
              <a:satMod val="150000"/>
              <a:alpha val="25000"/>
            </a:schemeClr>
          </a:solidFill>
          <a:ln w="12700">
            <a:solidFill>
              <a:schemeClr val="accent2"/>
            </a:solidFill>
          </a:ln>
        </p:spPr>
        <p:txBody>
          <a:bodyPr anchor="ctr">
            <a:noAutofit/>
          </a:bodyPr>
          <a:lstStyle>
            <a:lvl1pPr marL="34290" indent="0">
              <a:buNone/>
              <a:defRPr sz="1425" b="1">
                <a:solidFill>
                  <a:schemeClr val="tx1">
                    <a:tint val="95000"/>
                  </a:schemeClr>
                </a:solidFill>
              </a:defRPr>
            </a:lvl1pPr>
            <a:lvl2pPr>
              <a:buNone/>
              <a:defRPr sz="1500" b="1"/>
            </a:lvl2pPr>
            <a:lvl3pPr>
              <a:buNone/>
              <a:defRPr sz="1350" b="1"/>
            </a:lvl3pPr>
            <a:lvl4pPr>
              <a:buNone/>
              <a:defRPr sz="1200" b="1"/>
            </a:lvl4pPr>
            <a:lvl5pPr>
              <a:buNone/>
              <a:defRPr sz="12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21225" y="2244970"/>
            <a:ext cx="4041776" cy="457200"/>
          </a:xfrm>
          <a:solidFill>
            <a:schemeClr val="accent2">
              <a:satMod val="150000"/>
              <a:alpha val="25000"/>
            </a:schemeClr>
          </a:solidFill>
          <a:ln w="12700">
            <a:solidFill>
              <a:schemeClr val="accent2"/>
            </a:solidFill>
          </a:ln>
        </p:spPr>
        <p:txBody>
          <a:bodyPr anchor="ctr">
            <a:noAutofit/>
          </a:bodyPr>
          <a:lstStyle>
            <a:lvl1pPr marL="34290" indent="0">
              <a:buNone/>
              <a:defRPr sz="1425" b="1">
                <a:solidFill>
                  <a:schemeClr val="tx1">
                    <a:tint val="95000"/>
                  </a:schemeClr>
                </a:solidFill>
              </a:defRPr>
            </a:lvl1pPr>
            <a:lvl2pPr>
              <a:buNone/>
              <a:defRPr sz="1500" b="1"/>
            </a:lvl2pPr>
            <a:lvl3pPr>
              <a:buNone/>
              <a:defRPr sz="1350" b="1"/>
            </a:lvl3pPr>
            <a:lvl4pPr>
              <a:buNone/>
              <a:defRPr sz="1200" b="1"/>
            </a:lvl4pPr>
            <a:lvl5pPr>
              <a:buNone/>
              <a:defRPr sz="12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381000" y="2708519"/>
            <a:ext cx="4041648" cy="3886200"/>
          </a:xfrm>
        </p:spPr>
        <p:txBody>
          <a:bodyPr/>
          <a:lstStyle>
            <a:lvl1pPr>
              <a:defRPr sz="1500"/>
            </a:lvl1pPr>
            <a:lvl2pPr>
              <a:defRPr sz="1500"/>
            </a:lvl2pPr>
            <a:lvl3pPr>
              <a:defRPr sz="1350"/>
            </a:lvl3pPr>
            <a:lvl4pPr>
              <a:defRPr sz="1200"/>
            </a:lvl4pPr>
            <a:lvl5pPr>
              <a:defRPr sz="12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718304" y="2708519"/>
            <a:ext cx="4041776" cy="3886200"/>
          </a:xfrm>
        </p:spPr>
        <p:txBody>
          <a:bodyPr/>
          <a:lstStyle>
            <a:lvl1pPr>
              <a:defRPr sz="1500"/>
            </a:lvl1pPr>
            <a:lvl2pPr>
              <a:defRPr sz="1500"/>
            </a:lvl2pPr>
            <a:lvl3pPr>
              <a:defRPr sz="1350"/>
            </a:lvl3pPr>
            <a:lvl4pPr>
              <a:defRPr sz="1200"/>
            </a:lvl4pPr>
            <a:lvl5pPr>
              <a:defRPr sz="12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Date Placeholder 25"/>
          <p:cNvSpPr>
            <a:spLocks noGrp="1"/>
          </p:cNvSpPr>
          <p:nvPr>
            <p:ph type="dt" sz="half" idx="10"/>
          </p:nvPr>
        </p:nvSpPr>
        <p:spPr>
          <a:xfrm>
            <a:off x="6586536" y="612648"/>
            <a:ext cx="957264" cy="457200"/>
          </a:xfrm>
          <a:prstGeom prst="rect">
            <a:avLst/>
          </a:prstGeom>
        </p:spPr>
        <p:txBody>
          <a:bodyPr rtlCol="0"/>
          <a:lstStyle/>
          <a:p>
            <a:endParaRPr lang="en-GB" altLang="en-US"/>
          </a:p>
        </p:txBody>
      </p:sp>
      <p:sp>
        <p:nvSpPr>
          <p:cNvPr id="27" name="Slide Number Placeholder 26"/>
          <p:cNvSpPr>
            <a:spLocks noGrp="1"/>
          </p:cNvSpPr>
          <p:nvPr>
            <p:ph type="sldNum" sz="quarter" idx="11"/>
          </p:nvPr>
        </p:nvSpPr>
        <p:spPr/>
        <p:txBody>
          <a:bodyPr rtlCol="0"/>
          <a:lstStyle/>
          <a:p>
            <a:fld id="{3BF414C3-75DD-4941-B8F5-E8FD0228358D}" type="slidenum">
              <a:rPr lang="en-GB" smtClean="0"/>
              <a:t>‹#›</a:t>
            </a:fld>
            <a:endParaRPr lang="en-GB"/>
          </a:p>
        </p:txBody>
      </p:sp>
      <p:sp>
        <p:nvSpPr>
          <p:cNvPr id="28" name="Footer Placeholder 27"/>
          <p:cNvSpPr>
            <a:spLocks noGrp="1"/>
          </p:cNvSpPr>
          <p:nvPr>
            <p:ph type="ftr" sz="quarter" idx="12"/>
          </p:nvPr>
        </p:nvSpPr>
        <p:spPr>
          <a:xfrm>
            <a:off x="5257800" y="612648"/>
            <a:ext cx="1325880" cy="457200"/>
          </a:xfrm>
          <a:prstGeom prst="rect">
            <a:avLst/>
          </a:prstGeom>
        </p:spPr>
        <p:txBody>
          <a:bodyPr rtlCol="0"/>
          <a:lstStyle/>
          <a:p>
            <a:endParaRPr lang="en-GB" altLang="en-US"/>
          </a:p>
        </p:txBody>
      </p:sp>
    </p:spTree>
    <p:extLst>
      <p:ext uri="{BB962C8B-B14F-4D97-AF65-F5344CB8AC3E}">
        <p14:creationId xmlns:p14="http://schemas.microsoft.com/office/powerpoint/2010/main" val="2593795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92963"/>
            <a:ext cx="8229600" cy="665825"/>
          </a:xfrm>
        </p:spPr>
        <p:txBody>
          <a:bodyPr anchor="ctr"/>
          <a:lstStyle>
            <a:lvl1pPr>
              <a:defRPr sz="3200">
                <a:solidFill>
                  <a:schemeClr val="tx2"/>
                </a:solidFill>
              </a:defRPr>
            </a:lvl1pPr>
          </a:lstStyle>
          <a:p>
            <a:r>
              <a:rPr kumimoji="0" lang="en-US" dirty="0"/>
              <a:t>Click to edit Master title style</a:t>
            </a:r>
          </a:p>
        </p:txBody>
      </p:sp>
      <p:sp>
        <p:nvSpPr>
          <p:cNvPr id="5" name="Slide Number Placeholder 4"/>
          <p:cNvSpPr>
            <a:spLocks noGrp="1"/>
          </p:cNvSpPr>
          <p:nvPr>
            <p:ph type="sldNum" sz="quarter" idx="12"/>
          </p:nvPr>
        </p:nvSpPr>
        <p:spPr>
          <a:xfrm>
            <a:off x="8174736" y="2272"/>
            <a:ext cx="762000" cy="365760"/>
          </a:xfrm>
        </p:spPr>
        <p:txBody>
          <a:bodyPr/>
          <a:lstStyle/>
          <a:p>
            <a:fld id="{3BF414C3-75DD-4941-B8F5-E8FD0228358D}" type="slidenum">
              <a:rPr lang="en-GB" smtClean="0"/>
              <a:t>‹#›</a:t>
            </a:fld>
            <a:endParaRPr lang="en-GB"/>
          </a:p>
        </p:txBody>
      </p:sp>
    </p:spTree>
    <p:extLst>
      <p:ext uri="{BB962C8B-B14F-4D97-AF65-F5344CB8AC3E}">
        <p14:creationId xmlns:p14="http://schemas.microsoft.com/office/powerpoint/2010/main" val="19637042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6586536" y="612648"/>
            <a:ext cx="957264" cy="457200"/>
          </a:xfrm>
          <a:prstGeom prst="rect">
            <a:avLst/>
          </a:prstGeom>
        </p:spPr>
        <p:txBody>
          <a:bodyPr/>
          <a:lstStyle/>
          <a:p>
            <a:endParaRPr lang="en-GB" altLang="en-US"/>
          </a:p>
        </p:txBody>
      </p:sp>
      <p:sp>
        <p:nvSpPr>
          <p:cNvPr id="3" name="Footer Placeholder 2"/>
          <p:cNvSpPr>
            <a:spLocks noGrp="1"/>
          </p:cNvSpPr>
          <p:nvPr>
            <p:ph type="ftr" sz="quarter" idx="11"/>
          </p:nvPr>
        </p:nvSpPr>
        <p:spPr>
          <a:xfrm>
            <a:off x="5257800" y="612648"/>
            <a:ext cx="1325880" cy="457200"/>
          </a:xfrm>
          <a:prstGeom prst="rect">
            <a:avLst/>
          </a:prstGeom>
        </p:spPr>
        <p:txBody>
          <a:bodyPr/>
          <a:lstStyle/>
          <a:p>
            <a:endParaRPr lang="en-GB" altLang="en-US"/>
          </a:p>
        </p:txBody>
      </p:sp>
      <p:sp>
        <p:nvSpPr>
          <p:cNvPr id="4" name="Slide Number Placeholder 3"/>
          <p:cNvSpPr>
            <a:spLocks noGrp="1"/>
          </p:cNvSpPr>
          <p:nvPr>
            <p:ph type="sldNum" sz="quarter" idx="12"/>
          </p:nvPr>
        </p:nvSpPr>
        <p:spPr/>
        <p:txBody>
          <a:bodyPr/>
          <a:lstStyle/>
          <a:p>
            <a:fld id="{3BF414C3-75DD-4941-B8F5-E8FD0228358D}" type="slidenum">
              <a:rPr lang="en-GB" smtClean="0"/>
              <a:t>‹#›</a:t>
            </a:fld>
            <a:endParaRPr lang="en-GB"/>
          </a:p>
        </p:txBody>
      </p:sp>
    </p:spTree>
    <p:extLst>
      <p:ext uri="{BB962C8B-B14F-4D97-AF65-F5344CB8AC3E}">
        <p14:creationId xmlns:p14="http://schemas.microsoft.com/office/powerpoint/2010/main" val="25843857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53496" y="1101970"/>
            <a:ext cx="3383280" cy="877824"/>
          </a:xfrm>
        </p:spPr>
        <p:txBody>
          <a:bodyPr anchor="b"/>
          <a:lstStyle>
            <a:lvl1pPr algn="l">
              <a:buNone/>
              <a:defRPr sz="1350" b="1"/>
            </a:lvl1pPr>
          </a:lstStyle>
          <a:p>
            <a:r>
              <a:rPr kumimoji="0" lang="en-US"/>
              <a:t>Click to edit Master title style</a:t>
            </a:r>
          </a:p>
        </p:txBody>
      </p:sp>
      <p:sp>
        <p:nvSpPr>
          <p:cNvPr id="3" name="Text Placeholder 2"/>
          <p:cNvSpPr>
            <a:spLocks noGrp="1"/>
          </p:cNvSpPr>
          <p:nvPr>
            <p:ph type="body" idx="2"/>
          </p:nvPr>
        </p:nvSpPr>
        <p:spPr>
          <a:xfrm>
            <a:off x="5353496" y="2010727"/>
            <a:ext cx="3383280" cy="4617720"/>
          </a:xfrm>
        </p:spPr>
        <p:txBody>
          <a:bodyPr/>
          <a:lstStyle>
            <a:lvl1pPr marL="6858" indent="0">
              <a:buNone/>
              <a:defRPr sz="1050"/>
            </a:lvl1pPr>
            <a:lvl2pPr>
              <a:buNone/>
              <a:defRPr sz="900"/>
            </a:lvl2pPr>
            <a:lvl3pPr>
              <a:buNone/>
              <a:defRPr sz="750"/>
            </a:lvl3pPr>
            <a:lvl4pPr>
              <a:buNone/>
              <a:defRPr sz="675"/>
            </a:lvl4pPr>
            <a:lvl5pPr>
              <a:buNone/>
              <a:defRPr sz="675"/>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152400" y="776287"/>
            <a:ext cx="5102352" cy="5852160"/>
          </a:xfrm>
        </p:spPr>
        <p:txBody>
          <a:bodyPr/>
          <a:lstStyle>
            <a:lvl1pPr>
              <a:defRPr sz="2400"/>
            </a:lvl1pPr>
            <a:lvl2pPr>
              <a:defRPr sz="2100"/>
            </a:lvl2pPr>
            <a:lvl3pPr>
              <a:defRPr sz="1800"/>
            </a:lvl3pPr>
            <a:lvl4pPr>
              <a:defRPr sz="1500"/>
            </a:lvl4pPr>
            <a:lvl5pPr>
              <a:defRPr sz="15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586536" y="612648"/>
            <a:ext cx="957264" cy="457200"/>
          </a:xfrm>
          <a:prstGeom prst="rect">
            <a:avLst/>
          </a:prstGeom>
        </p:spPr>
        <p:txBody>
          <a:bodyPr/>
          <a:lstStyle/>
          <a:p>
            <a:endParaRPr lang="en-GB" altLang="en-US"/>
          </a:p>
        </p:txBody>
      </p:sp>
      <p:sp>
        <p:nvSpPr>
          <p:cNvPr id="6" name="Footer Placeholder 5"/>
          <p:cNvSpPr>
            <a:spLocks noGrp="1"/>
          </p:cNvSpPr>
          <p:nvPr>
            <p:ph type="ftr" sz="quarter" idx="11"/>
          </p:nvPr>
        </p:nvSpPr>
        <p:spPr>
          <a:xfrm>
            <a:off x="5257800" y="612648"/>
            <a:ext cx="1325880" cy="457200"/>
          </a:xfrm>
          <a:prstGeom prst="rect">
            <a:avLst/>
          </a:prstGeom>
        </p:spPr>
        <p:txBody>
          <a:bodyPr/>
          <a:lstStyle/>
          <a:p>
            <a:endParaRPr lang="en-GB" altLang="en-US"/>
          </a:p>
        </p:txBody>
      </p:sp>
      <p:sp>
        <p:nvSpPr>
          <p:cNvPr id="7" name="Slide Number Placeholder 6"/>
          <p:cNvSpPr>
            <a:spLocks noGrp="1"/>
          </p:cNvSpPr>
          <p:nvPr>
            <p:ph type="sldNum" sz="quarter" idx="12"/>
          </p:nvPr>
        </p:nvSpPr>
        <p:spPr/>
        <p:txBody>
          <a:bodyPr/>
          <a:lstStyle/>
          <a:p>
            <a:fld id="{3BF414C3-75DD-4941-B8F5-E8FD0228358D}" type="slidenum">
              <a:rPr lang="en-GB" smtClean="0"/>
              <a:t>‹#›</a:t>
            </a:fld>
            <a:endParaRPr lang="en-GB"/>
          </a:p>
        </p:txBody>
      </p:sp>
    </p:spTree>
    <p:extLst>
      <p:ext uri="{BB962C8B-B14F-4D97-AF65-F5344CB8AC3E}">
        <p14:creationId xmlns:p14="http://schemas.microsoft.com/office/powerpoint/2010/main" val="39485869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440435" y="1109162"/>
            <a:ext cx="586803" cy="4681637"/>
          </a:xfrm>
        </p:spPr>
        <p:txBody>
          <a:bodyPr vert="vert270" lIns="45720" tIns="0" rIns="45720" anchor="t"/>
          <a:lstStyle>
            <a:lvl1pPr algn="ctr">
              <a:buNone/>
              <a:defRPr sz="1500" b="1"/>
            </a:lvl1pPr>
          </a:lstStyle>
          <a:p>
            <a:r>
              <a:rPr kumimoji="0" lang="en-US"/>
              <a:t>Click to edit Master title style</a:t>
            </a:r>
          </a:p>
        </p:txBody>
      </p:sp>
      <p:sp>
        <p:nvSpPr>
          <p:cNvPr id="3" name="Picture Placeholder 2"/>
          <p:cNvSpPr>
            <a:spLocks noGrp="1"/>
          </p:cNvSpPr>
          <p:nvPr>
            <p:ph type="pic" idx="1"/>
          </p:nvPr>
        </p:nvSpPr>
        <p:spPr>
          <a:xfrm>
            <a:off x="403671" y="1143000"/>
            <a:ext cx="4572000" cy="4572000"/>
          </a:xfrm>
          <a:solidFill>
            <a:srgbClr val="EAEAEA"/>
          </a:solidFill>
          <a:ln w="50800">
            <a:solidFill>
              <a:srgbClr val="FFFFFF"/>
            </a:solidFill>
            <a:miter lim="800000"/>
          </a:ln>
          <a:effectLst>
            <a:outerShdw blurRad="57150" dist="31750" dir="4800000" algn="tl" rotWithShape="0">
              <a:srgbClr val="000000">
                <a:alpha val="25000"/>
              </a:srgbClr>
            </a:outerShdw>
          </a:effectLst>
          <a:scene3d>
            <a:camera prst="orthographicFront"/>
            <a:lightRig rig="twoPt" dir="t">
              <a:rot lat="0" lon="0" rev="7200000"/>
            </a:lightRig>
          </a:scene3d>
          <a:sp3d contourW="2540">
            <a:bevelT w="25400" h="19050"/>
            <a:contourClr>
              <a:srgbClr val="AEAEAE"/>
            </a:contourClr>
          </a:sp3d>
        </p:spPr>
        <p:txBody>
          <a:bodyPr/>
          <a:lstStyle>
            <a:lvl1pPr marL="0" indent="0">
              <a:buNone/>
              <a:defRPr sz="24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6088443" y="3274311"/>
            <a:ext cx="2590800" cy="2516489"/>
          </a:xfrm>
        </p:spPr>
        <p:txBody>
          <a:bodyPr lIns="0" tIns="0" rIns="45720" anchor="t"/>
          <a:lstStyle>
            <a:lvl1pPr marL="0" indent="0">
              <a:lnSpc>
                <a:spcPct val="100000"/>
              </a:lnSpc>
              <a:spcBef>
                <a:spcPts val="0"/>
              </a:spcBef>
              <a:buFontTx/>
              <a:buNone/>
              <a:defRPr sz="975"/>
            </a:lvl1pPr>
            <a:lvl2pPr>
              <a:buFontTx/>
              <a:buNone/>
              <a:defRPr sz="900"/>
            </a:lvl2pPr>
            <a:lvl3pPr>
              <a:buFontTx/>
              <a:buNone/>
              <a:defRPr sz="750"/>
            </a:lvl3pPr>
            <a:lvl4pPr>
              <a:buFontTx/>
              <a:buNone/>
              <a:defRPr sz="675"/>
            </a:lvl4pPr>
            <a:lvl5pPr>
              <a:buFontTx/>
              <a:buNone/>
              <a:defRPr sz="675"/>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6586536" y="612648"/>
            <a:ext cx="957264" cy="457200"/>
          </a:xfrm>
          <a:prstGeom prst="rect">
            <a:avLst/>
          </a:prstGeom>
        </p:spPr>
        <p:txBody>
          <a:bodyPr/>
          <a:lstStyle/>
          <a:p>
            <a:endParaRPr lang="en-GB" altLang="en-US"/>
          </a:p>
        </p:txBody>
      </p:sp>
      <p:sp>
        <p:nvSpPr>
          <p:cNvPr id="6" name="Footer Placeholder 5"/>
          <p:cNvSpPr>
            <a:spLocks noGrp="1"/>
          </p:cNvSpPr>
          <p:nvPr>
            <p:ph type="ftr" sz="quarter" idx="11"/>
          </p:nvPr>
        </p:nvSpPr>
        <p:spPr>
          <a:xfrm>
            <a:off x="5257800" y="612648"/>
            <a:ext cx="1325880" cy="457200"/>
          </a:xfrm>
          <a:prstGeom prst="rect">
            <a:avLst/>
          </a:prstGeom>
        </p:spPr>
        <p:txBody>
          <a:bodyPr/>
          <a:lstStyle/>
          <a:p>
            <a:endParaRPr lang="en-GB" altLang="en-US"/>
          </a:p>
        </p:txBody>
      </p:sp>
      <p:sp>
        <p:nvSpPr>
          <p:cNvPr id="7" name="Slide Number Placeholder 6"/>
          <p:cNvSpPr>
            <a:spLocks noGrp="1"/>
          </p:cNvSpPr>
          <p:nvPr>
            <p:ph type="sldNum" sz="quarter" idx="12"/>
          </p:nvPr>
        </p:nvSpPr>
        <p:spPr/>
        <p:txBody>
          <a:bodyPr/>
          <a:lstStyle/>
          <a:p>
            <a:fld id="{3BF414C3-75DD-4941-B8F5-E8FD0228358D}" type="slidenum">
              <a:rPr lang="en-GB" smtClean="0"/>
              <a:t>‹#›</a:t>
            </a:fld>
            <a:endParaRPr lang="en-GB"/>
          </a:p>
        </p:txBody>
      </p:sp>
    </p:spTree>
    <p:extLst>
      <p:ext uri="{BB962C8B-B14F-4D97-AF65-F5344CB8AC3E}">
        <p14:creationId xmlns:p14="http://schemas.microsoft.com/office/powerpoint/2010/main" val="5582915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6586536" y="612648"/>
            <a:ext cx="957264" cy="457200"/>
          </a:xfrm>
          <a:prstGeom prst="rect">
            <a:avLst/>
          </a:prstGeom>
        </p:spPr>
        <p:txBody>
          <a:bodyPr/>
          <a:lstStyle/>
          <a:p>
            <a:endParaRPr lang="en-GB" altLang="en-US"/>
          </a:p>
        </p:txBody>
      </p:sp>
      <p:sp>
        <p:nvSpPr>
          <p:cNvPr id="5" name="Footer Placeholder 4"/>
          <p:cNvSpPr>
            <a:spLocks noGrp="1"/>
          </p:cNvSpPr>
          <p:nvPr>
            <p:ph type="ftr" sz="quarter" idx="11"/>
          </p:nvPr>
        </p:nvSpPr>
        <p:spPr>
          <a:xfrm>
            <a:off x="5257800" y="612648"/>
            <a:ext cx="1325880" cy="457200"/>
          </a:xfrm>
          <a:prstGeom prst="rect">
            <a:avLst/>
          </a:prstGeom>
        </p:spPr>
        <p:txBody>
          <a:bodyPr/>
          <a:lstStyle/>
          <a:p>
            <a:endParaRPr lang="en-GB" altLang="en-US"/>
          </a:p>
        </p:txBody>
      </p:sp>
      <p:sp>
        <p:nvSpPr>
          <p:cNvPr id="6" name="Slide Number Placeholder 5"/>
          <p:cNvSpPr>
            <a:spLocks noGrp="1"/>
          </p:cNvSpPr>
          <p:nvPr>
            <p:ph type="sldNum" sz="quarter" idx="12"/>
          </p:nvPr>
        </p:nvSpPr>
        <p:spPr/>
        <p:txBody>
          <a:bodyPr/>
          <a:lstStyle/>
          <a:p>
            <a:fld id="{3BF414C3-75DD-4941-B8F5-E8FD0228358D}" type="slidenum">
              <a:rPr lang="en-GB" smtClean="0"/>
              <a:t>‹#›</a:t>
            </a:fld>
            <a:endParaRPr lang="en-GB"/>
          </a:p>
        </p:txBody>
      </p:sp>
    </p:spTree>
    <p:extLst>
      <p:ext uri="{BB962C8B-B14F-4D97-AF65-F5344CB8AC3E}">
        <p14:creationId xmlns:p14="http://schemas.microsoft.com/office/powerpoint/2010/main" val="22655280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1143000"/>
            <a:ext cx="1905000" cy="5486400"/>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1143000"/>
            <a:ext cx="6248400" cy="548640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6586536" y="612648"/>
            <a:ext cx="957264" cy="457200"/>
          </a:xfrm>
          <a:prstGeom prst="rect">
            <a:avLst/>
          </a:prstGeom>
        </p:spPr>
        <p:txBody>
          <a:bodyPr/>
          <a:lstStyle/>
          <a:p>
            <a:endParaRPr lang="en-GB" altLang="en-US"/>
          </a:p>
        </p:txBody>
      </p:sp>
      <p:sp>
        <p:nvSpPr>
          <p:cNvPr id="5" name="Footer Placeholder 4"/>
          <p:cNvSpPr>
            <a:spLocks noGrp="1"/>
          </p:cNvSpPr>
          <p:nvPr>
            <p:ph type="ftr" sz="quarter" idx="11"/>
          </p:nvPr>
        </p:nvSpPr>
        <p:spPr>
          <a:xfrm>
            <a:off x="5257800" y="612648"/>
            <a:ext cx="1325880" cy="457200"/>
          </a:xfrm>
          <a:prstGeom prst="rect">
            <a:avLst/>
          </a:prstGeom>
        </p:spPr>
        <p:txBody>
          <a:bodyPr/>
          <a:lstStyle/>
          <a:p>
            <a:endParaRPr lang="en-GB" altLang="en-US"/>
          </a:p>
        </p:txBody>
      </p:sp>
      <p:sp>
        <p:nvSpPr>
          <p:cNvPr id="6" name="Slide Number Placeholder 5"/>
          <p:cNvSpPr>
            <a:spLocks noGrp="1"/>
          </p:cNvSpPr>
          <p:nvPr>
            <p:ph type="sldNum" sz="quarter" idx="12"/>
          </p:nvPr>
        </p:nvSpPr>
        <p:spPr/>
        <p:txBody>
          <a:bodyPr/>
          <a:lstStyle/>
          <a:p>
            <a:fld id="{3BF414C3-75DD-4941-B8F5-E8FD0228358D}" type="slidenum">
              <a:rPr lang="en-GB" smtClean="0"/>
              <a:t>‹#›</a:t>
            </a:fld>
            <a:endParaRPr lang="en-GB"/>
          </a:p>
        </p:txBody>
      </p:sp>
    </p:spTree>
    <p:extLst>
      <p:ext uri="{BB962C8B-B14F-4D97-AF65-F5344CB8AC3E}">
        <p14:creationId xmlns:p14="http://schemas.microsoft.com/office/powerpoint/2010/main" val="10510817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8" name="Rectangle 27"/>
          <p:cNvSpPr/>
          <p:nvPr/>
        </p:nvSpPr>
        <p:spPr>
          <a:xfrm>
            <a:off x="1" y="366821"/>
            <a:ext cx="9144000" cy="84407"/>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29" name="Rectangle 28"/>
          <p:cNvSpPr/>
          <p:nvPr/>
        </p:nvSpPr>
        <p:spPr>
          <a:xfrm>
            <a:off x="0" y="-1"/>
            <a:ext cx="9144000" cy="310663"/>
          </a:xfrm>
          <a:prstGeom prst="rect">
            <a:avLst/>
          </a:prstGeom>
          <a:solidFill>
            <a:schemeClr val="tx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30" name="Rectangle 29"/>
          <p:cNvSpPr/>
          <p:nvPr/>
        </p:nvSpPr>
        <p:spPr>
          <a:xfrm>
            <a:off x="2" y="308279"/>
            <a:ext cx="9144001" cy="91441"/>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31" name="Rectangle 30"/>
          <p:cNvSpPr/>
          <p:nvPr/>
        </p:nvSpPr>
        <p:spPr>
          <a:xfrm flipV="1">
            <a:off x="5410183" y="360249"/>
            <a:ext cx="3733820" cy="91087"/>
          </a:xfrm>
          <a:prstGeom prst="rect">
            <a:avLst/>
          </a:prstGeom>
          <a:solidFill>
            <a:schemeClr val="accent2">
              <a:alpha val="10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32" name="Rectangle 31"/>
          <p:cNvSpPr/>
          <p:nvPr/>
        </p:nvSpPr>
        <p:spPr>
          <a:xfrm flipV="1">
            <a:off x="5410202" y="440115"/>
            <a:ext cx="3733801" cy="180035"/>
          </a:xfrm>
          <a:prstGeom prst="rect">
            <a:avLst/>
          </a:prstGeom>
          <a:solidFill>
            <a:schemeClr val="accent2">
              <a:alpha val="50000"/>
            </a:scheme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useBgFill="1">
        <p:nvSpPr>
          <p:cNvPr id="33" name="Rounded Rectangle 32"/>
          <p:cNvSpPr/>
          <p:nvPr/>
        </p:nvSpPr>
        <p:spPr bwMode="white">
          <a:xfrm>
            <a:off x="5407340" y="497504"/>
            <a:ext cx="3063240" cy="27432"/>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useBgFill="1">
        <p:nvSpPr>
          <p:cNvPr id="34" name="Rounded Rectangle 33"/>
          <p:cNvSpPr/>
          <p:nvPr/>
        </p:nvSpPr>
        <p:spPr bwMode="white">
          <a:xfrm>
            <a:off x="7373647" y="588943"/>
            <a:ext cx="1600200" cy="36576"/>
          </a:xfrm>
          <a:prstGeom prst="roundRect">
            <a:avLst>
              <a:gd name="adj" fmla="val 16667"/>
            </a:avLst>
          </a:prstGeom>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35" name="Rectangle 34"/>
          <p:cNvSpPr/>
          <p:nvPr/>
        </p:nvSpPr>
        <p:spPr bwMode="invGray">
          <a:xfrm>
            <a:off x="9084967" y="-2001"/>
            <a:ext cx="57626"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36" name="Rectangle 35"/>
          <p:cNvSpPr/>
          <p:nvPr/>
        </p:nvSpPr>
        <p:spPr bwMode="invGray">
          <a:xfrm>
            <a:off x="9044481" y="-2001"/>
            <a:ext cx="27432" cy="621792"/>
          </a:xfrm>
          <a:prstGeom prst="rect">
            <a:avLst/>
          </a:prstGeom>
          <a:solidFill>
            <a:srgbClr val="FFFFFF">
              <a:alpha val="65098"/>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37" name="Rectangle 36"/>
          <p:cNvSpPr/>
          <p:nvPr/>
        </p:nvSpPr>
        <p:spPr bwMode="invGray">
          <a:xfrm>
            <a:off x="9025428" y="-2001"/>
            <a:ext cx="9144" cy="621792"/>
          </a:xfrm>
          <a:prstGeom prst="rect">
            <a:avLst/>
          </a:prstGeom>
          <a:solidFill>
            <a:srgbClr val="FFFFFF">
              <a:alpha val="6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38" name="Rectangle 37"/>
          <p:cNvSpPr/>
          <p:nvPr/>
        </p:nvSpPr>
        <p:spPr bwMode="invGray">
          <a:xfrm>
            <a:off x="8975423" y="-2001"/>
            <a:ext cx="27432" cy="621792"/>
          </a:xfrm>
          <a:prstGeom prst="rect">
            <a:avLst/>
          </a:prstGeom>
          <a:solidFill>
            <a:srgbClr val="FFFFFF">
              <a:alpha val="4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39" name="Rectangle 38"/>
          <p:cNvSpPr/>
          <p:nvPr/>
        </p:nvSpPr>
        <p:spPr bwMode="invGray">
          <a:xfrm>
            <a:off x="8915677" y="380"/>
            <a:ext cx="54864" cy="585216"/>
          </a:xfrm>
          <a:prstGeom prst="rect">
            <a:avLst/>
          </a:prstGeom>
          <a:solidFill>
            <a:srgbClr val="FFFFFF">
              <a:alpha val="20000"/>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40" name="Rectangle 39"/>
          <p:cNvSpPr/>
          <p:nvPr/>
        </p:nvSpPr>
        <p:spPr bwMode="invGray">
          <a:xfrm>
            <a:off x="8873475" y="380"/>
            <a:ext cx="9144" cy="585216"/>
          </a:xfrm>
          <a:prstGeom prst="rect">
            <a:avLst/>
          </a:prstGeom>
          <a:solidFill>
            <a:srgbClr val="FFFFFF">
              <a:alpha val="30196"/>
            </a:srgbClr>
          </a:solidFill>
          <a:ln w="508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22" name="Title Placeholder 21"/>
          <p:cNvSpPr>
            <a:spLocks noGrp="1"/>
          </p:cNvSpPr>
          <p:nvPr>
            <p:ph type="title"/>
          </p:nvPr>
        </p:nvSpPr>
        <p:spPr>
          <a:xfrm>
            <a:off x="424372" y="430944"/>
            <a:ext cx="8229600" cy="621792"/>
          </a:xfrm>
          <a:prstGeom prst="rect">
            <a:avLst/>
          </a:prstGeom>
        </p:spPr>
        <p:txBody>
          <a:bodyPr vert="horz" anchor="ctr">
            <a:normAutofit/>
          </a:bodyPr>
          <a:lstStyle/>
          <a:p>
            <a:r>
              <a:rPr kumimoji="0" lang="en-US"/>
              <a:t>Click to edit Master title style</a:t>
            </a:r>
            <a:endParaRPr kumimoji="0" lang="en-US" dirty="0"/>
          </a:p>
        </p:txBody>
      </p:sp>
      <p:sp>
        <p:nvSpPr>
          <p:cNvPr id="13" name="Text Placeholder 12"/>
          <p:cNvSpPr>
            <a:spLocks noGrp="1"/>
          </p:cNvSpPr>
          <p:nvPr>
            <p:ph type="body" idx="1"/>
          </p:nvPr>
        </p:nvSpPr>
        <p:spPr>
          <a:xfrm>
            <a:off x="457200" y="1095353"/>
            <a:ext cx="8229600" cy="5479185"/>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endParaRPr kumimoji="0" lang="en-US" dirty="0"/>
          </a:p>
        </p:txBody>
      </p:sp>
      <p:sp>
        <p:nvSpPr>
          <p:cNvPr id="23" name="Slide Number Placeholder 22"/>
          <p:cNvSpPr>
            <a:spLocks noGrp="1"/>
          </p:cNvSpPr>
          <p:nvPr>
            <p:ph type="sldNum" sz="quarter" idx="4"/>
          </p:nvPr>
        </p:nvSpPr>
        <p:spPr>
          <a:xfrm>
            <a:off x="8174736" y="2272"/>
            <a:ext cx="762000" cy="365760"/>
          </a:xfrm>
          <a:prstGeom prst="rect">
            <a:avLst/>
          </a:prstGeom>
        </p:spPr>
        <p:txBody>
          <a:bodyPr vert="horz" anchor="b"/>
          <a:lstStyle>
            <a:lvl1pPr algn="r" eaLnBrk="1" latinLnBrk="0" hangingPunct="1">
              <a:defRPr kumimoji="0" sz="1350">
                <a:solidFill>
                  <a:srgbClr val="FFFFFF"/>
                </a:solidFill>
              </a:defRPr>
            </a:lvl1pPr>
          </a:lstStyle>
          <a:p>
            <a:fld id="{3BF414C3-75DD-4941-B8F5-E8FD0228358D}" type="slidenum">
              <a:rPr lang="en-GB" smtClean="0"/>
              <a:t>‹#›</a:t>
            </a:fld>
            <a:endParaRPr lang="en-GB"/>
          </a:p>
        </p:txBody>
      </p:sp>
    </p:spTree>
    <p:extLst>
      <p:ext uri="{BB962C8B-B14F-4D97-AF65-F5344CB8AC3E}">
        <p14:creationId xmlns:p14="http://schemas.microsoft.com/office/powerpoint/2010/main" val="126022573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3000" kern="1200">
          <a:solidFill>
            <a:schemeClr val="tx2"/>
          </a:solidFill>
          <a:latin typeface="+mj-lt"/>
          <a:ea typeface="+mj-ea"/>
          <a:cs typeface="+mj-cs"/>
        </a:defRPr>
      </a:lvl1pPr>
    </p:titleStyle>
    <p:bodyStyle>
      <a:lvl1pPr marL="274320" indent="-192024" algn="l" rtl="0" eaLnBrk="1" latinLnBrk="0" hangingPunct="1">
        <a:spcBef>
          <a:spcPts val="225"/>
        </a:spcBef>
        <a:buClr>
          <a:schemeClr val="accent3"/>
        </a:buClr>
        <a:buFont typeface="Georgia"/>
        <a:buChar char="•"/>
        <a:defRPr kumimoji="0" sz="2100" kern="1200">
          <a:solidFill>
            <a:schemeClr val="tx1"/>
          </a:solidFill>
          <a:latin typeface="Aptos" panose="020B0004020202020204" pitchFamily="34" charset="0"/>
          <a:ea typeface="+mn-ea"/>
          <a:cs typeface="+mn-cs"/>
        </a:defRPr>
      </a:lvl1pPr>
      <a:lvl2pPr marL="493776" indent="-185166" algn="l" rtl="0" eaLnBrk="1" latinLnBrk="0" hangingPunct="1">
        <a:spcBef>
          <a:spcPts val="225"/>
        </a:spcBef>
        <a:buClr>
          <a:schemeClr val="accent2"/>
        </a:buClr>
        <a:buFont typeface="Georgia"/>
        <a:buChar char="▫"/>
        <a:defRPr kumimoji="0" sz="1950" kern="1200">
          <a:solidFill>
            <a:schemeClr val="accent2"/>
          </a:solidFill>
          <a:latin typeface="Aptos" panose="020B0004020202020204" pitchFamily="34" charset="0"/>
          <a:ea typeface="+mn-ea"/>
          <a:cs typeface="+mn-cs"/>
        </a:defRPr>
      </a:lvl2pPr>
      <a:lvl3pPr marL="692658" indent="-164592" algn="l" rtl="0" eaLnBrk="1" latinLnBrk="0" hangingPunct="1">
        <a:spcBef>
          <a:spcPts val="225"/>
        </a:spcBef>
        <a:buClr>
          <a:schemeClr val="accent1"/>
        </a:buClr>
        <a:buFont typeface="Wingdings 2"/>
        <a:buChar char=""/>
        <a:defRPr kumimoji="0" sz="1800" kern="1200">
          <a:solidFill>
            <a:schemeClr val="accent1"/>
          </a:solidFill>
          <a:latin typeface="Aptos" panose="020B0004020202020204" pitchFamily="34" charset="0"/>
          <a:ea typeface="+mn-ea"/>
          <a:cs typeface="+mn-cs"/>
        </a:defRPr>
      </a:lvl3pPr>
      <a:lvl4pPr marL="884682" indent="-150876" algn="l" rtl="0" eaLnBrk="1" latinLnBrk="0" hangingPunct="1">
        <a:spcBef>
          <a:spcPts val="225"/>
        </a:spcBef>
        <a:buClr>
          <a:schemeClr val="accent1"/>
        </a:buClr>
        <a:buFont typeface="Wingdings 2"/>
        <a:buChar char=""/>
        <a:defRPr kumimoji="0" sz="1650" kern="1200">
          <a:solidFill>
            <a:schemeClr val="accent1"/>
          </a:solidFill>
          <a:latin typeface="Aptos" panose="020B0004020202020204" pitchFamily="34" charset="0"/>
          <a:ea typeface="+mn-ea"/>
          <a:cs typeface="+mn-cs"/>
        </a:defRPr>
      </a:lvl4pPr>
      <a:lvl5pPr marL="1042416" indent="-137160" algn="l" rtl="0" eaLnBrk="1" latinLnBrk="0" hangingPunct="1">
        <a:spcBef>
          <a:spcPts val="225"/>
        </a:spcBef>
        <a:buClr>
          <a:schemeClr val="accent3"/>
        </a:buClr>
        <a:buFont typeface="Georgia"/>
        <a:buChar char="▫"/>
        <a:defRPr kumimoji="0" sz="1500" kern="1200">
          <a:solidFill>
            <a:schemeClr val="accent3"/>
          </a:solidFill>
          <a:latin typeface="Aptos" panose="020B0004020202020204" pitchFamily="34" charset="0"/>
          <a:ea typeface="+mn-ea"/>
          <a:cs typeface="+mn-cs"/>
        </a:defRPr>
      </a:lvl5pPr>
      <a:lvl6pPr marL="1207008" indent="-137160" algn="l" rtl="0" eaLnBrk="1" latinLnBrk="0" hangingPunct="1">
        <a:spcBef>
          <a:spcPts val="225"/>
        </a:spcBef>
        <a:buClr>
          <a:schemeClr val="accent3"/>
        </a:buClr>
        <a:buFont typeface="Georgia"/>
        <a:buChar char="▫"/>
        <a:defRPr kumimoji="0" sz="1350" kern="1200">
          <a:solidFill>
            <a:schemeClr val="accent3"/>
          </a:solidFill>
          <a:latin typeface="+mn-lt"/>
          <a:ea typeface="+mn-ea"/>
          <a:cs typeface="+mn-cs"/>
        </a:defRPr>
      </a:lvl6pPr>
      <a:lvl7pPr marL="1371600" indent="-137160" algn="l" rtl="0" eaLnBrk="1" latinLnBrk="0" hangingPunct="1">
        <a:spcBef>
          <a:spcPts val="225"/>
        </a:spcBef>
        <a:buClr>
          <a:schemeClr val="accent3"/>
        </a:buClr>
        <a:buFont typeface="Georgia"/>
        <a:buChar char="▫"/>
        <a:defRPr kumimoji="0" sz="1200" kern="1200">
          <a:solidFill>
            <a:schemeClr val="accent3"/>
          </a:solidFill>
          <a:latin typeface="+mn-lt"/>
          <a:ea typeface="+mn-ea"/>
          <a:cs typeface="+mn-cs"/>
        </a:defRPr>
      </a:lvl7pPr>
      <a:lvl8pPr marL="1522476" indent="-137160" algn="l" rtl="0" eaLnBrk="1" latinLnBrk="0" hangingPunct="1">
        <a:spcBef>
          <a:spcPts val="225"/>
        </a:spcBef>
        <a:buClr>
          <a:schemeClr val="accent3"/>
        </a:buClr>
        <a:buFont typeface="Georgia"/>
        <a:buChar char="◦"/>
        <a:defRPr kumimoji="0" sz="1125" kern="1200">
          <a:solidFill>
            <a:schemeClr val="accent3"/>
          </a:solidFill>
          <a:latin typeface="+mn-lt"/>
          <a:ea typeface="+mn-ea"/>
          <a:cs typeface="+mn-cs"/>
        </a:defRPr>
      </a:lvl8pPr>
      <a:lvl9pPr marL="1680210" indent="-137160" algn="l" rtl="0" eaLnBrk="1" latinLnBrk="0" hangingPunct="1">
        <a:spcBef>
          <a:spcPts val="225"/>
        </a:spcBef>
        <a:buClr>
          <a:schemeClr val="accent3"/>
        </a:buClr>
        <a:buFont typeface="Georgia"/>
        <a:buChar char="◦"/>
        <a:defRPr kumimoji="0" sz="1050" kern="1200" baseline="0">
          <a:solidFill>
            <a:schemeClr val="accent3"/>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342900" algn="l" rtl="0" eaLnBrk="1" latinLnBrk="0" hangingPunct="1">
        <a:defRPr kumimoji="0" kern="1200">
          <a:solidFill>
            <a:schemeClr val="tx1"/>
          </a:solidFill>
          <a:latin typeface="+mn-lt"/>
          <a:ea typeface="+mn-ea"/>
          <a:cs typeface="+mn-cs"/>
        </a:defRPr>
      </a:lvl2pPr>
      <a:lvl3pPr marL="685800" algn="l" rtl="0" eaLnBrk="1" latinLnBrk="0" hangingPunct="1">
        <a:defRPr kumimoji="0" kern="1200">
          <a:solidFill>
            <a:schemeClr val="tx1"/>
          </a:solidFill>
          <a:latin typeface="+mn-lt"/>
          <a:ea typeface="+mn-ea"/>
          <a:cs typeface="+mn-cs"/>
        </a:defRPr>
      </a:lvl3pPr>
      <a:lvl4pPr marL="1028700" algn="l" rtl="0" eaLnBrk="1" latinLnBrk="0" hangingPunct="1">
        <a:defRPr kumimoji="0" kern="1200">
          <a:solidFill>
            <a:schemeClr val="tx1"/>
          </a:solidFill>
          <a:latin typeface="+mn-lt"/>
          <a:ea typeface="+mn-ea"/>
          <a:cs typeface="+mn-cs"/>
        </a:defRPr>
      </a:lvl4pPr>
      <a:lvl5pPr marL="1371600" algn="l" rtl="0" eaLnBrk="1" latinLnBrk="0" hangingPunct="1">
        <a:defRPr kumimoji="0" kern="1200">
          <a:solidFill>
            <a:schemeClr val="tx1"/>
          </a:solidFill>
          <a:latin typeface="+mn-lt"/>
          <a:ea typeface="+mn-ea"/>
          <a:cs typeface="+mn-cs"/>
        </a:defRPr>
      </a:lvl5pPr>
      <a:lvl6pPr marL="1714500" algn="l" rtl="0" eaLnBrk="1" latinLnBrk="0" hangingPunct="1">
        <a:defRPr kumimoji="0" kern="1200">
          <a:solidFill>
            <a:schemeClr val="tx1"/>
          </a:solidFill>
          <a:latin typeface="+mn-lt"/>
          <a:ea typeface="+mn-ea"/>
          <a:cs typeface="+mn-cs"/>
        </a:defRPr>
      </a:lvl6pPr>
      <a:lvl7pPr marL="2057400" algn="l" rtl="0" eaLnBrk="1" latinLnBrk="0" hangingPunct="1">
        <a:defRPr kumimoji="0" kern="1200">
          <a:solidFill>
            <a:schemeClr val="tx1"/>
          </a:solidFill>
          <a:latin typeface="+mn-lt"/>
          <a:ea typeface="+mn-ea"/>
          <a:cs typeface="+mn-cs"/>
        </a:defRPr>
      </a:lvl7pPr>
      <a:lvl8pPr marL="2400300" algn="l" rtl="0" eaLnBrk="1" latinLnBrk="0" hangingPunct="1">
        <a:defRPr kumimoji="0" kern="1200">
          <a:solidFill>
            <a:schemeClr val="tx1"/>
          </a:solidFill>
          <a:latin typeface="+mn-lt"/>
          <a:ea typeface="+mn-ea"/>
          <a:cs typeface="+mn-cs"/>
        </a:defRPr>
      </a:lvl8pPr>
      <a:lvl9pPr marL="27432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share.google/1u2pLk9Aya1zuf9QO"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ui-patterns.com/patterns"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en.wikipedia.org/wiki/Zombie_Dice"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FE766-05CD-4FA1-A3B4-52AD312C7908}"/>
              </a:ext>
            </a:extLst>
          </p:cNvPr>
          <p:cNvSpPr>
            <a:spLocks noGrp="1"/>
          </p:cNvSpPr>
          <p:nvPr>
            <p:ph type="ctrTitle"/>
          </p:nvPr>
        </p:nvSpPr>
        <p:spPr/>
        <p:txBody>
          <a:bodyPr/>
          <a:lstStyle/>
          <a:p>
            <a:r>
              <a:rPr lang="en-GB" dirty="0"/>
              <a:t>Usability Engineering</a:t>
            </a:r>
          </a:p>
        </p:txBody>
      </p:sp>
      <p:sp>
        <p:nvSpPr>
          <p:cNvPr id="3" name="Subtitle 2">
            <a:extLst>
              <a:ext uri="{FF2B5EF4-FFF2-40B4-BE49-F238E27FC236}">
                <a16:creationId xmlns:a16="http://schemas.microsoft.com/office/drawing/2014/main" id="{A35EB251-F1AE-4675-A14E-2C9BC2A6A3FF}"/>
              </a:ext>
            </a:extLst>
          </p:cNvPr>
          <p:cNvSpPr>
            <a:spLocks noGrp="1"/>
          </p:cNvSpPr>
          <p:nvPr>
            <p:ph type="subTitle" idx="1"/>
          </p:nvPr>
        </p:nvSpPr>
        <p:spPr>
          <a:xfrm>
            <a:off x="1228725" y="3782204"/>
            <a:ext cx="5017461" cy="1314450"/>
          </a:xfrm>
        </p:spPr>
        <p:txBody>
          <a:bodyPr/>
          <a:lstStyle/>
          <a:p>
            <a:r>
              <a:rPr lang="en-GB" dirty="0"/>
              <a:t>ACCB6017</a:t>
            </a:r>
          </a:p>
          <a:p>
            <a:endParaRPr lang="en-GB" dirty="0"/>
          </a:p>
          <a:p>
            <a:r>
              <a:rPr lang="en-GB" dirty="0"/>
              <a:t>Workshop 2 – Understanding Human Cognition</a:t>
            </a:r>
          </a:p>
        </p:txBody>
      </p:sp>
    </p:spTree>
    <p:extLst>
      <p:ext uri="{BB962C8B-B14F-4D97-AF65-F5344CB8AC3E}">
        <p14:creationId xmlns:p14="http://schemas.microsoft.com/office/powerpoint/2010/main" val="5936270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EBD4B-D84F-35B1-F2A1-E55FEC578BC7}"/>
              </a:ext>
            </a:extLst>
          </p:cNvPr>
          <p:cNvSpPr>
            <a:spLocks noGrp="1"/>
          </p:cNvSpPr>
          <p:nvPr>
            <p:ph type="title"/>
          </p:nvPr>
        </p:nvSpPr>
        <p:spPr/>
        <p:txBody>
          <a:bodyPr/>
          <a:lstStyle/>
          <a:p>
            <a:r>
              <a:rPr lang="en-GB" dirty="0"/>
              <a:t>Understanding human Cognition</a:t>
            </a:r>
          </a:p>
        </p:txBody>
      </p:sp>
      <p:sp>
        <p:nvSpPr>
          <p:cNvPr id="3" name="Content Placeholder 2">
            <a:extLst>
              <a:ext uri="{FF2B5EF4-FFF2-40B4-BE49-F238E27FC236}">
                <a16:creationId xmlns:a16="http://schemas.microsoft.com/office/drawing/2014/main" id="{36CAF2D3-C54A-DF69-2B6C-BFCE085A9A94}"/>
              </a:ext>
            </a:extLst>
          </p:cNvPr>
          <p:cNvSpPr>
            <a:spLocks noGrp="1"/>
          </p:cNvSpPr>
          <p:nvPr>
            <p:ph idx="1"/>
          </p:nvPr>
        </p:nvSpPr>
        <p:spPr/>
        <p:txBody>
          <a:bodyPr/>
          <a:lstStyle/>
          <a:p>
            <a:r>
              <a:rPr lang="en-GB" dirty="0"/>
              <a:t>How do attention, memory, and prior knowledge shape interaction?</a:t>
            </a:r>
          </a:p>
          <a:p>
            <a:endParaRPr lang="en-GB" dirty="0"/>
          </a:p>
          <a:p>
            <a:r>
              <a:rPr lang="en-GB" dirty="0"/>
              <a:t>What does an interface require its users to notice, remember, and understand?</a:t>
            </a:r>
          </a:p>
          <a:p>
            <a:endParaRPr lang="en-GB" dirty="0"/>
          </a:p>
          <a:p>
            <a:r>
              <a:rPr lang="en-GB" dirty="0"/>
              <a:t>The next slide shows a moderately complex interface</a:t>
            </a:r>
          </a:p>
          <a:p>
            <a:pPr lvl="1"/>
            <a:r>
              <a:rPr lang="en-GB" dirty="0"/>
              <a:t>What is its main purpose?</a:t>
            </a:r>
          </a:p>
          <a:p>
            <a:pPr lvl="1"/>
            <a:r>
              <a:rPr lang="en-GB" dirty="0"/>
              <a:t>What actions are available?</a:t>
            </a:r>
          </a:p>
          <a:p>
            <a:pPr lvl="1"/>
            <a:r>
              <a:rPr lang="en-GB" dirty="0"/>
              <a:t>What information is displayed?</a:t>
            </a:r>
          </a:p>
          <a:p>
            <a:pPr lvl="1"/>
            <a:r>
              <a:rPr lang="en-GB" dirty="0"/>
              <a:t>What is visually prominent?</a:t>
            </a:r>
          </a:p>
        </p:txBody>
      </p:sp>
    </p:spTree>
    <p:extLst>
      <p:ext uri="{BB962C8B-B14F-4D97-AF65-F5344CB8AC3E}">
        <p14:creationId xmlns:p14="http://schemas.microsoft.com/office/powerpoint/2010/main" val="18863952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1B44D-C571-7E2C-6698-8786D9A0A5A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41CAA59-81AB-2777-74B2-9EDD28602D4D}"/>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B42878BB-A0FB-376B-2121-BFF77A224C28}"/>
              </a:ext>
            </a:extLst>
          </p:cNvPr>
          <p:cNvPicPr>
            <a:picLocks noChangeAspect="1"/>
          </p:cNvPicPr>
          <p:nvPr/>
        </p:nvPicPr>
        <p:blipFill>
          <a:blip r:embed="rId2"/>
          <a:stretch>
            <a:fillRect/>
          </a:stretch>
        </p:blipFill>
        <p:spPr>
          <a:xfrm>
            <a:off x="0" y="381278"/>
            <a:ext cx="9144000" cy="5505511"/>
          </a:xfrm>
          <a:prstGeom prst="rect">
            <a:avLst/>
          </a:prstGeom>
        </p:spPr>
      </p:pic>
    </p:spTree>
    <p:extLst>
      <p:ext uri="{BB962C8B-B14F-4D97-AF65-F5344CB8AC3E}">
        <p14:creationId xmlns:p14="http://schemas.microsoft.com/office/powerpoint/2010/main" val="30911588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AA8161-CC55-4CB7-F3D1-50280EBC2600}"/>
              </a:ext>
            </a:extLst>
          </p:cNvPr>
          <p:cNvSpPr>
            <a:spLocks noGrp="1"/>
          </p:cNvSpPr>
          <p:nvPr>
            <p:ph type="title"/>
          </p:nvPr>
        </p:nvSpPr>
        <p:spPr/>
        <p:txBody>
          <a:bodyPr/>
          <a:lstStyle/>
          <a:p>
            <a:r>
              <a:rPr lang="en-GB" dirty="0"/>
              <a:t>Designing For Attention</a:t>
            </a:r>
          </a:p>
        </p:txBody>
      </p:sp>
      <p:sp>
        <p:nvSpPr>
          <p:cNvPr id="3" name="Content Placeholder 2">
            <a:extLst>
              <a:ext uri="{FF2B5EF4-FFF2-40B4-BE49-F238E27FC236}">
                <a16:creationId xmlns:a16="http://schemas.microsoft.com/office/drawing/2014/main" id="{AAB92E30-7503-95A9-AB38-1958DD5C5DDB}"/>
              </a:ext>
            </a:extLst>
          </p:cNvPr>
          <p:cNvSpPr>
            <a:spLocks noGrp="1"/>
          </p:cNvSpPr>
          <p:nvPr>
            <p:ph idx="1"/>
          </p:nvPr>
        </p:nvSpPr>
        <p:spPr>
          <a:xfrm>
            <a:off x="457200" y="1058431"/>
            <a:ext cx="8229600" cy="5696329"/>
          </a:xfrm>
        </p:spPr>
        <p:txBody>
          <a:bodyPr>
            <a:normAutofit lnSpcReduction="10000"/>
          </a:bodyPr>
          <a:lstStyle/>
          <a:p>
            <a:r>
              <a:rPr lang="en-GB" dirty="0"/>
              <a:t>Attention is influenced by</a:t>
            </a:r>
          </a:p>
          <a:p>
            <a:pPr lvl="1"/>
            <a:r>
              <a:rPr lang="en-GB" dirty="0"/>
              <a:t>The user’s current goal</a:t>
            </a:r>
          </a:p>
          <a:p>
            <a:pPr lvl="1"/>
            <a:r>
              <a:rPr lang="en-GB" dirty="0"/>
              <a:t>Visual prominence</a:t>
            </a:r>
          </a:p>
          <a:p>
            <a:pPr lvl="1"/>
            <a:r>
              <a:rPr lang="en-GB" dirty="0"/>
              <a:t>The user’s expectations and prior knowledge</a:t>
            </a:r>
          </a:p>
          <a:p>
            <a:pPr lvl="1"/>
            <a:r>
              <a:rPr lang="en-GB" dirty="0"/>
              <a:t>Competing demands and distractions</a:t>
            </a:r>
          </a:p>
          <a:p>
            <a:pPr lvl="1"/>
            <a:endParaRPr lang="en-GB" dirty="0"/>
          </a:p>
          <a:p>
            <a:r>
              <a:rPr lang="en-GB" dirty="0">
                <a:hlinkClick r:id="rId3"/>
              </a:rPr>
              <a:t>https://share.google/1u2pLk9Aya1zuf9QO</a:t>
            </a:r>
            <a:endParaRPr lang="en-GB" dirty="0"/>
          </a:p>
          <a:p>
            <a:endParaRPr lang="en-GB" dirty="0"/>
          </a:p>
          <a:p>
            <a:r>
              <a:rPr lang="en-GB" dirty="0"/>
              <a:t>Design implications</a:t>
            </a:r>
          </a:p>
          <a:p>
            <a:pPr lvl="1"/>
            <a:r>
              <a:rPr lang="en-GB" dirty="0"/>
              <a:t>Create a clear visual hierarchy (visual prominence)</a:t>
            </a:r>
          </a:p>
          <a:p>
            <a:pPr lvl="1"/>
            <a:r>
              <a:rPr lang="en-GB" dirty="0"/>
              <a:t>Make task-critical information prominent</a:t>
            </a:r>
          </a:p>
          <a:p>
            <a:pPr lvl="1"/>
            <a:r>
              <a:rPr lang="en-GB" dirty="0"/>
              <a:t>Avoid unnecessary sensory competition</a:t>
            </a:r>
          </a:p>
          <a:p>
            <a:pPr lvl="1"/>
            <a:r>
              <a:rPr lang="en-GB" dirty="0"/>
              <a:t>Place feedback where attention is already directed</a:t>
            </a:r>
          </a:p>
          <a:p>
            <a:pPr lvl="1"/>
            <a:r>
              <a:rPr lang="en-GB" dirty="0"/>
              <a:t>Do not rely on colour or movement alone</a:t>
            </a:r>
          </a:p>
        </p:txBody>
      </p:sp>
    </p:spTree>
    <p:extLst>
      <p:ext uri="{BB962C8B-B14F-4D97-AF65-F5344CB8AC3E}">
        <p14:creationId xmlns:p14="http://schemas.microsoft.com/office/powerpoint/2010/main" val="10354691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normAutofit/>
          </a:bodyPr>
          <a:lstStyle/>
          <a:p>
            <a:pPr eaLnBrk="1" hangingPunct="1">
              <a:defRPr/>
            </a:pPr>
            <a:r>
              <a:rPr lang="en-GB" dirty="0"/>
              <a:t>What Is Attention?</a:t>
            </a:r>
          </a:p>
        </p:txBody>
      </p:sp>
      <p:sp>
        <p:nvSpPr>
          <p:cNvPr id="58371" name="Rectangle 3"/>
          <p:cNvSpPr>
            <a:spLocks noGrp="1" noChangeArrowheads="1"/>
          </p:cNvSpPr>
          <p:nvPr>
            <p:ph idx="1"/>
          </p:nvPr>
        </p:nvSpPr>
        <p:spPr>
          <a:xfrm>
            <a:off x="457200" y="1058432"/>
            <a:ext cx="8229600" cy="5799568"/>
          </a:xfrm>
        </p:spPr>
        <p:txBody>
          <a:bodyPr>
            <a:normAutofit lnSpcReduction="10000"/>
          </a:bodyPr>
          <a:lstStyle/>
          <a:p>
            <a:pPr eaLnBrk="1" hangingPunct="1">
              <a:defRPr/>
            </a:pPr>
            <a:r>
              <a:rPr lang="en-GB" sz="2400" dirty="0"/>
              <a:t>Attention is part of the (simplified) human memory pipeline</a:t>
            </a:r>
          </a:p>
          <a:p>
            <a:pPr eaLnBrk="1" hangingPunct="1">
              <a:defRPr/>
            </a:pPr>
            <a:r>
              <a:rPr lang="en-GB" sz="2400" dirty="0"/>
              <a:t>Memory is divided into three types</a:t>
            </a:r>
          </a:p>
          <a:p>
            <a:pPr lvl="1" eaLnBrk="1" hangingPunct="1">
              <a:defRPr/>
            </a:pPr>
            <a:r>
              <a:rPr lang="en-GB" sz="2000" dirty="0"/>
              <a:t>Sensory memory</a:t>
            </a:r>
          </a:p>
          <a:p>
            <a:pPr lvl="1">
              <a:defRPr/>
            </a:pPr>
            <a:r>
              <a:rPr lang="en-GB" sz="2000" dirty="0"/>
              <a:t>Short-term memory</a:t>
            </a:r>
          </a:p>
          <a:p>
            <a:pPr lvl="1" eaLnBrk="1" hangingPunct="1">
              <a:defRPr/>
            </a:pPr>
            <a:r>
              <a:rPr lang="en-GB" sz="2000" dirty="0"/>
              <a:t>Long-term memory</a:t>
            </a:r>
          </a:p>
          <a:p>
            <a:pPr>
              <a:defRPr/>
            </a:pPr>
            <a:endParaRPr lang="en-GB" sz="2246" dirty="0"/>
          </a:p>
          <a:p>
            <a:pPr>
              <a:defRPr/>
            </a:pPr>
            <a:endParaRPr lang="en-GB" sz="2246" dirty="0"/>
          </a:p>
          <a:p>
            <a:pPr>
              <a:defRPr/>
            </a:pPr>
            <a:endParaRPr lang="en-GB" sz="2246" dirty="0"/>
          </a:p>
          <a:p>
            <a:pPr>
              <a:defRPr/>
            </a:pPr>
            <a:endParaRPr lang="en-GB" sz="2246" dirty="0"/>
          </a:p>
          <a:p>
            <a:pPr>
              <a:defRPr/>
            </a:pPr>
            <a:endParaRPr lang="en-GB" sz="2246" dirty="0"/>
          </a:p>
          <a:p>
            <a:pPr>
              <a:defRPr/>
            </a:pPr>
            <a:endParaRPr lang="en-GB" sz="2246" dirty="0"/>
          </a:p>
          <a:p>
            <a:pPr>
              <a:defRPr/>
            </a:pPr>
            <a:endParaRPr lang="en-GB" sz="2400" dirty="0"/>
          </a:p>
          <a:p>
            <a:pPr>
              <a:defRPr/>
            </a:pPr>
            <a:endParaRPr lang="en-GB" sz="2400" dirty="0"/>
          </a:p>
          <a:p>
            <a:pPr>
              <a:defRPr/>
            </a:pPr>
            <a:r>
              <a:rPr lang="en-GB" sz="2400" dirty="0"/>
              <a:t>Attention is the process of focussing on an item and filtering out all other input being received at that time</a:t>
            </a:r>
          </a:p>
          <a:p>
            <a:pPr lvl="1">
              <a:defRPr/>
            </a:pPr>
            <a:r>
              <a:rPr lang="en-GB" sz="2000" dirty="0"/>
              <a:t>Without this filter our sensory memory would rapidly become overloaded</a:t>
            </a:r>
          </a:p>
        </p:txBody>
      </p:sp>
      <p:grpSp>
        <p:nvGrpSpPr>
          <p:cNvPr id="34821" name="Group 14"/>
          <p:cNvGrpSpPr>
            <a:grpSpLocks/>
          </p:cNvGrpSpPr>
          <p:nvPr/>
        </p:nvGrpSpPr>
        <p:grpSpPr bwMode="auto">
          <a:xfrm>
            <a:off x="983274" y="3106152"/>
            <a:ext cx="6872655" cy="1878623"/>
            <a:chOff x="720" y="3048"/>
            <a:chExt cx="4690" cy="1282"/>
          </a:xfrm>
        </p:grpSpPr>
        <p:sp>
          <p:nvSpPr>
            <p:cNvPr id="34822" name="AutoShape 4"/>
            <p:cNvSpPr>
              <a:spLocks noChangeArrowheads="1"/>
            </p:cNvSpPr>
            <p:nvPr/>
          </p:nvSpPr>
          <p:spPr bwMode="auto">
            <a:xfrm>
              <a:off x="720" y="3048"/>
              <a:ext cx="912" cy="576"/>
            </a:xfrm>
            <a:prstGeom prst="roundRect">
              <a:avLst>
                <a:gd name="adj" fmla="val 16667"/>
              </a:avLst>
            </a:prstGeom>
            <a:solidFill>
              <a:schemeClr val="accent1"/>
            </a:solidFill>
            <a:ln w="9525">
              <a:solidFill>
                <a:schemeClr val="tx1"/>
              </a:solidFill>
              <a:round/>
              <a:headEnd/>
              <a:tailEnd/>
            </a:ln>
          </p:spPr>
          <p:txBody>
            <a:bodyPr wrap="none" anchor="ctr"/>
            <a:lstStyle/>
            <a:p>
              <a:endParaRPr lang="en-US" sz="1662"/>
            </a:p>
          </p:txBody>
        </p:sp>
        <p:sp>
          <p:nvSpPr>
            <p:cNvPr id="34823" name="AutoShape 5"/>
            <p:cNvSpPr>
              <a:spLocks noChangeArrowheads="1"/>
            </p:cNvSpPr>
            <p:nvPr/>
          </p:nvSpPr>
          <p:spPr bwMode="auto">
            <a:xfrm>
              <a:off x="2568" y="3048"/>
              <a:ext cx="912" cy="576"/>
            </a:xfrm>
            <a:prstGeom prst="roundRect">
              <a:avLst>
                <a:gd name="adj" fmla="val 16667"/>
              </a:avLst>
            </a:prstGeom>
            <a:solidFill>
              <a:schemeClr val="accent1"/>
            </a:solidFill>
            <a:ln w="9525">
              <a:solidFill>
                <a:schemeClr val="tx1"/>
              </a:solidFill>
              <a:round/>
              <a:headEnd/>
              <a:tailEnd/>
            </a:ln>
          </p:spPr>
          <p:txBody>
            <a:bodyPr wrap="none" anchor="ctr"/>
            <a:lstStyle/>
            <a:p>
              <a:endParaRPr lang="en-US" sz="1662"/>
            </a:p>
          </p:txBody>
        </p:sp>
        <p:sp>
          <p:nvSpPr>
            <p:cNvPr id="34824" name="AutoShape 6"/>
            <p:cNvSpPr>
              <a:spLocks noChangeArrowheads="1"/>
            </p:cNvSpPr>
            <p:nvPr/>
          </p:nvSpPr>
          <p:spPr bwMode="auto">
            <a:xfrm>
              <a:off x="4416" y="3048"/>
              <a:ext cx="912" cy="576"/>
            </a:xfrm>
            <a:prstGeom prst="roundRect">
              <a:avLst>
                <a:gd name="adj" fmla="val 16667"/>
              </a:avLst>
            </a:prstGeom>
            <a:solidFill>
              <a:schemeClr val="accent1"/>
            </a:solidFill>
            <a:ln w="9525">
              <a:solidFill>
                <a:schemeClr val="tx1"/>
              </a:solidFill>
              <a:round/>
              <a:headEnd/>
              <a:tailEnd/>
            </a:ln>
          </p:spPr>
          <p:txBody>
            <a:bodyPr wrap="none" anchor="ctr"/>
            <a:lstStyle/>
            <a:p>
              <a:endParaRPr lang="en-US" sz="1662"/>
            </a:p>
          </p:txBody>
        </p:sp>
        <p:sp>
          <p:nvSpPr>
            <p:cNvPr id="34825" name="Line 7"/>
            <p:cNvSpPr>
              <a:spLocks noChangeShapeType="1"/>
            </p:cNvSpPr>
            <p:nvPr/>
          </p:nvSpPr>
          <p:spPr bwMode="auto">
            <a:xfrm>
              <a:off x="1632" y="3360"/>
              <a:ext cx="960" cy="0"/>
            </a:xfrm>
            <a:prstGeom prst="line">
              <a:avLst/>
            </a:prstGeom>
            <a:noFill/>
            <a:ln w="38100">
              <a:solidFill>
                <a:schemeClr val="tx1"/>
              </a:solidFill>
              <a:round/>
              <a:headEnd/>
              <a:tailEnd type="triangle" w="med" len="med"/>
            </a:ln>
          </p:spPr>
          <p:txBody>
            <a:bodyPr wrap="none" anchor="ctr"/>
            <a:lstStyle/>
            <a:p>
              <a:endParaRPr lang="en-GB" sz="1662"/>
            </a:p>
          </p:txBody>
        </p:sp>
        <p:sp>
          <p:nvSpPr>
            <p:cNvPr id="34826" name="Line 8"/>
            <p:cNvSpPr>
              <a:spLocks noChangeShapeType="1"/>
            </p:cNvSpPr>
            <p:nvPr/>
          </p:nvSpPr>
          <p:spPr bwMode="auto">
            <a:xfrm>
              <a:off x="3456" y="3360"/>
              <a:ext cx="960" cy="0"/>
            </a:xfrm>
            <a:prstGeom prst="line">
              <a:avLst/>
            </a:prstGeom>
            <a:noFill/>
            <a:ln w="38100">
              <a:solidFill>
                <a:schemeClr val="tx1"/>
              </a:solidFill>
              <a:round/>
              <a:headEnd/>
              <a:tailEnd type="triangle" w="med" len="med"/>
            </a:ln>
          </p:spPr>
          <p:txBody>
            <a:bodyPr wrap="none" anchor="ctr"/>
            <a:lstStyle/>
            <a:p>
              <a:endParaRPr lang="en-GB" sz="1662"/>
            </a:p>
          </p:txBody>
        </p:sp>
        <p:sp>
          <p:nvSpPr>
            <p:cNvPr id="34827" name="Text Box 9"/>
            <p:cNvSpPr txBox="1">
              <a:spLocks noChangeArrowheads="1"/>
            </p:cNvSpPr>
            <p:nvPr/>
          </p:nvSpPr>
          <p:spPr bwMode="auto">
            <a:xfrm>
              <a:off x="816" y="3802"/>
              <a:ext cx="795" cy="528"/>
            </a:xfrm>
            <a:prstGeom prst="rect">
              <a:avLst/>
            </a:prstGeom>
            <a:noFill/>
            <a:ln w="9525">
              <a:noFill/>
              <a:miter lim="800000"/>
              <a:headEnd/>
              <a:tailEnd/>
            </a:ln>
          </p:spPr>
          <p:txBody>
            <a:bodyPr wrap="none">
              <a:spAutoFit/>
            </a:bodyPr>
            <a:lstStyle/>
            <a:p>
              <a:pPr eaLnBrk="0" hangingPunct="0"/>
              <a:r>
                <a:rPr lang="en-GB" sz="2215">
                  <a:latin typeface="Times" charset="0"/>
                </a:rPr>
                <a:t>Sensory</a:t>
              </a:r>
            </a:p>
            <a:p>
              <a:pPr eaLnBrk="0" hangingPunct="0"/>
              <a:r>
                <a:rPr lang="en-GB" sz="2215">
                  <a:latin typeface="Times" charset="0"/>
                </a:rPr>
                <a:t>Memory</a:t>
              </a:r>
            </a:p>
          </p:txBody>
        </p:sp>
        <p:sp>
          <p:nvSpPr>
            <p:cNvPr id="34828" name="Text Box 10"/>
            <p:cNvSpPr txBox="1">
              <a:spLocks noChangeArrowheads="1"/>
            </p:cNvSpPr>
            <p:nvPr/>
          </p:nvSpPr>
          <p:spPr bwMode="auto">
            <a:xfrm>
              <a:off x="2592" y="3802"/>
              <a:ext cx="967" cy="528"/>
            </a:xfrm>
            <a:prstGeom prst="rect">
              <a:avLst/>
            </a:prstGeom>
            <a:noFill/>
            <a:ln w="9525">
              <a:noFill/>
              <a:miter lim="800000"/>
              <a:headEnd/>
              <a:tailEnd/>
            </a:ln>
          </p:spPr>
          <p:txBody>
            <a:bodyPr wrap="none">
              <a:spAutoFit/>
            </a:bodyPr>
            <a:lstStyle/>
            <a:p>
              <a:pPr eaLnBrk="0" hangingPunct="0"/>
              <a:r>
                <a:rPr lang="en-GB" sz="2215">
                  <a:latin typeface="Times" charset="0"/>
                </a:rPr>
                <a:t>Short-term</a:t>
              </a:r>
            </a:p>
            <a:p>
              <a:pPr eaLnBrk="0" hangingPunct="0"/>
              <a:r>
                <a:rPr lang="en-GB" sz="2215">
                  <a:latin typeface="Times" charset="0"/>
                </a:rPr>
                <a:t>Memory</a:t>
              </a:r>
            </a:p>
          </p:txBody>
        </p:sp>
        <p:sp>
          <p:nvSpPr>
            <p:cNvPr id="34829" name="Text Box 11"/>
            <p:cNvSpPr txBox="1">
              <a:spLocks noChangeArrowheads="1"/>
            </p:cNvSpPr>
            <p:nvPr/>
          </p:nvSpPr>
          <p:spPr bwMode="auto">
            <a:xfrm>
              <a:off x="4406" y="3782"/>
              <a:ext cx="1004" cy="528"/>
            </a:xfrm>
            <a:prstGeom prst="rect">
              <a:avLst/>
            </a:prstGeom>
            <a:noFill/>
            <a:ln w="9525">
              <a:noFill/>
              <a:miter lim="800000"/>
              <a:headEnd/>
              <a:tailEnd/>
            </a:ln>
          </p:spPr>
          <p:txBody>
            <a:bodyPr wrap="none">
              <a:spAutoFit/>
            </a:bodyPr>
            <a:lstStyle/>
            <a:p>
              <a:pPr eaLnBrk="0" hangingPunct="0"/>
              <a:r>
                <a:rPr lang="en-GB" sz="2215">
                  <a:latin typeface="Times" charset="0"/>
                </a:rPr>
                <a:t>Long-term </a:t>
              </a:r>
              <a:br>
                <a:rPr lang="en-GB" sz="2215">
                  <a:latin typeface="Times" charset="0"/>
                </a:rPr>
              </a:br>
              <a:r>
                <a:rPr lang="en-GB" sz="2215">
                  <a:latin typeface="Times" charset="0"/>
                </a:rPr>
                <a:t>Memory</a:t>
              </a:r>
            </a:p>
          </p:txBody>
        </p:sp>
        <p:sp>
          <p:nvSpPr>
            <p:cNvPr id="34830" name="Text Box 12"/>
            <p:cNvSpPr txBox="1">
              <a:spLocks noChangeArrowheads="1"/>
            </p:cNvSpPr>
            <p:nvPr/>
          </p:nvSpPr>
          <p:spPr bwMode="auto">
            <a:xfrm>
              <a:off x="1670" y="3062"/>
              <a:ext cx="859" cy="296"/>
            </a:xfrm>
            <a:prstGeom prst="rect">
              <a:avLst/>
            </a:prstGeom>
            <a:noFill/>
            <a:ln w="9525">
              <a:noFill/>
              <a:miter lim="800000"/>
              <a:headEnd/>
              <a:tailEnd/>
            </a:ln>
          </p:spPr>
          <p:txBody>
            <a:bodyPr wrap="none">
              <a:spAutoFit/>
            </a:bodyPr>
            <a:lstStyle/>
            <a:p>
              <a:pPr eaLnBrk="0" hangingPunct="0"/>
              <a:r>
                <a:rPr lang="en-GB" sz="2215">
                  <a:latin typeface="Times" charset="0"/>
                </a:rPr>
                <a:t>Attention</a:t>
              </a:r>
            </a:p>
          </p:txBody>
        </p:sp>
        <p:sp>
          <p:nvSpPr>
            <p:cNvPr id="34831" name="Text Box 13"/>
            <p:cNvSpPr txBox="1">
              <a:spLocks noChangeArrowheads="1"/>
            </p:cNvSpPr>
            <p:nvPr/>
          </p:nvSpPr>
          <p:spPr bwMode="auto">
            <a:xfrm>
              <a:off x="3552" y="3072"/>
              <a:ext cx="892" cy="296"/>
            </a:xfrm>
            <a:prstGeom prst="rect">
              <a:avLst/>
            </a:prstGeom>
            <a:noFill/>
            <a:ln w="9525">
              <a:noFill/>
              <a:miter lim="800000"/>
              <a:headEnd/>
              <a:tailEnd/>
            </a:ln>
          </p:spPr>
          <p:txBody>
            <a:bodyPr wrap="none">
              <a:spAutoFit/>
            </a:bodyPr>
            <a:lstStyle/>
            <a:p>
              <a:pPr eaLnBrk="0" hangingPunct="0"/>
              <a:r>
                <a:rPr lang="en-GB" sz="2215">
                  <a:latin typeface="Times" charset="0"/>
                </a:rPr>
                <a:t>Rehearsal</a:t>
              </a:r>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79B1D2-45E1-2251-98F3-4C7B224627FB}"/>
              </a:ext>
            </a:extLst>
          </p:cNvPr>
          <p:cNvSpPr>
            <a:spLocks noGrp="1"/>
          </p:cNvSpPr>
          <p:nvPr>
            <p:ph type="title"/>
          </p:nvPr>
        </p:nvSpPr>
        <p:spPr/>
        <p:txBody>
          <a:bodyPr/>
          <a:lstStyle/>
          <a:p>
            <a:r>
              <a:rPr lang="en-GB" dirty="0"/>
              <a:t>Why Is Attention Important?</a:t>
            </a:r>
          </a:p>
        </p:txBody>
      </p:sp>
      <p:sp>
        <p:nvSpPr>
          <p:cNvPr id="3" name="Content Placeholder 2">
            <a:extLst>
              <a:ext uri="{FF2B5EF4-FFF2-40B4-BE49-F238E27FC236}">
                <a16:creationId xmlns:a16="http://schemas.microsoft.com/office/drawing/2014/main" id="{2BA96D34-F5D1-BFCA-51E5-A2D2B1A88267}"/>
              </a:ext>
            </a:extLst>
          </p:cNvPr>
          <p:cNvSpPr>
            <a:spLocks noGrp="1"/>
          </p:cNvSpPr>
          <p:nvPr>
            <p:ph idx="1"/>
          </p:nvPr>
        </p:nvSpPr>
        <p:spPr>
          <a:xfrm>
            <a:off x="457200" y="1058432"/>
            <a:ext cx="8229600" cy="5799568"/>
          </a:xfrm>
        </p:spPr>
        <p:txBody>
          <a:bodyPr>
            <a:normAutofit fontScale="92500" lnSpcReduction="10000"/>
          </a:bodyPr>
          <a:lstStyle/>
          <a:p>
            <a:r>
              <a:rPr lang="en-GB" dirty="0"/>
              <a:t>Attention determines which sensory information receives further processing</a:t>
            </a:r>
          </a:p>
          <a:p>
            <a:pPr lvl="1"/>
            <a:r>
              <a:rPr lang="en-GB" dirty="0"/>
              <a:t>Users select sensory input according to their current goal</a:t>
            </a:r>
          </a:p>
          <a:p>
            <a:pPr lvl="1"/>
            <a:r>
              <a:rPr lang="en-GB" dirty="0"/>
              <a:t>Prominent or unexpected elements compete for attention</a:t>
            </a:r>
          </a:p>
          <a:p>
            <a:pPr lvl="1"/>
            <a:r>
              <a:rPr lang="en-GB" dirty="0"/>
              <a:t>Distraction can cause important information or changes to be missed – users don’t always give the interface their full attention</a:t>
            </a:r>
          </a:p>
          <a:p>
            <a:pPr lvl="1"/>
            <a:endParaRPr lang="en-GB" dirty="0"/>
          </a:p>
          <a:p>
            <a:r>
              <a:rPr lang="en-GB" dirty="0"/>
              <a:t>Important information must be noticeable where and when the user needs it</a:t>
            </a:r>
          </a:p>
          <a:p>
            <a:endParaRPr lang="en-GB" dirty="0"/>
          </a:p>
          <a:p>
            <a:r>
              <a:rPr lang="en-GB" dirty="0"/>
              <a:t>Design questions</a:t>
            </a:r>
          </a:p>
          <a:p>
            <a:pPr lvl="1"/>
            <a:r>
              <a:rPr lang="en-GB" dirty="0"/>
              <a:t>What should the user notice first?</a:t>
            </a:r>
          </a:p>
          <a:p>
            <a:pPr lvl="1"/>
            <a:r>
              <a:rPr lang="en-GB" dirty="0"/>
              <a:t>Does that support their current task?</a:t>
            </a:r>
          </a:p>
          <a:p>
            <a:pPr lvl="1"/>
            <a:r>
              <a:rPr lang="en-GB" dirty="0"/>
              <a:t>What competes with it?</a:t>
            </a:r>
          </a:p>
          <a:p>
            <a:pPr lvl="1"/>
            <a:r>
              <a:rPr lang="en-GB" dirty="0"/>
              <a:t>What happens if they miss it?</a:t>
            </a:r>
          </a:p>
        </p:txBody>
      </p:sp>
    </p:spTree>
    <p:extLst>
      <p:ext uri="{BB962C8B-B14F-4D97-AF65-F5344CB8AC3E}">
        <p14:creationId xmlns:p14="http://schemas.microsoft.com/office/powerpoint/2010/main" val="20941697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F1993-7288-47AB-A601-8A9CB56DAEED}"/>
              </a:ext>
            </a:extLst>
          </p:cNvPr>
          <p:cNvSpPr>
            <a:spLocks noGrp="1"/>
          </p:cNvSpPr>
          <p:nvPr>
            <p:ph type="title"/>
          </p:nvPr>
        </p:nvSpPr>
        <p:spPr/>
        <p:txBody>
          <a:bodyPr>
            <a:normAutofit/>
          </a:bodyPr>
          <a:lstStyle/>
          <a:p>
            <a:r>
              <a:rPr lang="en-GB" dirty="0"/>
              <a:t>Exercise</a:t>
            </a:r>
          </a:p>
        </p:txBody>
      </p:sp>
      <p:sp>
        <p:nvSpPr>
          <p:cNvPr id="3" name="Content Placeholder 2">
            <a:extLst>
              <a:ext uri="{FF2B5EF4-FFF2-40B4-BE49-F238E27FC236}">
                <a16:creationId xmlns:a16="http://schemas.microsoft.com/office/drawing/2014/main" id="{87B15D67-A5A6-4994-B34A-48DC6D7F1BF7}"/>
              </a:ext>
            </a:extLst>
          </p:cNvPr>
          <p:cNvSpPr>
            <a:spLocks noGrp="1"/>
          </p:cNvSpPr>
          <p:nvPr>
            <p:ph idx="1"/>
          </p:nvPr>
        </p:nvSpPr>
        <p:spPr/>
        <p:txBody>
          <a:bodyPr/>
          <a:lstStyle/>
          <a:p>
            <a:r>
              <a:rPr lang="en-GB" dirty="0"/>
              <a:t>The Train Ticket Dispenser</a:t>
            </a:r>
          </a:p>
          <a:p>
            <a:pPr lvl="1"/>
            <a:r>
              <a:rPr lang="en-GB" dirty="0"/>
              <a:t>Imagine that you are going on a train journey. You plan to buy your ticket at the station from one of the ticket machines.</a:t>
            </a:r>
          </a:p>
          <a:p>
            <a:pPr marL="854634" lvl="1" indent="-474796">
              <a:buFont typeface="+mj-lt"/>
              <a:buAutoNum type="arabicPeriod"/>
            </a:pPr>
            <a:r>
              <a:rPr lang="en-GB" dirty="0"/>
              <a:t>Design an interface for the machine that will allow you to buy a ticket of your choice.</a:t>
            </a:r>
          </a:p>
          <a:p>
            <a:pPr marL="854634" lvl="1" indent="-474796">
              <a:buFont typeface="+mj-lt"/>
              <a:buAutoNum type="arabicPeriod"/>
            </a:pPr>
            <a:r>
              <a:rPr lang="en-GB" dirty="0"/>
              <a:t>Evaluate how well it works by considering the sensory information you get from it as you use it. Does it give you all the information you need? Is it easy to use?</a:t>
            </a:r>
          </a:p>
          <a:p>
            <a:pPr marL="160382" indent="0">
              <a:buNone/>
            </a:pPr>
            <a:endParaRPr lang="en-GB" dirty="0"/>
          </a:p>
          <a:p>
            <a:pPr marL="160382" indent="0">
              <a:buNone/>
            </a:pPr>
            <a:r>
              <a:rPr lang="en-GB" dirty="0"/>
              <a:t>Be prepared to justify your design decisions based upon today’s material (especially attention and cognitive workload)</a:t>
            </a:r>
          </a:p>
          <a:p>
            <a:pPr marL="160382" indent="0">
              <a:buNone/>
            </a:pPr>
            <a:endParaRPr lang="en-GB" dirty="0"/>
          </a:p>
          <a:p>
            <a:pPr marL="854634" lvl="1" indent="-474796">
              <a:buFont typeface="+mj-lt"/>
              <a:buAutoNum type="arabicPeriod"/>
            </a:pPr>
            <a:endParaRPr lang="en-GB" dirty="0"/>
          </a:p>
        </p:txBody>
      </p:sp>
    </p:spTree>
    <p:extLst>
      <p:ext uri="{BB962C8B-B14F-4D97-AF65-F5344CB8AC3E}">
        <p14:creationId xmlns:p14="http://schemas.microsoft.com/office/powerpoint/2010/main" val="12364205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normAutofit/>
          </a:bodyPr>
          <a:lstStyle/>
          <a:p>
            <a:pPr eaLnBrk="1" hangingPunct="1">
              <a:defRPr/>
            </a:pPr>
            <a:r>
              <a:rPr lang="en-GB"/>
              <a:t>Short-term memory</a:t>
            </a:r>
          </a:p>
        </p:txBody>
      </p:sp>
      <p:sp>
        <p:nvSpPr>
          <p:cNvPr id="62467" name="Rectangle 3"/>
          <p:cNvSpPr>
            <a:spLocks noGrp="1" noChangeArrowheads="1"/>
          </p:cNvSpPr>
          <p:nvPr>
            <p:ph idx="1"/>
          </p:nvPr>
        </p:nvSpPr>
        <p:spPr>
          <a:xfrm>
            <a:off x="457200" y="1058432"/>
            <a:ext cx="8391832" cy="5799568"/>
          </a:xfrm>
        </p:spPr>
        <p:txBody>
          <a:bodyPr>
            <a:normAutofit lnSpcReduction="10000"/>
          </a:bodyPr>
          <a:lstStyle/>
          <a:p>
            <a:pPr eaLnBrk="1" hangingPunct="1">
              <a:defRPr/>
            </a:pPr>
            <a:r>
              <a:rPr lang="en-GB" dirty="0"/>
              <a:t>Once you pay attention to information it is transferred into short term memory</a:t>
            </a:r>
          </a:p>
          <a:p>
            <a:pPr eaLnBrk="1" hangingPunct="1">
              <a:defRPr/>
            </a:pPr>
            <a:r>
              <a:rPr lang="en-GB" dirty="0"/>
              <a:t>Short term memory acts as a mental scratchpad</a:t>
            </a:r>
          </a:p>
          <a:p>
            <a:pPr lvl="1" eaLnBrk="1" hangingPunct="1">
              <a:defRPr/>
            </a:pPr>
            <a:r>
              <a:rPr lang="en-GB" sz="2215" dirty="0"/>
              <a:t>Store the beginning of a long sentence when reading the end of the sentence</a:t>
            </a:r>
          </a:p>
          <a:p>
            <a:pPr lvl="1" eaLnBrk="1" hangingPunct="1">
              <a:defRPr/>
            </a:pPr>
            <a:r>
              <a:rPr lang="en-GB" sz="2215" dirty="0"/>
              <a:t>Store the first step of a calculation while doing the next steps</a:t>
            </a:r>
          </a:p>
          <a:p>
            <a:pPr eaLnBrk="1" hangingPunct="1">
              <a:defRPr/>
            </a:pPr>
            <a:r>
              <a:rPr lang="en-GB" dirty="0"/>
              <a:t>Limitations</a:t>
            </a:r>
          </a:p>
          <a:p>
            <a:pPr lvl="1">
              <a:defRPr/>
            </a:pPr>
            <a:r>
              <a:rPr lang="en-GB" dirty="0"/>
              <a:t>Limited capacity: can only hold a small amount of unfamiliar information</a:t>
            </a:r>
          </a:p>
          <a:p>
            <a:pPr lvl="1">
              <a:defRPr/>
            </a:pPr>
            <a:r>
              <a:rPr lang="en-GB" dirty="0"/>
              <a:t>Fragile: distraction and interruption can displace it</a:t>
            </a:r>
          </a:p>
          <a:p>
            <a:pPr lvl="1">
              <a:defRPr/>
            </a:pPr>
            <a:r>
              <a:rPr lang="en-GB" dirty="0"/>
              <a:t>Task-dependent: complexity matters as much as quantity</a:t>
            </a:r>
          </a:p>
          <a:p>
            <a:pPr lvl="1">
              <a:defRPr/>
            </a:pPr>
            <a:r>
              <a:rPr lang="en-GB" dirty="0"/>
              <a:t>Knowledge-dependent: familiar information is easier to organise</a:t>
            </a:r>
          </a:p>
          <a:p>
            <a:pPr>
              <a:defRPr/>
            </a:pPr>
            <a:r>
              <a:rPr lang="en-GB" dirty="0"/>
              <a:t>There is no single capacity limit that applies to every person and every task</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230" name="Rectangle 6"/>
          <p:cNvSpPr>
            <a:spLocks noGrp="1" noChangeArrowheads="1"/>
          </p:cNvSpPr>
          <p:nvPr>
            <p:ph type="title"/>
          </p:nvPr>
        </p:nvSpPr>
        <p:spPr>
          <a:xfrm>
            <a:off x="773723" y="2706566"/>
            <a:ext cx="7596554" cy="1055077"/>
          </a:xfrm>
        </p:spPr>
        <p:txBody>
          <a:bodyPr/>
          <a:lstStyle/>
          <a:p>
            <a:pPr eaLnBrk="1" hangingPunct="1">
              <a:defRPr/>
            </a:pPr>
            <a:r>
              <a:rPr lang="en-GB" dirty="0"/>
              <a:t>Now to test your short term memory…</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p:txBody>
          <a:bodyPr>
            <a:normAutofit/>
          </a:bodyPr>
          <a:lstStyle/>
          <a:p>
            <a:pPr eaLnBrk="1" hangingPunct="1">
              <a:defRPr/>
            </a:pPr>
            <a:r>
              <a:rPr lang="en-GB"/>
              <a:t>Short-term memory capacity</a:t>
            </a:r>
          </a:p>
        </p:txBody>
      </p:sp>
      <p:sp>
        <p:nvSpPr>
          <p:cNvPr id="64515" name="Rectangle 3"/>
          <p:cNvSpPr>
            <a:spLocks noGrp="1" noChangeArrowheads="1"/>
          </p:cNvSpPr>
          <p:nvPr>
            <p:ph idx="1"/>
          </p:nvPr>
        </p:nvSpPr>
        <p:spPr/>
        <p:txBody>
          <a:bodyPr/>
          <a:lstStyle/>
          <a:p>
            <a:pPr eaLnBrk="1" hangingPunct="1">
              <a:defRPr/>
            </a:pPr>
            <a:r>
              <a:rPr lang="en-GB" dirty="0"/>
              <a:t>Memorise this string of numbers</a:t>
            </a:r>
          </a:p>
          <a:p>
            <a:pPr eaLnBrk="1" hangingPunct="1">
              <a:defRPr/>
            </a:pPr>
            <a:endParaRPr lang="en-GB" dirty="0"/>
          </a:p>
          <a:p>
            <a:pPr algn="ctr" eaLnBrk="1" hangingPunct="1">
              <a:buFont typeface="Wingdings" pitchFamily="2" charset="2"/>
              <a:buNone/>
              <a:defRPr/>
            </a:pPr>
            <a:r>
              <a:rPr lang="en-GB" sz="4431" dirty="0"/>
              <a:t>321684987651386745</a:t>
            </a:r>
            <a:endParaRPr lang="en-GB" sz="5539"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normAutofit/>
          </a:bodyPr>
          <a:lstStyle/>
          <a:p>
            <a:pPr eaLnBrk="1" hangingPunct="1">
              <a:defRPr/>
            </a:pPr>
            <a:r>
              <a:rPr lang="en-GB"/>
              <a:t>Short-term memory capacity</a:t>
            </a:r>
          </a:p>
        </p:txBody>
      </p:sp>
      <p:sp>
        <p:nvSpPr>
          <p:cNvPr id="65539" name="Rectangle 3"/>
          <p:cNvSpPr>
            <a:spLocks noGrp="1" noChangeArrowheads="1"/>
          </p:cNvSpPr>
          <p:nvPr>
            <p:ph type="body" idx="1"/>
          </p:nvPr>
        </p:nvSpPr>
        <p:spPr/>
        <p:txBody>
          <a:bodyPr/>
          <a:lstStyle/>
          <a:p>
            <a:pPr eaLnBrk="1" hangingPunct="1">
              <a:defRPr/>
            </a:pPr>
            <a:r>
              <a:rPr lang="en-GB"/>
              <a:t>Write down the sequence of numbers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p:txBody>
          <a:bodyPr>
            <a:normAutofit/>
          </a:bodyPr>
          <a:lstStyle/>
          <a:p>
            <a:pPr eaLnBrk="1" hangingPunct="1">
              <a:defRPr/>
            </a:pPr>
            <a:r>
              <a:rPr lang="en-GB"/>
              <a:t>Short-term memory capacity</a:t>
            </a:r>
          </a:p>
        </p:txBody>
      </p:sp>
      <p:sp>
        <p:nvSpPr>
          <p:cNvPr id="66563" name="Rectangle 3"/>
          <p:cNvSpPr>
            <a:spLocks noGrp="1" noChangeArrowheads="1"/>
          </p:cNvSpPr>
          <p:nvPr>
            <p:ph type="body" idx="1"/>
          </p:nvPr>
        </p:nvSpPr>
        <p:spPr/>
        <p:txBody>
          <a:bodyPr/>
          <a:lstStyle/>
          <a:p>
            <a:pPr eaLnBrk="1" hangingPunct="1">
              <a:defRPr/>
            </a:pPr>
            <a:r>
              <a:rPr lang="en-GB" dirty="0"/>
              <a:t>How many did you get right?</a:t>
            </a:r>
          </a:p>
          <a:p>
            <a:pPr eaLnBrk="1" hangingPunct="1">
              <a:defRPr/>
            </a:pPr>
            <a:endParaRPr lang="en-GB" dirty="0"/>
          </a:p>
          <a:p>
            <a:pPr algn="ctr" eaLnBrk="1" hangingPunct="1">
              <a:buFont typeface="Wingdings" pitchFamily="2" charset="2"/>
              <a:buNone/>
              <a:defRPr/>
            </a:pPr>
            <a:r>
              <a:rPr lang="en-GB" sz="4431" dirty="0"/>
              <a:t>321684987651386745</a:t>
            </a:r>
          </a:p>
          <a:p>
            <a:pPr eaLnBrk="1" hangingPunct="1">
              <a:defRPr/>
            </a:pPr>
            <a:endParaRPr lang="en-GB" dirty="0"/>
          </a:p>
          <a:p>
            <a:pPr eaLnBrk="1" hangingPunct="1">
              <a:defRPr/>
            </a:pPr>
            <a:r>
              <a:rPr lang="en-GB" dirty="0"/>
              <a:t>Most people get between about 5 and 9</a:t>
            </a:r>
            <a:r>
              <a:rPr lang="en-GB" dirty="0">
                <a:sym typeface="Symbol" pitchFamily="18" charset="2"/>
              </a:rPr>
              <a:t>, but this is not a fixed limit and depends on data type and other factors</a:t>
            </a:r>
          </a:p>
          <a:p>
            <a:pPr lvl="1">
              <a:defRPr/>
            </a:pPr>
            <a:endParaRPr lang="en-GB" dirty="0">
              <a:sym typeface="Symbol" pitchFamily="18" charset="2"/>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p:txBody>
          <a:bodyPr>
            <a:normAutofit/>
          </a:bodyPr>
          <a:lstStyle/>
          <a:p>
            <a:pPr eaLnBrk="1" hangingPunct="1">
              <a:defRPr/>
            </a:pPr>
            <a:r>
              <a:rPr lang="en-GB"/>
              <a:t>Short-term memory capacity</a:t>
            </a:r>
          </a:p>
        </p:txBody>
      </p:sp>
      <p:sp>
        <p:nvSpPr>
          <p:cNvPr id="67587" name="Rectangle 3"/>
          <p:cNvSpPr>
            <a:spLocks noGrp="1" noChangeArrowheads="1"/>
          </p:cNvSpPr>
          <p:nvPr>
            <p:ph type="body" idx="1"/>
          </p:nvPr>
        </p:nvSpPr>
        <p:spPr/>
        <p:txBody>
          <a:bodyPr/>
          <a:lstStyle/>
          <a:p>
            <a:pPr eaLnBrk="1" hangingPunct="1">
              <a:defRPr/>
            </a:pPr>
            <a:r>
              <a:rPr lang="en-GB" dirty="0"/>
              <a:t>Now memorise these numbers</a:t>
            </a:r>
          </a:p>
          <a:p>
            <a:pPr eaLnBrk="1" hangingPunct="1">
              <a:defRPr/>
            </a:pPr>
            <a:endParaRPr lang="en-GB" dirty="0"/>
          </a:p>
          <a:p>
            <a:pPr algn="ctr">
              <a:buNone/>
              <a:defRPr/>
            </a:pPr>
            <a:r>
              <a:rPr lang="en-GB" sz="4431" dirty="0"/>
              <a:t>32 168 49 876</a:t>
            </a:r>
          </a:p>
          <a:p>
            <a:pPr algn="ctr">
              <a:buNone/>
              <a:defRPr/>
            </a:pPr>
            <a:r>
              <a:rPr lang="en-GB" sz="4431" dirty="0"/>
              <a:t>513 86 745</a:t>
            </a:r>
            <a:endParaRPr lang="en-GB" sz="5539"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p:txBody>
          <a:bodyPr>
            <a:normAutofit/>
          </a:bodyPr>
          <a:lstStyle/>
          <a:p>
            <a:pPr eaLnBrk="1" hangingPunct="1">
              <a:defRPr/>
            </a:pPr>
            <a:r>
              <a:rPr lang="en-GB"/>
              <a:t>Short-term memory capacity</a:t>
            </a:r>
          </a:p>
        </p:txBody>
      </p:sp>
      <p:sp>
        <p:nvSpPr>
          <p:cNvPr id="68611" name="Rectangle 3"/>
          <p:cNvSpPr>
            <a:spLocks noGrp="1" noChangeArrowheads="1"/>
          </p:cNvSpPr>
          <p:nvPr>
            <p:ph type="body" idx="1"/>
          </p:nvPr>
        </p:nvSpPr>
        <p:spPr/>
        <p:txBody>
          <a:bodyPr/>
          <a:lstStyle/>
          <a:p>
            <a:pPr eaLnBrk="1" hangingPunct="1">
              <a:defRPr/>
            </a:pPr>
            <a:r>
              <a:rPr lang="en-GB"/>
              <a:t>Write down the sequence of numbers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6370" name="Rectangle 2"/>
          <p:cNvSpPr>
            <a:spLocks noGrp="1" noChangeArrowheads="1"/>
          </p:cNvSpPr>
          <p:nvPr>
            <p:ph type="title"/>
          </p:nvPr>
        </p:nvSpPr>
        <p:spPr/>
        <p:txBody>
          <a:bodyPr>
            <a:normAutofit/>
          </a:bodyPr>
          <a:lstStyle/>
          <a:p>
            <a:pPr eaLnBrk="1" hangingPunct="1">
              <a:defRPr/>
            </a:pPr>
            <a:r>
              <a:rPr lang="en-GB"/>
              <a:t>Short-term memory</a:t>
            </a:r>
          </a:p>
        </p:txBody>
      </p:sp>
      <p:sp>
        <p:nvSpPr>
          <p:cNvPr id="186371" name="Rectangle 3"/>
          <p:cNvSpPr>
            <a:spLocks noGrp="1" noChangeArrowheads="1"/>
          </p:cNvSpPr>
          <p:nvPr>
            <p:ph idx="1"/>
          </p:nvPr>
        </p:nvSpPr>
        <p:spPr>
          <a:xfrm>
            <a:off x="457200" y="1058431"/>
            <a:ext cx="8229600" cy="5799569"/>
          </a:xfrm>
        </p:spPr>
        <p:txBody>
          <a:bodyPr>
            <a:normAutofit/>
          </a:bodyPr>
          <a:lstStyle/>
          <a:p>
            <a:pPr>
              <a:defRPr/>
            </a:pPr>
            <a:r>
              <a:rPr lang="en-GB" dirty="0"/>
              <a:t>Dividing things into ‘chunks’ (e.g. words or larger numbers) allows you to remember</a:t>
            </a:r>
            <a:r>
              <a:rPr lang="en-GB" dirty="0">
                <a:sym typeface="Symbol" pitchFamily="18" charset="2"/>
              </a:rPr>
              <a:t> more items</a:t>
            </a:r>
            <a:endParaRPr lang="en-GB" dirty="0"/>
          </a:p>
          <a:p>
            <a:pPr>
              <a:defRPr/>
            </a:pPr>
            <a:r>
              <a:rPr lang="en-GB" i="1" dirty="0"/>
              <a:t>Chunking</a:t>
            </a:r>
            <a:r>
              <a:rPr lang="en-GB" dirty="0"/>
              <a:t> allows a more efficient use of memory</a:t>
            </a:r>
          </a:p>
          <a:p>
            <a:pPr eaLnBrk="1" hangingPunct="1">
              <a:defRPr/>
            </a:pPr>
            <a:r>
              <a:rPr lang="en-GB" dirty="0"/>
              <a:t>Most commonly the first and last group are remembered but not the middle groups</a:t>
            </a:r>
          </a:p>
          <a:p>
            <a:pPr lvl="1" eaLnBrk="1" hangingPunct="1">
              <a:defRPr/>
            </a:pPr>
            <a:r>
              <a:rPr lang="en-GB" i="1" dirty="0"/>
              <a:t>Primacy</a:t>
            </a:r>
            <a:r>
              <a:rPr lang="en-GB" dirty="0"/>
              <a:t> – the first item seen is remembered</a:t>
            </a:r>
          </a:p>
          <a:p>
            <a:pPr lvl="1" eaLnBrk="1" hangingPunct="1">
              <a:defRPr/>
            </a:pPr>
            <a:r>
              <a:rPr lang="en-GB" i="1" dirty="0"/>
              <a:t>Recency</a:t>
            </a:r>
            <a:r>
              <a:rPr lang="en-GB" dirty="0"/>
              <a:t> – the most recent item (i.e. the last item) is remembered</a:t>
            </a:r>
          </a:p>
          <a:p>
            <a:pPr eaLnBrk="1" hangingPunct="1">
              <a:defRPr/>
            </a:pPr>
            <a:r>
              <a:rPr lang="en-GB" dirty="0"/>
              <a:t>It is much easier to remember familiar items (e.g. words) than unfamiliar items (e.g. random letters)</a:t>
            </a:r>
          </a:p>
          <a:p>
            <a:pPr eaLnBrk="1" hangingPunct="1">
              <a:defRPr/>
            </a:pPr>
            <a:r>
              <a:rPr lang="en-GB" dirty="0"/>
              <a:t>It is easier to remember words in your native language than in a second language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786C29-0C02-3A36-5D31-FAF75C8D6620}"/>
              </a:ext>
            </a:extLst>
          </p:cNvPr>
          <p:cNvSpPr>
            <a:spLocks noGrp="1"/>
          </p:cNvSpPr>
          <p:nvPr>
            <p:ph type="title"/>
          </p:nvPr>
        </p:nvSpPr>
        <p:spPr/>
        <p:txBody>
          <a:bodyPr/>
          <a:lstStyle/>
          <a:p>
            <a:r>
              <a:rPr lang="en-GB" dirty="0"/>
              <a:t>Cognitive Workload</a:t>
            </a:r>
          </a:p>
        </p:txBody>
      </p:sp>
      <p:sp>
        <p:nvSpPr>
          <p:cNvPr id="3" name="Content Placeholder 2">
            <a:extLst>
              <a:ext uri="{FF2B5EF4-FFF2-40B4-BE49-F238E27FC236}">
                <a16:creationId xmlns:a16="http://schemas.microsoft.com/office/drawing/2014/main" id="{C14ADC48-A6AB-0E06-AAF1-48A8F0BF740B}"/>
              </a:ext>
            </a:extLst>
          </p:cNvPr>
          <p:cNvSpPr>
            <a:spLocks noGrp="1"/>
          </p:cNvSpPr>
          <p:nvPr>
            <p:ph idx="1"/>
          </p:nvPr>
        </p:nvSpPr>
        <p:spPr>
          <a:xfrm>
            <a:off x="457200" y="1058432"/>
            <a:ext cx="8229600" cy="5799568"/>
          </a:xfrm>
        </p:spPr>
        <p:txBody>
          <a:bodyPr/>
          <a:lstStyle/>
          <a:p>
            <a:r>
              <a:rPr lang="en-GB" i="1" dirty="0"/>
              <a:t>Cognitive workload </a:t>
            </a:r>
            <a:r>
              <a:rPr lang="en-GB" dirty="0"/>
              <a:t>is related to mental effort </a:t>
            </a:r>
          </a:p>
          <a:p>
            <a:r>
              <a:rPr lang="en-GB" dirty="0"/>
              <a:t>This increases when users must</a:t>
            </a:r>
          </a:p>
          <a:p>
            <a:pPr lvl="1"/>
            <a:r>
              <a:rPr lang="en-GB" dirty="0"/>
              <a:t>Divide their attention across several items</a:t>
            </a:r>
          </a:p>
          <a:p>
            <a:pPr lvl="1"/>
            <a:r>
              <a:rPr lang="en-GB" dirty="0"/>
              <a:t>Remember information that is no longer visible</a:t>
            </a:r>
          </a:p>
          <a:p>
            <a:pPr lvl="1"/>
            <a:r>
              <a:rPr lang="en-GB" dirty="0"/>
              <a:t>Interpret unfamiliar items or controls</a:t>
            </a:r>
          </a:p>
          <a:p>
            <a:pPr lvl="1"/>
            <a:r>
              <a:rPr lang="en-GB" dirty="0"/>
              <a:t>Compare multiple options across different screens</a:t>
            </a:r>
          </a:p>
          <a:p>
            <a:pPr lvl="1"/>
            <a:r>
              <a:rPr lang="en-GB" dirty="0"/>
              <a:t>Make several decisions at the same time</a:t>
            </a:r>
          </a:p>
          <a:p>
            <a:pPr lvl="1"/>
            <a:r>
              <a:rPr lang="en-GB" dirty="0"/>
              <a:t>Recover after distractions or interruptions</a:t>
            </a:r>
          </a:p>
          <a:p>
            <a:r>
              <a:rPr lang="en-GB" dirty="0"/>
              <a:t>When workload becomes too high, users may</a:t>
            </a:r>
          </a:p>
          <a:p>
            <a:pPr lvl="1"/>
            <a:r>
              <a:rPr lang="en-GB" dirty="0"/>
              <a:t>Take longer to complete tasks</a:t>
            </a:r>
          </a:p>
          <a:p>
            <a:pPr lvl="1"/>
            <a:r>
              <a:rPr lang="en-GB" dirty="0"/>
              <a:t>Overlook important information</a:t>
            </a:r>
          </a:p>
          <a:p>
            <a:pPr lvl="1"/>
            <a:r>
              <a:rPr lang="en-GB" dirty="0"/>
              <a:t>Make more errors</a:t>
            </a:r>
          </a:p>
          <a:p>
            <a:pPr lvl="1"/>
            <a:r>
              <a:rPr lang="en-GB" dirty="0"/>
              <a:t>Rely on guesses or familiar habits</a:t>
            </a:r>
          </a:p>
          <a:p>
            <a:pPr lvl="1"/>
            <a:r>
              <a:rPr lang="en-GB" dirty="0"/>
              <a:t>Abandon the task altogether</a:t>
            </a:r>
          </a:p>
        </p:txBody>
      </p:sp>
    </p:spTree>
    <p:extLst>
      <p:ext uri="{BB962C8B-B14F-4D97-AF65-F5344CB8AC3E}">
        <p14:creationId xmlns:p14="http://schemas.microsoft.com/office/powerpoint/2010/main" val="27745973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9DE9E-94CA-A6A2-7EC1-32A37F40870B}"/>
              </a:ext>
            </a:extLst>
          </p:cNvPr>
          <p:cNvSpPr>
            <a:spLocks noGrp="1"/>
          </p:cNvSpPr>
          <p:nvPr>
            <p:ph type="title"/>
          </p:nvPr>
        </p:nvSpPr>
        <p:spPr/>
        <p:txBody>
          <a:bodyPr/>
          <a:lstStyle/>
          <a:p>
            <a:r>
              <a:rPr lang="en-GB" dirty="0"/>
              <a:t>Minimising Cognitive Workload</a:t>
            </a:r>
          </a:p>
        </p:txBody>
      </p:sp>
      <p:sp>
        <p:nvSpPr>
          <p:cNvPr id="3" name="Content Placeholder 2">
            <a:extLst>
              <a:ext uri="{FF2B5EF4-FFF2-40B4-BE49-F238E27FC236}">
                <a16:creationId xmlns:a16="http://schemas.microsoft.com/office/drawing/2014/main" id="{8CDF171E-28C7-ABB0-5CE2-37E611B6BFF6}"/>
              </a:ext>
            </a:extLst>
          </p:cNvPr>
          <p:cNvSpPr>
            <a:spLocks noGrp="1"/>
          </p:cNvSpPr>
          <p:nvPr>
            <p:ph idx="1"/>
          </p:nvPr>
        </p:nvSpPr>
        <p:spPr/>
        <p:txBody>
          <a:bodyPr/>
          <a:lstStyle/>
          <a:p>
            <a:r>
              <a:rPr lang="en-GB" dirty="0"/>
              <a:t>In </a:t>
            </a:r>
            <a:r>
              <a:rPr lang="en-GB" i="1" dirty="0"/>
              <a:t>Don’t Make Me Think… Revisited</a:t>
            </a:r>
            <a:r>
              <a:rPr lang="en-GB" dirty="0"/>
              <a:t>, Krug suggests that cognitive workload is a proxy for usability</a:t>
            </a:r>
          </a:p>
          <a:p>
            <a:pPr lvl="1"/>
            <a:r>
              <a:rPr lang="en-GB" dirty="0"/>
              <a:t>The higher the cognitive workload, the lower the usability</a:t>
            </a:r>
          </a:p>
          <a:p>
            <a:pPr lvl="1"/>
            <a:r>
              <a:rPr lang="en-GB" dirty="0"/>
              <a:t>People don’t want to have to think</a:t>
            </a:r>
          </a:p>
          <a:p>
            <a:endParaRPr lang="en-GB" dirty="0"/>
          </a:p>
          <a:p>
            <a:r>
              <a:rPr lang="en-GB" dirty="0"/>
              <a:t>Design implications</a:t>
            </a:r>
          </a:p>
          <a:p>
            <a:pPr lvl="1"/>
            <a:r>
              <a:rPr lang="en-GB" dirty="0"/>
              <a:t>Keep relevant information visible</a:t>
            </a:r>
          </a:p>
          <a:p>
            <a:pPr lvl="1"/>
            <a:r>
              <a:rPr lang="en-GB" dirty="0"/>
              <a:t>Show requirements at the point of action</a:t>
            </a:r>
          </a:p>
          <a:p>
            <a:pPr lvl="1"/>
            <a:r>
              <a:rPr lang="en-GB" dirty="0"/>
              <a:t>Show the current status clearly</a:t>
            </a:r>
          </a:p>
          <a:p>
            <a:pPr lvl="1"/>
            <a:r>
              <a:rPr lang="en-GB" dirty="0"/>
              <a:t>Allow users to review earlier decisions (preserve selections over multiple pages)</a:t>
            </a:r>
          </a:p>
        </p:txBody>
      </p:sp>
    </p:spTree>
    <p:extLst>
      <p:ext uri="{BB962C8B-B14F-4D97-AF65-F5344CB8AC3E}">
        <p14:creationId xmlns:p14="http://schemas.microsoft.com/office/powerpoint/2010/main" val="27490667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78B590-0752-3DED-413E-F349386333F0}"/>
              </a:ext>
            </a:extLst>
          </p:cNvPr>
          <p:cNvSpPr>
            <a:spLocks noGrp="1"/>
          </p:cNvSpPr>
          <p:nvPr>
            <p:ph type="title"/>
          </p:nvPr>
        </p:nvSpPr>
        <p:spPr/>
        <p:txBody>
          <a:bodyPr/>
          <a:lstStyle/>
          <a:p>
            <a:r>
              <a:rPr lang="en-GB" dirty="0"/>
              <a:t>Exercise</a:t>
            </a:r>
          </a:p>
        </p:txBody>
      </p:sp>
      <p:sp>
        <p:nvSpPr>
          <p:cNvPr id="3" name="Content Placeholder 2">
            <a:extLst>
              <a:ext uri="{FF2B5EF4-FFF2-40B4-BE49-F238E27FC236}">
                <a16:creationId xmlns:a16="http://schemas.microsoft.com/office/drawing/2014/main" id="{1C5D62F0-81BA-5AC4-E568-3E96C5A3B080}"/>
              </a:ext>
            </a:extLst>
          </p:cNvPr>
          <p:cNvSpPr>
            <a:spLocks noGrp="1"/>
          </p:cNvSpPr>
          <p:nvPr>
            <p:ph idx="1"/>
          </p:nvPr>
        </p:nvSpPr>
        <p:spPr/>
        <p:txBody>
          <a:bodyPr>
            <a:normAutofit lnSpcReduction="10000"/>
          </a:bodyPr>
          <a:lstStyle/>
          <a:p>
            <a:r>
              <a:rPr lang="en-GB" dirty="0"/>
              <a:t>Supporting interruption and resumption is important</a:t>
            </a:r>
          </a:p>
          <a:p>
            <a:endParaRPr lang="en-GB" dirty="0"/>
          </a:p>
          <a:p>
            <a:r>
              <a:rPr lang="en-GB" dirty="0"/>
              <a:t>Scenario: You are in the middle of booking a train ticket from Swansea to London on your phone when the phone rings and you answer it. Once you’ve completed the call you go back and finish the booking.</a:t>
            </a:r>
          </a:p>
          <a:p>
            <a:endParaRPr lang="en-GB" dirty="0"/>
          </a:p>
          <a:p>
            <a:r>
              <a:rPr lang="en-GB" dirty="0"/>
              <a:t>Assuming that you’d got to the point where you were about to pay for the ticket, what information does the ticketing website/app need to preserve for you to resume your task easily?</a:t>
            </a:r>
          </a:p>
        </p:txBody>
      </p:sp>
    </p:spTree>
    <p:extLst>
      <p:ext uri="{BB962C8B-B14F-4D97-AF65-F5344CB8AC3E}">
        <p14:creationId xmlns:p14="http://schemas.microsoft.com/office/powerpoint/2010/main" val="184414282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C1D95B-66DA-3B7D-6BAA-A8E5B2B04DFC}"/>
              </a:ext>
            </a:extLst>
          </p:cNvPr>
          <p:cNvSpPr>
            <a:spLocks noGrp="1"/>
          </p:cNvSpPr>
          <p:nvPr>
            <p:ph type="title"/>
          </p:nvPr>
        </p:nvSpPr>
        <p:spPr/>
        <p:txBody>
          <a:bodyPr/>
          <a:lstStyle/>
          <a:p>
            <a:r>
              <a:rPr lang="en-GB" dirty="0"/>
              <a:t>Prior Knowledge</a:t>
            </a:r>
          </a:p>
        </p:txBody>
      </p:sp>
      <p:sp>
        <p:nvSpPr>
          <p:cNvPr id="3" name="Content Placeholder 2">
            <a:extLst>
              <a:ext uri="{FF2B5EF4-FFF2-40B4-BE49-F238E27FC236}">
                <a16:creationId xmlns:a16="http://schemas.microsoft.com/office/drawing/2014/main" id="{431A1AE2-F925-5410-57A5-9408CEC2C057}"/>
              </a:ext>
            </a:extLst>
          </p:cNvPr>
          <p:cNvSpPr>
            <a:spLocks noGrp="1"/>
          </p:cNvSpPr>
          <p:nvPr>
            <p:ph idx="1"/>
          </p:nvPr>
        </p:nvSpPr>
        <p:spPr/>
        <p:txBody>
          <a:bodyPr/>
          <a:lstStyle/>
          <a:p>
            <a:r>
              <a:rPr lang="en-GB" dirty="0"/>
              <a:t>Prior knowledge supports interaction</a:t>
            </a:r>
          </a:p>
          <a:p>
            <a:r>
              <a:rPr lang="en-GB" dirty="0"/>
              <a:t>Users assume that new interfaces will work the way that they’ve seen other interfaces work</a:t>
            </a:r>
          </a:p>
          <a:p>
            <a:pPr lvl="1"/>
            <a:r>
              <a:rPr lang="en-GB" dirty="0"/>
              <a:t>This is based on data stored in their long-term memory, built up from using many different interfaces over a long period of time</a:t>
            </a:r>
          </a:p>
          <a:p>
            <a:endParaRPr lang="en-GB" dirty="0"/>
          </a:p>
        </p:txBody>
      </p:sp>
      <p:graphicFrame>
        <p:nvGraphicFramePr>
          <p:cNvPr id="4" name="Table 3">
            <a:extLst>
              <a:ext uri="{FF2B5EF4-FFF2-40B4-BE49-F238E27FC236}">
                <a16:creationId xmlns:a16="http://schemas.microsoft.com/office/drawing/2014/main" id="{7BBA80B7-D226-B6FE-74A9-2232975C834E}"/>
              </a:ext>
            </a:extLst>
          </p:cNvPr>
          <p:cNvGraphicFramePr>
            <a:graphicFrameLocks noGrp="1"/>
          </p:cNvGraphicFramePr>
          <p:nvPr>
            <p:extLst>
              <p:ext uri="{D42A27DB-BD31-4B8C-83A1-F6EECF244321}">
                <p14:modId xmlns:p14="http://schemas.microsoft.com/office/powerpoint/2010/main" val="2474481174"/>
              </p:ext>
            </p:extLst>
          </p:nvPr>
        </p:nvGraphicFramePr>
        <p:xfrm>
          <a:off x="457200" y="3638764"/>
          <a:ext cx="8229600" cy="3055372"/>
        </p:xfrm>
        <a:graphic>
          <a:graphicData uri="http://schemas.openxmlformats.org/drawingml/2006/table">
            <a:tbl>
              <a:tblPr firstRow="1" bandRow="1">
                <a:tableStyleId>{5C22544A-7EE6-4342-B048-85BDC9FD1C3A}</a:tableStyleId>
              </a:tblPr>
              <a:tblGrid>
                <a:gridCol w="3593690">
                  <a:extLst>
                    <a:ext uri="{9D8B030D-6E8A-4147-A177-3AD203B41FA5}">
                      <a16:colId xmlns:a16="http://schemas.microsoft.com/office/drawing/2014/main" val="611312285"/>
                    </a:ext>
                  </a:extLst>
                </a:gridCol>
                <a:gridCol w="4635910">
                  <a:extLst>
                    <a:ext uri="{9D8B030D-6E8A-4147-A177-3AD203B41FA5}">
                      <a16:colId xmlns:a16="http://schemas.microsoft.com/office/drawing/2014/main" val="4279947064"/>
                    </a:ext>
                  </a:extLst>
                </a:gridCol>
              </a:tblGrid>
              <a:tr h="586492">
                <a:tc>
                  <a:txBody>
                    <a:bodyPr/>
                    <a:lstStyle/>
                    <a:p>
                      <a:r>
                        <a:rPr lang="en-GB" sz="2400" dirty="0">
                          <a:latin typeface="Aptos" panose="020B0004020202020204" pitchFamily="34" charset="0"/>
                        </a:rPr>
                        <a:t>What Users Remember</a:t>
                      </a:r>
                    </a:p>
                  </a:txBody>
                  <a:tcPr anchor="ctr"/>
                </a:tc>
                <a:tc>
                  <a:txBody>
                    <a:bodyPr/>
                    <a:lstStyle/>
                    <a:p>
                      <a:r>
                        <a:rPr lang="en-GB" sz="2400" dirty="0">
                          <a:latin typeface="Aptos" panose="020B0004020202020204" pitchFamily="34" charset="0"/>
                        </a:rPr>
                        <a:t>Interface Example</a:t>
                      </a:r>
                    </a:p>
                  </a:txBody>
                  <a:tcPr anchor="ctr"/>
                </a:tc>
                <a:extLst>
                  <a:ext uri="{0D108BD9-81ED-4DB2-BD59-A6C34878D82A}">
                    <a16:rowId xmlns:a16="http://schemas.microsoft.com/office/drawing/2014/main" val="2053798771"/>
                  </a:ext>
                </a:extLst>
              </a:tr>
              <a:tr h="586492">
                <a:tc>
                  <a:txBody>
                    <a:bodyPr/>
                    <a:lstStyle/>
                    <a:p>
                      <a:r>
                        <a:rPr lang="en-GB" sz="2400" dirty="0">
                          <a:latin typeface="Aptos" panose="020B0004020202020204" pitchFamily="34" charset="0"/>
                        </a:rPr>
                        <a:t>Knowledge and concepts</a:t>
                      </a:r>
                    </a:p>
                  </a:txBody>
                  <a:tcPr anchor="ctr"/>
                </a:tc>
                <a:tc>
                  <a:txBody>
                    <a:bodyPr/>
                    <a:lstStyle/>
                    <a:p>
                      <a:r>
                        <a:rPr lang="en-GB" sz="2400" dirty="0">
                          <a:latin typeface="Aptos" panose="020B0004020202020204" pitchFamily="34" charset="0"/>
                        </a:rPr>
                        <a:t>Understanding what a shopping basket represents</a:t>
                      </a:r>
                    </a:p>
                  </a:txBody>
                  <a:tcPr anchor="ctr"/>
                </a:tc>
                <a:extLst>
                  <a:ext uri="{0D108BD9-81ED-4DB2-BD59-A6C34878D82A}">
                    <a16:rowId xmlns:a16="http://schemas.microsoft.com/office/drawing/2014/main" val="3078520880"/>
                  </a:ext>
                </a:extLst>
              </a:tr>
              <a:tr h="586492">
                <a:tc>
                  <a:txBody>
                    <a:bodyPr/>
                    <a:lstStyle/>
                    <a:p>
                      <a:r>
                        <a:rPr lang="en-GB" sz="2400" dirty="0">
                          <a:latin typeface="Aptos" panose="020B0004020202020204" pitchFamily="34" charset="0"/>
                        </a:rPr>
                        <a:t>Previous experiences</a:t>
                      </a:r>
                    </a:p>
                  </a:txBody>
                  <a:tcPr anchor="ctr"/>
                </a:tc>
                <a:tc>
                  <a:txBody>
                    <a:bodyPr/>
                    <a:lstStyle/>
                    <a:p>
                      <a:r>
                        <a:rPr lang="en-GB" sz="2400" dirty="0">
                          <a:latin typeface="Aptos" panose="020B0004020202020204" pitchFamily="34" charset="0"/>
                        </a:rPr>
                        <a:t>Expecting that checkout needs to follow product selection</a:t>
                      </a:r>
                    </a:p>
                  </a:txBody>
                  <a:tcPr anchor="ctr"/>
                </a:tc>
                <a:extLst>
                  <a:ext uri="{0D108BD9-81ED-4DB2-BD59-A6C34878D82A}">
                    <a16:rowId xmlns:a16="http://schemas.microsoft.com/office/drawing/2014/main" val="1384503098"/>
                  </a:ext>
                </a:extLst>
              </a:tr>
              <a:tr h="586492">
                <a:tc>
                  <a:txBody>
                    <a:bodyPr/>
                    <a:lstStyle/>
                    <a:p>
                      <a:r>
                        <a:rPr lang="en-GB" sz="2400" dirty="0">
                          <a:latin typeface="Aptos" panose="020B0004020202020204" pitchFamily="34" charset="0"/>
                        </a:rPr>
                        <a:t>Skills and procedures</a:t>
                      </a:r>
                    </a:p>
                  </a:txBody>
                  <a:tcPr anchor="ctr"/>
                </a:tc>
                <a:tc>
                  <a:txBody>
                    <a:bodyPr/>
                    <a:lstStyle/>
                    <a:p>
                      <a:r>
                        <a:rPr lang="en-GB" sz="2400" dirty="0">
                          <a:latin typeface="Aptos" panose="020B0004020202020204" pitchFamily="34" charset="0"/>
                        </a:rPr>
                        <a:t>Knowing how to scroll, select, drag, or undo</a:t>
                      </a:r>
                    </a:p>
                  </a:txBody>
                  <a:tcPr anchor="ctr"/>
                </a:tc>
                <a:extLst>
                  <a:ext uri="{0D108BD9-81ED-4DB2-BD59-A6C34878D82A}">
                    <a16:rowId xmlns:a16="http://schemas.microsoft.com/office/drawing/2014/main" val="4165122283"/>
                  </a:ext>
                </a:extLst>
              </a:tr>
            </a:tbl>
          </a:graphicData>
        </a:graphic>
      </p:graphicFrame>
    </p:spTree>
    <p:extLst>
      <p:ext uri="{BB962C8B-B14F-4D97-AF65-F5344CB8AC3E}">
        <p14:creationId xmlns:p14="http://schemas.microsoft.com/office/powerpoint/2010/main" val="10907885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65553-9B47-5137-90B6-438683FC677F}"/>
              </a:ext>
            </a:extLst>
          </p:cNvPr>
          <p:cNvSpPr>
            <a:spLocks noGrp="1"/>
          </p:cNvSpPr>
          <p:nvPr>
            <p:ph type="title"/>
          </p:nvPr>
        </p:nvSpPr>
        <p:spPr/>
        <p:txBody>
          <a:bodyPr/>
          <a:lstStyle/>
          <a:p>
            <a:r>
              <a:rPr lang="en-GB" dirty="0"/>
              <a:t>Recognition, Not Recall</a:t>
            </a:r>
          </a:p>
        </p:txBody>
      </p:sp>
      <p:sp>
        <p:nvSpPr>
          <p:cNvPr id="3" name="Content Placeholder 2">
            <a:extLst>
              <a:ext uri="{FF2B5EF4-FFF2-40B4-BE49-F238E27FC236}">
                <a16:creationId xmlns:a16="http://schemas.microsoft.com/office/drawing/2014/main" id="{39BC6E57-8992-6B2C-5AC3-D195178760C0}"/>
              </a:ext>
            </a:extLst>
          </p:cNvPr>
          <p:cNvSpPr>
            <a:spLocks noGrp="1"/>
          </p:cNvSpPr>
          <p:nvPr>
            <p:ph idx="1"/>
          </p:nvPr>
        </p:nvSpPr>
        <p:spPr/>
        <p:txBody>
          <a:bodyPr/>
          <a:lstStyle/>
          <a:p>
            <a:r>
              <a:rPr lang="en-GB" dirty="0"/>
              <a:t>Humans are much better at recognising something than at recalling it</a:t>
            </a:r>
          </a:p>
          <a:p>
            <a:pPr lvl="1"/>
            <a:r>
              <a:rPr lang="en-GB" dirty="0"/>
              <a:t>Interfaces should therefore provide clues that help users recall information, actions, or previous choices</a:t>
            </a:r>
          </a:p>
        </p:txBody>
      </p:sp>
      <p:graphicFrame>
        <p:nvGraphicFramePr>
          <p:cNvPr id="4" name="Table 3">
            <a:extLst>
              <a:ext uri="{FF2B5EF4-FFF2-40B4-BE49-F238E27FC236}">
                <a16:creationId xmlns:a16="http://schemas.microsoft.com/office/drawing/2014/main" id="{C483CFEC-FF6B-F612-5A0A-E907B8855E73}"/>
              </a:ext>
            </a:extLst>
          </p:cNvPr>
          <p:cNvGraphicFramePr>
            <a:graphicFrameLocks noGrp="1"/>
          </p:cNvGraphicFramePr>
          <p:nvPr>
            <p:extLst>
              <p:ext uri="{D42A27DB-BD31-4B8C-83A1-F6EECF244321}">
                <p14:modId xmlns:p14="http://schemas.microsoft.com/office/powerpoint/2010/main" val="1419542557"/>
              </p:ext>
            </p:extLst>
          </p:nvPr>
        </p:nvGraphicFramePr>
        <p:xfrm>
          <a:off x="457199" y="2857091"/>
          <a:ext cx="8229600" cy="3840480"/>
        </p:xfrm>
        <a:graphic>
          <a:graphicData uri="http://schemas.openxmlformats.org/drawingml/2006/table">
            <a:tbl>
              <a:tblPr firstRow="1" bandRow="1">
                <a:tableStyleId>{5C22544A-7EE6-4342-B048-85BDC9FD1C3A}</a:tableStyleId>
              </a:tblPr>
              <a:tblGrid>
                <a:gridCol w="3864078">
                  <a:extLst>
                    <a:ext uri="{9D8B030D-6E8A-4147-A177-3AD203B41FA5}">
                      <a16:colId xmlns:a16="http://schemas.microsoft.com/office/drawing/2014/main" val="3794592866"/>
                    </a:ext>
                  </a:extLst>
                </a:gridCol>
                <a:gridCol w="4365522">
                  <a:extLst>
                    <a:ext uri="{9D8B030D-6E8A-4147-A177-3AD203B41FA5}">
                      <a16:colId xmlns:a16="http://schemas.microsoft.com/office/drawing/2014/main" val="886659048"/>
                    </a:ext>
                  </a:extLst>
                </a:gridCol>
              </a:tblGrid>
              <a:tr h="370840">
                <a:tc>
                  <a:txBody>
                    <a:bodyPr/>
                    <a:lstStyle/>
                    <a:p>
                      <a:r>
                        <a:rPr lang="en-GB" sz="2400" dirty="0">
                          <a:latin typeface="Aptos" panose="020B0004020202020204" pitchFamily="34" charset="0"/>
                        </a:rPr>
                        <a:t>Requires Recall</a:t>
                      </a:r>
                    </a:p>
                  </a:txBody>
                  <a:tcPr anchor="ctr"/>
                </a:tc>
                <a:tc>
                  <a:txBody>
                    <a:bodyPr/>
                    <a:lstStyle/>
                    <a:p>
                      <a:r>
                        <a:rPr lang="en-GB" sz="2400" dirty="0">
                          <a:latin typeface="Aptos" panose="020B0004020202020204" pitchFamily="34" charset="0"/>
                        </a:rPr>
                        <a:t>Supports Recognition</a:t>
                      </a:r>
                    </a:p>
                  </a:txBody>
                  <a:tcPr anchor="ctr"/>
                </a:tc>
                <a:extLst>
                  <a:ext uri="{0D108BD9-81ED-4DB2-BD59-A6C34878D82A}">
                    <a16:rowId xmlns:a16="http://schemas.microsoft.com/office/drawing/2014/main" val="2842192347"/>
                  </a:ext>
                </a:extLst>
              </a:tr>
              <a:tr h="370840">
                <a:tc>
                  <a:txBody>
                    <a:bodyPr/>
                    <a:lstStyle/>
                    <a:p>
                      <a:r>
                        <a:rPr lang="en-GB" sz="2400" dirty="0">
                          <a:latin typeface="Aptos" panose="020B0004020202020204" pitchFamily="34" charset="0"/>
                        </a:rPr>
                        <a:t>Remembering a command</a:t>
                      </a:r>
                    </a:p>
                  </a:txBody>
                  <a:tcPr anchor="ctr"/>
                </a:tc>
                <a:tc>
                  <a:txBody>
                    <a:bodyPr/>
                    <a:lstStyle/>
                    <a:p>
                      <a:r>
                        <a:rPr lang="en-GB" sz="2400" dirty="0">
                          <a:latin typeface="Aptos" panose="020B0004020202020204" pitchFamily="34" charset="0"/>
                        </a:rPr>
                        <a:t>Selecting a labelled action</a:t>
                      </a:r>
                    </a:p>
                  </a:txBody>
                  <a:tcPr anchor="ctr"/>
                </a:tc>
                <a:extLst>
                  <a:ext uri="{0D108BD9-81ED-4DB2-BD59-A6C34878D82A}">
                    <a16:rowId xmlns:a16="http://schemas.microsoft.com/office/drawing/2014/main" val="1976154474"/>
                  </a:ext>
                </a:extLst>
              </a:tr>
              <a:tr h="383294">
                <a:tc>
                  <a:txBody>
                    <a:bodyPr/>
                    <a:lstStyle/>
                    <a:p>
                      <a:r>
                        <a:rPr lang="en-GB" sz="2400" dirty="0">
                          <a:latin typeface="Aptos" panose="020B0004020202020204" pitchFamily="34" charset="0"/>
                        </a:rPr>
                        <a:t>Recalling an exact filename</a:t>
                      </a:r>
                    </a:p>
                  </a:txBody>
                  <a:tcPr anchor="ctr"/>
                </a:tc>
                <a:tc>
                  <a:txBody>
                    <a:bodyPr/>
                    <a:lstStyle/>
                    <a:p>
                      <a:r>
                        <a:rPr lang="en-GB" sz="2400" dirty="0">
                          <a:latin typeface="Aptos" panose="020B0004020202020204" pitchFamily="34" charset="0"/>
                        </a:rPr>
                        <a:t>Recognising a filename in a recent files list</a:t>
                      </a:r>
                    </a:p>
                  </a:txBody>
                  <a:tcPr anchor="ctr"/>
                </a:tc>
                <a:extLst>
                  <a:ext uri="{0D108BD9-81ED-4DB2-BD59-A6C34878D82A}">
                    <a16:rowId xmlns:a16="http://schemas.microsoft.com/office/drawing/2014/main" val="1415727625"/>
                  </a:ext>
                </a:extLst>
              </a:tr>
              <a:tr h="370840">
                <a:tc>
                  <a:txBody>
                    <a:bodyPr/>
                    <a:lstStyle/>
                    <a:p>
                      <a:r>
                        <a:rPr lang="en-GB" sz="2400" dirty="0">
                          <a:latin typeface="Aptos" panose="020B0004020202020204" pitchFamily="34" charset="0"/>
                        </a:rPr>
                        <a:t>Remembering a required format</a:t>
                      </a:r>
                    </a:p>
                  </a:txBody>
                  <a:tcPr anchor="ctr"/>
                </a:tc>
                <a:tc>
                  <a:txBody>
                    <a:bodyPr/>
                    <a:lstStyle/>
                    <a:p>
                      <a:r>
                        <a:rPr lang="en-GB" sz="2400" dirty="0">
                          <a:latin typeface="Aptos" panose="020B0004020202020204" pitchFamily="34" charset="0"/>
                        </a:rPr>
                        <a:t>Seeing an example beside the input field</a:t>
                      </a:r>
                    </a:p>
                  </a:txBody>
                  <a:tcPr anchor="ctr"/>
                </a:tc>
                <a:extLst>
                  <a:ext uri="{0D108BD9-81ED-4DB2-BD59-A6C34878D82A}">
                    <a16:rowId xmlns:a16="http://schemas.microsoft.com/office/drawing/2014/main" val="516871051"/>
                  </a:ext>
                </a:extLst>
              </a:tr>
              <a:tr h="370840">
                <a:tc>
                  <a:txBody>
                    <a:bodyPr/>
                    <a:lstStyle/>
                    <a:p>
                      <a:r>
                        <a:rPr lang="en-GB" sz="2400" dirty="0">
                          <a:latin typeface="Aptos" panose="020B0004020202020204" pitchFamily="34" charset="0"/>
                        </a:rPr>
                        <a:t>Recalling previous choices</a:t>
                      </a:r>
                    </a:p>
                  </a:txBody>
                  <a:tcPr anchor="ctr"/>
                </a:tc>
                <a:tc>
                  <a:txBody>
                    <a:bodyPr/>
                    <a:lstStyle/>
                    <a:p>
                      <a:r>
                        <a:rPr lang="en-GB" sz="2400" dirty="0">
                          <a:latin typeface="Aptos" panose="020B0004020202020204" pitchFamily="34" charset="0"/>
                        </a:rPr>
                        <a:t>Reviewing a visible summary</a:t>
                      </a:r>
                    </a:p>
                  </a:txBody>
                  <a:tcPr anchor="ctr"/>
                </a:tc>
                <a:extLst>
                  <a:ext uri="{0D108BD9-81ED-4DB2-BD59-A6C34878D82A}">
                    <a16:rowId xmlns:a16="http://schemas.microsoft.com/office/drawing/2014/main" val="977442933"/>
                  </a:ext>
                </a:extLst>
              </a:tr>
              <a:tr h="370840">
                <a:tc>
                  <a:txBody>
                    <a:bodyPr/>
                    <a:lstStyle/>
                    <a:p>
                      <a:r>
                        <a:rPr lang="en-GB" sz="2400" dirty="0">
                          <a:latin typeface="Aptos" panose="020B0004020202020204" pitchFamily="34" charset="0"/>
                        </a:rPr>
                        <a:t>Remembering what an icon means</a:t>
                      </a:r>
                    </a:p>
                  </a:txBody>
                  <a:tcPr anchor="ctr"/>
                </a:tc>
                <a:tc>
                  <a:txBody>
                    <a:bodyPr/>
                    <a:lstStyle/>
                    <a:p>
                      <a:r>
                        <a:rPr lang="en-GB" sz="2400" dirty="0">
                          <a:latin typeface="Aptos" panose="020B0004020202020204" pitchFamily="34" charset="0"/>
                        </a:rPr>
                        <a:t>Seeing an icon with a text label</a:t>
                      </a:r>
                    </a:p>
                  </a:txBody>
                  <a:tcPr anchor="ctr"/>
                </a:tc>
                <a:extLst>
                  <a:ext uri="{0D108BD9-81ED-4DB2-BD59-A6C34878D82A}">
                    <a16:rowId xmlns:a16="http://schemas.microsoft.com/office/drawing/2014/main" val="4140107391"/>
                  </a:ext>
                </a:extLst>
              </a:tr>
            </a:tbl>
          </a:graphicData>
        </a:graphic>
      </p:graphicFrame>
    </p:spTree>
    <p:extLst>
      <p:ext uri="{BB962C8B-B14F-4D97-AF65-F5344CB8AC3E}">
        <p14:creationId xmlns:p14="http://schemas.microsoft.com/office/powerpoint/2010/main" val="12093077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A6E20-9190-B726-FAAD-06B4B0CDA7AE}"/>
              </a:ext>
            </a:extLst>
          </p:cNvPr>
          <p:cNvSpPr>
            <a:spLocks noGrp="1"/>
          </p:cNvSpPr>
          <p:nvPr>
            <p:ph type="title"/>
          </p:nvPr>
        </p:nvSpPr>
        <p:spPr/>
        <p:txBody>
          <a:bodyPr/>
          <a:lstStyle/>
          <a:p>
            <a:r>
              <a:rPr lang="en-GB" dirty="0"/>
              <a:t>Visibility ≠ Understanding</a:t>
            </a:r>
          </a:p>
        </p:txBody>
      </p:sp>
      <p:sp>
        <p:nvSpPr>
          <p:cNvPr id="3" name="Content Placeholder 2">
            <a:extLst>
              <a:ext uri="{FF2B5EF4-FFF2-40B4-BE49-F238E27FC236}">
                <a16:creationId xmlns:a16="http://schemas.microsoft.com/office/drawing/2014/main" id="{247EB504-26D2-E2E8-FE07-742BE3D49632}"/>
              </a:ext>
            </a:extLst>
          </p:cNvPr>
          <p:cNvSpPr>
            <a:spLocks noGrp="1"/>
          </p:cNvSpPr>
          <p:nvPr>
            <p:ph idx="1"/>
          </p:nvPr>
        </p:nvSpPr>
        <p:spPr>
          <a:xfrm>
            <a:off x="457199" y="1058432"/>
            <a:ext cx="8362335" cy="5799568"/>
          </a:xfrm>
        </p:spPr>
        <p:txBody>
          <a:bodyPr/>
          <a:lstStyle/>
          <a:p>
            <a:r>
              <a:rPr lang="en-GB" dirty="0"/>
              <a:t>Making information visible reduces cognitive workload, but users need to be able to interpret it</a:t>
            </a:r>
          </a:p>
          <a:p>
            <a:r>
              <a:rPr lang="en-GB" dirty="0"/>
              <a:t>Visible clues can fail if they are</a:t>
            </a:r>
          </a:p>
          <a:p>
            <a:pPr lvl="1"/>
            <a:r>
              <a:rPr lang="en-GB" dirty="0"/>
              <a:t>Unfamiliar – the user hasn’t encountered the term or symbol before</a:t>
            </a:r>
          </a:p>
          <a:p>
            <a:pPr lvl="1"/>
            <a:r>
              <a:rPr lang="en-GB" dirty="0"/>
              <a:t>Ambiguous – it might have more than one meaning</a:t>
            </a:r>
          </a:p>
          <a:p>
            <a:pPr lvl="1"/>
            <a:r>
              <a:rPr lang="en-GB" dirty="0"/>
              <a:t>Poorly labelled – the wording does not match that expected by the user</a:t>
            </a:r>
          </a:p>
          <a:p>
            <a:pPr lvl="1"/>
            <a:r>
              <a:rPr lang="en-GB" dirty="0"/>
              <a:t>Difficult to distinguish – it looks too similar to other options</a:t>
            </a:r>
          </a:p>
          <a:p>
            <a:pPr lvl="1"/>
            <a:r>
              <a:rPr lang="en-GB" dirty="0"/>
              <a:t>Out of context – its purpose is unclear</a:t>
            </a:r>
          </a:p>
          <a:p>
            <a:pPr lvl="1"/>
            <a:r>
              <a:rPr lang="en-GB" dirty="0"/>
              <a:t>Lost among alternatives – too many other options make it hard to find</a:t>
            </a:r>
          </a:p>
          <a:p>
            <a:r>
              <a:rPr lang="en-GB" dirty="0"/>
              <a:t>Users must be able to notice, recognise, and understand available controls</a:t>
            </a:r>
          </a:p>
        </p:txBody>
      </p:sp>
    </p:spTree>
    <p:extLst>
      <p:ext uri="{BB962C8B-B14F-4D97-AF65-F5344CB8AC3E}">
        <p14:creationId xmlns:p14="http://schemas.microsoft.com/office/powerpoint/2010/main" val="11990685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DB96A-8019-352A-0A12-AB2951A5D9A6}"/>
              </a:ext>
            </a:extLst>
          </p:cNvPr>
          <p:cNvSpPr>
            <a:spLocks noGrp="1"/>
          </p:cNvSpPr>
          <p:nvPr>
            <p:ph type="title"/>
          </p:nvPr>
        </p:nvSpPr>
        <p:spPr/>
        <p:txBody>
          <a:bodyPr/>
          <a:lstStyle/>
          <a:p>
            <a:r>
              <a:rPr lang="en-GB" dirty="0"/>
              <a:t>Evaluating Cognitive Workload</a:t>
            </a:r>
          </a:p>
        </p:txBody>
      </p:sp>
      <p:sp>
        <p:nvSpPr>
          <p:cNvPr id="3" name="Content Placeholder 2">
            <a:extLst>
              <a:ext uri="{FF2B5EF4-FFF2-40B4-BE49-F238E27FC236}">
                <a16:creationId xmlns:a16="http://schemas.microsoft.com/office/drawing/2014/main" id="{7E8A35E3-0D0C-B42A-3F3B-7A63CF3E1A90}"/>
              </a:ext>
            </a:extLst>
          </p:cNvPr>
          <p:cNvSpPr>
            <a:spLocks noGrp="1"/>
          </p:cNvSpPr>
          <p:nvPr>
            <p:ph idx="1"/>
          </p:nvPr>
        </p:nvSpPr>
        <p:spPr>
          <a:xfrm>
            <a:off x="457200" y="1058432"/>
            <a:ext cx="8229600" cy="5799568"/>
          </a:xfrm>
        </p:spPr>
        <p:txBody>
          <a:bodyPr>
            <a:normAutofit/>
          </a:bodyPr>
          <a:lstStyle/>
          <a:p>
            <a:r>
              <a:rPr lang="en-GB" dirty="0"/>
              <a:t>We can summarise this with four questions about the user’s understanding of an element</a:t>
            </a:r>
          </a:p>
          <a:p>
            <a:pPr lvl="1"/>
            <a:r>
              <a:rPr lang="en-GB" dirty="0"/>
              <a:t>Visibility: Can the user see the cue?</a:t>
            </a:r>
          </a:p>
          <a:p>
            <a:pPr lvl="1"/>
            <a:r>
              <a:rPr lang="en-GB" dirty="0"/>
              <a:t>Recognition: Does the user recognise what it means?</a:t>
            </a:r>
          </a:p>
          <a:p>
            <a:pPr lvl="1"/>
            <a:r>
              <a:rPr lang="en-GB" dirty="0"/>
              <a:t>Understanding: Does the user know what it means here in this context?</a:t>
            </a:r>
          </a:p>
          <a:p>
            <a:pPr lvl="1"/>
            <a:r>
              <a:rPr lang="en-GB" dirty="0"/>
              <a:t>Prediction: Can the user predict what will happen if they interact with this element?</a:t>
            </a:r>
          </a:p>
          <a:p>
            <a:endParaRPr lang="en-GB" dirty="0"/>
          </a:p>
          <a:p>
            <a:r>
              <a:rPr lang="en-GB" dirty="0"/>
              <a:t>Questions like these can help us as designers to evaluate whether our interface is going to generate a high cognitive workload for our users</a:t>
            </a:r>
          </a:p>
          <a:p>
            <a:pPr lvl="1"/>
            <a:r>
              <a:rPr lang="en-GB" dirty="0"/>
              <a:t>If we get an answer ‘no’ then we should think again about the design and use of </a:t>
            </a:r>
            <a:r>
              <a:rPr lang="en-GB"/>
              <a:t>that element</a:t>
            </a:r>
            <a:endParaRPr lang="en-GB" dirty="0"/>
          </a:p>
        </p:txBody>
      </p:sp>
    </p:spTree>
    <p:extLst>
      <p:ext uri="{BB962C8B-B14F-4D97-AF65-F5344CB8AC3E}">
        <p14:creationId xmlns:p14="http://schemas.microsoft.com/office/powerpoint/2010/main" val="34617056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1A3AA-A054-AF65-9B8B-1DD165235409}"/>
              </a:ext>
            </a:extLst>
          </p:cNvPr>
          <p:cNvSpPr>
            <a:spLocks noGrp="1"/>
          </p:cNvSpPr>
          <p:nvPr>
            <p:ph type="title"/>
          </p:nvPr>
        </p:nvSpPr>
        <p:spPr/>
        <p:txBody>
          <a:bodyPr/>
          <a:lstStyle/>
          <a:p>
            <a:r>
              <a:rPr lang="en-GB" dirty="0"/>
              <a:t>Mental Models</a:t>
            </a:r>
          </a:p>
        </p:txBody>
      </p:sp>
      <p:sp>
        <p:nvSpPr>
          <p:cNvPr id="3" name="Content Placeholder 2">
            <a:extLst>
              <a:ext uri="{FF2B5EF4-FFF2-40B4-BE49-F238E27FC236}">
                <a16:creationId xmlns:a16="http://schemas.microsoft.com/office/drawing/2014/main" id="{10C4D80B-29A6-84C3-D3E4-043F905B31C2}"/>
              </a:ext>
            </a:extLst>
          </p:cNvPr>
          <p:cNvSpPr>
            <a:spLocks noGrp="1"/>
          </p:cNvSpPr>
          <p:nvPr>
            <p:ph idx="1"/>
          </p:nvPr>
        </p:nvSpPr>
        <p:spPr>
          <a:xfrm>
            <a:off x="457199" y="1058432"/>
            <a:ext cx="8347587" cy="5799568"/>
          </a:xfrm>
        </p:spPr>
        <p:txBody>
          <a:bodyPr>
            <a:normAutofit lnSpcReduction="10000"/>
          </a:bodyPr>
          <a:lstStyle/>
          <a:p>
            <a:r>
              <a:rPr lang="en-GB" dirty="0"/>
              <a:t>Users approach interfaces with knowledge gained from prior interactions and real-world experience</a:t>
            </a:r>
          </a:p>
          <a:p>
            <a:r>
              <a:rPr lang="en-GB" dirty="0"/>
              <a:t>A mental model is the user’s current understanding of</a:t>
            </a:r>
          </a:p>
          <a:p>
            <a:pPr lvl="1"/>
            <a:r>
              <a:rPr lang="en-GB" dirty="0"/>
              <a:t>How the system is organised</a:t>
            </a:r>
          </a:p>
          <a:p>
            <a:pPr lvl="1"/>
            <a:r>
              <a:rPr lang="en-GB" dirty="0"/>
              <a:t>What actions are possible</a:t>
            </a:r>
          </a:p>
          <a:p>
            <a:pPr lvl="1"/>
            <a:r>
              <a:rPr lang="en-GB" dirty="0"/>
              <a:t>What will happen after an action</a:t>
            </a:r>
          </a:p>
          <a:p>
            <a:pPr lvl="1"/>
            <a:r>
              <a:rPr lang="en-GB" dirty="0"/>
              <a:t>What information the system will retain</a:t>
            </a:r>
          </a:p>
          <a:p>
            <a:pPr lvl="1"/>
            <a:r>
              <a:rPr lang="en-GB" dirty="0"/>
              <a:t>How to recover from mistakes</a:t>
            </a:r>
          </a:p>
          <a:p>
            <a:r>
              <a:rPr lang="en-GB" dirty="0"/>
              <a:t>Designers can take advantage of this by using </a:t>
            </a:r>
            <a:r>
              <a:rPr lang="en-GB" i="1" dirty="0"/>
              <a:t>design patterns</a:t>
            </a:r>
            <a:r>
              <a:rPr lang="en-GB" dirty="0"/>
              <a:t> to ensure that things work the way users expect them to</a:t>
            </a:r>
          </a:p>
          <a:p>
            <a:pPr lvl="1"/>
            <a:r>
              <a:rPr lang="en-GB" dirty="0"/>
              <a:t>These are reusable solutions to recurring interaction problems</a:t>
            </a:r>
          </a:p>
        </p:txBody>
      </p:sp>
    </p:spTree>
    <p:extLst>
      <p:ext uri="{BB962C8B-B14F-4D97-AF65-F5344CB8AC3E}">
        <p14:creationId xmlns:p14="http://schemas.microsoft.com/office/powerpoint/2010/main" val="24427353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EEBCC-73A7-8AF9-05D0-74AAA34DE15C}"/>
              </a:ext>
            </a:extLst>
          </p:cNvPr>
          <p:cNvSpPr>
            <a:spLocks noGrp="1"/>
          </p:cNvSpPr>
          <p:nvPr>
            <p:ph type="title"/>
          </p:nvPr>
        </p:nvSpPr>
        <p:spPr/>
        <p:txBody>
          <a:bodyPr/>
          <a:lstStyle/>
          <a:p>
            <a:r>
              <a:rPr lang="en-GB" dirty="0"/>
              <a:t>Design Patterns</a:t>
            </a:r>
          </a:p>
        </p:txBody>
      </p:sp>
      <p:sp>
        <p:nvSpPr>
          <p:cNvPr id="3" name="Content Placeholder 2">
            <a:extLst>
              <a:ext uri="{FF2B5EF4-FFF2-40B4-BE49-F238E27FC236}">
                <a16:creationId xmlns:a16="http://schemas.microsoft.com/office/drawing/2014/main" id="{C1116CB2-228B-F148-2334-70EF18376BDD}"/>
              </a:ext>
            </a:extLst>
          </p:cNvPr>
          <p:cNvSpPr>
            <a:spLocks noGrp="1"/>
          </p:cNvSpPr>
          <p:nvPr>
            <p:ph idx="1"/>
          </p:nvPr>
        </p:nvSpPr>
        <p:spPr/>
        <p:txBody>
          <a:bodyPr/>
          <a:lstStyle/>
          <a:p>
            <a:r>
              <a:rPr lang="en-GB" dirty="0"/>
              <a:t>These patterns contain familiar</a:t>
            </a:r>
          </a:p>
          <a:p>
            <a:pPr lvl="1"/>
            <a:r>
              <a:rPr lang="en-GB" dirty="0"/>
              <a:t>Controls and visual cues</a:t>
            </a:r>
          </a:p>
          <a:p>
            <a:pPr lvl="1"/>
            <a:r>
              <a:rPr lang="en-GB" dirty="0"/>
              <a:t>Information structures</a:t>
            </a:r>
          </a:p>
          <a:p>
            <a:pPr lvl="1"/>
            <a:r>
              <a:rPr lang="en-GB" dirty="0"/>
              <a:t>Sequences of actions</a:t>
            </a:r>
          </a:p>
          <a:p>
            <a:pPr lvl="1"/>
            <a:r>
              <a:rPr lang="en-GB" dirty="0"/>
              <a:t>Feedback and system behaviour</a:t>
            </a:r>
          </a:p>
          <a:p>
            <a:pPr lvl="1"/>
            <a:endParaRPr lang="en-GB" dirty="0"/>
          </a:p>
          <a:p>
            <a:r>
              <a:rPr lang="en-GB" dirty="0"/>
              <a:t>Using patterns </a:t>
            </a:r>
          </a:p>
          <a:p>
            <a:pPr lvl="1"/>
            <a:r>
              <a:rPr lang="en-GB" dirty="0"/>
              <a:t>Makes life easy for the designer because they don’t need to design everything from scratch</a:t>
            </a:r>
          </a:p>
          <a:p>
            <a:pPr lvl="1"/>
            <a:r>
              <a:rPr lang="en-GB" dirty="0"/>
              <a:t>Makes life easy for the user because they already know how the interface works</a:t>
            </a:r>
          </a:p>
          <a:p>
            <a:pPr lvl="1"/>
            <a:endParaRPr lang="en-GB" dirty="0"/>
          </a:p>
          <a:p>
            <a:r>
              <a:rPr lang="en-GB" dirty="0">
                <a:hlinkClick r:id="rId2"/>
              </a:rPr>
              <a:t>https://ui-patterns.com/patterns</a:t>
            </a:r>
            <a:endParaRPr lang="en-GB" dirty="0"/>
          </a:p>
        </p:txBody>
      </p:sp>
    </p:spTree>
    <p:extLst>
      <p:ext uri="{BB962C8B-B14F-4D97-AF65-F5344CB8AC3E}">
        <p14:creationId xmlns:p14="http://schemas.microsoft.com/office/powerpoint/2010/main" val="38114746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9809D-F56D-1F8E-E27F-09338788EB0C}"/>
              </a:ext>
            </a:extLst>
          </p:cNvPr>
          <p:cNvSpPr>
            <a:spLocks noGrp="1"/>
          </p:cNvSpPr>
          <p:nvPr>
            <p:ph type="title"/>
          </p:nvPr>
        </p:nvSpPr>
        <p:spPr/>
        <p:txBody>
          <a:bodyPr/>
          <a:lstStyle/>
          <a:p>
            <a:r>
              <a:rPr lang="en-GB" dirty="0"/>
              <a:t>Design Patterns</a:t>
            </a:r>
          </a:p>
        </p:txBody>
      </p:sp>
      <p:sp>
        <p:nvSpPr>
          <p:cNvPr id="3" name="Content Placeholder 2">
            <a:extLst>
              <a:ext uri="{FF2B5EF4-FFF2-40B4-BE49-F238E27FC236}">
                <a16:creationId xmlns:a16="http://schemas.microsoft.com/office/drawing/2014/main" id="{7C1D647F-79B5-167C-9C5E-E3CE9244803A}"/>
              </a:ext>
            </a:extLst>
          </p:cNvPr>
          <p:cNvSpPr>
            <a:spLocks noGrp="1"/>
          </p:cNvSpPr>
          <p:nvPr>
            <p:ph idx="1"/>
          </p:nvPr>
        </p:nvSpPr>
        <p:spPr>
          <a:xfrm>
            <a:off x="457199" y="1058431"/>
            <a:ext cx="8332840" cy="5799569"/>
          </a:xfrm>
        </p:spPr>
        <p:txBody>
          <a:bodyPr>
            <a:normAutofit/>
          </a:bodyPr>
          <a:lstStyle/>
          <a:p>
            <a:r>
              <a:rPr lang="en-GB" dirty="0"/>
              <a:t>If an interface behaves in an unexpected way then the user’s mental model may become inaccurate</a:t>
            </a:r>
          </a:p>
          <a:p>
            <a:pPr lvl="1"/>
            <a:r>
              <a:rPr lang="en-GB" dirty="0"/>
              <a:t>E.g. if the user expected </a:t>
            </a:r>
            <a:r>
              <a:rPr lang="en-GB" i="1" dirty="0"/>
              <a:t>Back</a:t>
            </a:r>
            <a:r>
              <a:rPr lang="en-GB" dirty="0"/>
              <a:t> to preserve previous entries but the interface clears the form, the user may lose work and feel frustrated</a:t>
            </a:r>
          </a:p>
          <a:p>
            <a:r>
              <a:rPr lang="en-GB" dirty="0"/>
              <a:t>Users may</a:t>
            </a:r>
          </a:p>
          <a:p>
            <a:pPr lvl="1"/>
            <a:r>
              <a:rPr lang="en-GB" dirty="0"/>
              <a:t>Repeat the action because it clearly didn’t work</a:t>
            </a:r>
          </a:p>
          <a:p>
            <a:pPr lvl="1"/>
            <a:r>
              <a:rPr lang="en-GB" dirty="0"/>
              <a:t>Blame themselves for an unexpected outcome</a:t>
            </a:r>
          </a:p>
          <a:p>
            <a:pPr lvl="1"/>
            <a:r>
              <a:rPr lang="en-GB" dirty="0"/>
              <a:t>Form an incorrect model of how the system works</a:t>
            </a:r>
          </a:p>
          <a:p>
            <a:pPr lvl="1"/>
            <a:r>
              <a:rPr lang="en-GB" dirty="0"/>
              <a:t>Stop trusting the interface</a:t>
            </a:r>
          </a:p>
          <a:p>
            <a:r>
              <a:rPr lang="en-GB" dirty="0"/>
              <a:t>If the interface requires behaviour that differs from a common model then tell the user that this will happen and provide clear feedback afterwards</a:t>
            </a:r>
          </a:p>
        </p:txBody>
      </p:sp>
    </p:spTree>
    <p:extLst>
      <p:ext uri="{BB962C8B-B14F-4D97-AF65-F5344CB8AC3E}">
        <p14:creationId xmlns:p14="http://schemas.microsoft.com/office/powerpoint/2010/main" val="34593128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A7639D-4B93-F3DB-2B00-59BFAD06A553}"/>
              </a:ext>
            </a:extLst>
          </p:cNvPr>
          <p:cNvSpPr>
            <a:spLocks noGrp="1"/>
          </p:cNvSpPr>
          <p:nvPr>
            <p:ph type="title"/>
          </p:nvPr>
        </p:nvSpPr>
        <p:spPr/>
        <p:txBody>
          <a:bodyPr/>
          <a:lstStyle/>
          <a:p>
            <a:r>
              <a:rPr lang="en-GB" dirty="0"/>
              <a:t>Design For Cognition</a:t>
            </a:r>
          </a:p>
        </p:txBody>
      </p:sp>
      <p:sp>
        <p:nvSpPr>
          <p:cNvPr id="3" name="Content Placeholder 2">
            <a:extLst>
              <a:ext uri="{FF2B5EF4-FFF2-40B4-BE49-F238E27FC236}">
                <a16:creationId xmlns:a16="http://schemas.microsoft.com/office/drawing/2014/main" id="{98A832F8-32B9-5A23-359D-AF7A9DC3D2F7}"/>
              </a:ext>
            </a:extLst>
          </p:cNvPr>
          <p:cNvSpPr>
            <a:spLocks noGrp="1"/>
          </p:cNvSpPr>
          <p:nvPr>
            <p:ph idx="1"/>
          </p:nvPr>
        </p:nvSpPr>
        <p:spPr>
          <a:xfrm>
            <a:off x="457200" y="1058432"/>
            <a:ext cx="8229600" cy="5799568"/>
          </a:xfrm>
        </p:spPr>
        <p:txBody>
          <a:bodyPr>
            <a:normAutofit/>
          </a:bodyPr>
          <a:lstStyle/>
          <a:p>
            <a:r>
              <a:rPr lang="en-GB" dirty="0"/>
              <a:t>As a usability engineer your job is to design for cognition, not for perfect users</a:t>
            </a:r>
          </a:p>
          <a:p>
            <a:r>
              <a:rPr lang="en-GB" dirty="0"/>
              <a:t>Things to remember:</a:t>
            </a:r>
          </a:p>
          <a:p>
            <a:pPr lvl="1"/>
            <a:r>
              <a:rPr lang="en-GB" dirty="0"/>
              <a:t>Attention is selective, so make important information noticeable</a:t>
            </a:r>
          </a:p>
          <a:p>
            <a:pPr lvl="1"/>
            <a:r>
              <a:rPr lang="en-GB" dirty="0"/>
              <a:t>Short-term memory is limited, so keep relevant information visible</a:t>
            </a:r>
          </a:p>
          <a:p>
            <a:pPr lvl="1"/>
            <a:r>
              <a:rPr lang="en-GB" dirty="0"/>
              <a:t>Interruption is normal, so preserve state and progress</a:t>
            </a:r>
          </a:p>
          <a:p>
            <a:pPr lvl="1"/>
            <a:r>
              <a:rPr lang="en-GB" dirty="0"/>
              <a:t>Prior knowledge shapes interpretation, so use appropriate patterns and conventions</a:t>
            </a:r>
          </a:p>
          <a:p>
            <a:pPr lvl="1"/>
            <a:r>
              <a:rPr lang="en-GB" dirty="0"/>
              <a:t>Mental models guide prediction, so make behaviour consistent</a:t>
            </a:r>
          </a:p>
          <a:p>
            <a:pPr lvl="1"/>
            <a:r>
              <a:rPr lang="en-GB" dirty="0"/>
              <a:t>Recognition requires meaningful cues; visible is not the same as understandable</a:t>
            </a:r>
          </a:p>
        </p:txBody>
      </p:sp>
    </p:spTree>
    <p:extLst>
      <p:ext uri="{BB962C8B-B14F-4D97-AF65-F5344CB8AC3E}">
        <p14:creationId xmlns:p14="http://schemas.microsoft.com/office/powerpoint/2010/main" val="349837801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81D9A-181C-E91C-6D53-F0BEC9B6CEC2}"/>
              </a:ext>
            </a:extLst>
          </p:cNvPr>
          <p:cNvSpPr>
            <a:spLocks noGrp="1"/>
          </p:cNvSpPr>
          <p:nvPr>
            <p:ph type="title"/>
          </p:nvPr>
        </p:nvSpPr>
        <p:spPr/>
        <p:txBody>
          <a:bodyPr>
            <a:normAutofit/>
          </a:bodyPr>
          <a:lstStyle/>
          <a:p>
            <a:r>
              <a:rPr lang="en-US" dirty="0"/>
              <a:t>Exercise</a:t>
            </a:r>
            <a:endParaRPr lang="en-GB" dirty="0"/>
          </a:p>
        </p:txBody>
      </p:sp>
      <p:sp>
        <p:nvSpPr>
          <p:cNvPr id="3" name="Content Placeholder 2">
            <a:extLst>
              <a:ext uri="{FF2B5EF4-FFF2-40B4-BE49-F238E27FC236}">
                <a16:creationId xmlns:a16="http://schemas.microsoft.com/office/drawing/2014/main" id="{2A68CE15-436A-DC01-6671-90ED60F96121}"/>
              </a:ext>
            </a:extLst>
          </p:cNvPr>
          <p:cNvSpPr>
            <a:spLocks noGrp="1"/>
          </p:cNvSpPr>
          <p:nvPr>
            <p:ph idx="1"/>
          </p:nvPr>
        </p:nvSpPr>
        <p:spPr>
          <a:xfrm>
            <a:off x="457200" y="1058432"/>
            <a:ext cx="8229600" cy="5799568"/>
          </a:xfrm>
        </p:spPr>
        <p:txBody>
          <a:bodyPr>
            <a:normAutofit fontScale="92500" lnSpcReduction="10000"/>
          </a:bodyPr>
          <a:lstStyle/>
          <a:p>
            <a:r>
              <a:rPr lang="en-US" dirty="0"/>
              <a:t>This exercise supports the coursework generating an online version of </a:t>
            </a:r>
            <a:r>
              <a:rPr lang="en-US"/>
              <a:t>a physical game</a:t>
            </a:r>
            <a:endParaRPr lang="en-US" dirty="0"/>
          </a:p>
          <a:p>
            <a:r>
              <a:rPr lang="en-US" dirty="0"/>
              <a:t>Read the Wikipedia article on </a:t>
            </a:r>
            <a:r>
              <a:rPr lang="en-US" dirty="0">
                <a:hlinkClick r:id="rId2"/>
              </a:rPr>
              <a:t>Zombie Dice</a:t>
            </a:r>
            <a:r>
              <a:rPr lang="en-US" dirty="0"/>
              <a:t> and play at least one game of Zombie Dice</a:t>
            </a:r>
          </a:p>
          <a:p>
            <a:r>
              <a:rPr lang="en-US" dirty="0"/>
              <a:t>Consider these questions</a:t>
            </a:r>
          </a:p>
          <a:p>
            <a:pPr lvl="1"/>
            <a:r>
              <a:rPr lang="en-US" dirty="0"/>
              <a:t>What must the player notice?</a:t>
            </a:r>
          </a:p>
          <a:p>
            <a:pPr lvl="1"/>
            <a:r>
              <a:rPr lang="en-US" dirty="0"/>
              <a:t>What must the player remember?</a:t>
            </a:r>
          </a:p>
          <a:p>
            <a:pPr lvl="1"/>
            <a:r>
              <a:rPr lang="en-US" dirty="0"/>
              <a:t>What information should remain visible?</a:t>
            </a:r>
          </a:p>
          <a:p>
            <a:pPr lvl="1"/>
            <a:r>
              <a:rPr lang="en-US" dirty="0"/>
              <a:t>How is information grouped?</a:t>
            </a:r>
          </a:p>
          <a:p>
            <a:pPr lvl="1"/>
            <a:r>
              <a:rPr lang="en-US" dirty="0"/>
              <a:t>What will experienced players already understand?</a:t>
            </a:r>
          </a:p>
          <a:p>
            <a:pPr lvl="1"/>
            <a:r>
              <a:rPr lang="en-US" dirty="0"/>
              <a:t>What might confuse a first-time player?</a:t>
            </a:r>
          </a:p>
          <a:p>
            <a:pPr lvl="1"/>
            <a:r>
              <a:rPr lang="en-US" dirty="0"/>
              <a:t>How well could the player resume after interruption?</a:t>
            </a:r>
          </a:p>
          <a:p>
            <a:endParaRPr lang="en-US" dirty="0"/>
          </a:p>
          <a:p>
            <a:r>
              <a:rPr lang="en-US" dirty="0"/>
              <a:t>Using the template provided, each group should produce </a:t>
            </a:r>
            <a:r>
              <a:rPr lang="en-US" b="1" dirty="0"/>
              <a:t>at least three</a:t>
            </a:r>
            <a:r>
              <a:rPr lang="en-US" dirty="0"/>
              <a:t> cognitive design requirements for the game</a:t>
            </a:r>
          </a:p>
        </p:txBody>
      </p:sp>
    </p:spTree>
    <p:extLst>
      <p:ext uri="{BB962C8B-B14F-4D97-AF65-F5344CB8AC3E}">
        <p14:creationId xmlns:p14="http://schemas.microsoft.com/office/powerpoint/2010/main" val="280851269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2F645-7B9D-4DAE-C5BB-09AB74AAAD90}"/>
              </a:ext>
            </a:extLst>
          </p:cNvPr>
          <p:cNvSpPr>
            <a:spLocks noGrp="1"/>
          </p:cNvSpPr>
          <p:nvPr>
            <p:ph type="title"/>
          </p:nvPr>
        </p:nvSpPr>
        <p:spPr/>
        <p:txBody>
          <a:bodyPr/>
          <a:lstStyle/>
          <a:p>
            <a:r>
              <a:rPr lang="en-GB" dirty="0"/>
              <a:t>Next Session</a:t>
            </a:r>
          </a:p>
        </p:txBody>
      </p:sp>
      <p:sp>
        <p:nvSpPr>
          <p:cNvPr id="3" name="Content Placeholder 2">
            <a:extLst>
              <a:ext uri="{FF2B5EF4-FFF2-40B4-BE49-F238E27FC236}">
                <a16:creationId xmlns:a16="http://schemas.microsoft.com/office/drawing/2014/main" id="{85A427B8-9309-A9E3-54A1-4ED248F3E943}"/>
              </a:ext>
            </a:extLst>
          </p:cNvPr>
          <p:cNvSpPr>
            <a:spLocks noGrp="1"/>
          </p:cNvSpPr>
          <p:nvPr>
            <p:ph idx="1"/>
          </p:nvPr>
        </p:nvSpPr>
        <p:spPr/>
        <p:txBody>
          <a:bodyPr/>
          <a:lstStyle/>
          <a:p>
            <a:r>
              <a:rPr lang="en-GB" dirty="0"/>
              <a:t>Next session: Understanding Interfaces</a:t>
            </a:r>
          </a:p>
          <a:p>
            <a:endParaRPr lang="en-GB" dirty="0"/>
          </a:p>
          <a:p>
            <a:r>
              <a:rPr lang="en-GB" dirty="0"/>
              <a:t>Homework: Read the material at the links provided on Moodle. Krug’s </a:t>
            </a:r>
            <a:r>
              <a:rPr lang="en-GB" i="1" dirty="0"/>
              <a:t>Don’t Make Me Think</a:t>
            </a:r>
            <a:r>
              <a:rPr lang="en-GB" dirty="0"/>
              <a:t> is not a long book and is well worth reading.</a:t>
            </a:r>
          </a:p>
        </p:txBody>
      </p:sp>
    </p:spTree>
    <p:extLst>
      <p:ext uri="{BB962C8B-B14F-4D97-AF65-F5344CB8AC3E}">
        <p14:creationId xmlns:p14="http://schemas.microsoft.com/office/powerpoint/2010/main" val="184344123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PT Theme">
  <a:themeElements>
    <a:clrScheme name="Urban">
      <a:dk1>
        <a:sysClr val="windowText" lastClr="000000"/>
      </a:dk1>
      <a:lt1>
        <a:sysClr val="window" lastClr="FFFFFF"/>
      </a:lt1>
      <a:dk2>
        <a:srgbClr val="424456"/>
      </a:dk2>
      <a:lt2>
        <a:srgbClr val="DEDEDE"/>
      </a:lt2>
      <a:accent1>
        <a:srgbClr val="53548A"/>
      </a:accent1>
      <a:accent2>
        <a:srgbClr val="438086"/>
      </a:accent2>
      <a:accent3>
        <a:srgbClr val="A04DA3"/>
      </a:accent3>
      <a:accent4>
        <a:srgbClr val="C4652D"/>
      </a:accent4>
      <a:accent5>
        <a:srgbClr val="8B5D3D"/>
      </a:accent5>
      <a:accent6>
        <a:srgbClr val="5C92B5"/>
      </a:accent6>
      <a:hlink>
        <a:srgbClr val="67AFBD"/>
      </a:hlink>
      <a:folHlink>
        <a:srgbClr val="C2A874"/>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Urban">
      <a:fillStyleLst>
        <a:solidFill>
          <a:schemeClr val="phClr"/>
        </a:solidFill>
        <a:gradFill rotWithShape="1">
          <a:gsLst>
            <a:gs pos="0">
              <a:schemeClr val="phClr">
                <a:tint val="1000"/>
                <a:satMod val="255000"/>
              </a:schemeClr>
            </a:gs>
            <a:gs pos="55000">
              <a:schemeClr val="phClr">
                <a:tint val="12000"/>
                <a:satMod val="255000"/>
              </a:schemeClr>
            </a:gs>
            <a:gs pos="100000">
              <a:schemeClr val="phClr">
                <a:tint val="45000"/>
                <a:satMod val="250000"/>
              </a:schemeClr>
            </a:gs>
          </a:gsLst>
          <a:path path="circle">
            <a:fillToRect l="-40000" t="-90000" r="140000" b="190000"/>
          </a:path>
        </a:gradFill>
        <a:gradFill rotWithShape="1">
          <a:gsLst>
            <a:gs pos="0">
              <a:schemeClr val="phClr">
                <a:tint val="43000"/>
                <a:satMod val="165000"/>
              </a:schemeClr>
            </a:gs>
            <a:gs pos="55000">
              <a:schemeClr val="phClr">
                <a:tint val="83000"/>
                <a:satMod val="155000"/>
              </a:schemeClr>
            </a:gs>
            <a:gs pos="100000">
              <a:schemeClr val="phClr">
                <a:shade val="85000"/>
              </a:schemeClr>
            </a:gs>
          </a:gsLst>
          <a:path path="circle">
            <a:fillToRect l="-40000" t="-90000" r="140000" b="190000"/>
          </a:path>
        </a:gradFill>
      </a:fillStyleLst>
      <a:lnStyleLst>
        <a:ln w="9525" cap="flat" cmpd="sng" algn="ctr">
          <a:solidFill>
            <a:schemeClr val="phClr"/>
          </a:solidFill>
          <a:prstDash val="solid"/>
        </a:ln>
        <a:ln w="19050" cap="flat" cmpd="sng" algn="ctr">
          <a:solidFill>
            <a:schemeClr val="phClr"/>
          </a:solidFill>
          <a:prstDash val="solid"/>
        </a:ln>
        <a:ln w="31750" cap="flat" cmpd="sng" algn="ctr">
          <a:solidFill>
            <a:schemeClr val="phClr"/>
          </a:solidFill>
          <a:prstDash val="solid"/>
        </a:ln>
      </a:lnStyleLst>
      <a:effectStyleLst>
        <a:effectStyle>
          <a:effectLst>
            <a:outerShdw blurRad="51500" dist="25400" dir="5400000" rotWithShape="0">
              <a:srgbClr val="000000">
                <a:alpha val="40000"/>
              </a:srgbClr>
            </a:outerShdw>
          </a:effectLst>
        </a:effectStyle>
        <a:effectStyle>
          <a:effectLst>
            <a:outerShdw blurRad="50800" dist="25400" dir="5400000" rotWithShape="0">
              <a:srgbClr val="000000">
                <a:alpha val="4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flat" dir="t">
              <a:rot lat="0" lon="0" rev="20040000"/>
            </a:lightRig>
          </a:scene3d>
          <a:sp3d contourW="12700" prstMaterial="dkEdge">
            <a:bevelT w="25400" h="38100" prst="convex"/>
            <a:contourClr>
              <a:schemeClr val="phClr">
                <a:satMod val="115000"/>
              </a:schemeClr>
            </a:contourClr>
          </a:sp3d>
        </a:effectStyle>
      </a:effectStyleLst>
      <a:bgFillStyleLst>
        <a:solidFill>
          <a:schemeClr val="phClr"/>
        </a:solidFill>
        <a:gradFill rotWithShape="1">
          <a:gsLst>
            <a:gs pos="100000">
              <a:schemeClr val="phClr">
                <a:tint val="80000"/>
                <a:satMod val="250000"/>
              </a:schemeClr>
            </a:gs>
            <a:gs pos="60000">
              <a:schemeClr val="phClr">
                <a:shade val="38000"/>
                <a:satMod val="175000"/>
              </a:schemeClr>
            </a:gs>
            <a:gs pos="0">
              <a:schemeClr val="phClr">
                <a:shade val="30000"/>
                <a:satMod val="175000"/>
              </a:schemeClr>
            </a:gs>
          </a:gsLst>
          <a:lin ang="5400000" scaled="0"/>
        </a:gradFill>
        <a:blipFill>
          <a:blip xmlns:r="http://schemas.openxmlformats.org/officeDocument/2006/relationships" r:embed="rId1">
            <a:duotone>
              <a:schemeClr val="phClr">
                <a:shade val="48000"/>
              </a:schemeClr>
              <a:schemeClr val="phClr">
                <a:tint val="96000"/>
                <a:satMod val="150000"/>
              </a:schemeClr>
            </a:duotone>
          </a:blip>
          <a:tile tx="0" ty="0" sx="80000" sy="80000" flip="none" algn="tl"/>
        </a:blipFill>
      </a:bgFillStyleLst>
    </a:fmtScheme>
  </a:themeElements>
  <a:objectDefaults/>
  <a:extraClrSchemeLst/>
  <a:extLst>
    <a:ext uri="{05A4C25C-085E-4340-85A3-A5531E510DB2}">
      <thm15:themeFamily xmlns:thm15="http://schemas.microsoft.com/office/thememl/2012/main" name="PPT Theme" id="{87AB44F9-5BD5-4D0F-9108-F6BFC04D5916}" vid="{81013AC9-E9D1-4625-BDE2-8AECD4041E0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1918</Words>
  <Application>Microsoft Office PowerPoint</Application>
  <PresentationFormat>On-screen Show (4:3)</PresentationFormat>
  <Paragraphs>279</Paragraphs>
  <Slides>28</Slides>
  <Notes>12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28</vt:i4>
      </vt:variant>
    </vt:vector>
  </HeadingPairs>
  <TitlesOfParts>
    <vt:vector size="36" baseType="lpstr">
      <vt:lpstr>Aptos</vt:lpstr>
      <vt:lpstr>Georgia</vt:lpstr>
      <vt:lpstr>Symbol</vt:lpstr>
      <vt:lpstr>Times</vt:lpstr>
      <vt:lpstr>Trebuchet MS</vt:lpstr>
      <vt:lpstr>Wingdings</vt:lpstr>
      <vt:lpstr>Wingdings 2</vt:lpstr>
      <vt:lpstr>PPT Theme</vt:lpstr>
      <vt:lpstr>Usability Engineering</vt:lpstr>
      <vt:lpstr>Understanding human Cognition</vt:lpstr>
      <vt:lpstr>PowerPoint Presentation</vt:lpstr>
      <vt:lpstr>Designing For Attention</vt:lpstr>
      <vt:lpstr>What Is Attention?</vt:lpstr>
      <vt:lpstr>Why Is Attention Important?</vt:lpstr>
      <vt:lpstr>Exercise</vt:lpstr>
      <vt:lpstr>Short-term memory</vt:lpstr>
      <vt:lpstr>Now to test your short term memory…</vt:lpstr>
      <vt:lpstr>Short-term memory capacity</vt:lpstr>
      <vt:lpstr>Short-term memory capacity</vt:lpstr>
      <vt:lpstr>Short-term memory capacity</vt:lpstr>
      <vt:lpstr>Short-term memory capacity</vt:lpstr>
      <vt:lpstr>Short-term memory capacity</vt:lpstr>
      <vt:lpstr>Short-term memory</vt:lpstr>
      <vt:lpstr>Cognitive Workload</vt:lpstr>
      <vt:lpstr>Minimising Cognitive Workload</vt:lpstr>
      <vt:lpstr>Exercise</vt:lpstr>
      <vt:lpstr>Prior Knowledge</vt:lpstr>
      <vt:lpstr>Recognition, Not Recall</vt:lpstr>
      <vt:lpstr>Visibility ≠ Understanding</vt:lpstr>
      <vt:lpstr>Evaluating Cognitive Workload</vt:lpstr>
      <vt:lpstr>Mental Models</vt:lpstr>
      <vt:lpstr>Design Patterns</vt:lpstr>
      <vt:lpstr>Design Patterns</vt:lpstr>
      <vt:lpstr>Design For Cognition</vt:lpstr>
      <vt:lpstr>Exercise</vt:lpstr>
      <vt:lpstr>Next Session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Nik Whitehead</dc:creator>
  <cp:lastModifiedBy>Nik Whitehead</cp:lastModifiedBy>
  <cp:revision>17</cp:revision>
  <dcterms:created xsi:type="dcterms:W3CDTF">2026-08-03T13:38:05Z</dcterms:created>
  <dcterms:modified xsi:type="dcterms:W3CDTF">2026-08-05T14:10:22Z</dcterms:modified>
</cp:coreProperties>
</file>