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1"/>
    <p:sldMasterId id="2147484259" r:id="rId2"/>
  </p:sldMasterIdLst>
  <p:notesMasterIdLst>
    <p:notesMasterId r:id="rId31"/>
  </p:notesMasterIdLst>
  <p:sldIdLst>
    <p:sldId id="257" r:id="rId3"/>
    <p:sldId id="259" r:id="rId4"/>
    <p:sldId id="339" r:id="rId5"/>
    <p:sldId id="270" r:id="rId6"/>
    <p:sldId id="340" r:id="rId7"/>
    <p:sldId id="352" r:id="rId8"/>
    <p:sldId id="363" r:id="rId9"/>
    <p:sldId id="364" r:id="rId10"/>
    <p:sldId id="365" r:id="rId11"/>
    <p:sldId id="366" r:id="rId12"/>
    <p:sldId id="367" r:id="rId13"/>
    <p:sldId id="368" r:id="rId14"/>
    <p:sldId id="369" r:id="rId15"/>
    <p:sldId id="370" r:id="rId16"/>
    <p:sldId id="371" r:id="rId17"/>
    <p:sldId id="374" r:id="rId18"/>
    <p:sldId id="373" r:id="rId19"/>
    <p:sldId id="372" r:id="rId20"/>
    <p:sldId id="375" r:id="rId21"/>
    <p:sldId id="376" r:id="rId22"/>
    <p:sldId id="377" r:id="rId23"/>
    <p:sldId id="378" r:id="rId24"/>
    <p:sldId id="379" r:id="rId25"/>
    <p:sldId id="380" r:id="rId26"/>
    <p:sldId id="381" r:id="rId27"/>
    <p:sldId id="382" r:id="rId28"/>
    <p:sldId id="383" r:id="rId29"/>
    <p:sldId id="34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15FEB9-683C-42C1-A967-78244B18A7DD}" v="514" dt="2025-09-08T14:52:05.0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2337" autoAdjust="0"/>
  </p:normalViewPr>
  <p:slideViewPr>
    <p:cSldViewPr snapToGrid="0">
      <p:cViewPr>
        <p:scale>
          <a:sx n="60" d="100"/>
          <a:sy n="60" d="100"/>
        </p:scale>
        <p:origin x="1344" y="5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37BF9-78A5-48BB-8B0E-7B6B0292DD58}" type="datetimeFigureOut">
              <a:rPr lang="en-GB" smtClean="0"/>
              <a:t>22/09/2025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46027-5F92-4D58-96BF-7A3C0D839583}" type="slidenum">
              <a:rPr lang="en-GB" smtClean="0"/>
              <a:t>‹#›</a:t>
            </a:fld>
            <a:endParaRPr lang="en-GB"/>
          </a:p>
        </p:txBody>
      </p:sp>
    </p:spTree>
    <p:extLst>
      <p:ext uri="{BB962C8B-B14F-4D97-AF65-F5344CB8AC3E}">
        <p14:creationId xmlns:p14="http://schemas.microsoft.com/office/powerpoint/2010/main" val="952074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13E5A-0393-7DBE-341E-A91A6E6E33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73FAE-EEEC-AB48-96FA-2D7CD7D12A5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25497AC-1759-3662-96B8-3F4A79FBE9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0CB10-0A9E-CA9B-F2B2-8D0B98666150}"/>
              </a:ext>
            </a:extLst>
          </p:cNvPr>
          <p:cNvSpPr>
            <a:spLocks noGrp="1"/>
          </p:cNvSpPr>
          <p:nvPr>
            <p:ph type="sldNum" sz="quarter" idx="5"/>
          </p:nvPr>
        </p:nvSpPr>
        <p:spPr/>
        <p:txBody>
          <a:bodyPr/>
          <a:lstStyle/>
          <a:p>
            <a:fld id="{3598A92F-BDCD-473B-BE0B-F5CB5A8456A0}" type="slidenum">
              <a:rPr lang="en-GB" altLang="en-US" smtClean="0"/>
              <a:pPr/>
              <a:t>2</a:t>
            </a:fld>
            <a:endParaRPr lang="en-GB" altLang="en-US"/>
          </a:p>
        </p:txBody>
      </p:sp>
    </p:spTree>
    <p:extLst>
      <p:ext uri="{BB962C8B-B14F-4D97-AF65-F5344CB8AC3E}">
        <p14:creationId xmlns:p14="http://schemas.microsoft.com/office/powerpoint/2010/main" val="297771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E46027-5F92-4D58-96BF-7A3C0D839583}" type="slidenum">
              <a:rPr lang="en-GB" smtClean="0"/>
              <a:t>28</a:t>
            </a:fld>
            <a:endParaRPr lang="en-GB"/>
          </a:p>
        </p:txBody>
      </p:sp>
    </p:spTree>
    <p:extLst>
      <p:ext uri="{BB962C8B-B14F-4D97-AF65-F5344CB8AC3E}">
        <p14:creationId xmlns:p14="http://schemas.microsoft.com/office/powerpoint/2010/main" val="178027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pPr>
              <a:defRPr/>
            </a:pPr>
            <a:fld id="{7A89CB09-5555-401E-BDE5-53F7958168D3}" type="datetime1">
              <a:rPr lang="en-GB" smtClean="0"/>
              <a:pPr>
                <a:defRPr/>
              </a:pPr>
              <a:t>22/09/2025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5807283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32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br>
              <a:rPr lang="en-GB" sz="1800" b="1" dirty="0">
                <a:ea typeface="Calibri" panose="020F0502020204030204" pitchFamily="34" charset="0"/>
              </a:rPr>
            </a:br>
            <a:br>
              <a:rPr lang="en-GB" altLang="en-US" sz="1800" dirty="0"/>
            </a:br>
            <a:br>
              <a:rPr lang="en-GB" altLang="en-US" sz="1800" dirty="0"/>
            </a:br>
            <a:r>
              <a:rPr lang="en-GB" altLang="en-US" sz="1800" dirty="0"/>
              <a:t>Module: BMSP6017</a:t>
            </a:r>
            <a:br>
              <a:rPr lang="en-GB" altLang="en-US" sz="1800" dirty="0"/>
            </a:br>
            <a:r>
              <a:rPr lang="en-GB" altLang="en-US" sz="1800" dirty="0"/>
              <a:t>Digital Business</a:t>
            </a:r>
            <a:br>
              <a:rPr lang="en-GB" sz="1800" dirty="0"/>
            </a:br>
            <a:br>
              <a:rPr lang="en-GB" sz="1800" dirty="0"/>
            </a:br>
            <a:r>
              <a:rPr lang="en-GB" sz="1800" dirty="0"/>
              <a:t>Session 2: Business Intelligence/ Analytics</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65B34-8659-5636-1D62-B3190E0003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8A0B1C-323B-FE02-A3F7-0FC5F5E811B0}"/>
              </a:ext>
            </a:extLst>
          </p:cNvPr>
          <p:cNvSpPr>
            <a:spLocks noGrp="1"/>
          </p:cNvSpPr>
          <p:nvPr>
            <p:ph type="title"/>
          </p:nvPr>
        </p:nvSpPr>
        <p:spPr>
          <a:xfrm>
            <a:off x="838200" y="762000"/>
            <a:ext cx="10515600" cy="1325563"/>
          </a:xfrm>
        </p:spPr>
        <p:txBody>
          <a:bodyPr/>
          <a:lstStyle/>
          <a:p>
            <a:r>
              <a:rPr lang="en-GB" sz="3600" dirty="0"/>
              <a:t>Agenda:</a:t>
            </a:r>
          </a:p>
        </p:txBody>
      </p:sp>
      <p:sp>
        <p:nvSpPr>
          <p:cNvPr id="12" name="Text Placeholder 11">
            <a:extLst>
              <a:ext uri="{FF2B5EF4-FFF2-40B4-BE49-F238E27FC236}">
                <a16:creationId xmlns:a16="http://schemas.microsoft.com/office/drawing/2014/main" id="{A1C6728F-6495-CA97-612E-6809487A5428}"/>
              </a:ext>
            </a:extLst>
          </p:cNvPr>
          <p:cNvSpPr>
            <a:spLocks noGrp="1"/>
          </p:cNvSpPr>
          <p:nvPr>
            <p:ph type="body" idx="1"/>
          </p:nvPr>
        </p:nvSpPr>
        <p:spPr>
          <a:xfrm>
            <a:off x="1592976" y="3017044"/>
            <a:ext cx="7926723" cy="823912"/>
          </a:xfrm>
        </p:spPr>
        <p:txBody>
          <a:bodyPr/>
          <a:lstStyle/>
          <a:p>
            <a:pPr marL="342900" indent="-342900">
              <a:buFont typeface="Arial" panose="020B0604020202020204" pitchFamily="34" charset="0"/>
              <a:buChar char="•"/>
            </a:pPr>
            <a:r>
              <a:rPr lang="en-GB" dirty="0"/>
              <a:t>In this session we will take a look at Business Analytics</a:t>
            </a:r>
          </a:p>
          <a:p>
            <a:endParaRPr lang="en-GB" dirty="0"/>
          </a:p>
          <a:p>
            <a:pPr marL="342900" indent="-342900">
              <a:buFont typeface="Arial" panose="020B0604020202020204" pitchFamily="34" charset="0"/>
              <a:buChar char="•"/>
            </a:pPr>
            <a:r>
              <a:rPr lang="en-GB" dirty="0"/>
              <a:t>We will also look at Digital Business and Business Intelligence</a:t>
            </a:r>
          </a:p>
        </p:txBody>
      </p:sp>
    </p:spTree>
    <p:extLst>
      <p:ext uri="{BB962C8B-B14F-4D97-AF65-F5344CB8AC3E}">
        <p14:creationId xmlns:p14="http://schemas.microsoft.com/office/powerpoint/2010/main" val="2902155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60DA0-0F57-4AB1-4ED1-143B860E7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5FCD9-EAD0-0EBD-DD82-A78A23A1CD28}"/>
              </a:ext>
            </a:extLst>
          </p:cNvPr>
          <p:cNvSpPr>
            <a:spLocks noGrp="1"/>
          </p:cNvSpPr>
          <p:nvPr>
            <p:ph type="title"/>
          </p:nvPr>
        </p:nvSpPr>
        <p:spPr/>
        <p:txBody>
          <a:bodyPr/>
          <a:lstStyle/>
          <a:p>
            <a:r>
              <a:rPr lang="en-GB" sz="3600" dirty="0"/>
              <a:t>Business Analytics</a:t>
            </a:r>
          </a:p>
        </p:txBody>
      </p:sp>
      <p:sp>
        <p:nvSpPr>
          <p:cNvPr id="3" name="Content Placeholder 1">
            <a:extLst>
              <a:ext uri="{FF2B5EF4-FFF2-40B4-BE49-F238E27FC236}">
                <a16:creationId xmlns:a16="http://schemas.microsoft.com/office/drawing/2014/main" id="{EE227C9E-8842-C4A6-B86D-5E47CDD1CB46}"/>
              </a:ext>
            </a:extLst>
          </p:cNvPr>
          <p:cNvSpPr txBox="1">
            <a:spLocks/>
          </p:cNvSpPr>
          <p:nvPr/>
        </p:nvSpPr>
        <p:spPr>
          <a:xfrm>
            <a:off x="1390650" y="1362710"/>
            <a:ext cx="9410700" cy="4132580"/>
          </a:xfrm>
          <a:prstGeom prst="rect">
            <a:avLst/>
          </a:prstGeom>
        </p:spPr>
        <p:txBody>
          <a:bodyPr anchor="b"/>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109538"/>
            <a:r>
              <a:rPr lang="en-US" sz="2800" b="0" dirty="0"/>
              <a:t>(Business) Analytics is the use of:</a:t>
            </a:r>
          </a:p>
          <a:p>
            <a:pPr marL="109538"/>
            <a:endParaRPr lang="en-US" sz="2800" b="0" dirty="0"/>
          </a:p>
          <a:p>
            <a:pPr marL="566738" indent="-457200">
              <a:buFont typeface="Arial" panose="020B0604020202020204" pitchFamily="34" charset="0"/>
              <a:buChar char="•"/>
            </a:pPr>
            <a:r>
              <a:rPr lang="en-US" sz="2800" b="0" dirty="0"/>
              <a:t>data, </a:t>
            </a:r>
          </a:p>
          <a:p>
            <a:pPr marL="566738" indent="-457200">
              <a:buFont typeface="Arial" panose="020B0604020202020204" pitchFamily="34" charset="0"/>
              <a:buChar char="•"/>
            </a:pPr>
            <a:r>
              <a:rPr lang="en-US" sz="2800" b="0" dirty="0"/>
              <a:t>information technology, </a:t>
            </a:r>
          </a:p>
          <a:p>
            <a:pPr marL="566738" indent="-457200">
              <a:buFont typeface="Arial" panose="020B0604020202020204" pitchFamily="34" charset="0"/>
              <a:buChar char="•"/>
            </a:pPr>
            <a:r>
              <a:rPr lang="en-US" sz="2800" b="0" dirty="0"/>
              <a:t>statistical analysis, </a:t>
            </a:r>
          </a:p>
          <a:p>
            <a:pPr marL="566738" indent="-457200">
              <a:buFont typeface="Arial" panose="020B0604020202020204" pitchFamily="34" charset="0"/>
              <a:buChar char="•"/>
            </a:pPr>
            <a:r>
              <a:rPr lang="en-US" sz="2800" b="0" dirty="0"/>
              <a:t>quantitative methods, and </a:t>
            </a:r>
          </a:p>
          <a:p>
            <a:pPr marL="566738" indent="-457200">
              <a:buFont typeface="Arial" panose="020B0604020202020204" pitchFamily="34" charset="0"/>
              <a:buChar char="•"/>
            </a:pPr>
            <a:r>
              <a:rPr lang="en-US" sz="2800" b="0" dirty="0"/>
              <a:t>mathematical or computer-based models </a:t>
            </a:r>
          </a:p>
          <a:p>
            <a:pPr marL="566738" indent="-457200">
              <a:buFont typeface="Arial" panose="020B0604020202020204" pitchFamily="34" charset="0"/>
              <a:buChar char="•"/>
            </a:pPr>
            <a:r>
              <a:rPr lang="en-US" sz="2800" b="0" dirty="0"/>
              <a:t>to help managers gain improved insight about their business operations and make better, fact-based decisions.</a:t>
            </a:r>
          </a:p>
        </p:txBody>
      </p:sp>
    </p:spTree>
    <p:extLst>
      <p:ext uri="{BB962C8B-B14F-4D97-AF65-F5344CB8AC3E}">
        <p14:creationId xmlns:p14="http://schemas.microsoft.com/office/powerpoint/2010/main" val="3391940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6C053DD-059C-CDE5-D459-B65F40432D4E}"/>
              </a:ext>
            </a:extLst>
          </p:cNvPr>
          <p:cNvSpPr txBox="1"/>
          <p:nvPr/>
        </p:nvSpPr>
        <p:spPr>
          <a:xfrm>
            <a:off x="893657" y="2474893"/>
            <a:ext cx="10416540" cy="954107"/>
          </a:xfrm>
          <a:prstGeom prst="rect">
            <a:avLst/>
          </a:prstGeom>
          <a:noFill/>
        </p:spPr>
        <p:txBody>
          <a:bodyPr wrap="square" rtlCol="0">
            <a:spAutoFit/>
          </a:bodyPr>
          <a:lstStyle/>
          <a:p>
            <a:r>
              <a:rPr lang="en-GB" sz="2800" dirty="0"/>
              <a:t>Thinking of the different aspects used for Business Analytics, how can it be applied?</a:t>
            </a:r>
          </a:p>
        </p:txBody>
      </p:sp>
    </p:spTree>
    <p:extLst>
      <p:ext uri="{BB962C8B-B14F-4D97-AF65-F5344CB8AC3E}">
        <p14:creationId xmlns:p14="http://schemas.microsoft.com/office/powerpoint/2010/main" val="2092189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41869-AEFD-B329-1AC5-E971743209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0B64DD-C6D3-81EB-021B-37F560941523}"/>
              </a:ext>
            </a:extLst>
          </p:cNvPr>
          <p:cNvSpPr>
            <a:spLocks noGrp="1"/>
          </p:cNvSpPr>
          <p:nvPr>
            <p:ph type="title"/>
          </p:nvPr>
        </p:nvSpPr>
        <p:spPr/>
        <p:txBody>
          <a:bodyPr/>
          <a:lstStyle/>
          <a:p>
            <a:r>
              <a:rPr lang="en-GB" sz="3600" dirty="0"/>
              <a:t>Examples of Applications</a:t>
            </a:r>
          </a:p>
        </p:txBody>
      </p:sp>
      <p:sp>
        <p:nvSpPr>
          <p:cNvPr id="3" name="Content Placeholder 1">
            <a:extLst>
              <a:ext uri="{FF2B5EF4-FFF2-40B4-BE49-F238E27FC236}">
                <a16:creationId xmlns:a16="http://schemas.microsoft.com/office/drawing/2014/main" id="{27F3C543-2134-9095-72A0-889F21AFD6B3}"/>
              </a:ext>
            </a:extLst>
          </p:cNvPr>
          <p:cNvSpPr txBox="1">
            <a:spLocks/>
          </p:cNvSpPr>
          <p:nvPr/>
        </p:nvSpPr>
        <p:spPr>
          <a:xfrm>
            <a:off x="586740" y="1135028"/>
            <a:ext cx="11186160" cy="4896544"/>
          </a:xfrm>
          <a:prstGeom prst="rect">
            <a:avLst/>
          </a:prstGeom>
        </p:spPr>
        <p:txBody>
          <a:bodyPr anchor="b">
            <a:norm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342900" indent="-342900">
              <a:buFont typeface="Arial" panose="020B0604020202020204" pitchFamily="34" charset="0"/>
              <a:buChar char="•"/>
            </a:pPr>
            <a:r>
              <a:rPr lang="en-US" sz="2000" dirty="0"/>
              <a:t>Pricing </a:t>
            </a:r>
          </a:p>
          <a:p>
            <a:pPr marL="800100" lvl="1" indent="-342900">
              <a:buFont typeface="Arial" panose="020B0604020202020204" pitchFamily="34" charset="0"/>
              <a:buChar char="•"/>
            </a:pPr>
            <a:r>
              <a:rPr lang="en-US" b="0" dirty="0"/>
              <a:t>setting prices for consumer and industrial goods, government contracts, and maintenance contracts</a:t>
            </a:r>
          </a:p>
          <a:p>
            <a:pPr marL="342900" indent="-342900">
              <a:buFont typeface="Arial" panose="020B0604020202020204" pitchFamily="34" charset="0"/>
              <a:buChar char="•"/>
            </a:pPr>
            <a:r>
              <a:rPr lang="en-US" sz="2000" dirty="0"/>
              <a:t>Customer segmentation </a:t>
            </a:r>
          </a:p>
          <a:p>
            <a:pPr marL="800100" lvl="1" indent="-342900">
              <a:buFont typeface="Arial" panose="020B0604020202020204" pitchFamily="34" charset="0"/>
              <a:buChar char="•"/>
            </a:pPr>
            <a:r>
              <a:rPr lang="en-US" b="0" dirty="0"/>
              <a:t>identifying and targeting key customer groups in retail, insurance, and credit card industries</a:t>
            </a:r>
          </a:p>
          <a:p>
            <a:pPr marL="342900" indent="-342900">
              <a:buFont typeface="Arial" panose="020B0604020202020204" pitchFamily="34" charset="0"/>
              <a:buChar char="•"/>
            </a:pPr>
            <a:r>
              <a:rPr lang="en-US" sz="2000" dirty="0"/>
              <a:t>Merchandising</a:t>
            </a:r>
          </a:p>
          <a:p>
            <a:pPr marL="800100" lvl="1" indent="-342900">
              <a:buFont typeface="Arial" panose="020B0604020202020204" pitchFamily="34" charset="0"/>
              <a:buChar char="•"/>
            </a:pPr>
            <a:r>
              <a:rPr lang="en-US" b="0" dirty="0"/>
              <a:t>determining brands to buy, quantities, and allocations </a:t>
            </a:r>
          </a:p>
          <a:p>
            <a:pPr marL="342900" indent="-342900">
              <a:buFont typeface="Arial" panose="020B0604020202020204" pitchFamily="34" charset="0"/>
              <a:buChar char="•"/>
            </a:pPr>
            <a:r>
              <a:rPr lang="en-US" sz="2000" dirty="0"/>
              <a:t>Location </a:t>
            </a:r>
          </a:p>
          <a:p>
            <a:pPr marL="800100" lvl="1" indent="-342900">
              <a:buFont typeface="Arial" panose="020B0604020202020204" pitchFamily="34" charset="0"/>
              <a:buChar char="•"/>
            </a:pPr>
            <a:r>
              <a:rPr lang="en-US" b="0" dirty="0"/>
              <a:t>finding the best location for bank branches and ATMs, or where to service industrial equipment</a:t>
            </a:r>
          </a:p>
          <a:p>
            <a:pPr marL="342900" indent="-342900">
              <a:buFont typeface="Arial" panose="020B0604020202020204" pitchFamily="34" charset="0"/>
              <a:buChar char="•"/>
            </a:pPr>
            <a:r>
              <a:rPr lang="en-US" sz="2000" dirty="0"/>
              <a:t>Social Media</a:t>
            </a:r>
          </a:p>
          <a:p>
            <a:pPr marL="800100" lvl="1" indent="-342900">
              <a:buFont typeface="Arial" panose="020B0604020202020204" pitchFamily="34" charset="0"/>
              <a:buChar char="•"/>
            </a:pPr>
            <a:r>
              <a:rPr lang="en-US" b="0" dirty="0"/>
              <a:t>understand trends and customer perceptions; assist marketing managers and product designers   </a:t>
            </a:r>
          </a:p>
          <a:p>
            <a:pPr marL="452628" indent="-342900">
              <a:buFont typeface="Arial" panose="020B0604020202020204" pitchFamily="34" charset="0"/>
              <a:buChar char="•"/>
              <a:defRPr/>
            </a:pPr>
            <a:endParaRPr lang="en-US" sz="2000" dirty="0"/>
          </a:p>
          <a:p>
            <a:pPr marL="365760" indent="-256032">
              <a:buFont typeface="Wingdings 3"/>
              <a:buChar char=""/>
              <a:defRPr/>
            </a:pPr>
            <a:endParaRPr lang="en-US" sz="2000" dirty="0"/>
          </a:p>
        </p:txBody>
      </p:sp>
    </p:spTree>
    <p:extLst>
      <p:ext uri="{BB962C8B-B14F-4D97-AF65-F5344CB8AC3E}">
        <p14:creationId xmlns:p14="http://schemas.microsoft.com/office/powerpoint/2010/main" val="3372131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3950D-1EE0-6FB5-B7D2-714E9449A2C4}"/>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26BA5DA4-2A4C-75AC-F888-0DF200D6C2D5}"/>
              </a:ext>
            </a:extLst>
          </p:cNvPr>
          <p:cNvSpPr txBox="1">
            <a:spLocks noChangeArrowheads="1"/>
          </p:cNvSpPr>
          <p:nvPr/>
        </p:nvSpPr>
        <p:spPr>
          <a:xfrm>
            <a:off x="577003" y="31720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Evolution of Business Analytics</a:t>
            </a:r>
          </a:p>
        </p:txBody>
      </p:sp>
      <p:sp>
        <p:nvSpPr>
          <p:cNvPr id="2" name="Content Placeholder 1">
            <a:extLst>
              <a:ext uri="{FF2B5EF4-FFF2-40B4-BE49-F238E27FC236}">
                <a16:creationId xmlns:a16="http://schemas.microsoft.com/office/drawing/2014/main" id="{9E704CDB-A183-3485-84F5-148C99074E73}"/>
              </a:ext>
            </a:extLst>
          </p:cNvPr>
          <p:cNvSpPr txBox="1">
            <a:spLocks/>
          </p:cNvSpPr>
          <p:nvPr/>
        </p:nvSpPr>
        <p:spPr>
          <a:xfrm>
            <a:off x="1562100" y="1684020"/>
            <a:ext cx="8229600" cy="2501900"/>
          </a:xfrm>
          <a:prstGeom prst="rect">
            <a:avLst/>
          </a:prstGeom>
        </p:spPr>
        <p:txBody>
          <a:bodyPr anchor="b"/>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457200" indent="-457200">
              <a:buFont typeface="Arial" panose="020B0604020202020204" pitchFamily="34" charset="0"/>
              <a:buChar char="•"/>
            </a:pPr>
            <a:r>
              <a:rPr lang="en-US" sz="2800" b="0"/>
              <a:t>Business intelligence</a:t>
            </a:r>
          </a:p>
          <a:p>
            <a:pPr marL="457200" indent="-457200">
              <a:buFont typeface="Arial" panose="020B0604020202020204" pitchFamily="34" charset="0"/>
              <a:buChar char="•"/>
            </a:pPr>
            <a:r>
              <a:rPr lang="en-US" sz="2800" b="0"/>
              <a:t>Information Systems</a:t>
            </a:r>
          </a:p>
          <a:p>
            <a:pPr marL="457200" indent="-457200">
              <a:buFont typeface="Arial" panose="020B0604020202020204" pitchFamily="34" charset="0"/>
              <a:buChar char="•"/>
            </a:pPr>
            <a:r>
              <a:rPr lang="en-US" sz="2800" b="0"/>
              <a:t>Statistics</a:t>
            </a:r>
          </a:p>
          <a:p>
            <a:pPr marL="457200" indent="-457200">
              <a:buFont typeface="Arial" panose="020B0604020202020204" pitchFamily="34" charset="0"/>
              <a:buChar char="•"/>
            </a:pPr>
            <a:r>
              <a:rPr lang="en-US" sz="2800" b="0"/>
              <a:t>Operations research/Management science</a:t>
            </a:r>
          </a:p>
          <a:p>
            <a:pPr marL="457200" indent="-457200">
              <a:buFont typeface="Arial" panose="020B0604020202020204" pitchFamily="34" charset="0"/>
              <a:buChar char="•"/>
            </a:pPr>
            <a:r>
              <a:rPr lang="en-US" sz="2800" b="0"/>
              <a:t>Decision support systems</a:t>
            </a:r>
            <a:endParaRPr lang="en-US" sz="2800" b="0" dirty="0"/>
          </a:p>
        </p:txBody>
      </p:sp>
    </p:spTree>
    <p:extLst>
      <p:ext uri="{BB962C8B-B14F-4D97-AF65-F5344CB8AC3E}">
        <p14:creationId xmlns:p14="http://schemas.microsoft.com/office/powerpoint/2010/main" val="700238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9E2EF-69D5-2958-43A3-7A6E85DEDE1C}"/>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2A29F5D3-531D-909A-48E3-E45435DDEFF7}"/>
              </a:ext>
            </a:extLst>
          </p:cNvPr>
          <p:cNvSpPr txBox="1">
            <a:spLocks noChangeArrowheads="1"/>
          </p:cNvSpPr>
          <p:nvPr/>
        </p:nvSpPr>
        <p:spPr>
          <a:xfrm>
            <a:off x="577003" y="31720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A Visual Perspective of Business Analytics</a:t>
            </a:r>
          </a:p>
        </p:txBody>
      </p:sp>
      <p:pic>
        <p:nvPicPr>
          <p:cNvPr id="3" name="Picture 2" descr="Untitled.png">
            <a:extLst>
              <a:ext uri="{FF2B5EF4-FFF2-40B4-BE49-F238E27FC236}">
                <a16:creationId xmlns:a16="http://schemas.microsoft.com/office/drawing/2014/main" id="{B87F7FB8-D183-5DDD-CF4D-C7E26BF4E4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4512" y="1517928"/>
            <a:ext cx="6949440" cy="4187952"/>
          </a:xfrm>
          <a:prstGeom prst="rect">
            <a:avLst/>
          </a:prstGeom>
        </p:spPr>
      </p:pic>
    </p:spTree>
    <p:extLst>
      <p:ext uri="{BB962C8B-B14F-4D97-AF65-F5344CB8AC3E}">
        <p14:creationId xmlns:p14="http://schemas.microsoft.com/office/powerpoint/2010/main" val="710678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0B1F9-995F-6073-3A99-B94FDD20412F}"/>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A72905F0-6DFF-B79C-5D2E-216C1183D8CB}"/>
              </a:ext>
            </a:extLst>
          </p:cNvPr>
          <p:cNvSpPr txBox="1">
            <a:spLocks noChangeArrowheads="1"/>
          </p:cNvSpPr>
          <p:nvPr/>
        </p:nvSpPr>
        <p:spPr>
          <a:xfrm>
            <a:off x="630343" y="865844"/>
            <a:ext cx="10515599" cy="841036"/>
          </a:xfrm>
          <a:prstGeom prst="rect">
            <a:avLst/>
          </a:prstGeom>
        </p:spPr>
        <p:txBody>
          <a:bodyPr anchor="ctr">
            <a:normAutofit fontScale="85000" lnSpcReduction="200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What are the impacts and challenges of Business Analytics?</a:t>
            </a:r>
          </a:p>
          <a:p>
            <a:pPr>
              <a:defRPr/>
            </a:pPr>
            <a:endParaRPr lang="en-GB" altLang="zh-CN" sz="3800" dirty="0">
              <a:ea typeface="宋体" pitchFamily="2" charset="-122"/>
            </a:endParaRPr>
          </a:p>
        </p:txBody>
      </p:sp>
      <p:sp>
        <p:nvSpPr>
          <p:cNvPr id="2" name="Content Placeholder 7">
            <a:extLst>
              <a:ext uri="{FF2B5EF4-FFF2-40B4-BE49-F238E27FC236}">
                <a16:creationId xmlns:a16="http://schemas.microsoft.com/office/drawing/2014/main" id="{77660016-9728-A18E-E496-409565E81B84}"/>
              </a:ext>
            </a:extLst>
          </p:cNvPr>
          <p:cNvSpPr txBox="1">
            <a:spLocks/>
          </p:cNvSpPr>
          <p:nvPr/>
        </p:nvSpPr>
        <p:spPr>
          <a:xfrm>
            <a:off x="525780" y="2181860"/>
            <a:ext cx="10904220" cy="2494280"/>
          </a:xfrm>
          <a:prstGeom prst="rect">
            <a:avLst/>
          </a:prstGeom>
        </p:spPr>
        <p:txBody>
          <a:bodyPr anchor="b"/>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US" dirty="0"/>
              <a:t>Benefits</a:t>
            </a:r>
          </a:p>
          <a:p>
            <a:pPr lvl="1"/>
            <a:r>
              <a:rPr lang="en-US" b="0" dirty="0"/>
              <a:t>…reduced costs, better risk management, faster decisions, better productivity and enhanced bottom-line performance such as profitability and customer satisfaction. </a:t>
            </a:r>
          </a:p>
          <a:p>
            <a:pPr lvl="1"/>
            <a:endParaRPr lang="en-US" b="0" dirty="0"/>
          </a:p>
          <a:p>
            <a:r>
              <a:rPr lang="en-US" dirty="0"/>
              <a:t>Challenges</a:t>
            </a:r>
          </a:p>
          <a:p>
            <a:pPr lvl="1"/>
            <a:r>
              <a:rPr lang="en-US" b="0" dirty="0"/>
              <a:t>…lack of understanding of how to use analytics, competing business priorities, insufficient analytical skills, difficulty in getting good data and sharing information, and not understanding the benefits versus perceived costs of analytics studies. </a:t>
            </a:r>
          </a:p>
        </p:txBody>
      </p:sp>
    </p:spTree>
    <p:extLst>
      <p:ext uri="{BB962C8B-B14F-4D97-AF65-F5344CB8AC3E}">
        <p14:creationId xmlns:p14="http://schemas.microsoft.com/office/powerpoint/2010/main" val="2483878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5EE6E-0E38-DDB0-C20B-E10FBC192D6C}"/>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8EDC22A7-27DE-48B8-7C3A-C87E76E280A1}"/>
              </a:ext>
            </a:extLst>
          </p:cNvPr>
          <p:cNvSpPr txBox="1">
            <a:spLocks noChangeArrowheads="1"/>
          </p:cNvSpPr>
          <p:nvPr/>
        </p:nvSpPr>
        <p:spPr>
          <a:xfrm>
            <a:off x="525780" y="3629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Scope of Business Analytics</a:t>
            </a:r>
          </a:p>
        </p:txBody>
      </p:sp>
      <p:sp>
        <p:nvSpPr>
          <p:cNvPr id="3" name="Content Placeholder 1">
            <a:extLst>
              <a:ext uri="{FF2B5EF4-FFF2-40B4-BE49-F238E27FC236}">
                <a16:creationId xmlns:a16="http://schemas.microsoft.com/office/drawing/2014/main" id="{8159B491-3B05-E699-69E5-4EDFBA19F975}"/>
              </a:ext>
            </a:extLst>
          </p:cNvPr>
          <p:cNvSpPr txBox="1">
            <a:spLocks/>
          </p:cNvSpPr>
          <p:nvPr/>
        </p:nvSpPr>
        <p:spPr>
          <a:xfrm>
            <a:off x="883919" y="1516380"/>
            <a:ext cx="10157460" cy="3408680"/>
          </a:xfrm>
          <a:prstGeom prst="rect">
            <a:avLst/>
          </a:prstGeom>
        </p:spPr>
        <p:txBody>
          <a:bodyPr anchor="b">
            <a:norm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452628" indent="-342900">
              <a:buFont typeface="Arial" panose="020B0604020202020204" pitchFamily="34" charset="0"/>
              <a:buChar char="•"/>
              <a:defRPr/>
            </a:pPr>
            <a:r>
              <a:rPr lang="en-US" dirty="0"/>
              <a:t>Descriptive analytics: </a:t>
            </a:r>
            <a:r>
              <a:rPr lang="en-US" b="0" dirty="0"/>
              <a:t>the use of data to understand past and current business performance and make informed decisions </a:t>
            </a:r>
          </a:p>
          <a:p>
            <a:pPr marL="109728">
              <a:defRPr/>
            </a:pPr>
            <a:endParaRPr lang="en-US" b="0" dirty="0"/>
          </a:p>
          <a:p>
            <a:pPr marL="452438" indent="-342900">
              <a:buFont typeface="Arial" panose="020B0604020202020204" pitchFamily="34" charset="0"/>
              <a:buChar char="•"/>
              <a:defRPr/>
            </a:pPr>
            <a:r>
              <a:rPr lang="en-US" dirty="0"/>
              <a:t>Predictive analytics: </a:t>
            </a:r>
            <a:r>
              <a:rPr lang="en-US" b="0" dirty="0"/>
              <a:t>predict the future by examining historical data, detecting patterns or relationships in these data, and then extrapolating these relationships forward in time. </a:t>
            </a:r>
          </a:p>
          <a:p>
            <a:pPr marL="109538">
              <a:defRPr/>
            </a:pPr>
            <a:endParaRPr lang="en-US" b="0" dirty="0"/>
          </a:p>
          <a:p>
            <a:pPr marL="452438" indent="-342900">
              <a:buFont typeface="Arial" panose="020B0604020202020204" pitchFamily="34" charset="0"/>
              <a:buChar char="•"/>
              <a:defRPr/>
            </a:pPr>
            <a:r>
              <a:rPr lang="en-US" dirty="0"/>
              <a:t>Prescriptive analytics: </a:t>
            </a:r>
            <a:r>
              <a:rPr lang="en-US" b="0" dirty="0"/>
              <a:t>identify the best alternatives to minimize or maximize some objective </a:t>
            </a:r>
          </a:p>
        </p:txBody>
      </p:sp>
    </p:spTree>
    <p:extLst>
      <p:ext uri="{BB962C8B-B14F-4D97-AF65-F5344CB8AC3E}">
        <p14:creationId xmlns:p14="http://schemas.microsoft.com/office/powerpoint/2010/main" val="1898659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66BB8-6633-CFD4-DA8A-4F79F833FCDF}"/>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4BB62BF8-B05C-F3E7-2A4E-D11214097833}"/>
              </a:ext>
            </a:extLst>
          </p:cNvPr>
          <p:cNvSpPr txBox="1">
            <a:spLocks noChangeArrowheads="1"/>
          </p:cNvSpPr>
          <p:nvPr/>
        </p:nvSpPr>
        <p:spPr>
          <a:xfrm>
            <a:off x="525780" y="362924"/>
            <a:ext cx="10515599" cy="841036"/>
          </a:xfrm>
          <a:prstGeom prst="rect">
            <a:avLst/>
          </a:prstGeom>
        </p:spPr>
        <p:txBody>
          <a:bodyPr anchor="ctr">
            <a:normAutofit fontScale="925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Example of Analytics use for Retail Markdown:</a:t>
            </a:r>
          </a:p>
        </p:txBody>
      </p:sp>
      <p:sp>
        <p:nvSpPr>
          <p:cNvPr id="2" name="Content Placeholder 1">
            <a:extLst>
              <a:ext uri="{FF2B5EF4-FFF2-40B4-BE49-F238E27FC236}">
                <a16:creationId xmlns:a16="http://schemas.microsoft.com/office/drawing/2014/main" id="{FB2D270E-FB20-A7D0-8FBB-69F19CC0DCAA}"/>
              </a:ext>
            </a:extLst>
          </p:cNvPr>
          <p:cNvSpPr txBox="1">
            <a:spLocks/>
          </p:cNvSpPr>
          <p:nvPr/>
        </p:nvSpPr>
        <p:spPr>
          <a:xfrm>
            <a:off x="655320" y="1501140"/>
            <a:ext cx="10637520" cy="3347720"/>
          </a:xfrm>
          <a:prstGeom prst="rect">
            <a:avLst/>
          </a:prstGeom>
        </p:spPr>
        <p:txBody>
          <a:bodyPr anchor="b">
            <a:normAutofit lnSpcReduction="10000"/>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109728">
              <a:defRPr/>
            </a:pPr>
            <a:r>
              <a:rPr lang="en-US" dirty="0"/>
              <a:t>Most department stores clear seasonal inventory by reducing prices.</a:t>
            </a:r>
          </a:p>
          <a:p>
            <a:pPr marL="109728">
              <a:defRPr/>
            </a:pPr>
            <a:endParaRPr lang="en-US" dirty="0"/>
          </a:p>
          <a:p>
            <a:pPr marL="365760" indent="-256032">
              <a:spcBef>
                <a:spcPts val="0"/>
              </a:spcBef>
              <a:buFont typeface="Wingdings 3"/>
              <a:buChar char=""/>
              <a:defRPr/>
            </a:pPr>
            <a:r>
              <a:rPr lang="en-US" i="1" dirty="0"/>
              <a:t>Key question</a:t>
            </a:r>
            <a:r>
              <a:rPr lang="en-US" dirty="0"/>
              <a:t>: </a:t>
            </a:r>
            <a:r>
              <a:rPr lang="en-US" b="0" dirty="0"/>
              <a:t>When to reduce the price and by how much to </a:t>
            </a:r>
            <a:r>
              <a:rPr lang="en-US" b="0" dirty="0" err="1"/>
              <a:t>maximise</a:t>
            </a:r>
            <a:r>
              <a:rPr lang="en-US" b="0" dirty="0"/>
              <a:t> revenue?</a:t>
            </a:r>
          </a:p>
          <a:p>
            <a:pPr marL="365760" indent="-256032">
              <a:spcBef>
                <a:spcPts val="0"/>
              </a:spcBef>
              <a:buFont typeface="Wingdings 3"/>
              <a:buChar char=""/>
              <a:defRPr/>
            </a:pPr>
            <a:endParaRPr lang="en-US" dirty="0"/>
          </a:p>
          <a:p>
            <a:pPr marL="365760" indent="-256032">
              <a:spcBef>
                <a:spcPts val="0"/>
              </a:spcBef>
              <a:buFont typeface="Wingdings 3"/>
              <a:buChar char=""/>
              <a:defRPr/>
            </a:pPr>
            <a:r>
              <a:rPr lang="en-US" dirty="0"/>
              <a:t>Potential applications of analytics:</a:t>
            </a:r>
          </a:p>
          <a:p>
            <a:pPr marL="621348" lvl="1" indent="-256032">
              <a:spcBef>
                <a:spcPts val="0"/>
              </a:spcBef>
              <a:buFont typeface="Wingdings 3"/>
              <a:buChar char=""/>
              <a:defRPr/>
            </a:pPr>
            <a:r>
              <a:rPr lang="en-US" u="sng" dirty="0"/>
              <a:t>Descriptive analytics</a:t>
            </a:r>
            <a:r>
              <a:rPr lang="en-US" dirty="0"/>
              <a:t>: </a:t>
            </a:r>
            <a:r>
              <a:rPr lang="en-US" b="0" dirty="0"/>
              <a:t>examine historical data for similar products (prices, units sold, advertising, …)</a:t>
            </a:r>
          </a:p>
          <a:p>
            <a:pPr marL="621348" lvl="1" indent="-256032">
              <a:buFont typeface="Wingdings 3"/>
              <a:buChar char=""/>
              <a:defRPr/>
            </a:pPr>
            <a:r>
              <a:rPr lang="en-US" u="sng" dirty="0"/>
              <a:t>Predictive analytics</a:t>
            </a:r>
            <a:r>
              <a:rPr lang="en-US" dirty="0"/>
              <a:t>: </a:t>
            </a:r>
            <a:r>
              <a:rPr lang="en-US" b="0" dirty="0"/>
              <a:t>predict sales based on price</a:t>
            </a:r>
          </a:p>
          <a:p>
            <a:pPr marL="621348" lvl="1" indent="-256032">
              <a:buFont typeface="Wingdings 3"/>
              <a:buChar char=""/>
              <a:defRPr/>
            </a:pPr>
            <a:r>
              <a:rPr lang="en-US" u="sng" dirty="0"/>
              <a:t>Prescriptive analytics</a:t>
            </a:r>
            <a:r>
              <a:rPr lang="en-US" dirty="0"/>
              <a:t>: </a:t>
            </a:r>
            <a:r>
              <a:rPr lang="en-US" b="0" dirty="0"/>
              <a:t>find the best sets of pricing and advertising to </a:t>
            </a:r>
            <a:r>
              <a:rPr lang="en-US" b="0" dirty="0" err="1"/>
              <a:t>maximise</a:t>
            </a:r>
            <a:r>
              <a:rPr lang="en-US" b="0" dirty="0"/>
              <a:t> sales revenue</a:t>
            </a:r>
          </a:p>
        </p:txBody>
      </p:sp>
    </p:spTree>
    <p:extLst>
      <p:ext uri="{BB962C8B-B14F-4D97-AF65-F5344CB8AC3E}">
        <p14:creationId xmlns:p14="http://schemas.microsoft.com/office/powerpoint/2010/main" val="2355385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2B498-E2EB-4FE8-69FB-C814A075B16E}"/>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6A84573C-E7FB-D896-9EDA-EE019973E1FC}"/>
              </a:ext>
            </a:extLst>
          </p:cNvPr>
          <p:cNvSpPr txBox="1">
            <a:spLocks noChangeArrowheads="1"/>
          </p:cNvSpPr>
          <p:nvPr/>
        </p:nvSpPr>
        <p:spPr>
          <a:xfrm>
            <a:off x="525780" y="3629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Data for Business Analysis</a:t>
            </a:r>
          </a:p>
        </p:txBody>
      </p:sp>
      <p:pic>
        <p:nvPicPr>
          <p:cNvPr id="1026" name="Picture 2" descr="The data-information-knowledge-wisdom (DIKW) hierarchy as a pyramid to... |  Download Scientific Diagram">
            <a:extLst>
              <a:ext uri="{FF2B5EF4-FFF2-40B4-BE49-F238E27FC236}">
                <a16:creationId xmlns:a16="http://schemas.microsoft.com/office/drawing/2014/main" id="{697ECC2E-3D98-C337-A746-071B33F42A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175" y="1203960"/>
            <a:ext cx="8096250" cy="42291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69D589B-68CB-FDE5-E5B7-050CBD742292}"/>
              </a:ext>
            </a:extLst>
          </p:cNvPr>
          <p:cNvSpPr txBox="1"/>
          <p:nvPr/>
        </p:nvSpPr>
        <p:spPr>
          <a:xfrm>
            <a:off x="8656320" y="1310640"/>
            <a:ext cx="3208020" cy="2585323"/>
          </a:xfrm>
          <a:prstGeom prst="rect">
            <a:avLst/>
          </a:prstGeom>
          <a:noFill/>
        </p:spPr>
        <p:txBody>
          <a:bodyPr wrap="square" rtlCol="0">
            <a:spAutoFit/>
          </a:bodyPr>
          <a:lstStyle/>
          <a:p>
            <a:r>
              <a:rPr lang="en-GB" b="1" dirty="0" err="1"/>
              <a:t>Ackoff’s</a:t>
            </a:r>
            <a:r>
              <a:rPr lang="en-GB" b="1" dirty="0"/>
              <a:t> (1989) DIKW Pyramid:</a:t>
            </a:r>
          </a:p>
          <a:p>
            <a:endParaRPr lang="en-GB" dirty="0"/>
          </a:p>
          <a:p>
            <a:r>
              <a:rPr lang="en-GB" dirty="0"/>
              <a:t>This framework helps analysts and leaders systematically turn facts into actionable insights to drive better business outcomes, enhancing value at each step</a:t>
            </a:r>
          </a:p>
        </p:txBody>
      </p:sp>
    </p:spTree>
    <p:extLst>
      <p:ext uri="{BB962C8B-B14F-4D97-AF65-F5344CB8AC3E}">
        <p14:creationId xmlns:p14="http://schemas.microsoft.com/office/powerpoint/2010/main" val="107910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1F292-D965-A7C6-B42A-DAFCF6E51746}"/>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B5DF344B-1F36-FCD2-4E31-D117A5EC0E4A}"/>
              </a:ext>
            </a:extLst>
          </p:cNvPr>
          <p:cNvSpPr txBox="1">
            <a:spLocks noChangeArrowheads="1"/>
          </p:cNvSpPr>
          <p:nvPr/>
        </p:nvSpPr>
        <p:spPr>
          <a:xfrm>
            <a:off x="525780" y="3629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Big Data</a:t>
            </a:r>
          </a:p>
        </p:txBody>
      </p:sp>
      <p:sp>
        <p:nvSpPr>
          <p:cNvPr id="3" name="TextBox 2">
            <a:extLst>
              <a:ext uri="{FF2B5EF4-FFF2-40B4-BE49-F238E27FC236}">
                <a16:creationId xmlns:a16="http://schemas.microsoft.com/office/drawing/2014/main" id="{1075991C-5AD6-ECAE-7630-79268F4C31E0}"/>
              </a:ext>
            </a:extLst>
          </p:cNvPr>
          <p:cNvSpPr txBox="1"/>
          <p:nvPr/>
        </p:nvSpPr>
        <p:spPr>
          <a:xfrm>
            <a:off x="453390" y="1386840"/>
            <a:ext cx="11285220" cy="3170099"/>
          </a:xfrm>
          <a:prstGeom prst="rect">
            <a:avLst/>
          </a:prstGeom>
          <a:noFill/>
        </p:spPr>
        <p:txBody>
          <a:bodyPr wrap="square" rtlCol="0">
            <a:spAutoFit/>
          </a:bodyPr>
          <a:lstStyle/>
          <a:p>
            <a:r>
              <a:rPr lang="en-US" sz="2000" b="1" dirty="0"/>
              <a:t>Big data</a:t>
            </a:r>
            <a:r>
              <a:rPr lang="en-US" sz="2000" dirty="0"/>
              <a:t> to refer to massive amounts of business data from a wide variety of sources, much of which is </a:t>
            </a:r>
            <a:r>
              <a:rPr lang="en-US" sz="2000" b="1" dirty="0"/>
              <a:t>available in real time</a:t>
            </a:r>
            <a:r>
              <a:rPr lang="en-US" sz="2000" dirty="0"/>
              <a:t>, and much of which is uncertain or unpredictable. IBM calls these characteristics </a:t>
            </a:r>
            <a:r>
              <a:rPr lang="en-US" sz="2000" b="1" dirty="0"/>
              <a:t>volume</a:t>
            </a:r>
            <a:r>
              <a:rPr lang="en-US" sz="2000" dirty="0"/>
              <a:t>, </a:t>
            </a:r>
            <a:r>
              <a:rPr lang="en-US" sz="2000" b="1" dirty="0"/>
              <a:t>variety</a:t>
            </a:r>
            <a:r>
              <a:rPr lang="en-US" sz="2000" dirty="0"/>
              <a:t>, </a:t>
            </a:r>
            <a:r>
              <a:rPr lang="en-US" sz="2000" b="1" dirty="0"/>
              <a:t>velocity,</a:t>
            </a:r>
            <a:r>
              <a:rPr lang="en-US" sz="2000" dirty="0"/>
              <a:t> and </a:t>
            </a:r>
            <a:r>
              <a:rPr lang="en-US" sz="2000" b="1" dirty="0"/>
              <a:t>veracity </a:t>
            </a:r>
            <a:r>
              <a:rPr lang="en-US" sz="2000" dirty="0"/>
              <a:t>(conformity). </a:t>
            </a:r>
          </a:p>
          <a:p>
            <a:endParaRPr lang="en-US" sz="2000" dirty="0"/>
          </a:p>
          <a:p>
            <a:endParaRPr lang="en-US" sz="2000" dirty="0"/>
          </a:p>
          <a:p>
            <a:r>
              <a:rPr lang="en-US" sz="2000" dirty="0"/>
              <a:t>“</a:t>
            </a:r>
            <a:r>
              <a:rPr lang="en-US" sz="2000" i="1" dirty="0"/>
              <a:t>The effective use of big data has the potential to transform economies, delivering a new wave of productivity growth and consumer surplus.  Using big data will become a key basis of competition for existing companies, and will create new competitors who are able to attract employees that have the critical skills for a big data world.</a:t>
            </a:r>
            <a:r>
              <a:rPr lang="en-US" sz="2000" dirty="0"/>
              <a:t>” - McKinsey Global Institute, 2011</a:t>
            </a:r>
          </a:p>
          <a:p>
            <a:endParaRPr lang="en-US" sz="2000" dirty="0"/>
          </a:p>
        </p:txBody>
      </p:sp>
      <p:sp>
        <p:nvSpPr>
          <p:cNvPr id="2" name="TextBox 1">
            <a:extLst>
              <a:ext uri="{FF2B5EF4-FFF2-40B4-BE49-F238E27FC236}">
                <a16:creationId xmlns:a16="http://schemas.microsoft.com/office/drawing/2014/main" id="{C268CF4E-6A32-34FB-9006-0F96B5786AED}"/>
              </a:ext>
            </a:extLst>
          </p:cNvPr>
          <p:cNvSpPr txBox="1"/>
          <p:nvPr/>
        </p:nvSpPr>
        <p:spPr>
          <a:xfrm>
            <a:off x="7230676" y="523196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4168401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3078A-3B65-9D05-215D-0ACEFD78F857}"/>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A586612C-479D-E931-3913-05A388A42129}"/>
              </a:ext>
            </a:extLst>
          </p:cNvPr>
          <p:cNvSpPr txBox="1">
            <a:spLocks noChangeArrowheads="1"/>
          </p:cNvSpPr>
          <p:nvPr/>
        </p:nvSpPr>
        <p:spPr>
          <a:xfrm>
            <a:off x="525780" y="3629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Metrics &amp; Data Classification</a:t>
            </a:r>
          </a:p>
        </p:txBody>
      </p:sp>
      <p:graphicFrame>
        <p:nvGraphicFramePr>
          <p:cNvPr id="4" name="Table 3">
            <a:extLst>
              <a:ext uri="{FF2B5EF4-FFF2-40B4-BE49-F238E27FC236}">
                <a16:creationId xmlns:a16="http://schemas.microsoft.com/office/drawing/2014/main" id="{839CAEC4-9A18-C3A5-A804-E1A45EDE0D39}"/>
              </a:ext>
            </a:extLst>
          </p:cNvPr>
          <p:cNvGraphicFramePr>
            <a:graphicFrameLocks noGrp="1"/>
          </p:cNvGraphicFramePr>
          <p:nvPr>
            <p:extLst>
              <p:ext uri="{D42A27DB-BD31-4B8C-83A1-F6EECF244321}">
                <p14:modId xmlns:p14="http://schemas.microsoft.com/office/powerpoint/2010/main" val="2838982795"/>
              </p:ext>
            </p:extLst>
          </p:nvPr>
        </p:nvGraphicFramePr>
        <p:xfrm>
          <a:off x="646429" y="1150620"/>
          <a:ext cx="10274300" cy="3962400"/>
        </p:xfrm>
        <a:graphic>
          <a:graphicData uri="http://schemas.openxmlformats.org/drawingml/2006/table">
            <a:tbl>
              <a:tblPr firstRow="1" bandRow="1">
                <a:tableStyleId>{5C22544A-7EE6-4342-B048-85BDC9FD1C3A}</a:tableStyleId>
              </a:tblPr>
              <a:tblGrid>
                <a:gridCol w="1762760">
                  <a:extLst>
                    <a:ext uri="{9D8B030D-6E8A-4147-A177-3AD203B41FA5}">
                      <a16:colId xmlns:a16="http://schemas.microsoft.com/office/drawing/2014/main" val="3655456463"/>
                    </a:ext>
                  </a:extLst>
                </a:gridCol>
                <a:gridCol w="3655906">
                  <a:extLst>
                    <a:ext uri="{9D8B030D-6E8A-4147-A177-3AD203B41FA5}">
                      <a16:colId xmlns:a16="http://schemas.microsoft.com/office/drawing/2014/main" val="3996853634"/>
                    </a:ext>
                  </a:extLst>
                </a:gridCol>
                <a:gridCol w="4855634">
                  <a:extLst>
                    <a:ext uri="{9D8B030D-6E8A-4147-A177-3AD203B41FA5}">
                      <a16:colId xmlns:a16="http://schemas.microsoft.com/office/drawing/2014/main" val="1894662129"/>
                    </a:ext>
                  </a:extLst>
                </a:gridCol>
              </a:tblGrid>
              <a:tr h="370840">
                <a:tc>
                  <a:txBody>
                    <a:bodyPr/>
                    <a:lstStyle/>
                    <a:p>
                      <a:r>
                        <a:rPr lang="en-GB" sz="2000" dirty="0"/>
                        <a:t>Term</a:t>
                      </a:r>
                    </a:p>
                  </a:txBody>
                  <a:tcPr/>
                </a:tc>
                <a:tc>
                  <a:txBody>
                    <a:bodyPr/>
                    <a:lstStyle/>
                    <a:p>
                      <a:r>
                        <a:rPr lang="en-GB" sz="2000" dirty="0"/>
                        <a:t>Definition</a:t>
                      </a:r>
                    </a:p>
                  </a:txBody>
                  <a:tcPr/>
                </a:tc>
                <a:tc>
                  <a:txBody>
                    <a:bodyPr/>
                    <a:lstStyle/>
                    <a:p>
                      <a:r>
                        <a:rPr lang="en-GB" sz="2000" dirty="0"/>
                        <a:t>Examples</a:t>
                      </a:r>
                    </a:p>
                  </a:txBody>
                  <a:tcPr/>
                </a:tc>
                <a:extLst>
                  <a:ext uri="{0D108BD9-81ED-4DB2-BD59-A6C34878D82A}">
                    <a16:rowId xmlns:a16="http://schemas.microsoft.com/office/drawing/2014/main" val="971772811"/>
                  </a:ext>
                </a:extLst>
              </a:tr>
              <a:tr h="502920">
                <a:tc rowSpan="2">
                  <a:txBody>
                    <a:bodyPr/>
                    <a:lstStyle/>
                    <a:p>
                      <a:r>
                        <a:rPr lang="en-GB" sz="1600" dirty="0"/>
                        <a:t>Metric</a:t>
                      </a:r>
                    </a:p>
                  </a:txBody>
                  <a:tcPr/>
                </a:tc>
                <a:tc rowSpan="2">
                  <a:txBody>
                    <a:bodyPr/>
                    <a:lstStyle/>
                    <a:p>
                      <a:r>
                        <a:rPr lang="en-GB" sz="1600" dirty="0"/>
                        <a:t>A unit of measurement that provides ways to quantify performance</a:t>
                      </a:r>
                    </a:p>
                  </a:txBody>
                  <a:tcPr/>
                </a:tc>
                <a:tc>
                  <a:txBody>
                    <a:bodyPr/>
                    <a:lstStyle/>
                    <a:p>
                      <a:r>
                        <a:rPr lang="en-GB" sz="1600" b="1" dirty="0"/>
                        <a:t>Discrete: </a:t>
                      </a:r>
                      <a:r>
                        <a:rPr lang="en-GB" sz="1600" dirty="0"/>
                        <a:t>One that is derived from counting something (e.g. number of orders on time Vs late)</a:t>
                      </a:r>
                    </a:p>
                  </a:txBody>
                  <a:tcPr/>
                </a:tc>
                <a:extLst>
                  <a:ext uri="{0D108BD9-81ED-4DB2-BD59-A6C34878D82A}">
                    <a16:rowId xmlns:a16="http://schemas.microsoft.com/office/drawing/2014/main" val="92537591"/>
                  </a:ext>
                </a:extLst>
              </a:tr>
              <a:tr h="502920">
                <a:tc vMerge="1">
                  <a:txBody>
                    <a:bodyPr/>
                    <a:lstStyle/>
                    <a:p>
                      <a:endParaRPr lang="en-GB"/>
                    </a:p>
                  </a:txBody>
                  <a:tcPr/>
                </a:tc>
                <a:tc vMerge="1">
                  <a:txBody>
                    <a:bodyPr/>
                    <a:lstStyle/>
                    <a:p>
                      <a:endParaRPr lang="en-GB"/>
                    </a:p>
                  </a:txBody>
                  <a:tcPr/>
                </a:tc>
                <a:tc>
                  <a:txBody>
                    <a:bodyPr/>
                    <a:lstStyle/>
                    <a:p>
                      <a:r>
                        <a:rPr lang="en-GB" sz="1600" b="1" dirty="0"/>
                        <a:t>Continuous: </a:t>
                      </a:r>
                      <a:r>
                        <a:rPr lang="en-GB" sz="1600" dirty="0"/>
                        <a:t>Based on a continuous scale (length, time, weight…)</a:t>
                      </a:r>
                    </a:p>
                  </a:txBody>
                  <a:tcPr/>
                </a:tc>
                <a:extLst>
                  <a:ext uri="{0D108BD9-81ED-4DB2-BD59-A6C34878D82A}">
                    <a16:rowId xmlns:a16="http://schemas.microsoft.com/office/drawing/2014/main" val="900303129"/>
                  </a:ext>
                </a:extLst>
              </a:tr>
              <a:tr h="175260">
                <a:tc rowSpan="4">
                  <a:txBody>
                    <a:bodyPr/>
                    <a:lstStyle/>
                    <a:p>
                      <a:r>
                        <a:rPr lang="en-GB" sz="1600" dirty="0"/>
                        <a:t>Measurement</a:t>
                      </a:r>
                    </a:p>
                  </a:txBody>
                  <a:tcPr/>
                </a:tc>
                <a:tc rowSpan="4">
                  <a:txBody>
                    <a:bodyPr/>
                    <a:lstStyle/>
                    <a:p>
                      <a:r>
                        <a:rPr lang="en-GB" sz="1600" dirty="0"/>
                        <a:t>The act of obtaining data associated with a metric</a:t>
                      </a:r>
                    </a:p>
                  </a:txBody>
                  <a:tcPr/>
                </a:tc>
                <a:tc>
                  <a:txBody>
                    <a:bodyPr/>
                    <a:lstStyle/>
                    <a:p>
                      <a:r>
                        <a:rPr lang="en-GB" sz="1600" dirty="0"/>
                        <a:t>Categorical (nominal): Categorised by characteristics</a:t>
                      </a:r>
                    </a:p>
                  </a:txBody>
                  <a:tcPr/>
                </a:tc>
                <a:extLst>
                  <a:ext uri="{0D108BD9-81ED-4DB2-BD59-A6C34878D82A}">
                    <a16:rowId xmlns:a16="http://schemas.microsoft.com/office/drawing/2014/main" val="839573444"/>
                  </a:ext>
                </a:extLst>
              </a:tr>
              <a:tr h="220980">
                <a:tc vMerge="1">
                  <a:txBody>
                    <a:bodyPr/>
                    <a:lstStyle/>
                    <a:p>
                      <a:endParaRPr lang="en-GB"/>
                    </a:p>
                  </a:txBody>
                  <a:tcPr/>
                </a:tc>
                <a:tc vMerge="1">
                  <a:txBody>
                    <a:bodyPr/>
                    <a:lstStyle/>
                    <a:p>
                      <a:endParaRPr lang="en-GB"/>
                    </a:p>
                  </a:txBody>
                  <a:tcPr/>
                </a:tc>
                <a:tc>
                  <a:txBody>
                    <a:bodyPr/>
                    <a:lstStyle/>
                    <a:p>
                      <a:r>
                        <a:rPr lang="en-GB" sz="1600" dirty="0"/>
                        <a:t>Ordinal: ordered or ranked by some sort of relationship</a:t>
                      </a:r>
                    </a:p>
                  </a:txBody>
                  <a:tcPr/>
                </a:tc>
                <a:extLst>
                  <a:ext uri="{0D108BD9-81ED-4DB2-BD59-A6C34878D82A}">
                    <a16:rowId xmlns:a16="http://schemas.microsoft.com/office/drawing/2014/main" val="110185285"/>
                  </a:ext>
                </a:extLst>
              </a:tr>
              <a:tr h="175260">
                <a:tc vMerge="1">
                  <a:txBody>
                    <a:bodyPr/>
                    <a:lstStyle/>
                    <a:p>
                      <a:endParaRPr lang="en-GB"/>
                    </a:p>
                  </a:txBody>
                  <a:tcPr/>
                </a:tc>
                <a:tc vMerge="1">
                  <a:txBody>
                    <a:bodyPr/>
                    <a:lstStyle/>
                    <a:p>
                      <a:endParaRPr lang="en-GB"/>
                    </a:p>
                  </a:txBody>
                  <a:tcPr/>
                </a:tc>
                <a:tc>
                  <a:txBody>
                    <a:bodyPr/>
                    <a:lstStyle/>
                    <a:p>
                      <a:r>
                        <a:rPr lang="en-GB" sz="1600" dirty="0"/>
                        <a:t>Interval: Constant difference between observations</a:t>
                      </a:r>
                    </a:p>
                  </a:txBody>
                  <a:tcPr/>
                </a:tc>
                <a:extLst>
                  <a:ext uri="{0D108BD9-81ED-4DB2-BD59-A6C34878D82A}">
                    <a16:rowId xmlns:a16="http://schemas.microsoft.com/office/drawing/2014/main" val="4238650587"/>
                  </a:ext>
                </a:extLst>
              </a:tr>
              <a:tr h="175260">
                <a:tc vMerge="1">
                  <a:txBody>
                    <a:bodyPr/>
                    <a:lstStyle/>
                    <a:p>
                      <a:endParaRPr lang="en-GB"/>
                    </a:p>
                  </a:txBody>
                  <a:tcPr/>
                </a:tc>
                <a:tc vMerge="1">
                  <a:txBody>
                    <a:bodyPr/>
                    <a:lstStyle/>
                    <a:p>
                      <a:endParaRPr lang="en-GB"/>
                    </a:p>
                  </a:txBody>
                  <a:tcPr/>
                </a:tc>
                <a:tc>
                  <a:txBody>
                    <a:bodyPr/>
                    <a:lstStyle/>
                    <a:p>
                      <a:r>
                        <a:rPr lang="en-GB" sz="1600" dirty="0"/>
                        <a:t>Ratio: Continuous, and have a natural zero</a:t>
                      </a:r>
                    </a:p>
                  </a:txBody>
                  <a:tcPr/>
                </a:tc>
                <a:extLst>
                  <a:ext uri="{0D108BD9-81ED-4DB2-BD59-A6C34878D82A}">
                    <a16:rowId xmlns:a16="http://schemas.microsoft.com/office/drawing/2014/main" val="1264666619"/>
                  </a:ext>
                </a:extLst>
              </a:tr>
              <a:tr h="370840">
                <a:tc>
                  <a:txBody>
                    <a:bodyPr/>
                    <a:lstStyle/>
                    <a:p>
                      <a:r>
                        <a:rPr lang="en-GB" sz="1600" dirty="0"/>
                        <a:t>Measures</a:t>
                      </a:r>
                    </a:p>
                  </a:txBody>
                  <a:tcPr/>
                </a:tc>
                <a:tc>
                  <a:txBody>
                    <a:bodyPr/>
                    <a:lstStyle/>
                    <a:p>
                      <a:r>
                        <a:rPr lang="en-GB" sz="1600" dirty="0"/>
                        <a:t>Numerical values associated with a metric</a:t>
                      </a:r>
                    </a:p>
                  </a:txBody>
                  <a:tcPr/>
                </a:tc>
                <a:tc>
                  <a:txBody>
                    <a:bodyPr/>
                    <a:lstStyle/>
                    <a:p>
                      <a:endParaRPr lang="en-GB" sz="1600" dirty="0"/>
                    </a:p>
                  </a:txBody>
                  <a:tcPr/>
                </a:tc>
                <a:extLst>
                  <a:ext uri="{0D108BD9-81ED-4DB2-BD59-A6C34878D82A}">
                    <a16:rowId xmlns:a16="http://schemas.microsoft.com/office/drawing/2014/main" val="2654334577"/>
                  </a:ext>
                </a:extLst>
              </a:tr>
            </a:tbl>
          </a:graphicData>
        </a:graphic>
      </p:graphicFrame>
      <p:sp>
        <p:nvSpPr>
          <p:cNvPr id="5" name="TextBox 4">
            <a:extLst>
              <a:ext uri="{FF2B5EF4-FFF2-40B4-BE49-F238E27FC236}">
                <a16:creationId xmlns:a16="http://schemas.microsoft.com/office/drawing/2014/main" id="{8DF959F8-17D0-EC1C-A716-45FA225F96D6}"/>
              </a:ext>
            </a:extLst>
          </p:cNvPr>
          <p:cNvSpPr txBox="1"/>
          <p:nvPr/>
        </p:nvSpPr>
        <p:spPr>
          <a:xfrm>
            <a:off x="7375456" y="53310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2277839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DB6FD-4095-42B5-9A13-3EBD2CF37A9D}"/>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1A72A2AD-39C4-4A40-071E-0E2861F81EB9}"/>
              </a:ext>
            </a:extLst>
          </p:cNvPr>
          <p:cNvSpPr txBox="1">
            <a:spLocks noChangeArrowheads="1"/>
          </p:cNvSpPr>
          <p:nvPr/>
        </p:nvSpPr>
        <p:spPr>
          <a:xfrm>
            <a:off x="525780" y="3629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Example Classifying Data Elements</a:t>
            </a:r>
          </a:p>
        </p:txBody>
      </p:sp>
      <p:sp>
        <p:nvSpPr>
          <p:cNvPr id="5" name="TextBox 4">
            <a:extLst>
              <a:ext uri="{FF2B5EF4-FFF2-40B4-BE49-F238E27FC236}">
                <a16:creationId xmlns:a16="http://schemas.microsoft.com/office/drawing/2014/main" id="{62BCC9CA-0256-5072-F9FC-5DFC042B1C70}"/>
              </a:ext>
            </a:extLst>
          </p:cNvPr>
          <p:cNvSpPr txBox="1"/>
          <p:nvPr/>
        </p:nvSpPr>
        <p:spPr>
          <a:xfrm>
            <a:off x="7375456" y="5331023"/>
            <a:ext cx="4633664" cy="307777"/>
          </a:xfrm>
          <a:prstGeom prst="rect">
            <a:avLst/>
          </a:prstGeom>
          <a:noFill/>
        </p:spPr>
        <p:txBody>
          <a:bodyPr wrap="square" rtlCol="0">
            <a:spAutoFit/>
          </a:bodyPr>
          <a:lstStyle/>
          <a:p>
            <a:r>
              <a:rPr lang="en-GB" sz="1400" dirty="0"/>
              <a:t>Adapted from James R Evans (2014) Business Analytics</a:t>
            </a:r>
          </a:p>
        </p:txBody>
      </p:sp>
      <p:sp>
        <p:nvSpPr>
          <p:cNvPr id="3" name="TextBox 9">
            <a:extLst>
              <a:ext uri="{FF2B5EF4-FFF2-40B4-BE49-F238E27FC236}">
                <a16:creationId xmlns:a16="http://schemas.microsoft.com/office/drawing/2014/main" id="{DEEA297B-D412-2AFE-809B-BBBB91850EF2}"/>
              </a:ext>
            </a:extLst>
          </p:cNvPr>
          <p:cNvSpPr txBox="1">
            <a:spLocks noChangeArrowheads="1"/>
          </p:cNvSpPr>
          <p:nvPr/>
        </p:nvSpPr>
        <p:spPr bwMode="auto">
          <a:xfrm rot="2700000">
            <a:off x="3241732" y="4342245"/>
            <a:ext cx="928785" cy="369332"/>
          </a:xfrm>
          <a:prstGeom prst="rect">
            <a:avLst/>
          </a:prstGeom>
          <a:noFill/>
          <a:ln w="9525">
            <a:noFill/>
            <a:miter lim="800000"/>
            <a:headEnd/>
            <a:tailEnd/>
          </a:ln>
        </p:spPr>
        <p:txBody>
          <a:bodyPr wrap="none">
            <a:prstTxWarp prst="textNoShape">
              <a:avLst/>
            </a:prstTxWarp>
            <a:spAutoFit/>
          </a:bodyPr>
          <a:lstStyle/>
          <a:p>
            <a:r>
              <a:rPr lang="en-US" sz="1800" dirty="0"/>
              <a:t>Ordinal</a:t>
            </a:r>
          </a:p>
        </p:txBody>
      </p:sp>
      <p:sp>
        <p:nvSpPr>
          <p:cNvPr id="7" name="TextBox 10">
            <a:extLst>
              <a:ext uri="{FF2B5EF4-FFF2-40B4-BE49-F238E27FC236}">
                <a16:creationId xmlns:a16="http://schemas.microsoft.com/office/drawing/2014/main" id="{41879B42-DEBD-CA45-F399-945F1A0786DE}"/>
              </a:ext>
            </a:extLst>
          </p:cNvPr>
          <p:cNvSpPr txBox="1">
            <a:spLocks noChangeArrowheads="1"/>
          </p:cNvSpPr>
          <p:nvPr/>
        </p:nvSpPr>
        <p:spPr bwMode="auto">
          <a:xfrm rot="2700000">
            <a:off x="4079131" y="4489187"/>
            <a:ext cx="1339850" cy="366712"/>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8" name="TextBox 11">
            <a:extLst>
              <a:ext uri="{FF2B5EF4-FFF2-40B4-BE49-F238E27FC236}">
                <a16:creationId xmlns:a16="http://schemas.microsoft.com/office/drawing/2014/main" id="{E89D4D29-A857-FF8B-6BC5-EF1C31C22E28}"/>
              </a:ext>
            </a:extLst>
          </p:cNvPr>
          <p:cNvSpPr txBox="1">
            <a:spLocks noChangeArrowheads="1"/>
          </p:cNvSpPr>
          <p:nvPr/>
        </p:nvSpPr>
        <p:spPr bwMode="auto">
          <a:xfrm rot="2700000">
            <a:off x="4841126" y="4487963"/>
            <a:ext cx="1339850" cy="366713"/>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9" name="TextBox 12">
            <a:extLst>
              <a:ext uri="{FF2B5EF4-FFF2-40B4-BE49-F238E27FC236}">
                <a16:creationId xmlns:a16="http://schemas.microsoft.com/office/drawing/2014/main" id="{9DFB8295-C212-198D-49AC-DCA12BB3F67D}"/>
              </a:ext>
            </a:extLst>
          </p:cNvPr>
          <p:cNvSpPr txBox="1">
            <a:spLocks noChangeArrowheads="1"/>
          </p:cNvSpPr>
          <p:nvPr/>
        </p:nvSpPr>
        <p:spPr bwMode="auto">
          <a:xfrm rot="2700000">
            <a:off x="6170105" y="4267947"/>
            <a:ext cx="717550" cy="366713"/>
          </a:xfrm>
          <a:prstGeom prst="rect">
            <a:avLst/>
          </a:prstGeom>
          <a:noFill/>
          <a:ln w="9525">
            <a:noFill/>
            <a:miter lim="800000"/>
            <a:headEnd/>
            <a:tailEnd/>
          </a:ln>
        </p:spPr>
        <p:txBody>
          <a:bodyPr wrap="none">
            <a:prstTxWarp prst="textNoShape">
              <a:avLst/>
            </a:prstTxWarp>
            <a:spAutoFit/>
          </a:bodyPr>
          <a:lstStyle/>
          <a:p>
            <a:r>
              <a:rPr lang="en-US" sz="1800" dirty="0"/>
              <a:t>Ratio</a:t>
            </a:r>
          </a:p>
        </p:txBody>
      </p:sp>
      <p:sp>
        <p:nvSpPr>
          <p:cNvPr id="10" name="TextBox 13">
            <a:extLst>
              <a:ext uri="{FF2B5EF4-FFF2-40B4-BE49-F238E27FC236}">
                <a16:creationId xmlns:a16="http://schemas.microsoft.com/office/drawing/2014/main" id="{323CB44B-8FDE-9C61-8D24-5BFFC126331B}"/>
              </a:ext>
            </a:extLst>
          </p:cNvPr>
          <p:cNvSpPr txBox="1">
            <a:spLocks noChangeArrowheads="1"/>
          </p:cNvSpPr>
          <p:nvPr/>
        </p:nvSpPr>
        <p:spPr bwMode="auto">
          <a:xfrm rot="2700000">
            <a:off x="1602579" y="4411632"/>
            <a:ext cx="1339850" cy="366713"/>
          </a:xfrm>
          <a:prstGeom prst="rect">
            <a:avLst/>
          </a:prstGeom>
          <a:noFill/>
          <a:ln w="9525">
            <a:noFill/>
            <a:miter lim="800000"/>
            <a:headEnd/>
            <a:tailEnd/>
          </a:ln>
        </p:spPr>
        <p:txBody>
          <a:bodyPr wrap="none">
            <a:prstTxWarp prst="textNoShape">
              <a:avLst/>
            </a:prstTxWarp>
            <a:spAutoFit/>
          </a:bodyPr>
          <a:lstStyle/>
          <a:p>
            <a:r>
              <a:rPr lang="en-US" sz="1800"/>
              <a:t>Categorical</a:t>
            </a:r>
          </a:p>
        </p:txBody>
      </p:sp>
      <p:sp>
        <p:nvSpPr>
          <p:cNvPr id="11" name="TextBox 14">
            <a:extLst>
              <a:ext uri="{FF2B5EF4-FFF2-40B4-BE49-F238E27FC236}">
                <a16:creationId xmlns:a16="http://schemas.microsoft.com/office/drawing/2014/main" id="{F1080244-2A97-013C-1B58-6722B96CE5CE}"/>
              </a:ext>
            </a:extLst>
          </p:cNvPr>
          <p:cNvSpPr txBox="1">
            <a:spLocks noChangeArrowheads="1"/>
          </p:cNvSpPr>
          <p:nvPr/>
        </p:nvSpPr>
        <p:spPr bwMode="auto">
          <a:xfrm rot="2700000">
            <a:off x="6827441" y="4267947"/>
            <a:ext cx="717550" cy="366712"/>
          </a:xfrm>
          <a:prstGeom prst="rect">
            <a:avLst/>
          </a:prstGeom>
          <a:noFill/>
          <a:ln w="9525">
            <a:noFill/>
            <a:miter lim="800000"/>
            <a:headEnd/>
            <a:tailEnd/>
          </a:ln>
        </p:spPr>
        <p:txBody>
          <a:bodyPr wrap="none">
            <a:prstTxWarp prst="textNoShape">
              <a:avLst/>
            </a:prstTxWarp>
            <a:spAutoFit/>
          </a:bodyPr>
          <a:lstStyle/>
          <a:p>
            <a:r>
              <a:rPr lang="en-US" sz="1800" dirty="0"/>
              <a:t>Ratio</a:t>
            </a:r>
          </a:p>
        </p:txBody>
      </p:sp>
      <p:sp>
        <p:nvSpPr>
          <p:cNvPr id="12" name="TextBox 15">
            <a:extLst>
              <a:ext uri="{FF2B5EF4-FFF2-40B4-BE49-F238E27FC236}">
                <a16:creationId xmlns:a16="http://schemas.microsoft.com/office/drawing/2014/main" id="{B32CE6D6-B6CD-E5D5-419B-8AB0300A852D}"/>
              </a:ext>
            </a:extLst>
          </p:cNvPr>
          <p:cNvSpPr txBox="1">
            <a:spLocks noChangeArrowheads="1"/>
          </p:cNvSpPr>
          <p:nvPr/>
        </p:nvSpPr>
        <p:spPr bwMode="auto">
          <a:xfrm rot="2700000">
            <a:off x="7764327" y="4267948"/>
            <a:ext cx="717550" cy="366712"/>
          </a:xfrm>
          <a:prstGeom prst="rect">
            <a:avLst/>
          </a:prstGeom>
          <a:noFill/>
          <a:ln w="9525">
            <a:noFill/>
            <a:miter lim="800000"/>
            <a:headEnd/>
            <a:tailEnd/>
          </a:ln>
        </p:spPr>
        <p:txBody>
          <a:bodyPr wrap="none">
            <a:prstTxWarp prst="textNoShape">
              <a:avLst/>
            </a:prstTxWarp>
            <a:spAutoFit/>
          </a:bodyPr>
          <a:lstStyle/>
          <a:p>
            <a:r>
              <a:rPr lang="en-US" sz="1800" dirty="0"/>
              <a:t>Ratio</a:t>
            </a:r>
          </a:p>
        </p:txBody>
      </p:sp>
      <p:sp>
        <p:nvSpPr>
          <p:cNvPr id="13" name="TextBox 16">
            <a:extLst>
              <a:ext uri="{FF2B5EF4-FFF2-40B4-BE49-F238E27FC236}">
                <a16:creationId xmlns:a16="http://schemas.microsoft.com/office/drawing/2014/main" id="{D400273E-9C7C-E31F-FCAE-C1A645B7F03C}"/>
              </a:ext>
            </a:extLst>
          </p:cNvPr>
          <p:cNvSpPr txBox="1">
            <a:spLocks noChangeArrowheads="1"/>
          </p:cNvSpPr>
          <p:nvPr/>
        </p:nvSpPr>
        <p:spPr bwMode="auto">
          <a:xfrm rot="2700000">
            <a:off x="8846786" y="4267948"/>
            <a:ext cx="717550" cy="366712"/>
          </a:xfrm>
          <a:prstGeom prst="rect">
            <a:avLst/>
          </a:prstGeom>
          <a:noFill/>
          <a:ln w="9525">
            <a:noFill/>
            <a:miter lim="800000"/>
            <a:headEnd/>
            <a:tailEnd/>
          </a:ln>
        </p:spPr>
        <p:txBody>
          <a:bodyPr wrap="none">
            <a:prstTxWarp prst="textNoShape">
              <a:avLst/>
            </a:prstTxWarp>
            <a:spAutoFit/>
          </a:bodyPr>
          <a:lstStyle/>
          <a:p>
            <a:r>
              <a:rPr lang="en-US" sz="1800" dirty="0"/>
              <a:t>Ratio</a:t>
            </a:r>
          </a:p>
        </p:txBody>
      </p:sp>
      <p:sp>
        <p:nvSpPr>
          <p:cNvPr id="14" name="TextBox 18">
            <a:extLst>
              <a:ext uri="{FF2B5EF4-FFF2-40B4-BE49-F238E27FC236}">
                <a16:creationId xmlns:a16="http://schemas.microsoft.com/office/drawing/2014/main" id="{5A271B18-CE84-CAD6-31FC-FEDD56D42270}"/>
              </a:ext>
            </a:extLst>
          </p:cNvPr>
          <p:cNvSpPr txBox="1">
            <a:spLocks noChangeArrowheads="1"/>
          </p:cNvSpPr>
          <p:nvPr/>
        </p:nvSpPr>
        <p:spPr bwMode="auto">
          <a:xfrm rot="2700000">
            <a:off x="9830400" y="4267949"/>
            <a:ext cx="933450" cy="366713"/>
          </a:xfrm>
          <a:prstGeom prst="rect">
            <a:avLst/>
          </a:prstGeom>
          <a:noFill/>
          <a:ln w="9525">
            <a:noFill/>
            <a:miter lim="800000"/>
            <a:headEnd/>
            <a:tailEnd/>
          </a:ln>
        </p:spPr>
        <p:txBody>
          <a:bodyPr wrap="none">
            <a:prstTxWarp prst="textNoShape">
              <a:avLst/>
            </a:prstTxWarp>
            <a:spAutoFit/>
          </a:bodyPr>
          <a:lstStyle/>
          <a:p>
            <a:r>
              <a:rPr lang="en-US" sz="1800" dirty="0"/>
              <a:t>Interval</a:t>
            </a:r>
          </a:p>
        </p:txBody>
      </p:sp>
      <p:sp>
        <p:nvSpPr>
          <p:cNvPr id="15" name="TextBox 19">
            <a:extLst>
              <a:ext uri="{FF2B5EF4-FFF2-40B4-BE49-F238E27FC236}">
                <a16:creationId xmlns:a16="http://schemas.microsoft.com/office/drawing/2014/main" id="{128056F2-894B-1F7C-B2D4-A9D9A6F798BB}"/>
              </a:ext>
            </a:extLst>
          </p:cNvPr>
          <p:cNvSpPr txBox="1">
            <a:spLocks noChangeArrowheads="1"/>
          </p:cNvSpPr>
          <p:nvPr/>
        </p:nvSpPr>
        <p:spPr bwMode="auto">
          <a:xfrm rot="2700000">
            <a:off x="10728925" y="4267949"/>
            <a:ext cx="933450" cy="366712"/>
          </a:xfrm>
          <a:prstGeom prst="rect">
            <a:avLst/>
          </a:prstGeom>
          <a:noFill/>
          <a:ln w="9525">
            <a:noFill/>
            <a:miter lim="800000"/>
            <a:headEnd/>
            <a:tailEnd/>
          </a:ln>
        </p:spPr>
        <p:txBody>
          <a:bodyPr wrap="none">
            <a:prstTxWarp prst="textNoShape">
              <a:avLst/>
            </a:prstTxWarp>
            <a:spAutoFit/>
          </a:bodyPr>
          <a:lstStyle/>
          <a:p>
            <a:r>
              <a:rPr lang="en-US" sz="1800" dirty="0"/>
              <a:t>Interval</a:t>
            </a:r>
          </a:p>
        </p:txBody>
      </p:sp>
      <p:pic>
        <p:nvPicPr>
          <p:cNvPr id="16" name="Picture 15" descr="BA2-Figure-1.3-portion-of-p.png">
            <a:extLst>
              <a:ext uri="{FF2B5EF4-FFF2-40B4-BE49-F238E27FC236}">
                <a16:creationId xmlns:a16="http://schemas.microsoft.com/office/drawing/2014/main" id="{09DF33AA-5768-1C78-0A9B-0B3A0B10D5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245" y="1229334"/>
            <a:ext cx="10776621" cy="2736920"/>
          </a:xfrm>
          <a:prstGeom prst="rect">
            <a:avLst/>
          </a:prstGeom>
        </p:spPr>
      </p:pic>
    </p:spTree>
    <p:extLst>
      <p:ext uri="{BB962C8B-B14F-4D97-AF65-F5344CB8AC3E}">
        <p14:creationId xmlns:p14="http://schemas.microsoft.com/office/powerpoint/2010/main" val="2546939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23BDF6-2CF6-1EC5-6E70-5B40DFF460F5}"/>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DCB16D3D-1EAC-5925-4ACF-7E4F7AA70F3E}"/>
              </a:ext>
            </a:extLst>
          </p:cNvPr>
          <p:cNvSpPr txBox="1">
            <a:spLocks noChangeArrowheads="1"/>
          </p:cNvSpPr>
          <p:nvPr/>
        </p:nvSpPr>
        <p:spPr>
          <a:xfrm>
            <a:off x="525780" y="3629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Things of Note:</a:t>
            </a:r>
          </a:p>
        </p:txBody>
      </p:sp>
      <p:sp>
        <p:nvSpPr>
          <p:cNvPr id="5" name="TextBox 4">
            <a:extLst>
              <a:ext uri="{FF2B5EF4-FFF2-40B4-BE49-F238E27FC236}">
                <a16:creationId xmlns:a16="http://schemas.microsoft.com/office/drawing/2014/main" id="{A279C0D4-7400-902C-2848-9EE1F5CFDB1D}"/>
              </a:ext>
            </a:extLst>
          </p:cNvPr>
          <p:cNvSpPr txBox="1"/>
          <p:nvPr/>
        </p:nvSpPr>
        <p:spPr>
          <a:xfrm>
            <a:off x="7375456" y="5331023"/>
            <a:ext cx="4633664" cy="307777"/>
          </a:xfrm>
          <a:prstGeom prst="rect">
            <a:avLst/>
          </a:prstGeom>
          <a:noFill/>
        </p:spPr>
        <p:txBody>
          <a:bodyPr wrap="square" rtlCol="0">
            <a:spAutoFit/>
          </a:bodyPr>
          <a:lstStyle/>
          <a:p>
            <a:r>
              <a:rPr lang="en-GB" sz="1400" dirty="0"/>
              <a:t>Adapted from James R Evans (2014) Business Analytics</a:t>
            </a:r>
          </a:p>
        </p:txBody>
      </p:sp>
      <p:sp>
        <p:nvSpPr>
          <p:cNvPr id="2" name="Content Placeholder 7">
            <a:extLst>
              <a:ext uri="{FF2B5EF4-FFF2-40B4-BE49-F238E27FC236}">
                <a16:creationId xmlns:a16="http://schemas.microsoft.com/office/drawing/2014/main" id="{3C18E835-4E61-5317-C9A0-F4D8D82691B9}"/>
              </a:ext>
            </a:extLst>
          </p:cNvPr>
          <p:cNvSpPr txBox="1">
            <a:spLocks/>
          </p:cNvSpPr>
          <p:nvPr/>
        </p:nvSpPr>
        <p:spPr>
          <a:xfrm>
            <a:off x="1051555" y="2335540"/>
            <a:ext cx="10088890" cy="2186920"/>
          </a:xfrm>
          <a:prstGeom prst="rect">
            <a:avLst/>
          </a:prstGeom>
        </p:spPr>
        <p:txBody>
          <a:bodyPr anchor="b"/>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US" sz="2300" dirty="0"/>
              <a:t>Reliability - </a:t>
            </a:r>
            <a:r>
              <a:rPr lang="en-US" sz="2300" b="0" dirty="0"/>
              <a:t>data are accurate and consistent.</a:t>
            </a:r>
          </a:p>
          <a:p>
            <a:r>
              <a:rPr lang="en-US" sz="2300" b="0" dirty="0"/>
              <a:t>  </a:t>
            </a:r>
          </a:p>
          <a:p>
            <a:r>
              <a:rPr lang="en-US" sz="2300" dirty="0"/>
              <a:t>Validity - </a:t>
            </a:r>
            <a:r>
              <a:rPr lang="en-US" sz="2300" b="0" dirty="0"/>
              <a:t>data correctly measures what it is supposed to measure. </a:t>
            </a:r>
          </a:p>
          <a:p>
            <a:endParaRPr lang="en-US" sz="2300" b="0" dirty="0"/>
          </a:p>
          <a:p>
            <a:r>
              <a:rPr lang="en-US" sz="2300" dirty="0"/>
              <a:t>Examples:</a:t>
            </a:r>
          </a:p>
          <a:p>
            <a:pPr lvl="1"/>
            <a:r>
              <a:rPr lang="en-US" b="0" dirty="0"/>
              <a:t>The number of calls to a customer service desk might be counted correctly each day (and thus is a reliable measure) but not valid if it is used to assess customer dissatisfaction, as many calls may be simple queries. </a:t>
            </a:r>
          </a:p>
        </p:txBody>
      </p:sp>
    </p:spTree>
    <p:extLst>
      <p:ext uri="{BB962C8B-B14F-4D97-AF65-F5344CB8AC3E}">
        <p14:creationId xmlns:p14="http://schemas.microsoft.com/office/powerpoint/2010/main" val="20065885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313BF-12B9-B128-EFA4-E1CD8055E82D}"/>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E26AF574-EB6F-8B4A-C920-D34F8FDA09F8}"/>
              </a:ext>
            </a:extLst>
          </p:cNvPr>
          <p:cNvSpPr txBox="1">
            <a:spLocks noChangeArrowheads="1"/>
          </p:cNvSpPr>
          <p:nvPr/>
        </p:nvSpPr>
        <p:spPr>
          <a:xfrm>
            <a:off x="838200" y="258796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How can this be utilised within the business?</a:t>
            </a:r>
          </a:p>
        </p:txBody>
      </p:sp>
    </p:spTree>
    <p:extLst>
      <p:ext uri="{BB962C8B-B14F-4D97-AF65-F5344CB8AC3E}">
        <p14:creationId xmlns:p14="http://schemas.microsoft.com/office/powerpoint/2010/main" val="40796515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05847-C953-F66A-4D2A-D13EE3FF09E5}"/>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F3F2E2E9-ADD6-6EB8-2DBD-B6046B9C3692}"/>
              </a:ext>
            </a:extLst>
          </p:cNvPr>
          <p:cNvSpPr txBox="1">
            <a:spLocks noChangeArrowheads="1"/>
          </p:cNvSpPr>
          <p:nvPr/>
        </p:nvSpPr>
        <p:spPr>
          <a:xfrm>
            <a:off x="396240" y="2486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Changing </a:t>
            </a:r>
            <a:r>
              <a:rPr lang="en-GB" altLang="zh-CN" sz="3800" dirty="0" err="1">
                <a:ea typeface="宋体" pitchFamily="2" charset="-122"/>
              </a:rPr>
              <a:t>Busienss</a:t>
            </a:r>
            <a:r>
              <a:rPr lang="en-GB" altLang="zh-CN" sz="3800" dirty="0">
                <a:ea typeface="宋体" pitchFamily="2" charset="-122"/>
              </a:rPr>
              <a:t> Environment</a:t>
            </a:r>
          </a:p>
        </p:txBody>
      </p:sp>
      <p:sp>
        <p:nvSpPr>
          <p:cNvPr id="2" name="Content Placeholder 2">
            <a:extLst>
              <a:ext uri="{FF2B5EF4-FFF2-40B4-BE49-F238E27FC236}">
                <a16:creationId xmlns:a16="http://schemas.microsoft.com/office/drawing/2014/main" id="{229F3895-2CAC-F87F-000B-AEC81AF2B46D}"/>
              </a:ext>
            </a:extLst>
          </p:cNvPr>
          <p:cNvSpPr txBox="1">
            <a:spLocks/>
          </p:cNvSpPr>
          <p:nvPr/>
        </p:nvSpPr>
        <p:spPr>
          <a:xfrm>
            <a:off x="537210" y="1661160"/>
            <a:ext cx="11117580" cy="3037241"/>
          </a:xfrm>
          <a:prstGeom prst="rect">
            <a:avLst/>
          </a:prstGeom>
        </p:spPr>
        <p:txBody>
          <a:bodyPr anchor="b">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US" sz="2600" b="0" dirty="0"/>
              <a:t>Companies are moving aggressively to “</a:t>
            </a:r>
            <a:r>
              <a:rPr lang="en-US" sz="2600" b="0" dirty="0" err="1"/>
              <a:t>computerised</a:t>
            </a:r>
            <a:r>
              <a:rPr lang="en-US" sz="2600" b="0" dirty="0"/>
              <a:t> support” of their operations - Business Intelligence.</a:t>
            </a:r>
          </a:p>
          <a:p>
            <a:endParaRPr lang="en-US" sz="2600" b="0" dirty="0"/>
          </a:p>
          <a:p>
            <a:r>
              <a:rPr lang="en-US" sz="2600" b="0" dirty="0"/>
              <a:t>Business </a:t>
            </a:r>
            <a:r>
              <a:rPr lang="en-US" sz="2600" dirty="0"/>
              <a:t>Pressures–Responses–Support </a:t>
            </a:r>
            <a:r>
              <a:rPr lang="en-US" sz="2600" b="0" dirty="0"/>
              <a:t>Model:</a:t>
            </a:r>
          </a:p>
          <a:p>
            <a:pPr marL="914400" lvl="1" indent="-457200">
              <a:buFont typeface="Arial" panose="020B0604020202020204" pitchFamily="34" charset="0"/>
              <a:buChar char="•"/>
            </a:pPr>
            <a:r>
              <a:rPr lang="en-US" sz="2600" dirty="0"/>
              <a:t>Business pressures </a:t>
            </a:r>
            <a:r>
              <a:rPr lang="en-US" sz="2600" b="0" dirty="0"/>
              <a:t>- Result of today's competitive business climate.</a:t>
            </a:r>
          </a:p>
          <a:p>
            <a:pPr marL="914400" lvl="1" indent="-457200">
              <a:buFont typeface="Arial" panose="020B0604020202020204" pitchFamily="34" charset="0"/>
              <a:buChar char="•"/>
            </a:pPr>
            <a:r>
              <a:rPr lang="en-US" sz="2600" dirty="0"/>
              <a:t>Responses</a:t>
            </a:r>
            <a:r>
              <a:rPr lang="en-US" sz="2600" b="0" dirty="0"/>
              <a:t> - To counter the pressures. </a:t>
            </a:r>
          </a:p>
          <a:p>
            <a:pPr marL="914400" lvl="1" indent="-457200">
              <a:buFont typeface="Arial" panose="020B0604020202020204" pitchFamily="34" charset="0"/>
              <a:buChar char="•"/>
            </a:pPr>
            <a:r>
              <a:rPr lang="en-US" sz="2600" dirty="0"/>
              <a:t>Support</a:t>
            </a:r>
            <a:r>
              <a:rPr lang="en-US" sz="2600" b="0" dirty="0"/>
              <a:t> - To better facilitate the process. </a:t>
            </a:r>
          </a:p>
        </p:txBody>
      </p:sp>
    </p:spTree>
    <p:extLst>
      <p:ext uri="{BB962C8B-B14F-4D97-AF65-F5344CB8AC3E}">
        <p14:creationId xmlns:p14="http://schemas.microsoft.com/office/powerpoint/2010/main" val="1310561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36928-982D-6820-A99A-3DB7C14C1603}"/>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16266A4C-72C2-F823-7677-74A936B8F676}"/>
              </a:ext>
            </a:extLst>
          </p:cNvPr>
          <p:cNvSpPr txBox="1">
            <a:spLocks noChangeArrowheads="1"/>
          </p:cNvSpPr>
          <p:nvPr/>
        </p:nvSpPr>
        <p:spPr>
          <a:xfrm>
            <a:off x="236220" y="347684"/>
            <a:ext cx="10515599" cy="841036"/>
          </a:xfrm>
          <a:prstGeom prst="rect">
            <a:avLst/>
          </a:prstGeom>
        </p:spPr>
        <p:txBody>
          <a:bodyPr anchor="ctr">
            <a:normAutofit fontScale="925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Business Pressures-Responses-Support Model</a:t>
            </a:r>
          </a:p>
        </p:txBody>
      </p:sp>
      <p:pic>
        <p:nvPicPr>
          <p:cNvPr id="3" name="Picture 2">
            <a:extLst>
              <a:ext uri="{FF2B5EF4-FFF2-40B4-BE49-F238E27FC236}">
                <a16:creationId xmlns:a16="http://schemas.microsoft.com/office/drawing/2014/main" id="{ED5F30C2-480C-EFB0-9FA5-CD8FDAE239C2}"/>
              </a:ext>
            </a:extLst>
          </p:cNvPr>
          <p:cNvPicPr>
            <a:picLocks noChangeAspect="1" noChangeArrowheads="1"/>
          </p:cNvPicPr>
          <p:nvPr/>
        </p:nvPicPr>
        <p:blipFill>
          <a:blip r:embed="rId2" cstate="print"/>
          <a:srcRect/>
          <a:stretch>
            <a:fillRect/>
          </a:stretch>
        </p:blipFill>
        <p:spPr bwMode="auto">
          <a:xfrm>
            <a:off x="378984" y="1043940"/>
            <a:ext cx="8518682" cy="4572000"/>
          </a:xfrm>
          <a:prstGeom prst="rect">
            <a:avLst/>
          </a:prstGeom>
          <a:noFill/>
          <a:ln w="9525">
            <a:noFill/>
            <a:miter lim="800000"/>
            <a:headEnd/>
            <a:tailEnd/>
          </a:ln>
        </p:spPr>
      </p:pic>
      <p:grpSp>
        <p:nvGrpSpPr>
          <p:cNvPr id="11" name="Group 10">
            <a:extLst>
              <a:ext uri="{FF2B5EF4-FFF2-40B4-BE49-F238E27FC236}">
                <a16:creationId xmlns:a16="http://schemas.microsoft.com/office/drawing/2014/main" id="{BC161E6A-8A7A-D717-ECD0-670A66441D35}"/>
              </a:ext>
            </a:extLst>
          </p:cNvPr>
          <p:cNvGrpSpPr/>
          <p:nvPr/>
        </p:nvGrpSpPr>
        <p:grpSpPr>
          <a:xfrm>
            <a:off x="1028700" y="3429000"/>
            <a:ext cx="3055620" cy="1487210"/>
            <a:chOff x="2293620" y="3429000"/>
            <a:chExt cx="3055620" cy="1487210"/>
          </a:xfrm>
        </p:grpSpPr>
        <p:sp>
          <p:nvSpPr>
            <p:cNvPr id="4" name="TextBox 3">
              <a:extLst>
                <a:ext uri="{FF2B5EF4-FFF2-40B4-BE49-F238E27FC236}">
                  <a16:creationId xmlns:a16="http://schemas.microsoft.com/office/drawing/2014/main" id="{7AD01D84-56E7-2827-1F95-30D9ABD2A436}"/>
                </a:ext>
              </a:extLst>
            </p:cNvPr>
            <p:cNvSpPr txBox="1"/>
            <p:nvPr/>
          </p:nvSpPr>
          <p:spPr>
            <a:xfrm>
              <a:off x="2293620" y="3992880"/>
              <a:ext cx="2446020" cy="923330"/>
            </a:xfrm>
            <a:prstGeom prst="rect">
              <a:avLst/>
            </a:prstGeom>
            <a:solidFill>
              <a:schemeClr val="bg1"/>
            </a:solidFill>
            <a:ln>
              <a:solidFill>
                <a:schemeClr val="tx1"/>
              </a:solidFill>
            </a:ln>
          </p:spPr>
          <p:txBody>
            <a:bodyPr wrap="square" rtlCol="0">
              <a:spAutoFit/>
            </a:bodyPr>
            <a:lstStyle/>
            <a:p>
              <a:r>
                <a:rPr lang="en-GB" dirty="0"/>
                <a:t>Environmental analysis – SWOT, PESTLE etc</a:t>
              </a:r>
            </a:p>
          </p:txBody>
        </p:sp>
        <p:cxnSp>
          <p:nvCxnSpPr>
            <p:cNvPr id="8" name="Straight Arrow Connector 7">
              <a:extLst>
                <a:ext uri="{FF2B5EF4-FFF2-40B4-BE49-F238E27FC236}">
                  <a16:creationId xmlns:a16="http://schemas.microsoft.com/office/drawing/2014/main" id="{1EF38ED2-72BE-2298-E93C-C4BF4ECD9320}"/>
                </a:ext>
              </a:extLst>
            </p:cNvPr>
            <p:cNvCxnSpPr/>
            <p:nvPr/>
          </p:nvCxnSpPr>
          <p:spPr>
            <a:xfrm flipV="1">
              <a:off x="3215640" y="3429000"/>
              <a:ext cx="0" cy="56388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245FCB7-F985-FB61-87CC-85A8F858529F}"/>
                </a:ext>
              </a:extLst>
            </p:cNvPr>
            <p:cNvCxnSpPr/>
            <p:nvPr/>
          </p:nvCxnSpPr>
          <p:spPr>
            <a:xfrm flipV="1">
              <a:off x="4610100" y="3505200"/>
              <a:ext cx="739140" cy="60198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ED49B722-FA92-9D6E-A701-FCF30467D632}"/>
              </a:ext>
            </a:extLst>
          </p:cNvPr>
          <p:cNvGrpSpPr/>
          <p:nvPr/>
        </p:nvGrpSpPr>
        <p:grpSpPr>
          <a:xfrm>
            <a:off x="4084320" y="4000500"/>
            <a:ext cx="2446020" cy="695861"/>
            <a:chOff x="5349240" y="4000500"/>
            <a:chExt cx="2446020" cy="695861"/>
          </a:xfrm>
        </p:grpSpPr>
        <p:sp>
          <p:nvSpPr>
            <p:cNvPr id="12" name="TextBox 11">
              <a:extLst>
                <a:ext uri="{FF2B5EF4-FFF2-40B4-BE49-F238E27FC236}">
                  <a16:creationId xmlns:a16="http://schemas.microsoft.com/office/drawing/2014/main" id="{D2EFAA32-C8F2-D08D-7D75-469F472C498D}"/>
                </a:ext>
              </a:extLst>
            </p:cNvPr>
            <p:cNvSpPr txBox="1"/>
            <p:nvPr/>
          </p:nvSpPr>
          <p:spPr>
            <a:xfrm>
              <a:off x="5349240" y="4327029"/>
              <a:ext cx="2446020" cy="369332"/>
            </a:xfrm>
            <a:prstGeom prst="rect">
              <a:avLst/>
            </a:prstGeom>
            <a:noFill/>
            <a:ln>
              <a:solidFill>
                <a:schemeClr val="tx1"/>
              </a:solidFill>
            </a:ln>
          </p:spPr>
          <p:txBody>
            <a:bodyPr wrap="square" rtlCol="0">
              <a:spAutoFit/>
            </a:bodyPr>
            <a:lstStyle/>
            <a:p>
              <a:r>
                <a:rPr lang="en-GB" dirty="0"/>
                <a:t>Reactive or Pro-active</a:t>
              </a:r>
            </a:p>
          </p:txBody>
        </p:sp>
        <p:cxnSp>
          <p:nvCxnSpPr>
            <p:cNvPr id="14" name="Straight Arrow Connector 13">
              <a:extLst>
                <a:ext uri="{FF2B5EF4-FFF2-40B4-BE49-F238E27FC236}">
                  <a16:creationId xmlns:a16="http://schemas.microsoft.com/office/drawing/2014/main" id="{9A13D1B3-557C-07D7-C5B6-FE13D0EDDE8B}"/>
                </a:ext>
              </a:extLst>
            </p:cNvPr>
            <p:cNvCxnSpPr>
              <a:stCxn id="12" idx="0"/>
            </p:cNvCxnSpPr>
            <p:nvPr/>
          </p:nvCxnSpPr>
          <p:spPr>
            <a:xfrm flipV="1">
              <a:off x="6572250" y="4000500"/>
              <a:ext cx="0" cy="32652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3E434084-712D-3F0A-AB5B-34CC8B5C34F7}"/>
              </a:ext>
            </a:extLst>
          </p:cNvPr>
          <p:cNvGrpSpPr/>
          <p:nvPr/>
        </p:nvGrpSpPr>
        <p:grpSpPr>
          <a:xfrm>
            <a:off x="6884671" y="1653540"/>
            <a:ext cx="5048248" cy="4034790"/>
            <a:chOff x="6884671" y="1653540"/>
            <a:chExt cx="5048248" cy="4034790"/>
          </a:xfrm>
        </p:grpSpPr>
        <p:sp>
          <p:nvSpPr>
            <p:cNvPr id="16" name="TextBox 15">
              <a:extLst>
                <a:ext uri="{FF2B5EF4-FFF2-40B4-BE49-F238E27FC236}">
                  <a16:creationId xmlns:a16="http://schemas.microsoft.com/office/drawing/2014/main" id="{AAAB0155-AD76-CA33-A89E-82651E54FE16}"/>
                </a:ext>
              </a:extLst>
            </p:cNvPr>
            <p:cNvSpPr txBox="1"/>
            <p:nvPr/>
          </p:nvSpPr>
          <p:spPr>
            <a:xfrm>
              <a:off x="9570719" y="2017335"/>
              <a:ext cx="2362200" cy="923330"/>
            </a:xfrm>
            <a:prstGeom prst="rect">
              <a:avLst/>
            </a:prstGeom>
            <a:solidFill>
              <a:schemeClr val="bg1"/>
            </a:solidFill>
            <a:ln>
              <a:solidFill>
                <a:schemeClr val="tx1"/>
              </a:solidFill>
            </a:ln>
          </p:spPr>
          <p:txBody>
            <a:bodyPr wrap="square" rtlCol="0">
              <a:spAutoFit/>
            </a:bodyPr>
            <a:lstStyle/>
            <a:p>
              <a:r>
                <a:rPr lang="en-GB" dirty="0"/>
                <a:t>Modelled predictions to aid decision-making</a:t>
              </a:r>
            </a:p>
          </p:txBody>
        </p:sp>
        <p:sp>
          <p:nvSpPr>
            <p:cNvPr id="17" name="Oval 16">
              <a:extLst>
                <a:ext uri="{FF2B5EF4-FFF2-40B4-BE49-F238E27FC236}">
                  <a16:creationId xmlns:a16="http://schemas.microsoft.com/office/drawing/2014/main" id="{B6E25848-8389-706F-C5CE-84407EBDF753}"/>
                </a:ext>
              </a:extLst>
            </p:cNvPr>
            <p:cNvSpPr/>
            <p:nvPr/>
          </p:nvSpPr>
          <p:spPr>
            <a:xfrm>
              <a:off x="6884671" y="1653540"/>
              <a:ext cx="2061209" cy="403479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181ED16D-5E17-EFE2-2A0C-30005BE82241}"/>
                </a:ext>
              </a:extLst>
            </p:cNvPr>
            <p:cNvCxnSpPr>
              <a:stCxn id="16" idx="1"/>
            </p:cNvCxnSpPr>
            <p:nvPr/>
          </p:nvCxnSpPr>
          <p:spPr>
            <a:xfrm flipH="1">
              <a:off x="8897666" y="2479000"/>
              <a:ext cx="673053" cy="59948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grpSp>
    </p:spTree>
    <p:extLst>
      <p:ext uri="{BB962C8B-B14F-4D97-AF65-F5344CB8AC3E}">
        <p14:creationId xmlns:p14="http://schemas.microsoft.com/office/powerpoint/2010/main" val="1354343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6F433-5D4C-035D-2758-88E1E8BC1383}"/>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4ACE6BE1-0998-B36D-6E72-A761266AF3E0}"/>
              </a:ext>
            </a:extLst>
          </p:cNvPr>
          <p:cNvSpPr txBox="1">
            <a:spLocks noChangeArrowheads="1"/>
          </p:cNvSpPr>
          <p:nvPr/>
        </p:nvSpPr>
        <p:spPr>
          <a:xfrm>
            <a:off x="236220" y="347684"/>
            <a:ext cx="10515599" cy="841036"/>
          </a:xfrm>
          <a:prstGeom prst="rect">
            <a:avLst/>
          </a:prstGeom>
        </p:spPr>
        <p:txBody>
          <a:bodyPr anchor="ctr">
            <a:normAutofit fontScale="925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Information Systems Support Decision Making</a:t>
            </a:r>
          </a:p>
        </p:txBody>
      </p:sp>
      <p:sp>
        <p:nvSpPr>
          <p:cNvPr id="2" name="Content Placeholder 2">
            <a:extLst>
              <a:ext uri="{FF2B5EF4-FFF2-40B4-BE49-F238E27FC236}">
                <a16:creationId xmlns:a16="http://schemas.microsoft.com/office/drawing/2014/main" id="{2687CB2D-19CB-4E90-6F7F-25E091208B77}"/>
              </a:ext>
            </a:extLst>
          </p:cNvPr>
          <p:cNvSpPr txBox="1">
            <a:spLocks/>
          </p:cNvSpPr>
          <p:nvPr/>
        </p:nvSpPr>
        <p:spPr>
          <a:xfrm>
            <a:off x="1371600" y="1546860"/>
            <a:ext cx="9570720" cy="3429000"/>
          </a:xfrm>
          <a:prstGeom prst="rect">
            <a:avLst/>
          </a:prstGeom>
        </p:spPr>
        <p:txBody>
          <a:bodyPr anchor="b">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457200" indent="-457200">
              <a:buFont typeface="Arial" panose="020B0604020202020204" pitchFamily="34" charset="0"/>
              <a:buChar char="•"/>
            </a:pPr>
            <a:r>
              <a:rPr lang="en-US" sz="2600" b="0" dirty="0"/>
              <a:t>Group communication and collaboration</a:t>
            </a:r>
          </a:p>
          <a:p>
            <a:pPr marL="457200" indent="-457200">
              <a:buFont typeface="Arial" panose="020B0604020202020204" pitchFamily="34" charset="0"/>
              <a:buChar char="•"/>
            </a:pPr>
            <a:r>
              <a:rPr lang="en-US" sz="2600" b="0" dirty="0"/>
              <a:t>Improved data management</a:t>
            </a:r>
          </a:p>
          <a:p>
            <a:pPr marL="457200" indent="-457200">
              <a:buFont typeface="Arial" panose="020B0604020202020204" pitchFamily="34" charset="0"/>
              <a:buChar char="•"/>
            </a:pPr>
            <a:r>
              <a:rPr lang="en-US" sz="2600" b="0" dirty="0"/>
              <a:t>Managing data warehouses and Big Data</a:t>
            </a:r>
          </a:p>
          <a:p>
            <a:pPr marL="457200" indent="-457200">
              <a:buFont typeface="Arial" panose="020B0604020202020204" pitchFamily="34" charset="0"/>
              <a:buChar char="•"/>
            </a:pPr>
            <a:r>
              <a:rPr lang="en-US" sz="2600" b="0" dirty="0"/>
              <a:t>Analytical support</a:t>
            </a:r>
          </a:p>
          <a:p>
            <a:pPr marL="457200" indent="-457200">
              <a:buFont typeface="Arial" panose="020B0604020202020204" pitchFamily="34" charset="0"/>
              <a:buChar char="•"/>
            </a:pPr>
            <a:r>
              <a:rPr lang="en-US" sz="2600" b="0" dirty="0"/>
              <a:t>Overcoming cognitive limits in processing and storing information</a:t>
            </a:r>
          </a:p>
          <a:p>
            <a:pPr marL="457200" indent="-457200">
              <a:buFont typeface="Arial" panose="020B0604020202020204" pitchFamily="34" charset="0"/>
              <a:buChar char="•"/>
            </a:pPr>
            <a:r>
              <a:rPr lang="en-US" sz="2600" b="0" dirty="0"/>
              <a:t>Knowledge management</a:t>
            </a:r>
          </a:p>
          <a:p>
            <a:pPr marL="457200" indent="-457200">
              <a:buFont typeface="Arial" panose="020B0604020202020204" pitchFamily="34" charset="0"/>
              <a:buChar char="•"/>
            </a:pPr>
            <a:r>
              <a:rPr lang="en-US" sz="2600" b="0" dirty="0"/>
              <a:t>Anywhere, anytime support</a:t>
            </a:r>
          </a:p>
        </p:txBody>
      </p:sp>
    </p:spTree>
    <p:extLst>
      <p:ext uri="{BB962C8B-B14F-4D97-AF65-F5344CB8AC3E}">
        <p14:creationId xmlns:p14="http://schemas.microsoft.com/office/powerpoint/2010/main" val="1543682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E9993-DD49-979F-34B0-BCFDC4F7A8A7}"/>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1F0883ED-9014-377B-57DF-5698DB3F3BC4}"/>
              </a:ext>
            </a:extLst>
          </p:cNvPr>
          <p:cNvSpPr txBox="1">
            <a:spLocks noChangeArrowheads="1"/>
          </p:cNvSpPr>
          <p:nvPr/>
        </p:nvSpPr>
        <p:spPr>
          <a:xfrm>
            <a:off x="236220" y="34768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The Concept of DSS</a:t>
            </a:r>
          </a:p>
        </p:txBody>
      </p:sp>
      <p:sp>
        <p:nvSpPr>
          <p:cNvPr id="3" name="Content Placeholder 2">
            <a:extLst>
              <a:ext uri="{FF2B5EF4-FFF2-40B4-BE49-F238E27FC236}">
                <a16:creationId xmlns:a16="http://schemas.microsoft.com/office/drawing/2014/main" id="{C37D3911-B279-21D0-9825-31CF86D87402}"/>
              </a:ext>
            </a:extLst>
          </p:cNvPr>
          <p:cNvSpPr txBox="1">
            <a:spLocks/>
          </p:cNvSpPr>
          <p:nvPr/>
        </p:nvSpPr>
        <p:spPr>
          <a:xfrm>
            <a:off x="433894" y="1783080"/>
            <a:ext cx="11126092" cy="3524921"/>
          </a:xfrm>
          <a:prstGeom prst="rect">
            <a:avLst/>
          </a:prstGeom>
        </p:spPr>
        <p:txBody>
          <a:bodyPr anchor="b">
            <a:normAutofit lnSpcReduction="10000"/>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457200" indent="-457200">
              <a:buFont typeface="Arial" panose="020B0604020202020204" pitchFamily="34" charset="0"/>
              <a:buChar char="•"/>
            </a:pPr>
            <a:r>
              <a:rPr lang="en-US" dirty="0"/>
              <a:t>Decision support systems  (DSS) </a:t>
            </a:r>
            <a:r>
              <a:rPr lang="en-US" b="0" dirty="0"/>
              <a:t>- interactive computer-based systems, which help decision makers </a:t>
            </a:r>
            <a:r>
              <a:rPr lang="en-US" b="0" dirty="0" err="1"/>
              <a:t>utilise</a:t>
            </a:r>
            <a:r>
              <a:rPr lang="en-US" b="0" dirty="0"/>
              <a:t> data and models to solve unstructured problems</a:t>
            </a:r>
          </a:p>
          <a:p>
            <a:pPr algn="r"/>
            <a:r>
              <a:rPr lang="en-US" b="0" i="1" dirty="0"/>
              <a:t>(Gorry and Scott-Morton, 1971)</a:t>
            </a:r>
          </a:p>
          <a:p>
            <a:pPr algn="r"/>
            <a:endParaRPr lang="en-US" b="0" i="1" dirty="0"/>
          </a:p>
          <a:p>
            <a:pPr algn="r"/>
            <a:endParaRPr lang="en-US" b="0" i="1" dirty="0"/>
          </a:p>
          <a:p>
            <a:pPr marL="457200" indent="-457200">
              <a:buFont typeface="Arial" panose="020B0604020202020204" pitchFamily="34" charset="0"/>
              <a:buChar char="•"/>
            </a:pPr>
            <a:r>
              <a:rPr lang="en-US" b="0" dirty="0"/>
              <a:t>Decision support systems couple the intellectual resources of individuals with the capabilities of the computer to improve the quality of decisions.</a:t>
            </a:r>
          </a:p>
          <a:p>
            <a:pPr marL="457200" indent="-457200">
              <a:buFont typeface="Arial" panose="020B0604020202020204" pitchFamily="34" charset="0"/>
              <a:buChar char="•"/>
            </a:pPr>
            <a:r>
              <a:rPr lang="en-US" b="0" dirty="0"/>
              <a:t>DSS as an Umbrella Term</a:t>
            </a:r>
          </a:p>
          <a:p>
            <a:pPr marL="457200" indent="-457200">
              <a:buFont typeface="Arial" panose="020B0604020202020204" pitchFamily="34" charset="0"/>
              <a:buChar char="•"/>
            </a:pPr>
            <a:r>
              <a:rPr lang="en-US" b="0" dirty="0"/>
              <a:t>Evolution of DSS into Business Intelligence</a:t>
            </a:r>
          </a:p>
          <a:p>
            <a:endParaRPr lang="en-US" b="0" i="1" dirty="0"/>
          </a:p>
        </p:txBody>
      </p:sp>
    </p:spTree>
    <p:extLst>
      <p:ext uri="{BB962C8B-B14F-4D97-AF65-F5344CB8AC3E}">
        <p14:creationId xmlns:p14="http://schemas.microsoft.com/office/powerpoint/2010/main" val="7751443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0EC07-EE4C-4A5B-1775-6A39A3B67738}"/>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C42263A0-E8FD-7A4D-6785-B00C2AB8665E}"/>
              </a:ext>
            </a:extLst>
          </p:cNvPr>
          <p:cNvSpPr txBox="1">
            <a:spLocks noChangeArrowheads="1"/>
          </p:cNvSpPr>
          <p:nvPr/>
        </p:nvSpPr>
        <p:spPr>
          <a:xfrm>
            <a:off x="236220" y="34768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A Framework for Business Intelligence (BI)</a:t>
            </a:r>
          </a:p>
        </p:txBody>
      </p:sp>
      <p:sp>
        <p:nvSpPr>
          <p:cNvPr id="2" name="Content Placeholder 2">
            <a:extLst>
              <a:ext uri="{FF2B5EF4-FFF2-40B4-BE49-F238E27FC236}">
                <a16:creationId xmlns:a16="http://schemas.microsoft.com/office/drawing/2014/main" id="{5FAF9F49-B2EF-FEB4-23E0-A2C731EEC4A5}"/>
              </a:ext>
            </a:extLst>
          </p:cNvPr>
          <p:cNvSpPr txBox="1">
            <a:spLocks/>
          </p:cNvSpPr>
          <p:nvPr/>
        </p:nvSpPr>
        <p:spPr>
          <a:xfrm>
            <a:off x="1118235" y="1729740"/>
            <a:ext cx="9955530" cy="2651760"/>
          </a:xfrm>
          <a:prstGeom prst="rect">
            <a:avLst/>
          </a:prstGeom>
        </p:spPr>
        <p:txBody>
          <a:bodyPr anchor="b">
            <a:normAutofit fontScale="85000" lnSpcReduction="20000"/>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457200" indent="-457200">
              <a:buFont typeface="Arial" panose="020B0604020202020204" pitchFamily="34" charset="0"/>
              <a:buChar char="•"/>
            </a:pPr>
            <a:r>
              <a:rPr lang="en-US" sz="2600" b="0" dirty="0"/>
              <a:t>BI is an evolution of decision support concepts over time:</a:t>
            </a:r>
          </a:p>
          <a:p>
            <a:pPr marL="457200" indent="-457200">
              <a:buFont typeface="Arial" panose="020B0604020202020204" pitchFamily="34" charset="0"/>
              <a:buChar char="•"/>
            </a:pPr>
            <a:endParaRPr lang="en-US" sz="2600" b="0" dirty="0"/>
          </a:p>
          <a:p>
            <a:pPr marL="1371600" lvl="2" indent="-457200">
              <a:buFont typeface="Arial" panose="020B0604020202020204" pitchFamily="34" charset="0"/>
              <a:buChar char="•"/>
            </a:pPr>
            <a:r>
              <a:rPr lang="en-US" sz="2600" b="0" dirty="0"/>
              <a:t>Then: Executive Information System </a:t>
            </a:r>
          </a:p>
          <a:p>
            <a:pPr marL="1371600" lvl="2" indent="-457200">
              <a:buFont typeface="Arial" panose="020B0604020202020204" pitchFamily="34" charset="0"/>
              <a:buChar char="•"/>
            </a:pPr>
            <a:r>
              <a:rPr lang="en-US" sz="2600" b="0" dirty="0"/>
              <a:t>Now: Everybody’s Information System (BI)</a:t>
            </a:r>
          </a:p>
          <a:p>
            <a:pPr lvl="2"/>
            <a:endParaRPr lang="en-US" sz="2600" b="0" dirty="0"/>
          </a:p>
          <a:p>
            <a:pPr marL="457200" indent="-457200">
              <a:buFont typeface="Arial" panose="020B0604020202020204" pitchFamily="34" charset="0"/>
              <a:buChar char="•"/>
            </a:pPr>
            <a:r>
              <a:rPr lang="en-US" sz="2600" b="0" dirty="0"/>
              <a:t>BI systems are enhanced with additional </a:t>
            </a:r>
            <a:r>
              <a:rPr lang="en-US" sz="2600" b="0" dirty="0" err="1"/>
              <a:t>visualisations</a:t>
            </a:r>
            <a:r>
              <a:rPr lang="en-US" sz="2600" b="0" dirty="0"/>
              <a:t>, alerts, and performance measurement capabilities.</a:t>
            </a:r>
          </a:p>
          <a:p>
            <a:pPr marL="457200" indent="-457200">
              <a:buFont typeface="Arial" panose="020B0604020202020204" pitchFamily="34" charset="0"/>
              <a:buChar char="•"/>
            </a:pPr>
            <a:endParaRPr lang="en-US" sz="2600" b="0" dirty="0"/>
          </a:p>
          <a:p>
            <a:pPr marL="457200" indent="-457200">
              <a:buFont typeface="Arial" panose="020B0604020202020204" pitchFamily="34" charset="0"/>
              <a:buChar char="•"/>
            </a:pPr>
            <a:r>
              <a:rPr lang="en-US" sz="2600" b="0" dirty="0"/>
              <a:t>The term BI emerged from industry.</a:t>
            </a:r>
          </a:p>
        </p:txBody>
      </p:sp>
    </p:spTree>
    <p:extLst>
      <p:ext uri="{BB962C8B-B14F-4D97-AF65-F5344CB8AC3E}">
        <p14:creationId xmlns:p14="http://schemas.microsoft.com/office/powerpoint/2010/main" val="1637698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DF587-25A3-6AC3-03BD-E02CF7339338}"/>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6219F13A-7662-371F-B6DD-46FEF05306C8}"/>
              </a:ext>
            </a:extLst>
          </p:cNvPr>
          <p:cNvSpPr txBox="1">
            <a:spLocks noChangeArrowheads="1"/>
          </p:cNvSpPr>
          <p:nvPr/>
        </p:nvSpPr>
        <p:spPr>
          <a:xfrm>
            <a:off x="236220" y="34768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Architecture of BI</a:t>
            </a:r>
          </a:p>
        </p:txBody>
      </p:sp>
      <p:sp>
        <p:nvSpPr>
          <p:cNvPr id="2" name="Content Placeholder 2">
            <a:extLst>
              <a:ext uri="{FF2B5EF4-FFF2-40B4-BE49-F238E27FC236}">
                <a16:creationId xmlns:a16="http://schemas.microsoft.com/office/drawing/2014/main" id="{C59EFEF2-EED0-CEFB-4621-56A4CD2113DC}"/>
              </a:ext>
            </a:extLst>
          </p:cNvPr>
          <p:cNvSpPr txBox="1">
            <a:spLocks/>
          </p:cNvSpPr>
          <p:nvPr/>
        </p:nvSpPr>
        <p:spPr>
          <a:xfrm>
            <a:off x="1064895" y="1447800"/>
            <a:ext cx="9955530" cy="3543300"/>
          </a:xfrm>
          <a:prstGeom prst="rect">
            <a:avLst/>
          </a:prstGeom>
        </p:spPr>
        <p:txBody>
          <a:bodyPr anchor="b">
            <a:normAutofit fontScale="85000" lnSpcReduction="20000"/>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US" sz="3300" b="0" dirty="0"/>
              <a:t>A BI system has four major components:</a:t>
            </a:r>
          </a:p>
          <a:p>
            <a:endParaRPr lang="en-US" sz="2600" b="0" dirty="0"/>
          </a:p>
          <a:p>
            <a:pPr marL="914400" lvl="1" indent="-457200">
              <a:buFont typeface="Arial" panose="020B0604020202020204" pitchFamily="34" charset="0"/>
              <a:buChar char="•"/>
            </a:pPr>
            <a:r>
              <a:rPr lang="en-US" sz="2800" b="0" dirty="0"/>
              <a:t>a data warehouse, with its source data.</a:t>
            </a:r>
          </a:p>
          <a:p>
            <a:pPr lvl="1"/>
            <a:endParaRPr lang="en-US" sz="2800" b="0" dirty="0"/>
          </a:p>
          <a:p>
            <a:pPr marL="914400" lvl="1" indent="-457200">
              <a:buFont typeface="Arial" panose="020B0604020202020204" pitchFamily="34" charset="0"/>
              <a:buChar char="•"/>
            </a:pPr>
            <a:r>
              <a:rPr lang="en-US" sz="2800" b="0" dirty="0"/>
              <a:t>business analytics, a collection of tools for manipulating, mining, and analyzing the data in the data warehouse.</a:t>
            </a:r>
          </a:p>
          <a:p>
            <a:pPr lvl="1"/>
            <a:endParaRPr lang="en-US" sz="2800" b="0" dirty="0"/>
          </a:p>
          <a:p>
            <a:pPr marL="914400" lvl="1" indent="-457200">
              <a:buFont typeface="Arial" panose="020B0604020202020204" pitchFamily="34" charset="0"/>
              <a:buChar char="•"/>
            </a:pPr>
            <a:r>
              <a:rPr lang="en-US" sz="2800" b="0" dirty="0"/>
              <a:t>business performance management (BPM) for monitoring and analyzing performance.</a:t>
            </a:r>
          </a:p>
          <a:p>
            <a:pPr lvl="1"/>
            <a:endParaRPr lang="en-US" sz="2800" b="0" dirty="0"/>
          </a:p>
          <a:p>
            <a:pPr marL="914400" lvl="1" indent="-457200">
              <a:buFont typeface="Arial" panose="020B0604020202020204" pitchFamily="34" charset="0"/>
              <a:buChar char="•"/>
            </a:pPr>
            <a:r>
              <a:rPr lang="en-US" sz="2800" b="0" dirty="0"/>
              <a:t>a user interface (e.g., dashboard). </a:t>
            </a:r>
          </a:p>
        </p:txBody>
      </p:sp>
    </p:spTree>
    <p:extLst>
      <p:ext uri="{BB962C8B-B14F-4D97-AF65-F5344CB8AC3E}">
        <p14:creationId xmlns:p14="http://schemas.microsoft.com/office/powerpoint/2010/main" val="1664613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D2252F-56DB-193D-ED28-42CBF03A44BD}"/>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A7C4CC9F-A7DD-9F59-0876-40AFDF163B2B}"/>
              </a:ext>
            </a:extLst>
          </p:cNvPr>
          <p:cNvSpPr txBox="1">
            <a:spLocks noChangeArrowheads="1"/>
          </p:cNvSpPr>
          <p:nvPr/>
        </p:nvSpPr>
        <p:spPr>
          <a:xfrm>
            <a:off x="236220" y="34768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Architecture of BI</a:t>
            </a:r>
          </a:p>
        </p:txBody>
      </p:sp>
      <p:pic>
        <p:nvPicPr>
          <p:cNvPr id="3" name="Picture 2">
            <a:extLst>
              <a:ext uri="{FF2B5EF4-FFF2-40B4-BE49-F238E27FC236}">
                <a16:creationId xmlns:a16="http://schemas.microsoft.com/office/drawing/2014/main" id="{5F129D30-51C7-0C20-1210-B95C8028AA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0181" y="1188720"/>
            <a:ext cx="8734070" cy="409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05847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2ECE6-2C5C-240D-7CEE-CB9A1B99D02B}"/>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904D87ED-F6EE-37A9-B217-8FA7B7F820BC}"/>
              </a:ext>
            </a:extLst>
          </p:cNvPr>
          <p:cNvSpPr txBox="1">
            <a:spLocks noChangeArrowheads="1"/>
          </p:cNvSpPr>
          <p:nvPr/>
        </p:nvSpPr>
        <p:spPr>
          <a:xfrm>
            <a:off x="838200" y="2146004"/>
            <a:ext cx="10515599" cy="1465876"/>
          </a:xfrm>
          <a:prstGeom prst="rect">
            <a:avLst/>
          </a:prstGeom>
        </p:spPr>
        <p:txBody>
          <a:bodyPr anchor="ctr">
            <a:normAutofit fontScale="85000" lnSpcReduction="200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lnSpc>
                <a:spcPct val="170000"/>
              </a:lnSpc>
              <a:defRPr/>
            </a:pPr>
            <a:r>
              <a:rPr lang="en-GB" altLang="zh-CN" sz="3800" dirty="0">
                <a:ea typeface="宋体" pitchFamily="2" charset="-122"/>
              </a:rPr>
              <a:t>How can different organisational departments gain value from BI?</a:t>
            </a:r>
          </a:p>
        </p:txBody>
      </p:sp>
    </p:spTree>
    <p:extLst>
      <p:ext uri="{BB962C8B-B14F-4D97-AF65-F5344CB8AC3E}">
        <p14:creationId xmlns:p14="http://schemas.microsoft.com/office/powerpoint/2010/main" val="37208082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6A779-515E-BE72-6FAC-AD1654724F45}"/>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96A79815-C719-AEBC-A577-6675278776C1}"/>
              </a:ext>
            </a:extLst>
          </p:cNvPr>
          <p:cNvSpPr txBox="1">
            <a:spLocks noChangeArrowheads="1"/>
          </p:cNvSpPr>
          <p:nvPr/>
        </p:nvSpPr>
        <p:spPr>
          <a:xfrm>
            <a:off x="388620" y="241004"/>
            <a:ext cx="10515599" cy="1465876"/>
          </a:xfrm>
          <a:prstGeom prst="rect">
            <a:avLst/>
          </a:prstGeom>
        </p:spPr>
        <p:txBody>
          <a:bodyPr anchor="ctr">
            <a:normAutofit fontScale="85000" lnSpcReduction="200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lnSpc>
                <a:spcPct val="170000"/>
              </a:lnSpc>
              <a:defRPr/>
            </a:pPr>
            <a:r>
              <a:rPr lang="en-GB" altLang="zh-CN" sz="3800" dirty="0">
                <a:ea typeface="宋体" pitchFamily="2" charset="-122"/>
              </a:rPr>
              <a:t>How can different organisational departments gain value from BI?</a:t>
            </a:r>
          </a:p>
        </p:txBody>
      </p:sp>
      <p:sp>
        <p:nvSpPr>
          <p:cNvPr id="2" name="TextBox 1">
            <a:extLst>
              <a:ext uri="{FF2B5EF4-FFF2-40B4-BE49-F238E27FC236}">
                <a16:creationId xmlns:a16="http://schemas.microsoft.com/office/drawing/2014/main" id="{E785E04A-6607-5E60-3FC8-DA9CBADC36E3}"/>
              </a:ext>
            </a:extLst>
          </p:cNvPr>
          <p:cNvSpPr txBox="1"/>
          <p:nvPr/>
        </p:nvSpPr>
        <p:spPr>
          <a:xfrm>
            <a:off x="662940" y="2194560"/>
            <a:ext cx="11041380" cy="2031325"/>
          </a:xfrm>
          <a:prstGeom prst="rect">
            <a:avLst/>
          </a:prstGeom>
          <a:noFill/>
        </p:spPr>
        <p:txBody>
          <a:bodyPr wrap="square" rtlCol="0">
            <a:spAutoFit/>
          </a:bodyPr>
          <a:lstStyle/>
          <a:p>
            <a:r>
              <a:rPr lang="en-GB" dirty="0"/>
              <a:t>We are a manufacturing business consisting of numerous departments, such as:</a:t>
            </a:r>
          </a:p>
          <a:p>
            <a:endParaRPr lang="en-GB" dirty="0"/>
          </a:p>
          <a:p>
            <a:pPr marL="1657350" lvl="3" indent="-285750">
              <a:buFont typeface="Arial" panose="020B0604020202020204" pitchFamily="34" charset="0"/>
              <a:buChar char="•"/>
            </a:pPr>
            <a:r>
              <a:rPr lang="en-GB" dirty="0"/>
              <a:t>Finance</a:t>
            </a:r>
          </a:p>
          <a:p>
            <a:pPr marL="1657350" lvl="3" indent="-285750">
              <a:buFont typeface="Arial" panose="020B0604020202020204" pitchFamily="34" charset="0"/>
              <a:buChar char="•"/>
            </a:pPr>
            <a:r>
              <a:rPr lang="en-GB" dirty="0"/>
              <a:t>HR</a:t>
            </a:r>
            <a:br>
              <a:rPr lang="en-GB" dirty="0"/>
            </a:br>
            <a:r>
              <a:rPr lang="en-GB" dirty="0"/>
              <a:t>Production</a:t>
            </a:r>
          </a:p>
          <a:p>
            <a:pPr marL="1657350" lvl="3" indent="-285750">
              <a:buFont typeface="Arial" panose="020B0604020202020204" pitchFamily="34" charset="0"/>
              <a:buChar char="•"/>
            </a:pPr>
            <a:r>
              <a:rPr lang="en-GB" dirty="0"/>
              <a:t>Purchasing</a:t>
            </a:r>
          </a:p>
          <a:p>
            <a:pPr marL="1657350" lvl="3" indent="-285750">
              <a:buFont typeface="Arial" panose="020B0604020202020204" pitchFamily="34" charset="0"/>
              <a:buChar char="•"/>
            </a:pPr>
            <a:r>
              <a:rPr lang="en-GB" dirty="0"/>
              <a:t>Distribution</a:t>
            </a:r>
          </a:p>
        </p:txBody>
      </p:sp>
    </p:spTree>
    <p:extLst>
      <p:ext uri="{BB962C8B-B14F-4D97-AF65-F5344CB8AC3E}">
        <p14:creationId xmlns:p14="http://schemas.microsoft.com/office/powerpoint/2010/main" val="4213982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2FF88-5CBF-AF22-E1CA-9F801D2B819B}"/>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22A406D5-6FA6-ACBB-0AF3-A83B29887E01}"/>
              </a:ext>
            </a:extLst>
          </p:cNvPr>
          <p:cNvSpPr txBox="1">
            <a:spLocks noChangeArrowheads="1"/>
          </p:cNvSpPr>
          <p:nvPr/>
        </p:nvSpPr>
        <p:spPr>
          <a:xfrm>
            <a:off x="388620" y="241004"/>
            <a:ext cx="10515599" cy="1465876"/>
          </a:xfrm>
          <a:prstGeom prst="rect">
            <a:avLst/>
          </a:prstGeom>
        </p:spPr>
        <p:txBody>
          <a:bodyPr anchor="ctr">
            <a:normAutofit fontScale="85000" lnSpcReduction="200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lnSpc>
                <a:spcPct val="170000"/>
              </a:lnSpc>
              <a:defRPr/>
            </a:pPr>
            <a:r>
              <a:rPr lang="en-GB" altLang="zh-CN" sz="3800" dirty="0">
                <a:ea typeface="宋体" pitchFamily="2" charset="-122"/>
              </a:rPr>
              <a:t>Analytics</a:t>
            </a:r>
          </a:p>
          <a:p>
            <a:pPr>
              <a:lnSpc>
                <a:spcPct val="170000"/>
              </a:lnSpc>
              <a:defRPr/>
            </a:pPr>
            <a:r>
              <a:rPr lang="en-GB" altLang="zh-CN" sz="3800" dirty="0">
                <a:ea typeface="宋体" pitchFamily="2" charset="-122"/>
              </a:rPr>
              <a:t>Overview</a:t>
            </a:r>
          </a:p>
        </p:txBody>
      </p:sp>
      <p:pic>
        <p:nvPicPr>
          <p:cNvPr id="3" name="Picture 2">
            <a:extLst>
              <a:ext uri="{FF2B5EF4-FFF2-40B4-BE49-F238E27FC236}">
                <a16:creationId xmlns:a16="http://schemas.microsoft.com/office/drawing/2014/main" id="{DB48B4B5-3E05-0F11-23AA-3DAF6B2CB24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47260" y="-24285"/>
            <a:ext cx="6941820" cy="572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40415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C0968-3D06-E18F-5FF4-A2E4BC64E62D}"/>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D626FA19-E9FE-3E32-27AD-EBDA65C5FB16}"/>
              </a:ext>
            </a:extLst>
          </p:cNvPr>
          <p:cNvSpPr txBox="1">
            <a:spLocks noChangeArrowheads="1"/>
          </p:cNvSpPr>
          <p:nvPr/>
        </p:nvSpPr>
        <p:spPr>
          <a:xfrm>
            <a:off x="360058" y="211120"/>
            <a:ext cx="10515599" cy="909020"/>
          </a:xfrm>
          <a:prstGeom prst="rect">
            <a:avLst/>
          </a:prstGeom>
        </p:spPr>
        <p:txBody>
          <a:bodyPr anchor="ctr">
            <a:normAutofit lnSpcReduction="100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lnSpc>
                <a:spcPct val="170000"/>
              </a:lnSpc>
              <a:defRPr/>
            </a:pPr>
            <a:r>
              <a:rPr lang="en-GB" altLang="zh-CN" sz="3800" dirty="0">
                <a:ea typeface="宋体" pitchFamily="2" charset="-122"/>
              </a:rPr>
              <a:t>BIG Data Analytics</a:t>
            </a:r>
          </a:p>
        </p:txBody>
      </p:sp>
      <p:pic>
        <p:nvPicPr>
          <p:cNvPr id="2" name="Picture 2">
            <a:extLst>
              <a:ext uri="{FF2B5EF4-FFF2-40B4-BE49-F238E27FC236}">
                <a16:creationId xmlns:a16="http://schemas.microsoft.com/office/drawing/2014/main" id="{1B64365F-8F35-B37A-25B2-D8C9800A914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40429" y="1554480"/>
            <a:ext cx="7651571" cy="3192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2">
            <a:extLst>
              <a:ext uri="{FF2B5EF4-FFF2-40B4-BE49-F238E27FC236}">
                <a16:creationId xmlns:a16="http://schemas.microsoft.com/office/drawing/2014/main" id="{AC4A1A3C-FCEB-EC64-098B-17B107C57E7E}"/>
              </a:ext>
            </a:extLst>
          </p:cNvPr>
          <p:cNvSpPr txBox="1">
            <a:spLocks/>
          </p:cNvSpPr>
          <p:nvPr/>
        </p:nvSpPr>
        <p:spPr>
          <a:xfrm>
            <a:off x="1226126" y="932330"/>
            <a:ext cx="8542713" cy="4195481"/>
          </a:xfrm>
          <a:prstGeom prst="rect">
            <a:avLst/>
          </a:prstGeom>
        </p:spPr>
        <p:txBody>
          <a:bodyPr anchor="b">
            <a:norm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US" sz="3600" dirty="0"/>
              <a:t>Big Data?</a:t>
            </a:r>
          </a:p>
          <a:p>
            <a:endParaRPr lang="en-US" sz="3600" dirty="0"/>
          </a:p>
          <a:p>
            <a:pPr lvl="1"/>
            <a:r>
              <a:rPr lang="en-US" sz="3200" b="0" dirty="0"/>
              <a:t>Not just big!</a:t>
            </a:r>
          </a:p>
          <a:p>
            <a:pPr lvl="1"/>
            <a:r>
              <a:rPr lang="en-US" sz="3200" b="0" dirty="0"/>
              <a:t>Volume </a:t>
            </a:r>
          </a:p>
          <a:p>
            <a:pPr lvl="1"/>
            <a:r>
              <a:rPr lang="en-US" sz="3200" b="0" dirty="0"/>
              <a:t>Variety</a:t>
            </a:r>
          </a:p>
          <a:p>
            <a:pPr lvl="1"/>
            <a:r>
              <a:rPr lang="en-US" sz="3200" b="0" dirty="0"/>
              <a:t>Velocity</a:t>
            </a:r>
          </a:p>
          <a:p>
            <a:endParaRPr lang="en-US" sz="3600" dirty="0"/>
          </a:p>
        </p:txBody>
      </p:sp>
    </p:spTree>
    <p:extLst>
      <p:ext uri="{BB962C8B-B14F-4D97-AF65-F5344CB8AC3E}">
        <p14:creationId xmlns:p14="http://schemas.microsoft.com/office/powerpoint/2010/main" val="31529703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79D2F-FEBF-03AB-4682-25D3DE6837D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E39D638-8F6D-AD9A-6BD6-AE42BB662335}"/>
              </a:ext>
            </a:extLst>
          </p:cNvPr>
          <p:cNvPicPr>
            <a:picLocks noChangeAspect="1"/>
          </p:cNvPicPr>
          <p:nvPr/>
        </p:nvPicPr>
        <p:blipFill>
          <a:blip r:embed="rId3"/>
          <a:stretch>
            <a:fillRect/>
          </a:stretch>
        </p:blipFill>
        <p:spPr>
          <a:xfrm>
            <a:off x="388619" y="0"/>
            <a:ext cx="11306593" cy="7010400"/>
          </a:xfrm>
          <a:prstGeom prst="rect">
            <a:avLst/>
          </a:prstGeom>
        </p:spPr>
      </p:pic>
      <p:pic>
        <p:nvPicPr>
          <p:cNvPr id="2052" name="Picture 4" descr="Big DATA in Data Science. What is Big Data? | by Chanaka | Medium">
            <a:extLst>
              <a:ext uri="{FF2B5EF4-FFF2-40B4-BE49-F238E27FC236}">
                <a16:creationId xmlns:a16="http://schemas.microsoft.com/office/drawing/2014/main" id="{62F17683-58A7-4733-F857-BD7481B920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4" y="-129540"/>
            <a:ext cx="12196354" cy="7114540"/>
          </a:xfrm>
          <a:prstGeom prst="rect">
            <a:avLst/>
          </a:prstGeom>
          <a:noFill/>
          <a:extLst>
            <a:ext uri="{909E8E84-426E-40DD-AFC4-6F175D3DCCD1}">
              <a14:hiddenFill xmlns:a14="http://schemas.microsoft.com/office/drawing/2010/main">
                <a:solidFill>
                  <a:srgbClr val="FFFFFF"/>
                </a:solidFill>
              </a14:hiddenFill>
            </a:ext>
          </a:extLst>
        </p:spPr>
      </p:pic>
      <p:sp>
        <p:nvSpPr>
          <p:cNvPr id="6" name="Star: 10 Points 5">
            <a:extLst>
              <a:ext uri="{FF2B5EF4-FFF2-40B4-BE49-F238E27FC236}">
                <a16:creationId xmlns:a16="http://schemas.microsoft.com/office/drawing/2014/main" id="{DB69723D-C687-899B-C026-EEE5FF3396CF}"/>
              </a:ext>
            </a:extLst>
          </p:cNvPr>
          <p:cNvSpPr/>
          <p:nvPr/>
        </p:nvSpPr>
        <p:spPr>
          <a:xfrm rot="20190564">
            <a:off x="4259707" y="2434856"/>
            <a:ext cx="3668232" cy="2604977"/>
          </a:xfrm>
          <a:prstGeom prst="star10">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b="1" dirty="0"/>
              <a:t>Value!</a:t>
            </a:r>
          </a:p>
        </p:txBody>
      </p:sp>
    </p:spTree>
    <p:extLst>
      <p:ext uri="{BB962C8B-B14F-4D97-AF65-F5344CB8AC3E}">
        <p14:creationId xmlns:p14="http://schemas.microsoft.com/office/powerpoint/2010/main" val="3055860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1159</Words>
  <Application>Microsoft Office PowerPoint</Application>
  <PresentationFormat>Widescreen</PresentationFormat>
  <Paragraphs>169</Paragraphs>
  <Slides>28</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28</vt:i4>
      </vt:variant>
    </vt:vector>
  </HeadingPairs>
  <TitlesOfParts>
    <vt:vector size="35" baseType="lpstr">
      <vt:lpstr>宋体</vt:lpstr>
      <vt:lpstr>Aptos</vt:lpstr>
      <vt:lpstr>Arial</vt:lpstr>
      <vt:lpstr>Calibri</vt:lpstr>
      <vt:lpstr>Wingdings 3</vt:lpstr>
      <vt:lpstr>Title Slide 1</vt:lpstr>
      <vt:lpstr>ALAMO22</vt:lpstr>
      <vt:lpstr>   Module: BMSP6017 Digital Business  Session 2: Business Intelligence/ Analytics   </vt:lpstr>
      <vt:lpstr>Agenda:</vt:lpstr>
      <vt:lpstr>Business Analytics</vt:lpstr>
      <vt:lpstr>PowerPoint Presentation</vt:lpstr>
      <vt:lpstr>Examples of Applications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5</cp:revision>
  <dcterms:created xsi:type="dcterms:W3CDTF">2025-09-08T10:01:36Z</dcterms:created>
  <dcterms:modified xsi:type="dcterms:W3CDTF">2025-09-23T09:44:35Z</dcterms:modified>
</cp:coreProperties>
</file>