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84" r:id="rId1"/>
  </p:sldMasterIdLst>
  <p:notesMasterIdLst>
    <p:notesMasterId r:id="rId9"/>
  </p:notesMasterIdLst>
  <p:sldIdLst>
    <p:sldId id="257" r:id="rId2"/>
    <p:sldId id="259" r:id="rId3"/>
    <p:sldId id="260" r:id="rId4"/>
    <p:sldId id="261" r:id="rId5"/>
    <p:sldId id="264" r:id="rId6"/>
    <p:sldId id="262" r:id="rId7"/>
    <p:sldId id="263" r:id="rId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93861" autoAdjust="0"/>
  </p:normalViewPr>
  <p:slideViewPr>
    <p:cSldViewPr snapToGrid="0">
      <p:cViewPr varScale="1">
        <p:scale>
          <a:sx n="107" d="100"/>
          <a:sy n="107" d="100"/>
        </p:scale>
        <p:origin x="750"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2C2282C-9110-481C-AEBA-1B431868E425}" type="datetimeFigureOut">
              <a:rPr lang="en-IN" smtClean="0"/>
              <a:t>27-10-2023</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9399B4D-8438-45F1-BFE3-0A6E3E9E7DA4}" type="slidenum">
              <a:rPr lang="en-IN" smtClean="0"/>
              <a:t>‹#›</a:t>
            </a:fld>
            <a:endParaRPr lang="en-IN"/>
          </a:p>
        </p:txBody>
      </p:sp>
    </p:spTree>
    <p:extLst>
      <p:ext uri="{BB962C8B-B14F-4D97-AF65-F5344CB8AC3E}">
        <p14:creationId xmlns:p14="http://schemas.microsoft.com/office/powerpoint/2010/main" val="57982877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spcBef>
                <a:spcPts val="35"/>
              </a:spcBef>
            </a:pPr>
            <a:r>
              <a:rPr lang="en-IN" sz="1800" b="1" kern="0" dirty="0">
                <a:effectLst/>
                <a:latin typeface="Times New Roman" panose="02020603050405020304" pitchFamily="18" charset="0"/>
                <a:ea typeface="Calibri Light" panose="020F0302020204030204" pitchFamily="34" charset="0"/>
                <a:cs typeface="Calibri Light" panose="020F0302020204030204" pitchFamily="34" charset="0"/>
              </a:rPr>
              <a:t>Task 2</a:t>
            </a:r>
          </a:p>
          <a:p>
            <a:pPr algn="just">
              <a:lnSpc>
                <a:spcPct val="200000"/>
              </a:lnSpc>
              <a:spcBef>
                <a:spcPts val="200"/>
              </a:spcBef>
            </a:pPr>
            <a:r>
              <a:rPr lang="en-IN" sz="1800" b="1" dirty="0">
                <a:effectLst/>
                <a:latin typeface="Times New Roman" panose="02020603050405020304" pitchFamily="18" charset="0"/>
                <a:ea typeface="Times New Roman" panose="02020603050405020304" pitchFamily="18" charset="0"/>
                <a:cs typeface="Times New Roman" panose="02020603050405020304" pitchFamily="18" charset="0"/>
              </a:rPr>
              <a:t>Presentation</a:t>
            </a:r>
          </a:p>
          <a:p>
            <a:pPr algn="just">
              <a:lnSpc>
                <a:spcPct val="200000"/>
              </a:lnSpc>
            </a:pPr>
            <a:r>
              <a:rPr lang="en-IN" sz="1800" b="1" i="1" dirty="0">
                <a:solidFill>
                  <a:srgbClr val="000000"/>
                </a:solidFill>
                <a:effectLst/>
                <a:latin typeface="Times New Roman" panose="02020603050405020304" pitchFamily="18" charset="0"/>
                <a:ea typeface="Times New Roman" panose="02020603050405020304" pitchFamily="18" charset="0"/>
              </a:rPr>
              <a:t>Benefits of keeping multilingual employees in a hotel</a:t>
            </a:r>
            <a:endParaRPr lang="en-IN" sz="1800" dirty="0">
              <a:effectLst/>
              <a:latin typeface="Times New Roman" panose="02020603050405020304" pitchFamily="18" charset="0"/>
              <a:ea typeface="Times New Roman" panose="02020603050405020304" pitchFamily="18" charset="0"/>
            </a:endParaRPr>
          </a:p>
          <a:p>
            <a:pPr algn="just">
              <a:lnSpc>
                <a:spcPct val="200000"/>
              </a:lnSpc>
            </a:pPr>
            <a:r>
              <a:rPr lang="en-IN" sz="1800" dirty="0">
                <a:solidFill>
                  <a:srgbClr val="000000"/>
                </a:solidFill>
                <a:effectLst/>
                <a:latin typeface="Times New Roman" panose="02020603050405020304" pitchFamily="18" charset="0"/>
                <a:ea typeface="Times New Roman" panose="02020603050405020304" pitchFamily="18" charset="0"/>
              </a:rPr>
              <a:t>The benefits of hiring multilingual staff in a hotel are numerous. Primarily, it enabled efficient interaction with visitors from various language backgrounds, improving customer support and happiness. The experience is more individualised and customised when staff members speak many languages since they can more quickly comprehend and answer clients' wants, preferences and concerns. Furthermore, being able to speak with visitors from other nations in their language makes them feel more at ease and respected. This promotes trust and rapport that results in increased customer loyalty and favourable word-of-mouth recommendations. Lastly, bilingual staff members can help resolve issues and misunderstandings brought on by language problems, promoting a peaceful and welcoming atmosphere for both visitors and workers </a:t>
            </a:r>
            <a:r>
              <a:rPr lang="en-US" sz="1800" dirty="0">
                <a:solidFill>
                  <a:srgbClr val="000000"/>
                </a:solidFill>
                <a:effectLst/>
                <a:latin typeface="Times New Roman" panose="02020603050405020304" pitchFamily="18" charset="0"/>
                <a:ea typeface="Times New Roman" panose="02020603050405020304" pitchFamily="18" charset="0"/>
              </a:rPr>
              <a:t>(</a:t>
            </a:r>
            <a:r>
              <a:rPr lang="en-US" sz="1800" dirty="0" err="1">
                <a:solidFill>
                  <a:srgbClr val="000000"/>
                </a:solidFill>
                <a:effectLst/>
                <a:latin typeface="Times New Roman" panose="02020603050405020304" pitchFamily="18" charset="0"/>
                <a:ea typeface="Times New Roman" panose="02020603050405020304" pitchFamily="18" charset="0"/>
              </a:rPr>
              <a:t>learnship</a:t>
            </a:r>
            <a:r>
              <a:rPr lang="en-US" sz="1800" dirty="0">
                <a:solidFill>
                  <a:srgbClr val="000000"/>
                </a:solidFill>
                <a:effectLst/>
                <a:latin typeface="Times New Roman" panose="02020603050405020304" pitchFamily="18" charset="0"/>
                <a:ea typeface="Times New Roman" panose="02020603050405020304" pitchFamily="18" charset="0"/>
              </a:rPr>
              <a:t>, 2023)</a:t>
            </a:r>
            <a:r>
              <a:rPr lang="en-IN" sz="1800" dirty="0">
                <a:solidFill>
                  <a:srgbClr val="000000"/>
                </a:solidFill>
                <a:effectLst/>
                <a:latin typeface="Times New Roman" panose="02020603050405020304" pitchFamily="18" charset="0"/>
                <a:ea typeface="Times New Roman" panose="02020603050405020304" pitchFamily="18" charset="0"/>
              </a:rPr>
              <a:t>.</a:t>
            </a:r>
            <a:endParaRPr lang="en-IN" sz="1800" dirty="0">
              <a:effectLst/>
              <a:latin typeface="Times New Roman" panose="02020603050405020304" pitchFamily="18" charset="0"/>
              <a:ea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B9399B4D-8438-45F1-BFE3-0A6E3E9E7DA4}" type="slidenum">
              <a:rPr lang="en-IN" smtClean="0"/>
              <a:t>2</a:t>
            </a:fld>
            <a:endParaRPr lang="en-IN"/>
          </a:p>
        </p:txBody>
      </p:sp>
    </p:spTree>
    <p:extLst>
      <p:ext uri="{BB962C8B-B14F-4D97-AF65-F5344CB8AC3E}">
        <p14:creationId xmlns:p14="http://schemas.microsoft.com/office/powerpoint/2010/main" val="268276666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pPr>
            <a:r>
              <a:rPr lang="en-IN" sz="1800" b="1" i="1" dirty="0">
                <a:solidFill>
                  <a:srgbClr val="000000"/>
                </a:solidFill>
                <a:effectLst/>
                <a:latin typeface="Times New Roman" panose="02020603050405020304" pitchFamily="18" charset="0"/>
                <a:ea typeface="Times New Roman" panose="02020603050405020304" pitchFamily="18" charset="0"/>
              </a:rPr>
              <a:t>Advantages for hotel workers to know multiple languages</a:t>
            </a:r>
            <a:endParaRPr lang="en-IN" sz="1800" dirty="0">
              <a:effectLst/>
              <a:latin typeface="Times New Roman" panose="02020603050405020304" pitchFamily="18" charset="0"/>
              <a:ea typeface="Times New Roman" panose="02020603050405020304" pitchFamily="18" charset="0"/>
            </a:endParaRPr>
          </a:p>
          <a:p>
            <a:pPr algn="just">
              <a:lnSpc>
                <a:spcPct val="200000"/>
              </a:lnSpc>
            </a:pPr>
            <a:r>
              <a:rPr lang="en-IN" sz="1800" dirty="0">
                <a:solidFill>
                  <a:srgbClr val="000000"/>
                </a:solidFill>
                <a:effectLst/>
                <a:latin typeface="Times New Roman" panose="02020603050405020304" pitchFamily="18" charset="0"/>
                <a:ea typeface="Times New Roman" panose="02020603050405020304" pitchFamily="18" charset="0"/>
              </a:rPr>
              <a:t>Multilingual hotel staff members benefit from several advantages. Primarily, it creates chances for efficient communication with a variety of visitors, enabling improved client satisfaction and service. Speaking the visitor's native tongue makes for a warm and personalised experience that fosters great relationships and may enhance tips and favourable evaluations. Additionally, bilingual staff members may help to resolve issues and misunderstandings brought on by language limitations, resulting in efficient operations and pleasing customers. Lastly, being able to speak more than one language helps hotel staff to advance in their respective profession since it shows that they can adapt to different cultures and work with clients from any region </a:t>
            </a:r>
            <a:r>
              <a:rPr lang="en-US" sz="1800" dirty="0">
                <a:solidFill>
                  <a:srgbClr val="000000"/>
                </a:solidFill>
                <a:effectLst/>
                <a:latin typeface="Times New Roman" panose="02020603050405020304" pitchFamily="18" charset="0"/>
                <a:ea typeface="Times New Roman" panose="02020603050405020304" pitchFamily="18" charset="0"/>
              </a:rPr>
              <a:t>(</a:t>
            </a:r>
            <a:r>
              <a:rPr lang="en-US" sz="1800" dirty="0" err="1">
                <a:solidFill>
                  <a:srgbClr val="000000"/>
                </a:solidFill>
                <a:effectLst/>
                <a:latin typeface="Times New Roman" panose="02020603050405020304" pitchFamily="18" charset="0"/>
                <a:ea typeface="Times New Roman" panose="02020603050405020304" pitchFamily="18" charset="0"/>
              </a:rPr>
              <a:t>hospitalitysearch</a:t>
            </a:r>
            <a:r>
              <a:rPr lang="en-US" sz="1800" dirty="0">
                <a:solidFill>
                  <a:srgbClr val="000000"/>
                </a:solidFill>
                <a:effectLst/>
                <a:latin typeface="Times New Roman" panose="02020603050405020304" pitchFamily="18" charset="0"/>
                <a:ea typeface="Times New Roman" panose="02020603050405020304" pitchFamily="18" charset="0"/>
              </a:rPr>
              <a:t>, 2023)</a:t>
            </a:r>
            <a:r>
              <a:rPr lang="en-IN" sz="1800" dirty="0">
                <a:solidFill>
                  <a:srgbClr val="000000"/>
                </a:solidFill>
                <a:effectLst/>
                <a:latin typeface="Times New Roman" panose="02020603050405020304" pitchFamily="18" charset="0"/>
                <a:ea typeface="Times New Roman" panose="02020603050405020304" pitchFamily="18" charset="0"/>
              </a:rPr>
              <a:t>. </a:t>
            </a:r>
            <a:endParaRPr lang="en-IN" sz="1800" dirty="0">
              <a:effectLst/>
              <a:latin typeface="Times New Roman" panose="02020603050405020304" pitchFamily="18" charset="0"/>
              <a:ea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B9399B4D-8438-45F1-BFE3-0A6E3E9E7DA4}" type="slidenum">
              <a:rPr lang="en-IN" smtClean="0"/>
              <a:t>3</a:t>
            </a:fld>
            <a:endParaRPr lang="en-IN"/>
          </a:p>
        </p:txBody>
      </p:sp>
    </p:spTree>
    <p:extLst>
      <p:ext uri="{BB962C8B-B14F-4D97-AF65-F5344CB8AC3E}">
        <p14:creationId xmlns:p14="http://schemas.microsoft.com/office/powerpoint/2010/main" val="191782912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pPr>
            <a:r>
              <a:rPr lang="en-IN" sz="1800" b="1" i="1" dirty="0">
                <a:solidFill>
                  <a:srgbClr val="000000"/>
                </a:solidFill>
                <a:effectLst/>
                <a:latin typeface="Times New Roman" panose="02020603050405020304" pitchFamily="18" charset="0"/>
                <a:ea typeface="Times New Roman" panose="02020603050405020304" pitchFamily="18" charset="0"/>
              </a:rPr>
              <a:t>Challenges of learning the language</a:t>
            </a:r>
            <a:endParaRPr lang="en-IN" sz="1800" dirty="0">
              <a:effectLst/>
              <a:latin typeface="Times New Roman" panose="02020603050405020304" pitchFamily="18" charset="0"/>
              <a:ea typeface="Times New Roman" panose="02020603050405020304" pitchFamily="18" charset="0"/>
            </a:endParaRPr>
          </a:p>
          <a:p>
            <a:pPr algn="just">
              <a:lnSpc>
                <a:spcPct val="200000"/>
              </a:lnSpc>
            </a:pPr>
            <a:r>
              <a:rPr lang="en-IN" sz="1800" dirty="0">
                <a:solidFill>
                  <a:srgbClr val="000000"/>
                </a:solidFill>
                <a:effectLst/>
                <a:latin typeface="Times New Roman" panose="02020603050405020304" pitchFamily="18" charset="0"/>
                <a:ea typeface="Times New Roman" panose="02020603050405020304" pitchFamily="18" charset="0"/>
              </a:rPr>
              <a:t>There are several difficulties for people to overcome when learning a new language. Firstly, learning a new language takes effort, commitment and regular practice, all of which can be tough and time-consuming. Secondly, it might be frustrating and discouraging due to the complexity of grammar, vocabulary and pronunciation. Also, cultural quirks and idiomatic idioms may make it challenging to comprehend others and use the language successfully. Moreover, staying motivated and persistent during the learning process can be difficult, particularly when progress seems to be taking a long time. Lastly, there might not be many possibilities for immersion language practice, making it more difficult to become fluent and confident in everyday interactions. </a:t>
            </a:r>
            <a:endParaRPr lang="en-IN" sz="1800" dirty="0">
              <a:effectLst/>
              <a:latin typeface="Times New Roman" panose="02020603050405020304" pitchFamily="18" charset="0"/>
              <a:ea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B9399B4D-8438-45F1-BFE3-0A6E3E9E7DA4}" type="slidenum">
              <a:rPr lang="en-IN" smtClean="0"/>
              <a:t>4</a:t>
            </a:fld>
            <a:endParaRPr lang="en-IN"/>
          </a:p>
        </p:txBody>
      </p:sp>
    </p:spTree>
    <p:extLst>
      <p:ext uri="{BB962C8B-B14F-4D97-AF65-F5344CB8AC3E}">
        <p14:creationId xmlns:p14="http://schemas.microsoft.com/office/powerpoint/2010/main" val="25287631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pPr>
            <a:r>
              <a:rPr lang="en-IN" sz="1800" b="1" i="1" dirty="0">
                <a:solidFill>
                  <a:srgbClr val="000000"/>
                </a:solidFill>
                <a:effectLst/>
                <a:latin typeface="Times New Roman" panose="02020603050405020304" pitchFamily="18" charset="0"/>
                <a:ea typeface="Times New Roman" panose="02020603050405020304" pitchFamily="18" charset="0"/>
              </a:rPr>
              <a:t>Staff behaviour</a:t>
            </a:r>
            <a:endParaRPr lang="en-IN" sz="1800" dirty="0">
              <a:effectLst/>
              <a:latin typeface="Times New Roman" panose="02020603050405020304" pitchFamily="18" charset="0"/>
              <a:ea typeface="Times New Roman" panose="02020603050405020304" pitchFamily="18" charset="0"/>
            </a:endParaRPr>
          </a:p>
          <a:p>
            <a:pPr algn="just">
              <a:lnSpc>
                <a:spcPct val="200000"/>
              </a:lnSpc>
            </a:pPr>
            <a:r>
              <a:rPr lang="en-IN" sz="1800" dirty="0">
                <a:solidFill>
                  <a:srgbClr val="000000"/>
                </a:solidFill>
                <a:effectLst/>
                <a:latin typeface="Times New Roman" panose="02020603050405020304" pitchFamily="18" charset="0"/>
                <a:ea typeface="Times New Roman" panose="02020603050405020304" pitchFamily="18" charset="0"/>
              </a:rPr>
              <a:t>The whole guest experience at a hotel is greatly influenced by the behaviour of the personnel. Friendly staff members provide a friendly environment that makes visitors feel appreciated and at home. For one to provide outstanding customer service, one must be courteous, professional and attentive. A high degree of customer service is displayed by staff members who actively listen to client’s wants and problems and then respond in a timely and efficient manner. Building trust and rapport with visitors also involves showing empathy and understanding for their needs and worries </a:t>
            </a:r>
            <a:r>
              <a:rPr lang="en-US" sz="1800" dirty="0">
                <a:solidFill>
                  <a:srgbClr val="000000"/>
                </a:solidFill>
                <a:effectLst/>
                <a:latin typeface="Times New Roman" panose="02020603050405020304" pitchFamily="18" charset="0"/>
                <a:ea typeface="Times New Roman" panose="02020603050405020304" pitchFamily="18" charset="0"/>
              </a:rPr>
              <a:t>(ad-</a:t>
            </a:r>
            <a:r>
              <a:rPr lang="en-US" sz="1800" dirty="0" err="1">
                <a:solidFill>
                  <a:srgbClr val="000000"/>
                </a:solidFill>
                <a:effectLst/>
                <a:latin typeface="Times New Roman" panose="02020603050405020304" pitchFamily="18" charset="0"/>
                <a:ea typeface="Times New Roman" panose="02020603050405020304" pitchFamily="18" charset="0"/>
              </a:rPr>
              <a:t>vance</a:t>
            </a:r>
            <a:r>
              <a:rPr lang="en-US" sz="1800" dirty="0">
                <a:solidFill>
                  <a:srgbClr val="000000"/>
                </a:solidFill>
                <a:effectLst/>
                <a:latin typeface="Times New Roman" panose="02020603050405020304" pitchFamily="18" charset="0"/>
                <a:ea typeface="Times New Roman" panose="02020603050405020304" pitchFamily="18" charset="0"/>
              </a:rPr>
              <a:t>, 2023)</a:t>
            </a:r>
            <a:r>
              <a:rPr lang="en-IN" sz="1800" dirty="0">
                <a:solidFill>
                  <a:srgbClr val="000000"/>
                </a:solidFill>
                <a:effectLst/>
                <a:latin typeface="Times New Roman" panose="02020603050405020304" pitchFamily="18" charset="0"/>
                <a:ea typeface="Times New Roman" panose="02020603050405020304" pitchFamily="18" charset="0"/>
              </a:rPr>
              <a:t>. </a:t>
            </a:r>
            <a:endParaRPr lang="en-IN" sz="1800" dirty="0">
              <a:effectLst/>
              <a:latin typeface="Times New Roman" panose="02020603050405020304" pitchFamily="18" charset="0"/>
              <a:ea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B9399B4D-8438-45F1-BFE3-0A6E3E9E7DA4}" type="slidenum">
              <a:rPr lang="en-IN" smtClean="0"/>
              <a:t>6</a:t>
            </a:fld>
            <a:endParaRPr lang="en-IN"/>
          </a:p>
        </p:txBody>
      </p:sp>
    </p:spTree>
    <p:extLst>
      <p:ext uri="{BB962C8B-B14F-4D97-AF65-F5344CB8AC3E}">
        <p14:creationId xmlns:p14="http://schemas.microsoft.com/office/powerpoint/2010/main" val="429075334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spcBef>
                <a:spcPts val="35"/>
              </a:spcBef>
            </a:pPr>
            <a:r>
              <a:rPr lang="en-IN" sz="1800" b="1" kern="0" dirty="0">
                <a:effectLst/>
                <a:latin typeface="Times New Roman" panose="02020603050405020304" pitchFamily="18" charset="0"/>
                <a:ea typeface="Calibri Light" panose="020F0302020204030204" pitchFamily="34" charset="0"/>
                <a:cs typeface="Calibri Light" panose="020F0302020204030204" pitchFamily="34" charset="0"/>
              </a:rPr>
              <a:t>References</a:t>
            </a:r>
          </a:p>
          <a:p>
            <a:pPr algn="just">
              <a:lnSpc>
                <a:spcPct val="200000"/>
              </a:lnSpc>
            </a:pPr>
            <a:r>
              <a:rPr lang="en-IN" sz="1800" dirty="0">
                <a:effectLst/>
                <a:latin typeface="Times New Roman" panose="02020603050405020304" pitchFamily="18" charset="0"/>
                <a:ea typeface="Arial" panose="020B0604020202020204" pitchFamily="34" charset="0"/>
                <a:cs typeface="Arial" panose="020B0604020202020204" pitchFamily="34" charset="0"/>
              </a:rPr>
              <a:t>ad-</a:t>
            </a:r>
            <a:r>
              <a:rPr lang="en-IN" sz="1800" dirty="0" err="1">
                <a:effectLst/>
                <a:latin typeface="Times New Roman" panose="02020603050405020304" pitchFamily="18" charset="0"/>
                <a:ea typeface="Arial" panose="020B0604020202020204" pitchFamily="34" charset="0"/>
                <a:cs typeface="Arial" panose="020B0604020202020204" pitchFamily="34" charset="0"/>
              </a:rPr>
              <a:t>vance</a:t>
            </a:r>
            <a:r>
              <a:rPr lang="en-IN" sz="1800" dirty="0">
                <a:effectLst/>
                <a:latin typeface="Times New Roman" panose="02020603050405020304" pitchFamily="18" charset="0"/>
                <a:ea typeface="Arial" panose="020B0604020202020204" pitchFamily="34" charset="0"/>
                <a:cs typeface="Arial" panose="020B0604020202020204" pitchFamily="34" charset="0"/>
              </a:rPr>
              <a:t>, (2023). 5 QUALITIES OF A GREAT HOSPITALITY EMPLOYEE. [Online]Available at: https://ad-vance.com/blog/5-qualities-great-hospitality-employee/#:~:text=If%20there%20is%20one%20thing,%2C%20conversational%20manner%2C%20is%20imperative [Accessed 9 October 2023].</a:t>
            </a:r>
          </a:p>
          <a:p>
            <a:pPr algn="just">
              <a:lnSpc>
                <a:spcPct val="200000"/>
              </a:lnSpc>
            </a:pPr>
            <a:r>
              <a:rPr lang="en-IN" sz="1800" dirty="0" err="1">
                <a:effectLst/>
                <a:latin typeface="Times New Roman" panose="02020603050405020304" pitchFamily="18" charset="0"/>
                <a:ea typeface="Arial" panose="020B0604020202020204" pitchFamily="34" charset="0"/>
                <a:cs typeface="Arial" panose="020B0604020202020204" pitchFamily="34" charset="0"/>
              </a:rPr>
              <a:t>crowe</a:t>
            </a:r>
            <a:r>
              <a:rPr lang="en-IN" sz="1800" dirty="0">
                <a:effectLst/>
                <a:latin typeface="Times New Roman" panose="02020603050405020304" pitchFamily="18" charset="0"/>
                <a:ea typeface="Arial" panose="020B0604020202020204" pitchFamily="34" charset="0"/>
                <a:cs typeface="Arial" panose="020B0604020202020204" pitchFamily="34" charset="0"/>
              </a:rPr>
              <a:t>, (2023). Gibbs Reflective cycle. [Online]Available at: https://www.crowe-associates.co.uk/coaching-tools/gibbs-reflective-cycle/ [Accessed 12 October 2023].</a:t>
            </a:r>
          </a:p>
          <a:p>
            <a:pPr algn="just">
              <a:lnSpc>
                <a:spcPct val="200000"/>
              </a:lnSpc>
            </a:pPr>
            <a:r>
              <a:rPr lang="en-IN" sz="1800" dirty="0" err="1">
                <a:effectLst/>
                <a:latin typeface="Times New Roman" panose="02020603050405020304" pitchFamily="18" charset="0"/>
                <a:ea typeface="Arial" panose="020B0604020202020204" pitchFamily="34" charset="0"/>
                <a:cs typeface="Arial" panose="020B0604020202020204" pitchFamily="34" charset="0"/>
              </a:rPr>
              <a:t>ehotelier</a:t>
            </a:r>
            <a:r>
              <a:rPr lang="en-IN" sz="1800" dirty="0">
                <a:effectLst/>
                <a:latin typeface="Times New Roman" panose="02020603050405020304" pitchFamily="18" charset="0"/>
                <a:ea typeface="Arial" panose="020B0604020202020204" pitchFamily="34" charset="0"/>
                <a:cs typeface="Arial" panose="020B0604020202020204" pitchFamily="34" charset="0"/>
              </a:rPr>
              <a:t>, (2022). Language barriers in the hospitality industry. [Online]Available at: https://insights.ehotelier.com/suppliers/2022/03/10/language-barriers-in-the-hospitality-industry/#:~:text=Every%20guest%20must%20be%20made,could%20lose%20a%20valued%20customer [Accessed 5 October 2023].</a:t>
            </a:r>
          </a:p>
          <a:p>
            <a:pPr algn="just">
              <a:lnSpc>
                <a:spcPct val="200000"/>
              </a:lnSpc>
            </a:pPr>
            <a:r>
              <a:rPr lang="en-IN" sz="1800" dirty="0">
                <a:effectLst/>
                <a:latin typeface="Times New Roman" panose="02020603050405020304" pitchFamily="18" charset="0"/>
                <a:ea typeface="Arial" panose="020B0604020202020204" pitchFamily="34" charset="0"/>
                <a:cs typeface="Arial" panose="020B0604020202020204" pitchFamily="34" charset="0"/>
              </a:rPr>
              <a:t>Eldridge, L., (2023). GIBBS REFLECTIVE CYCLE : REFLECTIVE PRACTICE MADE EASY. [Online]Available at: https://cognitiveathlete.co.uk/the-gibbs-reflective-cycle-as-a-leader/ [Accessed 13 October 2023].</a:t>
            </a:r>
          </a:p>
          <a:p>
            <a:pPr algn="just">
              <a:lnSpc>
                <a:spcPct val="200000"/>
              </a:lnSpc>
            </a:pPr>
            <a:r>
              <a:rPr lang="en-IN" sz="1800" dirty="0" err="1">
                <a:effectLst/>
                <a:latin typeface="Times New Roman" panose="02020603050405020304" pitchFamily="18" charset="0"/>
                <a:ea typeface="Arial" panose="020B0604020202020204" pitchFamily="34" charset="0"/>
                <a:cs typeface="Arial" panose="020B0604020202020204" pitchFamily="34" charset="0"/>
              </a:rPr>
              <a:t>hospitalitysearch</a:t>
            </a:r>
            <a:r>
              <a:rPr lang="en-IN" sz="1800" dirty="0">
                <a:effectLst/>
                <a:latin typeface="Times New Roman" panose="02020603050405020304" pitchFamily="18" charset="0"/>
                <a:ea typeface="Arial" panose="020B0604020202020204" pitchFamily="34" charset="0"/>
                <a:cs typeface="Arial" panose="020B0604020202020204" pitchFamily="34" charset="0"/>
              </a:rPr>
              <a:t>, (2023). Benefits of Being Multilingual. [Online]Available at: https://hospitalitysearch.co.uk/benefits-of-being-multilingual/ [Accessed 8 October 2023].</a:t>
            </a:r>
          </a:p>
          <a:p>
            <a:pPr algn="just">
              <a:lnSpc>
                <a:spcPct val="200000"/>
              </a:lnSpc>
            </a:pPr>
            <a:r>
              <a:rPr lang="en-IN" sz="1800" dirty="0" err="1">
                <a:effectLst/>
                <a:latin typeface="Times New Roman" panose="02020603050405020304" pitchFamily="18" charset="0"/>
                <a:ea typeface="Arial" panose="020B0604020202020204" pitchFamily="34" charset="0"/>
                <a:cs typeface="Arial" panose="020B0604020202020204" pitchFamily="34" charset="0"/>
              </a:rPr>
              <a:t>hotelowner</a:t>
            </a:r>
            <a:r>
              <a:rPr lang="en-IN" sz="1800" dirty="0">
                <a:effectLst/>
                <a:latin typeface="Times New Roman" panose="02020603050405020304" pitchFamily="18" charset="0"/>
                <a:ea typeface="Arial" panose="020B0604020202020204" pitchFamily="34" charset="0"/>
                <a:cs typeface="Arial" panose="020B0604020202020204" pitchFamily="34" charset="0"/>
              </a:rPr>
              <a:t>, (2023). How to overcome language barriers with guests from overseas. [Online]Available at: https://www.hotelowner.co.uk/165408-how-to-overcome-language-barriers-with-guests-from-overseas/ [Accessed 6 October 2023].</a:t>
            </a:r>
          </a:p>
          <a:p>
            <a:pPr algn="just">
              <a:lnSpc>
                <a:spcPct val="200000"/>
              </a:lnSpc>
            </a:pPr>
            <a:r>
              <a:rPr lang="en-IN" sz="1800" dirty="0" err="1">
                <a:effectLst/>
                <a:latin typeface="Times New Roman" panose="02020603050405020304" pitchFamily="18" charset="0"/>
                <a:ea typeface="Arial" panose="020B0604020202020204" pitchFamily="34" charset="0"/>
                <a:cs typeface="Arial" panose="020B0604020202020204" pitchFamily="34" charset="0"/>
              </a:rPr>
              <a:t>learnship</a:t>
            </a:r>
            <a:r>
              <a:rPr lang="en-IN" sz="1800" dirty="0">
                <a:effectLst/>
                <a:latin typeface="Times New Roman" panose="02020603050405020304" pitchFamily="18" charset="0"/>
                <a:ea typeface="Arial" panose="020B0604020202020204" pitchFamily="34" charset="0"/>
                <a:cs typeface="Arial" panose="020B0604020202020204" pitchFamily="34" charset="0"/>
              </a:rPr>
              <a:t>, (2023). 5 Benefits of a Multilingual Workforce. [Online]Available at: https://www.learnship.com/en/blog/5-benefits-of-a-multilingual-workforce/ [Accessed 7 October 2023].</a:t>
            </a:r>
          </a:p>
          <a:p>
            <a:pPr algn="just">
              <a:lnSpc>
                <a:spcPct val="200000"/>
              </a:lnSpc>
            </a:pPr>
            <a:r>
              <a:rPr lang="en-IN" sz="1800" dirty="0">
                <a:effectLst/>
                <a:latin typeface="Times New Roman" panose="02020603050405020304" pitchFamily="18" charset="0"/>
                <a:ea typeface="Arial" panose="020B0604020202020204" pitchFamily="34" charset="0"/>
                <a:cs typeface="Arial" panose="020B0604020202020204" pitchFamily="34" charset="0"/>
              </a:rPr>
              <a:t>Main, P., (2023). Gibbs' Reflective Cycle. [Online]Available at: https://www.structural-learning.com/post/gibbs-reflective-cycle [Accessed 10 October 2023].</a:t>
            </a:r>
          </a:p>
          <a:p>
            <a:pPr algn="just">
              <a:lnSpc>
                <a:spcPct val="200000"/>
              </a:lnSpc>
            </a:pPr>
            <a:r>
              <a:rPr lang="en-IN" sz="1800" dirty="0">
                <a:effectLst/>
                <a:latin typeface="Times New Roman" panose="02020603050405020304" pitchFamily="18" charset="0"/>
                <a:ea typeface="Arial" panose="020B0604020202020204" pitchFamily="34" charset="0"/>
                <a:cs typeface="Arial" panose="020B0604020202020204" pitchFamily="34" charset="0"/>
              </a:rPr>
              <a:t>productive, (2023). 6 Stages of Gibbs’ Reflective Cycle. [Online]Available at: https://productive.fish/blog/gibbs-reflective-cycle/ [Accessed 14 October 2023].</a:t>
            </a:r>
          </a:p>
          <a:p>
            <a:pPr algn="just">
              <a:lnSpc>
                <a:spcPct val="200000"/>
              </a:lnSpc>
            </a:pPr>
            <a:r>
              <a:rPr lang="en-IN" sz="1800" dirty="0">
                <a:effectLst/>
                <a:latin typeface="Times New Roman" panose="02020603050405020304" pitchFamily="18" charset="0"/>
                <a:ea typeface="Arial" panose="020B0604020202020204" pitchFamily="34" charset="0"/>
                <a:cs typeface="Arial" panose="020B0604020202020204" pitchFamily="34" charset="0"/>
              </a:rPr>
              <a:t>Wallbridge, A., (2022). Gibbs Reflective Cycle – How To Learn From Experience And Become A Better Leader. [Online]Available at: https://www.tsw.co.uk/blog/leadership-and-management/gibbs-reflective-cycle/#:~:text=Gibbs%27%20reflective%20cycle%20is%20a,and%20build%20key%20leadership%20skills [Accessed 11 October 2023].</a:t>
            </a:r>
          </a:p>
          <a:p>
            <a:endParaRPr lang="en-IN" dirty="0"/>
          </a:p>
        </p:txBody>
      </p:sp>
      <p:sp>
        <p:nvSpPr>
          <p:cNvPr id="4" name="Slide Number Placeholder 3"/>
          <p:cNvSpPr>
            <a:spLocks noGrp="1"/>
          </p:cNvSpPr>
          <p:nvPr>
            <p:ph type="sldNum" sz="quarter" idx="5"/>
          </p:nvPr>
        </p:nvSpPr>
        <p:spPr/>
        <p:txBody>
          <a:bodyPr/>
          <a:lstStyle/>
          <a:p>
            <a:fld id="{B9399B4D-8438-45F1-BFE3-0A6E3E9E7DA4}" type="slidenum">
              <a:rPr lang="en-IN" smtClean="0"/>
              <a:t>7</a:t>
            </a:fld>
            <a:endParaRPr lang="en-IN"/>
          </a:p>
        </p:txBody>
      </p:sp>
    </p:spTree>
    <p:extLst>
      <p:ext uri="{BB962C8B-B14F-4D97-AF65-F5344CB8AC3E}">
        <p14:creationId xmlns:p14="http://schemas.microsoft.com/office/powerpoint/2010/main" val="384713571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455621"/>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37BBCBD8-8298-45DE-8F16-96D17178BE7F}" type="datetimeFigureOut">
              <a:rPr lang="en-IN" smtClean="0"/>
              <a:t>27-10-2023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A8D45B45-35ED-4683-BCA2-6653A7CE81B5}" type="slidenum">
              <a:rPr lang="en-IN" smtClean="0"/>
              <a:t>‹#›</a:t>
            </a:fld>
            <a:endParaRPr lang="en-IN"/>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6921623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7BBCBD8-8298-45DE-8F16-96D17178BE7F}" type="datetimeFigureOut">
              <a:rPr lang="en-IN" smtClean="0"/>
              <a:t>27-10-2023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A8D45B45-35ED-4683-BCA2-6653A7CE81B5}" type="slidenum">
              <a:rPr lang="en-IN" smtClean="0"/>
              <a:t>‹#›</a:t>
            </a:fld>
            <a:endParaRPr lang="en-IN"/>
          </a:p>
        </p:txBody>
      </p:sp>
    </p:spTree>
    <p:extLst>
      <p:ext uri="{BB962C8B-B14F-4D97-AF65-F5344CB8AC3E}">
        <p14:creationId xmlns:p14="http://schemas.microsoft.com/office/powerpoint/2010/main" val="319490977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7BBCBD8-8298-45DE-8F16-96D17178BE7F}" type="datetimeFigureOut">
              <a:rPr lang="en-IN" smtClean="0"/>
              <a:t>27-10-2023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A8D45B45-35ED-4683-BCA2-6653A7CE81B5}" type="slidenum">
              <a:rPr lang="en-IN" smtClean="0"/>
              <a:t>‹#›</a:t>
            </a:fld>
            <a:endParaRPr lang="en-IN"/>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0198091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78" y="1845734"/>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17920" y="1845735"/>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7BBCBD8-8298-45DE-8F16-96D17178BE7F}" type="datetimeFigureOut">
              <a:rPr lang="en-IN" smtClean="0"/>
              <a:t>27-10-2023</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A8D45B45-35ED-4683-BCA2-6653A7CE81B5}" type="slidenum">
              <a:rPr lang="en-IN" smtClean="0"/>
              <a:t>‹#›</a:t>
            </a:fld>
            <a:endParaRPr lang="en-IN"/>
          </a:p>
        </p:txBody>
      </p:sp>
    </p:spTree>
    <p:extLst>
      <p:ext uri="{BB962C8B-B14F-4D97-AF65-F5344CB8AC3E}">
        <p14:creationId xmlns:p14="http://schemas.microsoft.com/office/powerpoint/2010/main" val="45294485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1792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7BBCBD8-8298-45DE-8F16-96D17178BE7F}" type="datetimeFigureOut">
              <a:rPr lang="en-IN" smtClean="0"/>
              <a:t>27-10-2023</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A8D45B45-35ED-4683-BCA2-6653A7CE81B5}" type="slidenum">
              <a:rPr lang="en-IN" smtClean="0"/>
              <a:t>‹#›</a:t>
            </a:fld>
            <a:endParaRPr lang="en-IN"/>
          </a:p>
        </p:txBody>
      </p:sp>
    </p:spTree>
    <p:extLst>
      <p:ext uri="{BB962C8B-B14F-4D97-AF65-F5344CB8AC3E}">
        <p14:creationId xmlns:p14="http://schemas.microsoft.com/office/powerpoint/2010/main" val="4309280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37BBCBD8-8298-45DE-8F16-96D17178BE7F}" type="datetimeFigureOut">
              <a:rPr lang="en-IN" smtClean="0"/>
              <a:t>27-10-2023</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A8D45B45-35ED-4683-BCA2-6653A7CE81B5}" type="slidenum">
              <a:rPr lang="en-IN" smtClean="0"/>
              <a:t>‹#›</a:t>
            </a:fld>
            <a:endParaRPr lang="en-IN"/>
          </a:p>
        </p:txBody>
      </p:sp>
    </p:spTree>
    <p:extLst>
      <p:ext uri="{BB962C8B-B14F-4D97-AF65-F5344CB8AC3E}">
        <p14:creationId xmlns:p14="http://schemas.microsoft.com/office/powerpoint/2010/main" val="126655115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37BBCBD8-8298-45DE-8F16-96D17178BE7F}" type="datetimeFigureOut">
              <a:rPr lang="en-IN" smtClean="0"/>
              <a:t>27-10-2023</a:t>
            </a:fld>
            <a:endParaRPr lang="en-IN"/>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IN"/>
          </a:p>
        </p:txBody>
      </p:sp>
      <p:sp>
        <p:nvSpPr>
          <p:cNvPr id="9" name="Slide Number Placeholder 8"/>
          <p:cNvSpPr>
            <a:spLocks noGrp="1"/>
          </p:cNvSpPr>
          <p:nvPr>
            <p:ph type="sldNum" sz="quarter" idx="12"/>
          </p:nvPr>
        </p:nvSpPr>
        <p:spPr/>
        <p:txBody>
          <a:bodyPr/>
          <a:lstStyle/>
          <a:p>
            <a:fld id="{A8D45B45-35ED-4683-BCA2-6653A7CE81B5}" type="slidenum">
              <a:rPr lang="en-IN" smtClean="0"/>
              <a:t>‹#›</a:t>
            </a:fld>
            <a:endParaRPr lang="en-IN"/>
          </a:p>
        </p:txBody>
      </p:sp>
    </p:spTree>
    <p:extLst>
      <p:ext uri="{BB962C8B-B14F-4D97-AF65-F5344CB8AC3E}">
        <p14:creationId xmlns:p14="http://schemas.microsoft.com/office/powerpoint/2010/main" val="159891696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800600" y="731520"/>
            <a:ext cx="6492240" cy="5257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37BBCBD8-8298-45DE-8F16-96D17178BE7F}" type="datetimeFigureOut">
              <a:rPr lang="en-IN" smtClean="0"/>
              <a:t>27-10-2023</a:t>
            </a:fld>
            <a:endParaRPr lang="en-IN"/>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IN"/>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A8D45B45-35ED-4683-BCA2-6653A7CE81B5}" type="slidenum">
              <a:rPr lang="en-IN" smtClean="0"/>
              <a:t>‹#›</a:t>
            </a:fld>
            <a:endParaRPr lang="en-IN"/>
          </a:p>
        </p:txBody>
      </p:sp>
    </p:spTree>
    <p:extLst>
      <p:ext uri="{BB962C8B-B14F-4D97-AF65-F5344CB8AC3E}">
        <p14:creationId xmlns:p14="http://schemas.microsoft.com/office/powerpoint/2010/main" val="8730392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645" cy="822960"/>
          </a:xfrm>
        </p:spPr>
        <p:txBody>
          <a:bodyPr lIns="91440" tIns="0" rIns="91440" bIns="0" anchor="b">
            <a:noAutofit/>
          </a:bodyPr>
          <a:lstStyle>
            <a:lvl1pPr>
              <a:defRPr sz="36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15" y="0"/>
            <a:ext cx="12191985" cy="4915076"/>
          </a:xfrm>
          <a:solidFill>
            <a:schemeClr val="bg2">
              <a:lumMod val="90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097280" y="5907024"/>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7BBCBD8-8298-45DE-8F16-96D17178BE7F}" type="datetimeFigureOut">
              <a:rPr lang="en-IN" smtClean="0"/>
              <a:t>27-10-2023</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A8D45B45-35ED-4683-BCA2-6653A7CE81B5}" type="slidenum">
              <a:rPr lang="en-IN" smtClean="0"/>
              <a:t>‹#›</a:t>
            </a:fld>
            <a:endParaRPr lang="en-IN"/>
          </a:p>
        </p:txBody>
      </p:sp>
    </p:spTree>
    <p:extLst>
      <p:ext uri="{BB962C8B-B14F-4D97-AF65-F5344CB8AC3E}">
        <p14:creationId xmlns:p14="http://schemas.microsoft.com/office/powerpoint/2010/main" val="345697213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7BBCBD8-8298-45DE-8F16-96D17178BE7F}" type="datetimeFigureOut">
              <a:rPr lang="en-IN" smtClean="0"/>
              <a:t>27-10-2023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A8D45B45-35ED-4683-BCA2-6653A7CE81B5}" type="slidenum">
              <a:rPr lang="en-IN" smtClean="0"/>
              <a:t>‹#›</a:t>
            </a:fld>
            <a:endParaRPr lang="en-IN"/>
          </a:p>
        </p:txBody>
      </p:sp>
    </p:spTree>
    <p:extLst>
      <p:ext uri="{BB962C8B-B14F-4D97-AF65-F5344CB8AC3E}">
        <p14:creationId xmlns:p14="http://schemas.microsoft.com/office/powerpoint/2010/main" val="32710280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2302"/>
            <a:ext cx="2628900" cy="575989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2302"/>
            <a:ext cx="7734300" cy="5759898"/>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7BBCBD8-8298-45DE-8F16-96D17178BE7F}" type="datetimeFigureOut">
              <a:rPr lang="en-IN" smtClean="0"/>
              <a:t>27-10-2023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A8D45B45-35ED-4683-BCA2-6653A7CE81B5}" type="slidenum">
              <a:rPr lang="en-IN" smtClean="0"/>
              <a:t>‹#›</a:t>
            </a:fld>
            <a:endParaRPr lang="en-IN"/>
          </a:p>
        </p:txBody>
      </p:sp>
    </p:spTree>
    <p:extLst>
      <p:ext uri="{BB962C8B-B14F-4D97-AF65-F5344CB8AC3E}">
        <p14:creationId xmlns:p14="http://schemas.microsoft.com/office/powerpoint/2010/main" val="368667550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6334316"/>
            <a:ext cx="12191985" cy="6648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37BBCBD8-8298-45DE-8F16-96D17178BE7F}" type="datetimeFigureOut">
              <a:rPr lang="en-IN" smtClean="0"/>
              <a:t>27-10-2023</a:t>
            </a:fld>
            <a:endParaRPr lang="en-IN"/>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IN"/>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A8D45B45-35ED-4683-BCA2-6653A7CE81B5}" type="slidenum">
              <a:rPr lang="en-IN" smtClean="0"/>
              <a:t>‹#›</a:t>
            </a:fld>
            <a:endParaRPr lang="en-IN"/>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27070418"/>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4.xml"/><Relationship Id="rId1" Type="http://schemas.openxmlformats.org/officeDocument/2006/relationships/slideLayout" Target="../slideLayouts/slideLayout7.xml"/><Relationship Id="rId4" Type="http://schemas.openxmlformats.org/officeDocument/2006/relationships/image" Target="../media/image7.png"/></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E2EC80DD-B58A-C72E-F1CC-84082E161828}"/>
              </a:ext>
            </a:extLst>
          </p:cNvPr>
          <p:cNvSpPr txBox="1"/>
          <p:nvPr/>
        </p:nvSpPr>
        <p:spPr>
          <a:xfrm>
            <a:off x="1920792" y="674092"/>
            <a:ext cx="8567913" cy="1977721"/>
          </a:xfrm>
          <a:prstGeom prst="rect">
            <a:avLst/>
          </a:prstGeom>
          <a:noFill/>
        </p:spPr>
        <p:txBody>
          <a:bodyPr wrap="square">
            <a:spAutoFit/>
          </a:bodyPr>
          <a:lstStyle/>
          <a:p>
            <a:pPr algn="ctr">
              <a:lnSpc>
                <a:spcPct val="200000"/>
              </a:lnSpc>
            </a:pPr>
            <a:r>
              <a:rPr lang="en-IN" sz="2800" b="1" dirty="0">
                <a:effectLst/>
                <a:latin typeface="Times New Roman" panose="02020603050405020304" pitchFamily="18" charset="0"/>
                <a:ea typeface="Arial" panose="020B0604020202020204" pitchFamily="34" charset="0"/>
                <a:cs typeface="Arial" panose="020B0604020202020204" pitchFamily="34" charset="0"/>
              </a:rPr>
              <a:t>Foreign Languages and Cultural Awareness</a:t>
            </a:r>
            <a:endParaRPr lang="en-IN" dirty="0">
              <a:effectLst/>
              <a:latin typeface="Times New Roman" panose="02020603050405020304" pitchFamily="18" charset="0"/>
              <a:ea typeface="Arial" panose="020B0604020202020204" pitchFamily="34" charset="0"/>
              <a:cs typeface="Arial" panose="020B0604020202020204" pitchFamily="34" charset="0"/>
            </a:endParaRPr>
          </a:p>
          <a:p>
            <a:pPr algn="ctr">
              <a:lnSpc>
                <a:spcPct val="200000"/>
              </a:lnSpc>
            </a:pPr>
            <a:r>
              <a:rPr lang="en-IN" b="1" dirty="0">
                <a:effectLst/>
                <a:latin typeface="Sylfaen" panose="010A0502050306030303" pitchFamily="18" charset="0"/>
                <a:ea typeface="Arial" panose="020B0604020202020204" pitchFamily="34" charset="0"/>
                <a:cs typeface="Arial" panose="020B0604020202020204" pitchFamily="34" charset="0"/>
              </a:rPr>
              <a:t>Diversity Hotel &amp; Spa London</a:t>
            </a:r>
          </a:p>
          <a:p>
            <a:pPr algn="ctr">
              <a:lnSpc>
                <a:spcPct val="200000"/>
              </a:lnSpc>
            </a:pPr>
            <a:r>
              <a:rPr lang="en-IN" dirty="0">
                <a:effectLst/>
                <a:latin typeface="Times New Roman" panose="02020603050405020304" pitchFamily="18" charset="0"/>
                <a:ea typeface="Arial" panose="020B0604020202020204" pitchFamily="34" charset="0"/>
                <a:cs typeface="Arial" panose="020B0604020202020204" pitchFamily="34" charset="0"/>
              </a:rPr>
              <a:t>Lecturer(Module Lead): Lisa </a:t>
            </a:r>
            <a:r>
              <a:rPr lang="en-IN" dirty="0" err="1">
                <a:effectLst/>
                <a:latin typeface="Times New Roman" panose="02020603050405020304" pitchFamily="18" charset="0"/>
                <a:ea typeface="Arial" panose="020B0604020202020204" pitchFamily="34" charset="0"/>
                <a:cs typeface="Arial" panose="020B0604020202020204" pitchFamily="34" charset="0"/>
              </a:rPr>
              <a:t>Bassler</a:t>
            </a:r>
            <a:endParaRPr lang="en-IN" dirty="0">
              <a:effectLst/>
              <a:latin typeface="Times New Roman" panose="02020603050405020304" pitchFamily="18" charset="0"/>
              <a:ea typeface="Arial" panose="020B0604020202020204" pitchFamily="34" charset="0"/>
              <a:cs typeface="Arial" panose="020B0604020202020204" pitchFamily="34" charset="0"/>
            </a:endParaRPr>
          </a:p>
        </p:txBody>
      </p:sp>
      <p:sp>
        <p:nvSpPr>
          <p:cNvPr id="2" name="TextBox 1">
            <a:extLst>
              <a:ext uri="{FF2B5EF4-FFF2-40B4-BE49-F238E27FC236}">
                <a16:creationId xmlns:a16="http://schemas.microsoft.com/office/drawing/2014/main" id="{E0222D4D-E2FD-491B-9DE3-5CC69356886D}"/>
              </a:ext>
            </a:extLst>
          </p:cNvPr>
          <p:cNvSpPr txBox="1"/>
          <p:nvPr/>
        </p:nvSpPr>
        <p:spPr>
          <a:xfrm>
            <a:off x="8130987" y="5722243"/>
            <a:ext cx="3792071" cy="923330"/>
          </a:xfrm>
          <a:prstGeom prst="rect">
            <a:avLst/>
          </a:prstGeom>
          <a:noFill/>
        </p:spPr>
        <p:txBody>
          <a:bodyPr wrap="square" rtlCol="0">
            <a:spAutoFit/>
          </a:bodyPr>
          <a:lstStyle/>
          <a:p>
            <a:r>
              <a:rPr lang="en-IN" dirty="0">
                <a:effectLst/>
                <a:latin typeface="Times New Roman" panose="02020603050405020304" pitchFamily="18" charset="0"/>
                <a:ea typeface="Arial" panose="020B0604020202020204" pitchFamily="34" charset="0"/>
                <a:cs typeface="Arial" panose="020B0604020202020204" pitchFamily="34" charset="0"/>
              </a:rPr>
              <a:t>Student Name: Anca Emilia Dumitru</a:t>
            </a:r>
          </a:p>
          <a:p>
            <a:r>
              <a:rPr lang="en-IN" dirty="0">
                <a:effectLst/>
                <a:latin typeface="Times New Roman" panose="02020603050405020304" pitchFamily="18" charset="0"/>
                <a:ea typeface="Arial" panose="020B0604020202020204" pitchFamily="34" charset="0"/>
                <a:cs typeface="Arial" panose="020B0604020202020204" pitchFamily="34" charset="0"/>
              </a:rPr>
              <a:t>Student ID:2213179</a:t>
            </a:r>
          </a:p>
          <a:p>
            <a:endParaRPr lang="en-GB" dirty="0"/>
          </a:p>
        </p:txBody>
      </p:sp>
      <p:pic>
        <p:nvPicPr>
          <p:cNvPr id="11" name="Picture 10">
            <a:extLst>
              <a:ext uri="{FF2B5EF4-FFF2-40B4-BE49-F238E27FC236}">
                <a16:creationId xmlns:a16="http://schemas.microsoft.com/office/drawing/2014/main" id="{C8BFD993-4C9E-4401-A9EE-9A76DBCED3E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692793" y="3429000"/>
            <a:ext cx="2486025" cy="1924050"/>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spTree>
    <p:extLst>
      <p:ext uri="{BB962C8B-B14F-4D97-AF65-F5344CB8AC3E}">
        <p14:creationId xmlns:p14="http://schemas.microsoft.com/office/powerpoint/2010/main" val="7511375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BD1338E8-33CA-A7B7-3CF5-6E0D6D157210}"/>
              </a:ext>
            </a:extLst>
          </p:cNvPr>
          <p:cNvSpPr txBox="1"/>
          <p:nvPr/>
        </p:nvSpPr>
        <p:spPr>
          <a:xfrm>
            <a:off x="0" y="0"/>
            <a:ext cx="6983015" cy="718466"/>
          </a:xfrm>
          <a:prstGeom prst="rect">
            <a:avLst/>
          </a:prstGeom>
          <a:noFill/>
        </p:spPr>
        <p:txBody>
          <a:bodyPr wrap="square">
            <a:spAutoFit/>
          </a:bodyPr>
          <a:lstStyle/>
          <a:p>
            <a:pPr algn="just">
              <a:lnSpc>
                <a:spcPct val="200000"/>
              </a:lnSpc>
            </a:pPr>
            <a:r>
              <a:rPr lang="en-IN" sz="2400" b="1" i="1" dirty="0">
                <a:solidFill>
                  <a:srgbClr val="000000"/>
                </a:solidFill>
                <a:effectLst/>
                <a:latin typeface="Times New Roman" panose="02020603050405020304" pitchFamily="18" charset="0"/>
                <a:ea typeface="Times New Roman" panose="02020603050405020304" pitchFamily="18" charset="0"/>
              </a:rPr>
              <a:t>Benefits of keeping multilingual employees in a hotel</a:t>
            </a:r>
            <a:endParaRPr lang="en-IN" sz="2400" dirty="0">
              <a:effectLst/>
              <a:latin typeface="Times New Roman" panose="02020603050405020304" pitchFamily="18" charset="0"/>
              <a:ea typeface="Times New Roman" panose="02020603050405020304" pitchFamily="18" charset="0"/>
            </a:endParaRPr>
          </a:p>
        </p:txBody>
      </p:sp>
      <p:sp>
        <p:nvSpPr>
          <p:cNvPr id="5" name="TextBox 4">
            <a:extLst>
              <a:ext uri="{FF2B5EF4-FFF2-40B4-BE49-F238E27FC236}">
                <a16:creationId xmlns:a16="http://schemas.microsoft.com/office/drawing/2014/main" id="{B8E9351F-11A9-593B-2DE2-D7131CB160A1}"/>
              </a:ext>
            </a:extLst>
          </p:cNvPr>
          <p:cNvSpPr txBox="1"/>
          <p:nvPr/>
        </p:nvSpPr>
        <p:spPr>
          <a:xfrm>
            <a:off x="419695" y="1846435"/>
            <a:ext cx="6143624" cy="3464410"/>
          </a:xfrm>
          <a:prstGeom prst="rect">
            <a:avLst/>
          </a:prstGeom>
          <a:noFill/>
        </p:spPr>
        <p:txBody>
          <a:bodyPr wrap="square">
            <a:spAutoFit/>
          </a:bodyPr>
          <a:lstStyle/>
          <a:p>
            <a:pPr marL="285750" indent="-285750" algn="just">
              <a:lnSpc>
                <a:spcPct val="200000"/>
              </a:lnSpc>
              <a:buFont typeface="Arial" panose="020B0604020202020204" pitchFamily="34" charset="0"/>
              <a:buChar char="•"/>
            </a:pPr>
            <a:r>
              <a:rPr lang="en-IN" sz="1600" dirty="0">
                <a:solidFill>
                  <a:srgbClr val="000000"/>
                </a:solidFill>
                <a:effectLst/>
                <a:latin typeface="Times New Roman" panose="02020603050405020304" pitchFamily="18" charset="0"/>
                <a:ea typeface="Arial" panose="020B0604020202020204" pitchFamily="34" charset="0"/>
                <a:cs typeface="Arial" panose="020B0604020202020204" pitchFamily="34" charset="0"/>
              </a:rPr>
              <a:t>Primarily, it enabled efficient interaction with visitors from various language backgrounds, improving customer support and happiness.</a:t>
            </a:r>
            <a:endParaRPr lang="en-IN" sz="1600" dirty="0">
              <a:effectLst/>
              <a:latin typeface="Times New Roman" panose="02020603050405020304" pitchFamily="18" charset="0"/>
              <a:ea typeface="Arial" panose="020B0604020202020204" pitchFamily="34" charset="0"/>
              <a:cs typeface="Arial" panose="020B0604020202020204" pitchFamily="34" charset="0"/>
            </a:endParaRPr>
          </a:p>
          <a:p>
            <a:pPr marL="285750" indent="-285750" algn="just">
              <a:lnSpc>
                <a:spcPct val="200000"/>
              </a:lnSpc>
              <a:buFont typeface="Arial" panose="020B0604020202020204" pitchFamily="34" charset="0"/>
              <a:buChar char="•"/>
            </a:pPr>
            <a:r>
              <a:rPr lang="en-IN" sz="1600" dirty="0">
                <a:solidFill>
                  <a:srgbClr val="000000"/>
                </a:solidFill>
                <a:effectLst/>
                <a:latin typeface="Times New Roman" panose="02020603050405020304" pitchFamily="18" charset="0"/>
                <a:ea typeface="Arial" panose="020B0604020202020204" pitchFamily="34" charset="0"/>
                <a:cs typeface="Arial" panose="020B0604020202020204" pitchFamily="34" charset="0"/>
              </a:rPr>
              <a:t>Furthermore, being able to speak with visitors from other nations in their language makes them feel more at ease and respected.</a:t>
            </a:r>
            <a:endParaRPr lang="en-IN" sz="1600" dirty="0">
              <a:effectLst/>
              <a:latin typeface="Times New Roman" panose="02020603050405020304" pitchFamily="18" charset="0"/>
              <a:ea typeface="Arial" panose="020B0604020202020204" pitchFamily="34" charset="0"/>
              <a:cs typeface="Arial" panose="020B0604020202020204" pitchFamily="34" charset="0"/>
            </a:endParaRPr>
          </a:p>
          <a:p>
            <a:pPr marL="285750" indent="-285750" algn="just">
              <a:lnSpc>
                <a:spcPct val="200000"/>
              </a:lnSpc>
              <a:buFont typeface="Arial" panose="020B0604020202020204" pitchFamily="34" charset="0"/>
              <a:buChar char="•"/>
            </a:pPr>
            <a:r>
              <a:rPr lang="en-IN" sz="1600" dirty="0">
                <a:solidFill>
                  <a:srgbClr val="000000"/>
                </a:solidFill>
                <a:effectLst/>
                <a:latin typeface="Times New Roman" panose="02020603050405020304" pitchFamily="18" charset="0"/>
                <a:ea typeface="Times New Roman" panose="02020603050405020304" pitchFamily="18" charset="0"/>
              </a:rPr>
              <a:t>Lastly, bilingual staff members can help resolve issues and misunderstandings brought on by language problems, promoting a peaceful and welcoming atmosphere for both visitors and workers.</a:t>
            </a:r>
            <a:endParaRPr lang="en-IN" sz="1600" dirty="0">
              <a:effectLst/>
              <a:latin typeface="Times New Roman" panose="02020603050405020304" pitchFamily="18" charset="0"/>
              <a:ea typeface="Times New Roman" panose="02020603050405020304" pitchFamily="18" charset="0"/>
            </a:endParaRPr>
          </a:p>
        </p:txBody>
      </p:sp>
      <p:pic>
        <p:nvPicPr>
          <p:cNvPr id="1026" name="Picture 2" descr="How multilingual staff can grow your meetings and events business -  Corporate Meetings Network">
            <a:extLst>
              <a:ext uri="{FF2B5EF4-FFF2-40B4-BE49-F238E27FC236}">
                <a16:creationId xmlns:a16="http://schemas.microsoft.com/office/drawing/2014/main" id="{F5C492D2-4817-D4D9-F022-AA603F87526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288189" y="938355"/>
            <a:ext cx="4609971" cy="4751882"/>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B39D3518-0492-C2E3-DB19-F95C81EE75D2}"/>
              </a:ext>
            </a:extLst>
          </p:cNvPr>
          <p:cNvSpPr txBox="1"/>
          <p:nvPr/>
        </p:nvSpPr>
        <p:spPr>
          <a:xfrm>
            <a:off x="9281188" y="6190669"/>
            <a:ext cx="1193007" cy="261610"/>
          </a:xfrm>
          <a:prstGeom prst="rect">
            <a:avLst/>
          </a:prstGeom>
          <a:noFill/>
        </p:spPr>
        <p:txBody>
          <a:bodyPr wrap="square">
            <a:spAutoFit/>
          </a:bodyPr>
          <a:lstStyle/>
          <a:p>
            <a:r>
              <a:rPr lang="en-US" sz="1100" kern="0" dirty="0">
                <a:solidFill>
                  <a:srgbClr val="000000"/>
                </a:solidFill>
                <a:effectLst/>
                <a:latin typeface="Times New Roman" panose="02020603050405020304" pitchFamily="18" charset="0"/>
                <a:ea typeface="Arial" panose="020B0604020202020204" pitchFamily="34" charset="0"/>
                <a:cs typeface="Arial" panose="020B0604020202020204" pitchFamily="34" charset="0"/>
              </a:rPr>
              <a:t>(</a:t>
            </a:r>
            <a:r>
              <a:rPr lang="en-US" sz="1100" kern="0" dirty="0" err="1">
                <a:solidFill>
                  <a:srgbClr val="000000"/>
                </a:solidFill>
                <a:effectLst/>
                <a:latin typeface="Times New Roman" panose="02020603050405020304" pitchFamily="18" charset="0"/>
                <a:ea typeface="Arial" panose="020B0604020202020204" pitchFamily="34" charset="0"/>
                <a:cs typeface="Arial" panose="020B0604020202020204" pitchFamily="34" charset="0"/>
              </a:rPr>
              <a:t>learnship</a:t>
            </a:r>
            <a:r>
              <a:rPr lang="en-US" sz="1100" kern="0" dirty="0">
                <a:solidFill>
                  <a:srgbClr val="000000"/>
                </a:solidFill>
                <a:effectLst/>
                <a:latin typeface="Times New Roman" panose="02020603050405020304" pitchFamily="18" charset="0"/>
                <a:ea typeface="Arial" panose="020B0604020202020204" pitchFamily="34" charset="0"/>
                <a:cs typeface="Arial" panose="020B0604020202020204" pitchFamily="34" charset="0"/>
              </a:rPr>
              <a:t>, 2023)</a:t>
            </a:r>
            <a:endParaRPr lang="en-IN" sz="1100" dirty="0"/>
          </a:p>
        </p:txBody>
      </p:sp>
    </p:spTree>
    <p:extLst>
      <p:ext uri="{BB962C8B-B14F-4D97-AF65-F5344CB8AC3E}">
        <p14:creationId xmlns:p14="http://schemas.microsoft.com/office/powerpoint/2010/main" val="258827726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1FB63154-EA07-564D-37D3-2BD319E09C1D}"/>
              </a:ext>
            </a:extLst>
          </p:cNvPr>
          <p:cNvSpPr txBox="1"/>
          <p:nvPr/>
        </p:nvSpPr>
        <p:spPr>
          <a:xfrm>
            <a:off x="0" y="0"/>
            <a:ext cx="7513320" cy="461665"/>
          </a:xfrm>
          <a:prstGeom prst="rect">
            <a:avLst/>
          </a:prstGeom>
          <a:noFill/>
        </p:spPr>
        <p:txBody>
          <a:bodyPr wrap="square">
            <a:spAutoFit/>
          </a:bodyPr>
          <a:lstStyle/>
          <a:p>
            <a:r>
              <a:rPr lang="en-IN" sz="2400" b="1" i="1" kern="0" dirty="0">
                <a:solidFill>
                  <a:srgbClr val="000000"/>
                </a:solidFill>
                <a:effectLst/>
                <a:latin typeface="Times New Roman" panose="02020603050405020304" pitchFamily="18" charset="0"/>
                <a:ea typeface="Arial" panose="020B0604020202020204" pitchFamily="34" charset="0"/>
                <a:cs typeface="Arial" panose="020B0604020202020204" pitchFamily="34" charset="0"/>
              </a:rPr>
              <a:t>Advantages for hotel workers to know multiple languages</a:t>
            </a:r>
            <a:endParaRPr lang="en-IN" sz="2400" dirty="0"/>
          </a:p>
        </p:txBody>
      </p:sp>
      <p:sp>
        <p:nvSpPr>
          <p:cNvPr id="5" name="TextBox 4">
            <a:extLst>
              <a:ext uri="{FF2B5EF4-FFF2-40B4-BE49-F238E27FC236}">
                <a16:creationId xmlns:a16="http://schemas.microsoft.com/office/drawing/2014/main" id="{C51FF267-683F-DE6E-B79A-0FD48BBD162A}"/>
              </a:ext>
            </a:extLst>
          </p:cNvPr>
          <p:cNvSpPr txBox="1"/>
          <p:nvPr/>
        </p:nvSpPr>
        <p:spPr>
          <a:xfrm>
            <a:off x="5509260" y="1610215"/>
            <a:ext cx="6141720" cy="3956852"/>
          </a:xfrm>
          <a:prstGeom prst="rect">
            <a:avLst/>
          </a:prstGeom>
          <a:noFill/>
        </p:spPr>
        <p:txBody>
          <a:bodyPr wrap="square">
            <a:spAutoFit/>
          </a:bodyPr>
          <a:lstStyle/>
          <a:p>
            <a:pPr marL="285750" indent="-285750" algn="just">
              <a:lnSpc>
                <a:spcPct val="200000"/>
              </a:lnSpc>
              <a:buFont typeface="Arial" panose="020B0604020202020204" pitchFamily="34" charset="0"/>
              <a:buChar char="•"/>
            </a:pPr>
            <a:r>
              <a:rPr lang="en-IN" sz="1600" dirty="0">
                <a:solidFill>
                  <a:srgbClr val="000000"/>
                </a:solidFill>
                <a:effectLst/>
                <a:latin typeface="Times New Roman" panose="02020603050405020304" pitchFamily="18" charset="0"/>
                <a:ea typeface="Arial" panose="020B0604020202020204" pitchFamily="34" charset="0"/>
                <a:cs typeface="Arial" panose="020B0604020202020204" pitchFamily="34" charset="0"/>
              </a:rPr>
              <a:t>Primarily, it creates chances for efficient communication with a variety of visitors, enabling improved client satisfaction and service.</a:t>
            </a:r>
            <a:endParaRPr lang="en-IN" sz="1600" dirty="0">
              <a:effectLst/>
              <a:latin typeface="Times New Roman" panose="02020603050405020304" pitchFamily="18" charset="0"/>
              <a:ea typeface="Arial" panose="020B0604020202020204" pitchFamily="34" charset="0"/>
              <a:cs typeface="Arial" panose="020B0604020202020204" pitchFamily="34" charset="0"/>
            </a:endParaRPr>
          </a:p>
          <a:p>
            <a:pPr marL="285750" indent="-285750" algn="just">
              <a:lnSpc>
                <a:spcPct val="200000"/>
              </a:lnSpc>
              <a:buFont typeface="Arial" panose="020B0604020202020204" pitchFamily="34" charset="0"/>
              <a:buChar char="•"/>
            </a:pPr>
            <a:r>
              <a:rPr lang="en-IN" sz="1600" dirty="0">
                <a:solidFill>
                  <a:srgbClr val="000000"/>
                </a:solidFill>
                <a:effectLst/>
                <a:latin typeface="Times New Roman" panose="02020603050405020304" pitchFamily="18" charset="0"/>
                <a:ea typeface="Arial" panose="020B0604020202020204" pitchFamily="34" charset="0"/>
                <a:cs typeface="Arial" panose="020B0604020202020204" pitchFamily="34" charset="0"/>
              </a:rPr>
              <a:t>Additionally, bilingual staff members may help to resolve issues and misunderstandings brought on by language limitations, resulting in efficient operations and pleasing customers.</a:t>
            </a:r>
            <a:endParaRPr lang="en-IN" sz="1600" dirty="0">
              <a:effectLst/>
              <a:latin typeface="Times New Roman" panose="02020603050405020304" pitchFamily="18" charset="0"/>
              <a:ea typeface="Arial" panose="020B0604020202020204" pitchFamily="34" charset="0"/>
              <a:cs typeface="Arial" panose="020B0604020202020204" pitchFamily="34" charset="0"/>
            </a:endParaRPr>
          </a:p>
          <a:p>
            <a:pPr marL="285750" indent="-285750" algn="just">
              <a:lnSpc>
                <a:spcPct val="200000"/>
              </a:lnSpc>
              <a:buFont typeface="Arial" panose="020B0604020202020204" pitchFamily="34" charset="0"/>
              <a:buChar char="•"/>
            </a:pPr>
            <a:r>
              <a:rPr lang="en-IN" sz="1600" dirty="0">
                <a:solidFill>
                  <a:srgbClr val="000000"/>
                </a:solidFill>
                <a:effectLst/>
                <a:latin typeface="Times New Roman" panose="02020603050405020304" pitchFamily="18" charset="0"/>
                <a:ea typeface="Arial" panose="020B0604020202020204" pitchFamily="34" charset="0"/>
                <a:cs typeface="Arial" panose="020B0604020202020204" pitchFamily="34" charset="0"/>
              </a:rPr>
              <a:t>Lastly, being able to speak more than one language helps hotel staff to advance in their respective profession since it shows that they can adapt to different cultures.</a:t>
            </a:r>
            <a:endParaRPr lang="en-IN" sz="1600" dirty="0">
              <a:effectLst/>
              <a:latin typeface="Times New Roman" panose="02020603050405020304" pitchFamily="18" charset="0"/>
              <a:ea typeface="Arial" panose="020B0604020202020204" pitchFamily="34" charset="0"/>
              <a:cs typeface="Arial" panose="020B0604020202020204" pitchFamily="34" charset="0"/>
            </a:endParaRPr>
          </a:p>
        </p:txBody>
      </p:sp>
      <p:pic>
        <p:nvPicPr>
          <p:cNvPr id="2050" name="Picture 2" descr="Learning a New Language: A Huge Plus For Hotel Industry Workers | Premier  Hotelier">
            <a:extLst>
              <a:ext uri="{FF2B5EF4-FFF2-40B4-BE49-F238E27FC236}">
                <a16:creationId xmlns:a16="http://schemas.microsoft.com/office/drawing/2014/main" id="{FD2C47E0-98D9-7F36-E6EF-E24F62E5D2B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68593" y="944380"/>
            <a:ext cx="4799647" cy="4969240"/>
          </a:xfrm>
          <a:prstGeom prst="rect">
            <a:avLst/>
          </a:prstGeom>
          <a:ln>
            <a:noFill/>
          </a:ln>
          <a:effectLst>
            <a:outerShdw blurRad="190500" algn="tl" rotWithShape="0">
              <a:srgbClr val="000000">
                <a:alpha val="70000"/>
              </a:srgbClr>
            </a:outerShdw>
          </a:effectLst>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FE8BC72F-597C-9889-0A18-DD4D9B2CCD19}"/>
              </a:ext>
            </a:extLst>
          </p:cNvPr>
          <p:cNvSpPr txBox="1"/>
          <p:nvPr/>
        </p:nvSpPr>
        <p:spPr>
          <a:xfrm>
            <a:off x="1711166" y="5913620"/>
            <a:ext cx="1714500" cy="261610"/>
          </a:xfrm>
          <a:prstGeom prst="rect">
            <a:avLst/>
          </a:prstGeom>
          <a:noFill/>
        </p:spPr>
        <p:txBody>
          <a:bodyPr wrap="square">
            <a:spAutoFit/>
          </a:bodyPr>
          <a:lstStyle/>
          <a:p>
            <a:r>
              <a:rPr lang="en-US" sz="1100" kern="0" dirty="0">
                <a:solidFill>
                  <a:srgbClr val="000000"/>
                </a:solidFill>
                <a:effectLst/>
                <a:latin typeface="Times New Roman" panose="02020603050405020304" pitchFamily="18" charset="0"/>
                <a:ea typeface="Arial" panose="020B0604020202020204" pitchFamily="34" charset="0"/>
                <a:cs typeface="Arial" panose="020B0604020202020204" pitchFamily="34" charset="0"/>
              </a:rPr>
              <a:t>(</a:t>
            </a:r>
            <a:r>
              <a:rPr lang="en-US" sz="1100" kern="0" dirty="0" err="1">
                <a:solidFill>
                  <a:srgbClr val="000000"/>
                </a:solidFill>
                <a:effectLst/>
                <a:latin typeface="Times New Roman" panose="02020603050405020304" pitchFamily="18" charset="0"/>
                <a:ea typeface="Arial" panose="020B0604020202020204" pitchFamily="34" charset="0"/>
                <a:cs typeface="Arial" panose="020B0604020202020204" pitchFamily="34" charset="0"/>
              </a:rPr>
              <a:t>hospitalitysearch</a:t>
            </a:r>
            <a:r>
              <a:rPr lang="en-US" sz="1100" kern="0" dirty="0">
                <a:solidFill>
                  <a:srgbClr val="000000"/>
                </a:solidFill>
                <a:effectLst/>
                <a:latin typeface="Times New Roman" panose="02020603050405020304" pitchFamily="18" charset="0"/>
                <a:ea typeface="Arial" panose="020B0604020202020204" pitchFamily="34" charset="0"/>
                <a:cs typeface="Arial" panose="020B0604020202020204" pitchFamily="34" charset="0"/>
              </a:rPr>
              <a:t>, 2023)</a:t>
            </a:r>
            <a:endParaRPr lang="en-IN" sz="1100" dirty="0"/>
          </a:p>
        </p:txBody>
      </p:sp>
    </p:spTree>
    <p:extLst>
      <p:ext uri="{BB962C8B-B14F-4D97-AF65-F5344CB8AC3E}">
        <p14:creationId xmlns:p14="http://schemas.microsoft.com/office/powerpoint/2010/main" val="236454385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63CD0AEE-74DA-47D4-AA0C-9F36BBFB1638}"/>
              </a:ext>
            </a:extLst>
          </p:cNvPr>
          <p:cNvSpPr txBox="1"/>
          <p:nvPr/>
        </p:nvSpPr>
        <p:spPr>
          <a:xfrm>
            <a:off x="0" y="0"/>
            <a:ext cx="4953000" cy="718466"/>
          </a:xfrm>
          <a:prstGeom prst="rect">
            <a:avLst/>
          </a:prstGeom>
          <a:noFill/>
        </p:spPr>
        <p:txBody>
          <a:bodyPr wrap="square">
            <a:spAutoFit/>
          </a:bodyPr>
          <a:lstStyle/>
          <a:p>
            <a:pPr algn="just">
              <a:lnSpc>
                <a:spcPct val="200000"/>
              </a:lnSpc>
            </a:pPr>
            <a:r>
              <a:rPr lang="en-IN" sz="2400" b="1" i="1" dirty="0">
                <a:solidFill>
                  <a:srgbClr val="000000"/>
                </a:solidFill>
                <a:effectLst/>
                <a:latin typeface="Times New Roman" panose="02020603050405020304" pitchFamily="18" charset="0"/>
                <a:ea typeface="Times New Roman" panose="02020603050405020304" pitchFamily="18" charset="0"/>
              </a:rPr>
              <a:t>Challenges of learning the language</a:t>
            </a:r>
            <a:endParaRPr lang="en-IN" sz="2400" dirty="0">
              <a:effectLst/>
              <a:latin typeface="Times New Roman" panose="02020603050405020304" pitchFamily="18" charset="0"/>
              <a:ea typeface="Times New Roman" panose="02020603050405020304" pitchFamily="18" charset="0"/>
            </a:endParaRPr>
          </a:p>
        </p:txBody>
      </p:sp>
      <p:sp>
        <p:nvSpPr>
          <p:cNvPr id="5" name="TextBox 4">
            <a:extLst>
              <a:ext uri="{FF2B5EF4-FFF2-40B4-BE49-F238E27FC236}">
                <a16:creationId xmlns:a16="http://schemas.microsoft.com/office/drawing/2014/main" id="{F9E932F1-755F-0045-CBB5-E91C0AACF7C3}"/>
              </a:ext>
            </a:extLst>
          </p:cNvPr>
          <p:cNvSpPr txBox="1"/>
          <p:nvPr/>
        </p:nvSpPr>
        <p:spPr>
          <a:xfrm>
            <a:off x="495300" y="2019432"/>
            <a:ext cx="6141720" cy="3464410"/>
          </a:xfrm>
          <a:prstGeom prst="rect">
            <a:avLst/>
          </a:prstGeom>
          <a:noFill/>
        </p:spPr>
        <p:txBody>
          <a:bodyPr wrap="square">
            <a:spAutoFit/>
          </a:bodyPr>
          <a:lstStyle/>
          <a:p>
            <a:pPr marL="285750" indent="-285750" algn="just">
              <a:lnSpc>
                <a:spcPct val="200000"/>
              </a:lnSpc>
              <a:buFont typeface="Arial" panose="020B0604020202020204" pitchFamily="34" charset="0"/>
              <a:buChar char="•"/>
            </a:pPr>
            <a:r>
              <a:rPr lang="en-IN" sz="1600" dirty="0">
                <a:solidFill>
                  <a:srgbClr val="000000"/>
                </a:solidFill>
                <a:effectLst/>
                <a:latin typeface="Times New Roman" panose="02020603050405020304" pitchFamily="18" charset="0"/>
                <a:ea typeface="Arial" panose="020B0604020202020204" pitchFamily="34" charset="0"/>
                <a:cs typeface="Arial" panose="020B0604020202020204" pitchFamily="34" charset="0"/>
              </a:rPr>
              <a:t>Firstly, learning a new language takes effort, commitment and regular practice, all of which can be tough and time-consuming.</a:t>
            </a:r>
            <a:endParaRPr lang="en-IN" sz="1600" dirty="0">
              <a:effectLst/>
              <a:latin typeface="Times New Roman" panose="02020603050405020304" pitchFamily="18" charset="0"/>
              <a:ea typeface="Arial" panose="020B0604020202020204" pitchFamily="34" charset="0"/>
              <a:cs typeface="Arial" panose="020B0604020202020204" pitchFamily="34" charset="0"/>
            </a:endParaRPr>
          </a:p>
          <a:p>
            <a:pPr marL="285750" indent="-285750" algn="just">
              <a:lnSpc>
                <a:spcPct val="200000"/>
              </a:lnSpc>
              <a:buFont typeface="Arial" panose="020B0604020202020204" pitchFamily="34" charset="0"/>
              <a:buChar char="•"/>
            </a:pPr>
            <a:r>
              <a:rPr lang="en-IN" sz="1600" dirty="0">
                <a:solidFill>
                  <a:srgbClr val="000000"/>
                </a:solidFill>
                <a:effectLst/>
                <a:latin typeface="Times New Roman" panose="02020603050405020304" pitchFamily="18" charset="0"/>
                <a:ea typeface="Arial" panose="020B0604020202020204" pitchFamily="34" charset="0"/>
                <a:cs typeface="Arial" panose="020B0604020202020204" pitchFamily="34" charset="0"/>
              </a:rPr>
              <a:t>Secondly, it might be frustrating and discouraging due to the complexity of grammar, vocabulary and pronunciation.</a:t>
            </a:r>
            <a:endParaRPr lang="en-IN" sz="1600" dirty="0">
              <a:effectLst/>
              <a:latin typeface="Times New Roman" panose="02020603050405020304" pitchFamily="18" charset="0"/>
              <a:ea typeface="Arial" panose="020B0604020202020204" pitchFamily="34" charset="0"/>
              <a:cs typeface="Arial" panose="020B0604020202020204" pitchFamily="34" charset="0"/>
            </a:endParaRPr>
          </a:p>
          <a:p>
            <a:pPr marL="285750" indent="-285750" algn="just">
              <a:lnSpc>
                <a:spcPct val="200000"/>
              </a:lnSpc>
              <a:buFont typeface="Arial" panose="020B0604020202020204" pitchFamily="34" charset="0"/>
              <a:buChar char="•"/>
            </a:pPr>
            <a:r>
              <a:rPr lang="en-IN" sz="1600" dirty="0">
                <a:solidFill>
                  <a:srgbClr val="000000"/>
                </a:solidFill>
                <a:effectLst/>
                <a:latin typeface="Times New Roman" panose="02020603050405020304" pitchFamily="18" charset="0"/>
                <a:ea typeface="Arial" panose="020B0604020202020204" pitchFamily="34" charset="0"/>
                <a:cs typeface="Arial" panose="020B0604020202020204" pitchFamily="34" charset="0"/>
              </a:rPr>
              <a:t>Lastly, there might not be many possibilities for immersion language practice, making it more difficult to become fluent and confident in everyday interactions.</a:t>
            </a:r>
            <a:endParaRPr lang="en-IN" sz="1600" dirty="0">
              <a:effectLst/>
              <a:latin typeface="Times New Roman" panose="02020603050405020304" pitchFamily="18" charset="0"/>
              <a:ea typeface="Arial" panose="020B0604020202020204" pitchFamily="34" charset="0"/>
              <a:cs typeface="Arial" panose="020B0604020202020204" pitchFamily="34" charset="0"/>
            </a:endParaRPr>
          </a:p>
        </p:txBody>
      </p:sp>
      <p:pic>
        <p:nvPicPr>
          <p:cNvPr id="3074" name="Picture 2" descr="What Are the Challenges In Learning a New Language In 2023">
            <a:extLst>
              <a:ext uri="{FF2B5EF4-FFF2-40B4-BE49-F238E27FC236}">
                <a16:creationId xmlns:a16="http://schemas.microsoft.com/office/drawing/2014/main" id="{7623EF52-365E-72B0-EE10-010D350ACE9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22528" y="1862869"/>
            <a:ext cx="4174172" cy="3132261"/>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92F19B43-4832-4C73-55E7-B46A96DDD926}"/>
              </a:ext>
            </a:extLst>
          </p:cNvPr>
          <p:cNvSpPr txBox="1"/>
          <p:nvPr/>
        </p:nvSpPr>
        <p:spPr>
          <a:xfrm>
            <a:off x="8935244" y="5130792"/>
            <a:ext cx="1348740" cy="261610"/>
          </a:xfrm>
          <a:prstGeom prst="rect">
            <a:avLst/>
          </a:prstGeom>
          <a:noFill/>
        </p:spPr>
        <p:txBody>
          <a:bodyPr wrap="square">
            <a:spAutoFit/>
          </a:bodyPr>
          <a:lstStyle/>
          <a:p>
            <a:r>
              <a:rPr lang="en-US" sz="1100" kern="0" dirty="0">
                <a:solidFill>
                  <a:srgbClr val="000000"/>
                </a:solidFill>
                <a:effectLst/>
                <a:latin typeface="Times New Roman" panose="02020603050405020304" pitchFamily="18" charset="0"/>
                <a:ea typeface="Arial" panose="020B0604020202020204" pitchFamily="34" charset="0"/>
                <a:cs typeface="Arial" panose="020B0604020202020204" pitchFamily="34" charset="0"/>
              </a:rPr>
              <a:t>(</a:t>
            </a:r>
            <a:r>
              <a:rPr lang="en-US" sz="1100" kern="0" dirty="0" err="1">
                <a:solidFill>
                  <a:srgbClr val="000000"/>
                </a:solidFill>
                <a:effectLst/>
                <a:latin typeface="Times New Roman" panose="02020603050405020304" pitchFamily="18" charset="0"/>
                <a:ea typeface="Arial" panose="020B0604020202020204" pitchFamily="34" charset="0"/>
                <a:cs typeface="Arial" panose="020B0604020202020204" pitchFamily="34" charset="0"/>
              </a:rPr>
              <a:t>hotelowner</a:t>
            </a:r>
            <a:r>
              <a:rPr lang="en-US" sz="1100" kern="0" dirty="0">
                <a:solidFill>
                  <a:srgbClr val="000000"/>
                </a:solidFill>
                <a:effectLst/>
                <a:latin typeface="Times New Roman" panose="02020603050405020304" pitchFamily="18" charset="0"/>
                <a:ea typeface="Arial" panose="020B0604020202020204" pitchFamily="34" charset="0"/>
                <a:cs typeface="Arial" panose="020B0604020202020204" pitchFamily="34" charset="0"/>
              </a:rPr>
              <a:t>, 2023)</a:t>
            </a:r>
            <a:endParaRPr lang="en-IN" sz="1100" dirty="0"/>
          </a:p>
        </p:txBody>
      </p:sp>
    </p:spTree>
    <p:extLst>
      <p:ext uri="{BB962C8B-B14F-4D97-AF65-F5344CB8AC3E}">
        <p14:creationId xmlns:p14="http://schemas.microsoft.com/office/powerpoint/2010/main" val="122816822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A23978-B9FC-4886-BB84-69635F953181}"/>
              </a:ext>
            </a:extLst>
          </p:cNvPr>
          <p:cNvSpPr>
            <a:spLocks noGrp="1"/>
          </p:cNvSpPr>
          <p:nvPr>
            <p:ph type="title"/>
          </p:nvPr>
        </p:nvSpPr>
        <p:spPr/>
        <p:txBody>
          <a:bodyPr>
            <a:normAutofit/>
          </a:bodyPr>
          <a:lstStyle/>
          <a:p>
            <a:r>
              <a:rPr lang="en-US" sz="3600" dirty="0"/>
              <a:t>The chosen language: Spanish</a:t>
            </a:r>
            <a:endParaRPr lang="en-GB" sz="3600" dirty="0"/>
          </a:p>
        </p:txBody>
      </p:sp>
      <p:sp>
        <p:nvSpPr>
          <p:cNvPr id="3" name="Content Placeholder 2">
            <a:extLst>
              <a:ext uri="{FF2B5EF4-FFF2-40B4-BE49-F238E27FC236}">
                <a16:creationId xmlns:a16="http://schemas.microsoft.com/office/drawing/2014/main" id="{E77D195A-47EA-492A-8CAA-B6844216FEDA}"/>
              </a:ext>
            </a:extLst>
          </p:cNvPr>
          <p:cNvSpPr>
            <a:spLocks noGrp="1"/>
          </p:cNvSpPr>
          <p:nvPr>
            <p:ph idx="1"/>
          </p:nvPr>
        </p:nvSpPr>
        <p:spPr>
          <a:xfrm>
            <a:off x="667870" y="1559857"/>
            <a:ext cx="6728012" cy="4652683"/>
          </a:xfrm>
        </p:spPr>
        <p:txBody>
          <a:bodyPr>
            <a:normAutofit fontScale="77500" lnSpcReduction="20000"/>
          </a:bodyPr>
          <a:lstStyle/>
          <a:p>
            <a:pPr>
              <a:lnSpc>
                <a:spcPct val="200000"/>
              </a:lnSpc>
            </a:pPr>
            <a:r>
              <a:rPr lang="en-US" sz="1600" dirty="0">
                <a:latin typeface="Times New Roman" panose="02020603050405020304" pitchFamily="18" charset="0"/>
                <a:cs typeface="Times New Roman" panose="02020603050405020304" pitchFamily="18" charset="0"/>
              </a:rPr>
              <a:t>There are several countries where the Spanish language is spoken: </a:t>
            </a:r>
            <a:r>
              <a:rPr lang="en-US" sz="1600" b="1" dirty="0">
                <a:latin typeface="Times New Roman" panose="02020603050405020304" pitchFamily="18" charset="0"/>
                <a:cs typeface="Times New Roman" panose="02020603050405020304" pitchFamily="18" charset="0"/>
              </a:rPr>
              <a:t>South American </a:t>
            </a:r>
            <a:r>
              <a:rPr lang="en-US" sz="1600" dirty="0">
                <a:latin typeface="Times New Roman" panose="02020603050405020304" pitchFamily="18" charset="0"/>
                <a:cs typeface="Times New Roman" panose="02020603050405020304" pitchFamily="18" charset="0"/>
              </a:rPr>
              <a:t>countries such as Argentina, Bolivia, Chile, Columbia, and Peru, </a:t>
            </a:r>
            <a:r>
              <a:rPr lang="en-US" sz="1600" b="1" dirty="0">
                <a:latin typeface="Times New Roman" panose="02020603050405020304" pitchFamily="18" charset="0"/>
                <a:cs typeface="Times New Roman" panose="02020603050405020304" pitchFamily="18" charset="0"/>
              </a:rPr>
              <a:t>Central American </a:t>
            </a:r>
            <a:r>
              <a:rPr lang="en-US" sz="1600" dirty="0">
                <a:latin typeface="Times New Roman" panose="02020603050405020304" pitchFamily="18" charset="0"/>
                <a:cs typeface="Times New Roman" panose="02020603050405020304" pitchFamily="18" charset="0"/>
              </a:rPr>
              <a:t>countries: Costa Rica, Guatemala, Panama, </a:t>
            </a:r>
            <a:r>
              <a:rPr lang="en-US" sz="1600" b="1" dirty="0">
                <a:latin typeface="Times New Roman" panose="02020603050405020304" pitchFamily="18" charset="0"/>
                <a:cs typeface="Times New Roman" panose="02020603050405020304" pitchFamily="18" charset="0"/>
              </a:rPr>
              <a:t>Caribbean</a:t>
            </a:r>
            <a:r>
              <a:rPr lang="en-US" sz="1600" dirty="0">
                <a:latin typeface="Times New Roman" panose="02020603050405020304" pitchFamily="18" charset="0"/>
                <a:cs typeface="Times New Roman" panose="02020603050405020304" pitchFamily="18" charset="0"/>
              </a:rPr>
              <a:t> countries, </a:t>
            </a:r>
            <a:r>
              <a:rPr lang="en-US" sz="1600" b="1" dirty="0">
                <a:latin typeface="Times New Roman" panose="02020603050405020304" pitchFamily="18" charset="0"/>
                <a:cs typeface="Times New Roman" panose="02020603050405020304" pitchFamily="18" charset="0"/>
              </a:rPr>
              <a:t>Europe</a:t>
            </a:r>
            <a:r>
              <a:rPr lang="en-US" sz="1600" dirty="0">
                <a:latin typeface="Times New Roman" panose="02020603050405020304" pitchFamily="18" charset="0"/>
                <a:cs typeface="Times New Roman" panose="02020603050405020304" pitchFamily="18" charset="0"/>
              </a:rPr>
              <a:t> and </a:t>
            </a:r>
            <a:r>
              <a:rPr lang="en-US" sz="1600" b="1" dirty="0">
                <a:latin typeface="Times New Roman" panose="02020603050405020304" pitchFamily="18" charset="0"/>
                <a:cs typeface="Times New Roman" panose="02020603050405020304" pitchFamily="18" charset="0"/>
              </a:rPr>
              <a:t>African</a:t>
            </a:r>
            <a:r>
              <a:rPr lang="en-US" sz="1600" dirty="0">
                <a:latin typeface="Times New Roman" panose="02020603050405020304" pitchFamily="18" charset="0"/>
                <a:cs typeface="Times New Roman" panose="02020603050405020304" pitchFamily="18" charset="0"/>
              </a:rPr>
              <a:t> countries; (more than 21 countries)</a:t>
            </a:r>
          </a:p>
          <a:p>
            <a:pPr>
              <a:lnSpc>
                <a:spcPct val="200000"/>
              </a:lnSpc>
            </a:pPr>
            <a:r>
              <a:rPr lang="en-US" sz="1600" dirty="0">
                <a:latin typeface="Times New Roman" panose="02020603050405020304" pitchFamily="18" charset="0"/>
                <a:cs typeface="Times New Roman" panose="02020603050405020304" pitchFamily="18" charset="0"/>
              </a:rPr>
              <a:t>Spanish is the third most spoken language in the world</a:t>
            </a:r>
          </a:p>
          <a:p>
            <a:pPr>
              <a:lnSpc>
                <a:spcPct val="200000"/>
              </a:lnSpc>
              <a:spcBef>
                <a:spcPts val="0"/>
              </a:spcBef>
            </a:pPr>
            <a:r>
              <a:rPr lang="en-US" sz="1600" dirty="0">
                <a:latin typeface="Times New Roman" panose="02020603050405020304" pitchFamily="18" charset="0"/>
                <a:cs typeface="Times New Roman" panose="02020603050405020304" pitchFamily="18" charset="0"/>
              </a:rPr>
              <a:t>Spanish is one of the easiest languages to learn as it shares some similarities with many languages;</a:t>
            </a:r>
          </a:p>
          <a:p>
            <a:pPr>
              <a:lnSpc>
                <a:spcPct val="200000"/>
              </a:lnSpc>
              <a:spcBef>
                <a:spcPts val="0"/>
              </a:spcBef>
            </a:pPr>
            <a:r>
              <a:rPr lang="en-GB" sz="1600" dirty="0" err="1">
                <a:latin typeface="Times New Roman" panose="02020603050405020304" pitchFamily="18" charset="0"/>
                <a:cs typeface="Times New Roman" panose="02020603050405020304" pitchFamily="18" charset="0"/>
              </a:rPr>
              <a:t>Adressing</a:t>
            </a:r>
            <a:r>
              <a:rPr lang="en-GB" sz="1600" dirty="0">
                <a:latin typeface="Times New Roman" panose="02020603050405020304" pitchFamily="18" charset="0"/>
                <a:cs typeface="Times New Roman" panose="02020603050405020304" pitchFamily="18" charset="0"/>
              </a:rPr>
              <a:t> to customers in a formal way using the following: “Buenos </a:t>
            </a:r>
            <a:r>
              <a:rPr lang="en-GB" sz="1600" dirty="0" err="1">
                <a:latin typeface="Times New Roman" panose="02020603050405020304" pitchFamily="18" charset="0"/>
                <a:cs typeface="Times New Roman" panose="02020603050405020304" pitchFamily="18" charset="0"/>
              </a:rPr>
              <a:t>dias</a:t>
            </a:r>
            <a:r>
              <a:rPr lang="en-GB" sz="1600" dirty="0">
                <a:latin typeface="Times New Roman" panose="02020603050405020304" pitchFamily="18" charset="0"/>
                <a:cs typeface="Times New Roman" panose="02020603050405020304" pitchFamily="18" charset="0"/>
              </a:rPr>
              <a:t>, </a:t>
            </a:r>
            <a:r>
              <a:rPr lang="en-GB" sz="1600" dirty="0" err="1">
                <a:latin typeface="Times New Roman" panose="02020603050405020304" pitchFamily="18" charset="0"/>
                <a:cs typeface="Times New Roman" panose="02020603050405020304" pitchFamily="18" charset="0"/>
              </a:rPr>
              <a:t>Bienvenidos</a:t>
            </a:r>
            <a:r>
              <a:rPr lang="en-GB" sz="1600" dirty="0">
                <a:latin typeface="Times New Roman" panose="02020603050405020304" pitchFamily="18" charset="0"/>
                <a:cs typeface="Times New Roman" panose="02020603050405020304" pitchFamily="18" charset="0"/>
              </a:rPr>
              <a:t> al hotel”, “me </a:t>
            </a:r>
            <a:r>
              <a:rPr lang="en-GB" sz="1600" dirty="0" err="1">
                <a:latin typeface="Times New Roman" panose="02020603050405020304" pitchFamily="18" charset="0"/>
                <a:cs typeface="Times New Roman" panose="02020603050405020304" pitchFamily="18" charset="0"/>
              </a:rPr>
              <a:t>permite</a:t>
            </a:r>
            <a:r>
              <a:rPr lang="en-GB" sz="1600" dirty="0">
                <a:latin typeface="Times New Roman" panose="02020603050405020304" pitchFamily="18" charset="0"/>
                <a:cs typeface="Times New Roman" panose="02020603050405020304" pitchFamily="18" charset="0"/>
              </a:rPr>
              <a:t>”, “por </a:t>
            </a:r>
            <a:r>
              <a:rPr lang="en-GB" sz="1600" dirty="0" err="1">
                <a:latin typeface="Times New Roman" panose="02020603050405020304" pitchFamily="18" charset="0"/>
                <a:cs typeface="Times New Roman" panose="02020603050405020304" pitchFamily="18" charset="0"/>
              </a:rPr>
              <a:t>favor</a:t>
            </a:r>
            <a:r>
              <a:rPr lang="en-GB" sz="1600" dirty="0">
                <a:latin typeface="Times New Roman" panose="02020603050405020304" pitchFamily="18" charset="0"/>
                <a:cs typeface="Times New Roman" panose="02020603050405020304" pitchFamily="18" charset="0"/>
              </a:rPr>
              <a:t>” ,”la </a:t>
            </a:r>
            <a:r>
              <a:rPr lang="en-GB" sz="1600" dirty="0" err="1">
                <a:latin typeface="Times New Roman" panose="02020603050405020304" pitchFamily="18" charset="0"/>
                <a:cs typeface="Times New Roman" panose="02020603050405020304" pitchFamily="18" charset="0"/>
              </a:rPr>
              <a:t>revedere</a:t>
            </a:r>
            <a:r>
              <a:rPr lang="en-GB" sz="1600" dirty="0">
                <a:latin typeface="Times New Roman" panose="02020603050405020304" pitchFamily="18" charset="0"/>
                <a:cs typeface="Times New Roman" panose="02020603050405020304" pitchFamily="18" charset="0"/>
              </a:rPr>
              <a:t>”</a:t>
            </a:r>
          </a:p>
          <a:p>
            <a:pPr>
              <a:lnSpc>
                <a:spcPct val="200000"/>
              </a:lnSpc>
              <a:spcBef>
                <a:spcPts val="0"/>
              </a:spcBef>
            </a:pPr>
            <a:r>
              <a:rPr lang="en-GB" sz="1500" dirty="0">
                <a:effectLst/>
                <a:latin typeface="Times New Roman" panose="02020603050405020304" pitchFamily="18" charset="0"/>
                <a:ea typeface="Calibri" panose="020F0502020204030204" pitchFamily="34" charset="0"/>
                <a:cs typeface="Times New Roman" panose="02020603050405020304" pitchFamily="18" charset="0"/>
              </a:rPr>
              <a:t>Instead of </a:t>
            </a:r>
            <a:r>
              <a:rPr lang="en-GB" sz="1500" i="1" dirty="0" err="1">
                <a:effectLst/>
                <a:latin typeface="Times New Roman" panose="02020603050405020304" pitchFamily="18" charset="0"/>
                <a:ea typeface="Calibri" panose="020F0502020204030204" pitchFamily="34" charset="0"/>
                <a:cs typeface="Times New Roman" panose="02020603050405020304" pitchFamily="18" charset="0"/>
              </a:rPr>
              <a:t>Cómo</a:t>
            </a:r>
            <a:r>
              <a:rPr lang="en-GB" sz="1500" i="1"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500" i="1" dirty="0" err="1">
                <a:effectLst/>
                <a:latin typeface="Times New Roman" panose="02020603050405020304" pitchFamily="18" charset="0"/>
                <a:ea typeface="Calibri" panose="020F0502020204030204" pitchFamily="34" charset="0"/>
                <a:cs typeface="Times New Roman" panose="02020603050405020304" pitchFamily="18" charset="0"/>
              </a:rPr>
              <a:t>te</a:t>
            </a:r>
            <a:r>
              <a:rPr lang="en-GB" sz="1500" i="1" dirty="0">
                <a:effectLst/>
                <a:latin typeface="Times New Roman" panose="02020603050405020304" pitchFamily="18" charset="0"/>
                <a:ea typeface="Calibri" panose="020F0502020204030204" pitchFamily="34" charset="0"/>
                <a:cs typeface="Times New Roman" panose="02020603050405020304" pitchFamily="18" charset="0"/>
              </a:rPr>
              <a:t> llamas?</a:t>
            </a:r>
            <a:r>
              <a:rPr lang="en-GB" sz="1500" dirty="0">
                <a:effectLst/>
                <a:latin typeface="Times New Roman" panose="02020603050405020304" pitchFamily="18" charset="0"/>
                <a:ea typeface="Calibri" panose="020F0502020204030204" pitchFamily="34" charset="0"/>
                <a:cs typeface="Times New Roman" panose="02020603050405020304" pitchFamily="18" charset="0"/>
              </a:rPr>
              <a:t> What’s your name?” use </a:t>
            </a:r>
            <a:r>
              <a:rPr lang="en-GB" sz="1500" i="1" dirty="0">
                <a:effectLst/>
                <a:latin typeface="Times New Roman" panose="02020603050405020304" pitchFamily="18" charset="0"/>
                <a:ea typeface="Calibri" panose="020F0502020204030204" pitchFamily="34" charset="0"/>
                <a:cs typeface="Times New Roman" panose="02020603050405020304" pitchFamily="18" charset="0"/>
              </a:rPr>
              <a:t>Me </a:t>
            </a:r>
            <a:r>
              <a:rPr lang="en-GB" sz="1500" i="1" dirty="0" err="1">
                <a:effectLst/>
                <a:latin typeface="Times New Roman" panose="02020603050405020304" pitchFamily="18" charset="0"/>
                <a:ea typeface="Calibri" panose="020F0502020204030204" pitchFamily="34" charset="0"/>
                <a:cs typeface="Times New Roman" panose="02020603050405020304" pitchFamily="18" charset="0"/>
              </a:rPr>
              <a:t>puede</a:t>
            </a:r>
            <a:r>
              <a:rPr lang="en-GB" sz="1500" i="1"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500" i="1" dirty="0" err="1">
                <a:effectLst/>
                <a:latin typeface="Times New Roman" panose="02020603050405020304" pitchFamily="18" charset="0"/>
                <a:ea typeface="Calibri" panose="020F0502020204030204" pitchFamily="34" charset="0"/>
                <a:cs typeface="Times New Roman" panose="02020603050405020304" pitchFamily="18" charset="0"/>
              </a:rPr>
              <a:t>decir</a:t>
            </a:r>
            <a:r>
              <a:rPr lang="en-GB" sz="1500" i="1"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500" i="1" dirty="0" err="1">
                <a:effectLst/>
                <a:latin typeface="Times New Roman" panose="02020603050405020304" pitchFamily="18" charset="0"/>
                <a:ea typeface="Calibri" panose="020F0502020204030204" pitchFamily="34" charset="0"/>
                <a:cs typeface="Times New Roman" panose="02020603050405020304" pitchFamily="18" charset="0"/>
              </a:rPr>
              <a:t>su</a:t>
            </a:r>
            <a:r>
              <a:rPr lang="en-GB" sz="1500" i="1"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500" i="1" dirty="0" err="1">
                <a:effectLst/>
                <a:latin typeface="Times New Roman" panose="02020603050405020304" pitchFamily="18" charset="0"/>
                <a:ea typeface="Calibri" panose="020F0502020204030204" pitchFamily="34" charset="0"/>
                <a:cs typeface="Times New Roman" panose="02020603050405020304" pitchFamily="18" charset="0"/>
              </a:rPr>
              <a:t>nombre</a:t>
            </a:r>
            <a:r>
              <a:rPr lang="en-GB" sz="1500" i="1" dirty="0">
                <a:effectLst/>
                <a:latin typeface="Times New Roman" panose="02020603050405020304" pitchFamily="18" charset="0"/>
                <a:ea typeface="Calibri" panose="020F0502020204030204" pitchFamily="34" charset="0"/>
                <a:cs typeface="Times New Roman" panose="02020603050405020304" pitchFamily="18" charset="0"/>
              </a:rPr>
              <a:t>, por </a:t>
            </a:r>
            <a:r>
              <a:rPr lang="en-GB" sz="1500" i="1" dirty="0" err="1">
                <a:effectLst/>
                <a:latin typeface="Times New Roman" panose="02020603050405020304" pitchFamily="18" charset="0"/>
                <a:ea typeface="Calibri" panose="020F0502020204030204" pitchFamily="34" charset="0"/>
                <a:cs typeface="Times New Roman" panose="02020603050405020304" pitchFamily="18" charset="0"/>
              </a:rPr>
              <a:t>favor</a:t>
            </a:r>
            <a:r>
              <a:rPr lang="en-GB" sz="1500" i="1" dirty="0">
                <a:effectLst/>
                <a:latin typeface="Times New Roman" panose="02020603050405020304" pitchFamily="18" charset="0"/>
                <a:ea typeface="Calibri" panose="020F0502020204030204" pitchFamily="34" charset="0"/>
                <a:cs typeface="Times New Roman" panose="02020603050405020304" pitchFamily="18" charset="0"/>
              </a:rPr>
              <a:t>?</a:t>
            </a:r>
            <a:r>
              <a:rPr lang="en-GB" sz="1500" dirty="0">
                <a:effectLst/>
                <a:latin typeface="Times New Roman" panose="02020603050405020304" pitchFamily="18" charset="0"/>
                <a:ea typeface="Calibri" panose="020F0502020204030204" pitchFamily="34" charset="0"/>
                <a:cs typeface="Times New Roman" panose="02020603050405020304" pitchFamily="18" charset="0"/>
              </a:rPr>
              <a:t> Could you tell me your name, please;</a:t>
            </a:r>
            <a:endParaRPr lang="en-GB" sz="1600" dirty="0">
              <a:latin typeface="Times New Roman" panose="02020603050405020304" pitchFamily="18" charset="0"/>
              <a:cs typeface="Times New Roman" panose="02020603050405020304" pitchFamily="18" charset="0"/>
            </a:endParaRPr>
          </a:p>
          <a:p>
            <a:r>
              <a:rPr lang="en-GB" sz="1600" dirty="0">
                <a:latin typeface="Times New Roman" panose="02020603050405020304" pitchFamily="18" charset="0"/>
                <a:cs typeface="Times New Roman" panose="02020603050405020304" pitchFamily="18" charset="0"/>
              </a:rPr>
              <a:t>It is impolite to speak over the customer or to speak too loudly ;</a:t>
            </a:r>
          </a:p>
        </p:txBody>
      </p:sp>
      <p:pic>
        <p:nvPicPr>
          <p:cNvPr id="7" name="Picture 6">
            <a:extLst>
              <a:ext uri="{FF2B5EF4-FFF2-40B4-BE49-F238E27FC236}">
                <a16:creationId xmlns:a16="http://schemas.microsoft.com/office/drawing/2014/main" id="{CBBFB25B-5344-4235-86EE-B35D4ADB567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103501" y="2749199"/>
            <a:ext cx="2768724" cy="2028989"/>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spTree>
    <p:extLst>
      <p:ext uri="{BB962C8B-B14F-4D97-AF65-F5344CB8AC3E}">
        <p14:creationId xmlns:p14="http://schemas.microsoft.com/office/powerpoint/2010/main" val="152405275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903DA40A-46F7-7471-4AE7-FE5C366A6E28}"/>
              </a:ext>
            </a:extLst>
          </p:cNvPr>
          <p:cNvSpPr txBox="1"/>
          <p:nvPr/>
        </p:nvSpPr>
        <p:spPr>
          <a:xfrm>
            <a:off x="5143500" y="2083071"/>
            <a:ext cx="6141720" cy="2479525"/>
          </a:xfrm>
          <a:prstGeom prst="rect">
            <a:avLst/>
          </a:prstGeom>
          <a:noFill/>
        </p:spPr>
        <p:txBody>
          <a:bodyPr wrap="square">
            <a:spAutoFit/>
          </a:bodyPr>
          <a:lstStyle/>
          <a:p>
            <a:pPr marL="285750" indent="-285750" algn="just">
              <a:lnSpc>
                <a:spcPct val="200000"/>
              </a:lnSpc>
              <a:buFont typeface="Arial" panose="020B0604020202020204" pitchFamily="34" charset="0"/>
              <a:buChar char="•"/>
            </a:pPr>
            <a:r>
              <a:rPr lang="en-IN" sz="1600" dirty="0">
                <a:solidFill>
                  <a:srgbClr val="000000"/>
                </a:solidFill>
                <a:effectLst/>
                <a:latin typeface="Times New Roman" panose="02020603050405020304" pitchFamily="18" charset="0"/>
                <a:ea typeface="Arial" panose="020B0604020202020204" pitchFamily="34" charset="0"/>
                <a:cs typeface="Arial" panose="020B0604020202020204" pitchFamily="34" charset="0"/>
              </a:rPr>
              <a:t>In conclusion, foreign languages have always had a great impact on the hospitality industry in general.</a:t>
            </a:r>
          </a:p>
          <a:p>
            <a:pPr marL="285750" indent="-285750" algn="just">
              <a:lnSpc>
                <a:spcPct val="200000"/>
              </a:lnSpc>
              <a:buFont typeface="Arial" panose="020B0604020202020204" pitchFamily="34" charset="0"/>
              <a:buChar char="•"/>
            </a:pPr>
            <a:r>
              <a:rPr lang="en-IN" sz="1600" dirty="0">
                <a:solidFill>
                  <a:srgbClr val="000000"/>
                </a:solidFill>
                <a:latin typeface="Times New Roman" panose="02020603050405020304" pitchFamily="18" charset="0"/>
                <a:ea typeface="Arial" panose="020B0604020202020204" pitchFamily="34" charset="0"/>
                <a:cs typeface="Arial" panose="020B0604020202020204" pitchFamily="34" charset="0"/>
              </a:rPr>
              <a:t>The Spanish culture is one of the largest spreading cultures that not only provides an opportunity for the rapid growth of its culture but it also opening up new gates into the hotel industry.</a:t>
            </a:r>
            <a:endParaRPr lang="en-IN" sz="1600" dirty="0">
              <a:effectLst/>
              <a:latin typeface="Times New Roman" panose="02020603050405020304" pitchFamily="18" charset="0"/>
              <a:ea typeface="Arial" panose="020B0604020202020204" pitchFamily="34" charset="0"/>
              <a:cs typeface="Arial" panose="020B0604020202020204" pitchFamily="34" charset="0"/>
            </a:endParaRPr>
          </a:p>
        </p:txBody>
      </p:sp>
      <p:pic>
        <p:nvPicPr>
          <p:cNvPr id="4098" name="Picture 2" descr="21 Common Customer Complaints in Hospitality &amp; Hotels - How to Avoid Them -  Kapture CRM">
            <a:extLst>
              <a:ext uri="{FF2B5EF4-FFF2-40B4-BE49-F238E27FC236}">
                <a16:creationId xmlns:a16="http://schemas.microsoft.com/office/drawing/2014/main" id="{13B8FF71-9AD2-39AF-1AC4-FCD393FF21E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64319" y="2024648"/>
            <a:ext cx="4490561" cy="2808703"/>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2416FB11-3AD1-9DB4-95B4-6BAD9447578C}"/>
              </a:ext>
            </a:extLst>
          </p:cNvPr>
          <p:cNvSpPr txBox="1"/>
          <p:nvPr/>
        </p:nvSpPr>
        <p:spPr>
          <a:xfrm>
            <a:off x="2099310" y="5055038"/>
            <a:ext cx="1226820" cy="261610"/>
          </a:xfrm>
          <a:prstGeom prst="rect">
            <a:avLst/>
          </a:prstGeom>
          <a:noFill/>
        </p:spPr>
        <p:txBody>
          <a:bodyPr wrap="square">
            <a:spAutoFit/>
          </a:bodyPr>
          <a:lstStyle/>
          <a:p>
            <a:r>
              <a:rPr lang="en-US" sz="1100" kern="0" dirty="0">
                <a:solidFill>
                  <a:srgbClr val="000000"/>
                </a:solidFill>
                <a:effectLst/>
                <a:latin typeface="Times New Roman" panose="02020603050405020304" pitchFamily="18" charset="0"/>
                <a:ea typeface="Arial" panose="020B0604020202020204" pitchFamily="34" charset="0"/>
                <a:cs typeface="Arial" panose="020B0604020202020204" pitchFamily="34" charset="0"/>
              </a:rPr>
              <a:t>(ad-</a:t>
            </a:r>
            <a:r>
              <a:rPr lang="en-US" sz="1100" kern="0" dirty="0" err="1">
                <a:solidFill>
                  <a:srgbClr val="000000"/>
                </a:solidFill>
                <a:effectLst/>
                <a:latin typeface="Times New Roman" panose="02020603050405020304" pitchFamily="18" charset="0"/>
                <a:ea typeface="Arial" panose="020B0604020202020204" pitchFamily="34" charset="0"/>
                <a:cs typeface="Arial" panose="020B0604020202020204" pitchFamily="34" charset="0"/>
              </a:rPr>
              <a:t>vance</a:t>
            </a:r>
            <a:r>
              <a:rPr lang="en-US" sz="1100" kern="0" dirty="0">
                <a:solidFill>
                  <a:srgbClr val="000000"/>
                </a:solidFill>
                <a:effectLst/>
                <a:latin typeface="Times New Roman" panose="02020603050405020304" pitchFamily="18" charset="0"/>
                <a:ea typeface="Arial" panose="020B0604020202020204" pitchFamily="34" charset="0"/>
                <a:cs typeface="Arial" panose="020B0604020202020204" pitchFamily="34" charset="0"/>
              </a:rPr>
              <a:t>, 2023)</a:t>
            </a:r>
            <a:endParaRPr lang="en-IN" sz="1100" dirty="0"/>
          </a:p>
        </p:txBody>
      </p:sp>
      <p:pic>
        <p:nvPicPr>
          <p:cNvPr id="3" name="Picture 2">
            <a:extLst>
              <a:ext uri="{FF2B5EF4-FFF2-40B4-BE49-F238E27FC236}">
                <a16:creationId xmlns:a16="http://schemas.microsoft.com/office/drawing/2014/main" id="{645739EB-6F8A-4F84-9D21-94EB8645C357}"/>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917856" y="303118"/>
            <a:ext cx="3504920" cy="1569367"/>
          </a:xfrm>
          <a:prstGeom prst="rect">
            <a:avLst/>
          </a:prstGeom>
        </p:spPr>
      </p:pic>
    </p:spTree>
    <p:extLst>
      <p:ext uri="{BB962C8B-B14F-4D97-AF65-F5344CB8AC3E}">
        <p14:creationId xmlns:p14="http://schemas.microsoft.com/office/powerpoint/2010/main" val="326947721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2D02E165-D31B-3ABF-77E1-52B5AF2CF2A8}"/>
              </a:ext>
            </a:extLst>
          </p:cNvPr>
          <p:cNvSpPr txBox="1"/>
          <p:nvPr/>
        </p:nvSpPr>
        <p:spPr>
          <a:xfrm>
            <a:off x="0" y="0"/>
            <a:ext cx="2164080" cy="822789"/>
          </a:xfrm>
          <a:prstGeom prst="rect">
            <a:avLst/>
          </a:prstGeom>
          <a:noFill/>
        </p:spPr>
        <p:txBody>
          <a:bodyPr wrap="square">
            <a:spAutoFit/>
          </a:bodyPr>
          <a:lstStyle/>
          <a:p>
            <a:pPr algn="just">
              <a:lnSpc>
                <a:spcPct val="200000"/>
              </a:lnSpc>
              <a:spcBef>
                <a:spcPts val="35"/>
              </a:spcBef>
            </a:pPr>
            <a:r>
              <a:rPr lang="en-IN" sz="2800" b="1" kern="0" dirty="0">
                <a:effectLst/>
                <a:latin typeface="Times New Roman" panose="02020603050405020304" pitchFamily="18" charset="0"/>
                <a:ea typeface="Calibri Light" panose="020F0302020204030204" pitchFamily="34" charset="0"/>
                <a:cs typeface="Calibri Light" panose="020F0302020204030204" pitchFamily="34" charset="0"/>
              </a:rPr>
              <a:t>References</a:t>
            </a:r>
          </a:p>
        </p:txBody>
      </p:sp>
      <p:sp>
        <p:nvSpPr>
          <p:cNvPr id="5" name="TextBox 4">
            <a:extLst>
              <a:ext uri="{FF2B5EF4-FFF2-40B4-BE49-F238E27FC236}">
                <a16:creationId xmlns:a16="http://schemas.microsoft.com/office/drawing/2014/main" id="{11E30C02-B34B-E207-F716-3518E475424B}"/>
              </a:ext>
            </a:extLst>
          </p:cNvPr>
          <p:cNvSpPr txBox="1"/>
          <p:nvPr/>
        </p:nvSpPr>
        <p:spPr>
          <a:xfrm>
            <a:off x="1082040" y="1643314"/>
            <a:ext cx="9677400" cy="4339650"/>
          </a:xfrm>
          <a:prstGeom prst="rect">
            <a:avLst/>
          </a:prstGeom>
          <a:noFill/>
        </p:spPr>
        <p:txBody>
          <a:bodyPr wrap="square">
            <a:spAutoFit/>
          </a:bodyPr>
          <a:lstStyle/>
          <a:p>
            <a:pPr marL="171450" indent="-171450" algn="just">
              <a:buFont typeface="Arial" panose="020B0604020202020204" pitchFamily="34" charset="0"/>
              <a:buChar char="•"/>
            </a:pPr>
            <a:r>
              <a:rPr lang="en-IN" sz="1200" dirty="0">
                <a:effectLst/>
                <a:latin typeface="Times New Roman" panose="02020603050405020304" pitchFamily="18" charset="0"/>
                <a:ea typeface="Arial" panose="020B0604020202020204" pitchFamily="34" charset="0"/>
                <a:cs typeface="Arial" panose="020B0604020202020204" pitchFamily="34" charset="0"/>
              </a:rPr>
              <a:t>ad-</a:t>
            </a:r>
            <a:r>
              <a:rPr lang="en-IN" sz="1200" dirty="0" err="1">
                <a:effectLst/>
                <a:latin typeface="Times New Roman" panose="02020603050405020304" pitchFamily="18" charset="0"/>
                <a:ea typeface="Arial" panose="020B0604020202020204" pitchFamily="34" charset="0"/>
                <a:cs typeface="Arial" panose="020B0604020202020204" pitchFamily="34" charset="0"/>
              </a:rPr>
              <a:t>vance</a:t>
            </a:r>
            <a:r>
              <a:rPr lang="en-IN" sz="1200" dirty="0">
                <a:effectLst/>
                <a:latin typeface="Times New Roman" panose="02020603050405020304" pitchFamily="18" charset="0"/>
                <a:ea typeface="Arial" panose="020B0604020202020204" pitchFamily="34" charset="0"/>
                <a:cs typeface="Arial" panose="020B0604020202020204" pitchFamily="34" charset="0"/>
              </a:rPr>
              <a:t>, (2023). 5 QUALITIES OF A GREAT HOSPITALITY EMPLOYEE. [Online]Available at: https://ad-vance.com/blog/5-qualities-great-hospitality-employee/#:~:text=If%20there%20is%20one%20thing,%2C%20conversational%20manner%2C%20is%20imperative [Accessed 9 October 2023].</a:t>
            </a:r>
          </a:p>
          <a:p>
            <a:pPr marL="171450" indent="-171450" algn="just">
              <a:buFont typeface="Arial" panose="020B0604020202020204" pitchFamily="34" charset="0"/>
              <a:buChar char="•"/>
            </a:pPr>
            <a:r>
              <a:rPr lang="en-IN" sz="1200" dirty="0" err="1">
                <a:effectLst/>
                <a:latin typeface="Times New Roman" panose="02020603050405020304" pitchFamily="18" charset="0"/>
                <a:ea typeface="Arial" panose="020B0604020202020204" pitchFamily="34" charset="0"/>
                <a:cs typeface="Arial" panose="020B0604020202020204" pitchFamily="34" charset="0"/>
              </a:rPr>
              <a:t>crowe</a:t>
            </a:r>
            <a:r>
              <a:rPr lang="en-IN" sz="1200" dirty="0">
                <a:effectLst/>
                <a:latin typeface="Times New Roman" panose="02020603050405020304" pitchFamily="18" charset="0"/>
                <a:ea typeface="Arial" panose="020B0604020202020204" pitchFamily="34" charset="0"/>
                <a:cs typeface="Arial" panose="020B0604020202020204" pitchFamily="34" charset="0"/>
              </a:rPr>
              <a:t>, (2023). Gibbs Reflective cycle. [Online]Available at: https://www.crowe-associates.co.uk/coaching-tools/gibbs-reflective-cycle/ [Accessed 12 October 2023].</a:t>
            </a:r>
          </a:p>
          <a:p>
            <a:pPr marL="171450" indent="-171450" algn="just">
              <a:buFont typeface="Arial" panose="020B0604020202020204" pitchFamily="34" charset="0"/>
              <a:buChar char="•"/>
            </a:pPr>
            <a:r>
              <a:rPr lang="en-IN" sz="1200" dirty="0" err="1">
                <a:effectLst/>
                <a:latin typeface="Times New Roman" panose="02020603050405020304" pitchFamily="18" charset="0"/>
                <a:ea typeface="Arial" panose="020B0604020202020204" pitchFamily="34" charset="0"/>
                <a:cs typeface="Arial" panose="020B0604020202020204" pitchFamily="34" charset="0"/>
              </a:rPr>
              <a:t>ehotelier</a:t>
            </a:r>
            <a:r>
              <a:rPr lang="en-IN" sz="1200" dirty="0">
                <a:effectLst/>
                <a:latin typeface="Times New Roman" panose="02020603050405020304" pitchFamily="18" charset="0"/>
                <a:ea typeface="Arial" panose="020B0604020202020204" pitchFamily="34" charset="0"/>
                <a:cs typeface="Arial" panose="020B0604020202020204" pitchFamily="34" charset="0"/>
              </a:rPr>
              <a:t>, (2022). Language barriers in the hospitality industry. [Online]Available at: https://insights.ehotelier.com/suppliers/2022/03/10/language-barriers-in-the-hospitality-industry/#:~:text=Every%20guest%20must%20be%20made,could%20lose%20a%20valued%20customer [Accessed 5 October 2023].</a:t>
            </a:r>
          </a:p>
          <a:p>
            <a:pPr marL="171450" indent="-171450" algn="just">
              <a:buFont typeface="Arial" panose="020B0604020202020204" pitchFamily="34" charset="0"/>
              <a:buChar char="•"/>
            </a:pPr>
            <a:r>
              <a:rPr lang="en-IN" sz="1200" dirty="0">
                <a:effectLst/>
                <a:latin typeface="Times New Roman" panose="02020603050405020304" pitchFamily="18" charset="0"/>
                <a:ea typeface="Arial" panose="020B0604020202020204" pitchFamily="34" charset="0"/>
                <a:cs typeface="Arial" panose="020B0604020202020204" pitchFamily="34" charset="0"/>
              </a:rPr>
              <a:t>Eldridge, L., (2023). GIBBS REFLECTIVE CYCLE : REFLECTIVE PRACTICE MADE EASY. [Online]Available at: https://cognitiveathlete.co.uk/the-gibbs-reflective-cycle-as-a-leader/ [Accessed 13 October 2023].</a:t>
            </a:r>
          </a:p>
          <a:p>
            <a:pPr marL="171450" indent="-171450" algn="just">
              <a:buFont typeface="Arial" panose="020B0604020202020204" pitchFamily="34" charset="0"/>
              <a:buChar char="•"/>
            </a:pPr>
            <a:r>
              <a:rPr lang="en-IN" sz="1200" dirty="0" err="1">
                <a:effectLst/>
                <a:latin typeface="Times New Roman" panose="02020603050405020304" pitchFamily="18" charset="0"/>
                <a:ea typeface="Arial" panose="020B0604020202020204" pitchFamily="34" charset="0"/>
                <a:cs typeface="Arial" panose="020B0604020202020204" pitchFamily="34" charset="0"/>
              </a:rPr>
              <a:t>hospitalitysearch</a:t>
            </a:r>
            <a:r>
              <a:rPr lang="en-IN" sz="1200" dirty="0">
                <a:effectLst/>
                <a:latin typeface="Times New Roman" panose="02020603050405020304" pitchFamily="18" charset="0"/>
                <a:ea typeface="Arial" panose="020B0604020202020204" pitchFamily="34" charset="0"/>
                <a:cs typeface="Arial" panose="020B0604020202020204" pitchFamily="34" charset="0"/>
              </a:rPr>
              <a:t>, (2023). Benefits of Being Multilingual. [Online]Available at: https://hospitalitysearch.co.uk/benefits-of-being-multilingual/ [Accessed 8 October 2023].</a:t>
            </a:r>
          </a:p>
          <a:p>
            <a:pPr marL="171450" indent="-171450" algn="just">
              <a:buFont typeface="Arial" panose="020B0604020202020204" pitchFamily="34" charset="0"/>
              <a:buChar char="•"/>
            </a:pPr>
            <a:r>
              <a:rPr lang="en-IN" sz="1200" dirty="0" err="1">
                <a:effectLst/>
                <a:latin typeface="Times New Roman" panose="02020603050405020304" pitchFamily="18" charset="0"/>
                <a:ea typeface="Arial" panose="020B0604020202020204" pitchFamily="34" charset="0"/>
                <a:cs typeface="Arial" panose="020B0604020202020204" pitchFamily="34" charset="0"/>
              </a:rPr>
              <a:t>hotelowner</a:t>
            </a:r>
            <a:r>
              <a:rPr lang="en-IN" sz="1200" dirty="0">
                <a:effectLst/>
                <a:latin typeface="Times New Roman" panose="02020603050405020304" pitchFamily="18" charset="0"/>
                <a:ea typeface="Arial" panose="020B0604020202020204" pitchFamily="34" charset="0"/>
                <a:cs typeface="Arial" panose="020B0604020202020204" pitchFamily="34" charset="0"/>
              </a:rPr>
              <a:t>, (2023). How to overcome language barriers with guests from overseas. [Online]Available at: https://www.hotelowner.co.uk/165408-how-to-overcome-language-barriers-with-guests-from-overseas/ [Accessed 6 October 2023].</a:t>
            </a:r>
          </a:p>
          <a:p>
            <a:pPr marL="171450" indent="-171450" algn="just">
              <a:buFont typeface="Arial" panose="020B0604020202020204" pitchFamily="34" charset="0"/>
              <a:buChar char="•"/>
            </a:pPr>
            <a:r>
              <a:rPr lang="en-IN" sz="1200" dirty="0" err="1">
                <a:effectLst/>
                <a:latin typeface="Times New Roman" panose="02020603050405020304" pitchFamily="18" charset="0"/>
                <a:ea typeface="Arial" panose="020B0604020202020204" pitchFamily="34" charset="0"/>
                <a:cs typeface="Arial" panose="020B0604020202020204" pitchFamily="34" charset="0"/>
              </a:rPr>
              <a:t>learnship</a:t>
            </a:r>
            <a:r>
              <a:rPr lang="en-IN" sz="1200" dirty="0">
                <a:effectLst/>
                <a:latin typeface="Times New Roman" panose="02020603050405020304" pitchFamily="18" charset="0"/>
                <a:ea typeface="Arial" panose="020B0604020202020204" pitchFamily="34" charset="0"/>
                <a:cs typeface="Arial" panose="020B0604020202020204" pitchFamily="34" charset="0"/>
              </a:rPr>
              <a:t>, (2023). 5 Benefits of a Multilingual Workforce. [Online]Available at: https://www.learnship.com/en/blog/5-benefits-of-a-multilingual-workforce/ [Accessed 7 October 2023].</a:t>
            </a:r>
          </a:p>
          <a:p>
            <a:pPr marL="171450" indent="-171450" algn="just">
              <a:buFont typeface="Arial" panose="020B0604020202020204" pitchFamily="34" charset="0"/>
              <a:buChar char="•"/>
            </a:pPr>
            <a:r>
              <a:rPr lang="en-IN" sz="1200" dirty="0">
                <a:effectLst/>
                <a:latin typeface="Times New Roman" panose="02020603050405020304" pitchFamily="18" charset="0"/>
                <a:ea typeface="Arial" panose="020B0604020202020204" pitchFamily="34" charset="0"/>
                <a:cs typeface="Arial" panose="020B0604020202020204" pitchFamily="34" charset="0"/>
              </a:rPr>
              <a:t>Main, P., (2023). Gibbs' Reflective Cycle. [Online]Available at: https://www.structural-learning.com/post/gibbs-reflective-cycle [Accessed 10 October 2023].</a:t>
            </a:r>
          </a:p>
          <a:p>
            <a:pPr marL="171450" indent="-171450" algn="just">
              <a:buFont typeface="Arial" panose="020B0604020202020204" pitchFamily="34" charset="0"/>
              <a:buChar char="•"/>
            </a:pPr>
            <a:r>
              <a:rPr lang="en-IN" sz="1200" dirty="0">
                <a:effectLst/>
                <a:latin typeface="Times New Roman" panose="02020603050405020304" pitchFamily="18" charset="0"/>
                <a:ea typeface="Arial" panose="020B0604020202020204" pitchFamily="34" charset="0"/>
                <a:cs typeface="Arial" panose="020B0604020202020204" pitchFamily="34" charset="0"/>
              </a:rPr>
              <a:t>productive, (2023). 6 Stages of Gibbs’ Reflective Cycle. [Online]Available at: https://productive.fish/blog/gibbs-reflective-cycle/ [Accessed 14 October 2023].</a:t>
            </a:r>
          </a:p>
          <a:p>
            <a:pPr marL="171450" indent="-171450" algn="just">
              <a:buFont typeface="Arial" panose="020B0604020202020204" pitchFamily="34" charset="0"/>
              <a:buChar char="•"/>
            </a:pPr>
            <a:r>
              <a:rPr lang="en-IN" sz="1200" dirty="0">
                <a:effectLst/>
                <a:latin typeface="Times New Roman" panose="02020603050405020304" pitchFamily="18" charset="0"/>
                <a:ea typeface="Arial" panose="020B0604020202020204" pitchFamily="34" charset="0"/>
                <a:cs typeface="Arial" panose="020B0604020202020204" pitchFamily="34" charset="0"/>
              </a:rPr>
              <a:t>Wallbridge, A., (2022). Gibbs Reflective Cycle – How To Learn From Experience And Become A Better Leader. [Online]Available at: https://www.tsw.co.uk/blog/leadership-and-management/gibbs-reflective-cycle/#:~:text=Gibbs%27%20reflective%20cycle%20is%20a,and%20build%20key%20leadership%20skills [Accessed 11 October 2023].</a:t>
            </a:r>
          </a:p>
        </p:txBody>
      </p:sp>
    </p:spTree>
    <p:extLst>
      <p:ext uri="{BB962C8B-B14F-4D97-AF65-F5344CB8AC3E}">
        <p14:creationId xmlns:p14="http://schemas.microsoft.com/office/powerpoint/2010/main" val="2999624035"/>
      </p:ext>
    </p:extLst>
  </p:cSld>
  <p:clrMapOvr>
    <a:masterClrMapping/>
  </p:clrMapOvr>
</p:sld>
</file>

<file path=ppt/theme/theme1.xml><?xml version="1.0" encoding="utf-8"?>
<a:theme xmlns:a="http://schemas.openxmlformats.org/drawingml/2006/main" name="Retrospect">
  <a:themeElements>
    <a:clrScheme name="Retrospect">
      <a:dk1>
        <a:sysClr val="windowText" lastClr="000000"/>
      </a:dk1>
      <a:lt1>
        <a:sysClr val="window" lastClr="FFFFFF"/>
      </a:lt1>
      <a:dk2>
        <a:srgbClr val="514949"/>
      </a:dk2>
      <a:lt2>
        <a:srgbClr val="E1E1DB"/>
      </a:lt2>
      <a:accent1>
        <a:srgbClr val="9DBFBE"/>
      </a:accent1>
      <a:accent2>
        <a:srgbClr val="DB8631"/>
      </a:accent2>
      <a:accent3>
        <a:srgbClr val="E3CC5A"/>
      </a:accent3>
      <a:accent4>
        <a:srgbClr val="ACADA8"/>
      </a:accent4>
      <a:accent5>
        <a:srgbClr val="927C61"/>
      </a:accent5>
      <a:accent6>
        <a:srgbClr val="B3B435"/>
      </a:accent6>
      <a:hlink>
        <a:srgbClr val="0000FF"/>
      </a:hlink>
      <a:folHlink>
        <a:srgbClr val="800080"/>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243AF7DC-D15B-41C0-AE81-23980D1B9FC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Retrospect</Template>
  <TotalTime>0</TotalTime>
  <Words>1893</Words>
  <Application>Microsoft Office PowerPoint</Application>
  <PresentationFormat>Widescreen</PresentationFormat>
  <Paragraphs>67</Paragraphs>
  <Slides>7</Slides>
  <Notes>5</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7</vt:i4>
      </vt:variant>
    </vt:vector>
  </HeadingPairs>
  <TitlesOfParts>
    <vt:vector size="13" baseType="lpstr">
      <vt:lpstr>Arial</vt:lpstr>
      <vt:lpstr>Calibri</vt:lpstr>
      <vt:lpstr>Calibri Light</vt:lpstr>
      <vt:lpstr>Sylfaen</vt:lpstr>
      <vt:lpstr>Times New Roman</vt:lpstr>
      <vt:lpstr>Retrospect</vt:lpstr>
      <vt:lpstr>PowerPoint Presentation</vt:lpstr>
      <vt:lpstr>PowerPoint Presentation</vt:lpstr>
      <vt:lpstr>PowerPoint Presentation</vt:lpstr>
      <vt:lpstr>PowerPoint Presentation</vt:lpstr>
      <vt:lpstr>The chosen language: Spanish</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2023-10-17T14:45:27Z</dcterms:created>
  <dcterms:modified xsi:type="dcterms:W3CDTF">2023-10-27T11:01:08Z</dcterms:modified>
</cp:coreProperties>
</file>