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7" r:id="rId1"/>
  </p:sldMasterIdLst>
  <p:notesMasterIdLst>
    <p:notesMasterId r:id="rId5"/>
  </p:notesMasterIdLst>
  <p:sldIdLst>
    <p:sldId id="256" r:id="rId2"/>
    <p:sldId id="265" r:id="rId3"/>
    <p:sldId id="257" r:id="rId4"/>
  </p:sldIdLst>
  <p:sldSz cx="6858000" cy="9906000" type="A4"/>
  <p:notesSz cx="6858000" cy="9144000"/>
  <p:embeddedFontLst>
    <p:embeddedFont>
      <p:font typeface="Bellota Text" panose="020B0604020202020204" charset="0"/>
      <p:regular r:id="rId6"/>
      <p:bold r:id="rId7"/>
      <p:italic r:id="rId8"/>
      <p:boldItalic r:id="rId9"/>
    </p:embeddedFon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Satisfy" panose="020B0604020202020204" charset="0"/>
      <p:regular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20B7FA-922B-4E60-A2FE-94022D179F14}" v="36" dt="2023-02-15T22:02:29.177"/>
  </p1510:revLst>
</p1510:revInfo>
</file>

<file path=ppt/tableStyles.xml><?xml version="1.0" encoding="utf-8"?>
<a:tblStyleLst xmlns:a="http://schemas.openxmlformats.org/drawingml/2006/main" def="{DA760D9C-8846-49CB-9F69-CEC56EC400DC}">
  <a:tblStyle styleId="{DA760D9C-8846-49CB-9F69-CEC56EC400D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8" d="100"/>
          <a:sy n="38" d="100"/>
        </p:scale>
        <p:origin x="23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0" Type="http://schemas.openxmlformats.org/officeDocument/2006/relationships/font" Target="fonts/font5.fntdata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35f391192_0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35f391192_0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 t="8368" b="8360"/>
          <a:stretch/>
        </p:blipFill>
        <p:spPr>
          <a:xfrm>
            <a:off x="1098413" y="1"/>
            <a:ext cx="4661175" cy="990599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202525" y="3644622"/>
            <a:ext cx="2452950" cy="2616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2700" i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1106456" y="1778677"/>
            <a:ext cx="4650750" cy="871289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body" idx="1"/>
          </p:nvPr>
        </p:nvSpPr>
        <p:spPr>
          <a:xfrm>
            <a:off x="1106456" y="2804730"/>
            <a:ext cx="2257425" cy="491573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342900" lvl="0" indent="-247650">
              <a:spcBef>
                <a:spcPts val="450"/>
              </a:spcBef>
              <a:spcAft>
                <a:spcPts val="0"/>
              </a:spcAft>
              <a:buSzPts val="1600"/>
              <a:buChar char="⋆"/>
              <a:defRPr sz="1200"/>
            </a:lvl1pPr>
            <a:lvl2pPr marL="685800" lvl="1" indent="-247650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200"/>
            </a:lvl2pPr>
            <a:lvl3pPr marL="1028700" lvl="2" indent="-247650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200"/>
            </a:lvl3pPr>
            <a:lvl4pPr marL="1371600" lvl="3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4pPr>
            <a:lvl5pPr marL="1714500" lvl="4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5pPr>
            <a:lvl6pPr marL="2057400" lvl="5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6pPr>
            <a:lvl7pPr marL="2400300" lvl="6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7pPr>
            <a:lvl8pPr marL="2743200" lvl="7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8pPr>
            <a:lvl9pPr marL="3086100" lvl="8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2"/>
          </p:nvPr>
        </p:nvSpPr>
        <p:spPr>
          <a:xfrm>
            <a:off x="3499954" y="2804730"/>
            <a:ext cx="2257425" cy="491573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342900" lvl="0" indent="-247650">
              <a:spcBef>
                <a:spcPts val="450"/>
              </a:spcBef>
              <a:spcAft>
                <a:spcPts val="0"/>
              </a:spcAft>
              <a:buSzPts val="1600"/>
              <a:buChar char="⋆"/>
              <a:defRPr sz="1200"/>
            </a:lvl1pPr>
            <a:lvl2pPr marL="685800" lvl="1" indent="-247650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200"/>
            </a:lvl2pPr>
            <a:lvl3pPr marL="1028700" lvl="2" indent="-247650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200"/>
            </a:lvl3pPr>
            <a:lvl4pPr marL="1371600" lvl="3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4pPr>
            <a:lvl5pPr marL="1714500" lvl="4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5pPr>
            <a:lvl6pPr marL="2057400" lvl="5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6pPr>
            <a:lvl7pPr marL="2400300" lvl="6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7pPr>
            <a:lvl8pPr marL="2743200" lvl="7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8pPr>
            <a:lvl9pPr marL="3086100" lvl="8" indent="-24765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200"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6296531" y="9042463"/>
            <a:ext cx="411525" cy="5072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31" name="Google Shape;31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165200"/>
            <a:ext cx="2754525" cy="574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205869" y="1"/>
            <a:ext cx="2652131" cy="59248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0"/>
          <p:cNvSpPr txBox="1">
            <a:spLocks noGrp="1"/>
          </p:cNvSpPr>
          <p:nvPr>
            <p:ph type="sldNum" idx="12"/>
          </p:nvPr>
        </p:nvSpPr>
        <p:spPr>
          <a:xfrm>
            <a:off x="6296531" y="9042463"/>
            <a:ext cx="411525" cy="5072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53" name="Google Shape;53;p1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5770721"/>
            <a:ext cx="1984175" cy="4135279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Google Shape;54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47583" y="1"/>
            <a:ext cx="1910417" cy="42678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06381" y="1770791"/>
            <a:ext cx="4645125" cy="884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Satisfy"/>
              <a:buNone/>
              <a:defRPr sz="2000">
                <a:solidFill>
                  <a:schemeClr val="accent1"/>
                </a:solidFill>
                <a:latin typeface="Satisfy"/>
                <a:ea typeface="Satisfy"/>
                <a:cs typeface="Satisfy"/>
                <a:sym typeface="Satisf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06448" y="2795460"/>
            <a:ext cx="4645125" cy="534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ellota Text"/>
              <a:buChar char="⋆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1pPr>
            <a:lvl2pPr marL="914400" lvl="1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Font typeface="Bellota Text"/>
              <a:buChar char="⋆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2pPr>
            <a:lvl3pPr marL="1371600" lvl="2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Bellota Text"/>
              <a:buChar char="⋆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3pPr>
            <a:lvl4pPr marL="1828800" lvl="3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4pPr>
            <a:lvl5pPr marL="2286000" lvl="4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5pPr>
            <a:lvl6pPr marL="2743200" lvl="5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6pPr>
            <a:lvl7pPr marL="3200400" lvl="6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7pPr>
            <a:lvl8pPr marL="3657600" lvl="7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8pPr>
            <a:lvl9pPr marL="4114800" lvl="8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ellota Text"/>
              <a:buChar char="○"/>
              <a:defRPr sz="1800">
                <a:solidFill>
                  <a:schemeClr val="dk1"/>
                </a:solidFill>
                <a:latin typeface="Bellota Text"/>
                <a:ea typeface="Bellota Text"/>
                <a:cs typeface="Bellota Text"/>
                <a:sym typeface="Bellota Tex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6296531" y="9042463"/>
            <a:ext cx="411525" cy="5072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1pPr>
            <a:lvl2pPr lvl="1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2pPr>
            <a:lvl3pPr lvl="2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3pPr>
            <a:lvl4pPr lvl="3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4pPr>
            <a:lvl5pPr lvl="4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5pPr>
            <a:lvl6pPr lvl="5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6pPr>
            <a:lvl7pPr lvl="6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7pPr>
            <a:lvl8pPr lvl="7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8pPr>
            <a:lvl9pPr lvl="8" algn="r">
              <a:buNone/>
              <a:defRPr sz="975">
                <a:solidFill>
                  <a:schemeClr val="accent4"/>
                </a:solidFill>
                <a:latin typeface="Satisfy"/>
                <a:ea typeface="Satisfy"/>
                <a:cs typeface="Satisfy"/>
                <a:sym typeface="Satisfy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6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05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18" Type="http://schemas.openxmlformats.org/officeDocument/2006/relationships/image" Target="../media/image20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12" Type="http://schemas.openxmlformats.org/officeDocument/2006/relationships/image" Target="../media/image14.jpe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8.jpg"/><Relationship Id="rId20" Type="http://schemas.openxmlformats.org/officeDocument/2006/relationships/image" Target="../media/image22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png"/><Relationship Id="rId15" Type="http://schemas.openxmlformats.org/officeDocument/2006/relationships/image" Target="../media/image17.jpeg"/><Relationship Id="rId10" Type="http://schemas.openxmlformats.org/officeDocument/2006/relationships/image" Target="../media/image12.jpg"/><Relationship Id="rId19" Type="http://schemas.openxmlformats.org/officeDocument/2006/relationships/image" Target="../media/image21.jpeg"/><Relationship Id="rId4" Type="http://schemas.openxmlformats.org/officeDocument/2006/relationships/image" Target="../media/image6.jp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1"/>
          <p:cNvSpPr txBox="1">
            <a:spLocks noGrp="1"/>
          </p:cNvSpPr>
          <p:nvPr>
            <p:ph type="ctrTitle"/>
          </p:nvPr>
        </p:nvSpPr>
        <p:spPr>
          <a:xfrm>
            <a:off x="2087100" y="3826658"/>
            <a:ext cx="2683800" cy="1901522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C00000"/>
                </a:solidFill>
              </a:rPr>
              <a:t>Hotel Placement –Food and Beverages Operations</a:t>
            </a:r>
            <a:br>
              <a:rPr lang="en-GB" sz="2100" dirty="0">
                <a:solidFill>
                  <a:srgbClr val="C00000"/>
                </a:solidFill>
              </a:rPr>
            </a:br>
            <a:r>
              <a:rPr lang="en-GB" sz="1800" dirty="0">
                <a:solidFill>
                  <a:srgbClr val="C00000"/>
                </a:solidFill>
              </a:rPr>
              <a:t>BMIH4002</a:t>
            </a:r>
            <a:br>
              <a:rPr lang="en-GB" sz="1800" dirty="0">
                <a:solidFill>
                  <a:srgbClr val="C00000"/>
                </a:solidFill>
              </a:rPr>
            </a:br>
            <a:r>
              <a:rPr lang="en-GB" sz="1350" dirty="0">
                <a:solidFill>
                  <a:srgbClr val="C00000"/>
                </a:solidFill>
              </a:rPr>
              <a:t>Trinity Hotel Christmas Menu</a:t>
            </a:r>
            <a:endParaRPr sz="2100" dirty="0">
              <a:solidFill>
                <a:srgbClr val="C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138EF7-2E2C-A6CB-7876-B6D2CE829290}"/>
              </a:ext>
            </a:extLst>
          </p:cNvPr>
          <p:cNvSpPr txBox="1"/>
          <p:nvPr/>
        </p:nvSpPr>
        <p:spPr>
          <a:xfrm>
            <a:off x="2737707" y="6626018"/>
            <a:ext cx="186798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solidFill>
                  <a:srgbClr val="C00000"/>
                </a:solidFill>
                <a:latin typeface="Satisfy" panose="020B0604020202020204" charset="0"/>
              </a:rPr>
              <a:t>Student id</a:t>
            </a:r>
            <a:r>
              <a:rPr lang="en-GB" sz="1050" dirty="0"/>
              <a:t>:  </a:t>
            </a:r>
            <a:r>
              <a:rPr lang="en-GB" sz="1500" b="1" dirty="0">
                <a:latin typeface="Satisfy" panose="020B0604020202020204" charset="0"/>
              </a:rPr>
              <a:t>2127116</a:t>
            </a:r>
            <a:endParaRPr lang="en-GB" sz="1050" b="1" dirty="0">
              <a:latin typeface="Satisfy" panose="020B060402020202020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5C6AC4-32EB-2D56-1C8B-B1462D56BADE}"/>
              </a:ext>
            </a:extLst>
          </p:cNvPr>
          <p:cNvSpPr txBox="1"/>
          <p:nvPr/>
        </p:nvSpPr>
        <p:spPr>
          <a:xfrm>
            <a:off x="2737707" y="5764072"/>
            <a:ext cx="165081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solidFill>
                  <a:srgbClr val="C00000"/>
                </a:solidFill>
                <a:latin typeface="Satisfy" panose="020B0604020202020204" charset="0"/>
              </a:rPr>
              <a:t>Student name:</a:t>
            </a:r>
          </a:p>
          <a:p>
            <a:r>
              <a:rPr lang="en-GB" sz="1500" dirty="0">
                <a:latin typeface="Satisfy" panose="020B0604020202020204" charset="0"/>
              </a:rPr>
              <a:t>Andrei </a:t>
            </a:r>
            <a:r>
              <a:rPr lang="en-GB" sz="1500" dirty="0" err="1">
                <a:latin typeface="Satisfy" panose="020B0604020202020204" charset="0"/>
              </a:rPr>
              <a:t>Alexandru</a:t>
            </a:r>
            <a:r>
              <a:rPr lang="en-GB" sz="1500" dirty="0">
                <a:latin typeface="Satisfy" panose="020B0604020202020204" charset="0"/>
              </a:rPr>
              <a:t> Munteanu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0"/>
          <p:cNvSpPr txBox="1"/>
          <p:nvPr/>
        </p:nvSpPr>
        <p:spPr>
          <a:xfrm>
            <a:off x="1808409" y="1252852"/>
            <a:ext cx="2603999" cy="3718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-GB" sz="2100" dirty="0">
                <a:solidFill>
                  <a:schemeClr val="lt2"/>
                </a:solidFill>
                <a:highlight>
                  <a:srgbClr val="008000"/>
                </a:highlight>
                <a:latin typeface="Satisfy"/>
                <a:ea typeface="Satisfy"/>
                <a:cs typeface="Satisfy"/>
                <a:sym typeface="Satisfy"/>
              </a:rPr>
              <a:t>Trinity Hotel</a:t>
            </a:r>
          </a:p>
          <a:p>
            <a:pPr algn="ctr">
              <a:buClr>
                <a:schemeClr val="dk1"/>
              </a:buClr>
              <a:buSzPts val="1100"/>
            </a:pPr>
            <a:r>
              <a:rPr lang="en-GB" sz="1200" dirty="0">
                <a:solidFill>
                  <a:schemeClr val="lt2"/>
                </a:solidFill>
                <a:highlight>
                  <a:srgbClr val="008000"/>
                </a:highlight>
                <a:latin typeface="Satisfy"/>
                <a:ea typeface="Satisfy"/>
                <a:cs typeface="Satisfy"/>
                <a:sym typeface="Satisfy"/>
              </a:rPr>
              <a:t>Christmas Menu</a:t>
            </a:r>
            <a:r>
              <a:rPr lang="en-GB" sz="1200" dirty="0">
                <a:solidFill>
                  <a:schemeClr val="lt2"/>
                </a:solidFill>
                <a:latin typeface="Satisfy"/>
                <a:ea typeface="Satisfy"/>
                <a:cs typeface="Satisfy"/>
                <a:sym typeface="Satisfy"/>
              </a:rPr>
              <a:t> </a:t>
            </a:r>
            <a:endParaRPr sz="1200" dirty="0">
              <a:solidFill>
                <a:schemeClr val="lt2"/>
              </a:solidFill>
              <a:latin typeface="Satisfy"/>
              <a:ea typeface="Satisfy"/>
              <a:cs typeface="Satisfy"/>
              <a:sym typeface="Satisfy"/>
            </a:endParaRPr>
          </a:p>
        </p:txBody>
      </p:sp>
      <p:sp>
        <p:nvSpPr>
          <p:cNvPr id="128" name="Google Shape;128;p20"/>
          <p:cNvSpPr txBox="1">
            <a:spLocks noGrp="1"/>
          </p:cNvSpPr>
          <p:nvPr>
            <p:ph type="sldNum" idx="12"/>
          </p:nvPr>
        </p:nvSpPr>
        <p:spPr>
          <a:xfrm>
            <a:off x="6296531" y="6545531"/>
            <a:ext cx="411525" cy="197550"/>
          </a:xfrm>
          <a:prstGeom prst="rect">
            <a:avLst/>
          </a:prstGeom>
        </p:spPr>
        <p:txBody>
          <a:bodyPr spcFirstLastPara="1" wrap="square" lIns="68569" tIns="68569" rIns="68569" bIns="68569" anchor="t" anchorCtr="0">
            <a:noAutofit/>
          </a:bodyPr>
          <a:lstStyle/>
          <a:p>
            <a:fld id="{00000000-1234-1234-1234-123412341234}" type="slidenum">
              <a:rPr lang="en">
                <a:solidFill>
                  <a:schemeClr val="lt1"/>
                </a:solidFill>
              </a:rPr>
              <a:pPr/>
              <a:t>2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9A0CBB-9873-D192-30A3-961BE0A728C5}"/>
              </a:ext>
            </a:extLst>
          </p:cNvPr>
          <p:cNvSpPr txBox="1"/>
          <p:nvPr/>
        </p:nvSpPr>
        <p:spPr>
          <a:xfrm>
            <a:off x="184539" y="2015843"/>
            <a:ext cx="2337391" cy="315374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Starters:</a:t>
            </a:r>
          </a:p>
          <a:p>
            <a:endParaRPr lang="en-GB" sz="1350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  <a:cs typeface="Biome Light" panose="020B0502040204020203" pitchFamily="34" charset="0"/>
              </a:rPr>
              <a:t>Spiced Honey glazed Haloumi served with Fig salad (V/VE)                               £18</a:t>
            </a: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  <a:cs typeface="Biome Light" panose="020B0502040204020203" pitchFamily="34" charset="0"/>
              </a:rPr>
              <a:t>Cauliflower Cheese soup served with crispy Sage and Hazelnuts(V)              £16</a:t>
            </a: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  <a:cs typeface="Biome Light" panose="020B0502040204020203" pitchFamily="34" charset="0"/>
              </a:rPr>
              <a:t>Smoked Salmon  with prawns (GFA)    £18</a:t>
            </a: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  <a:cs typeface="Biome Light" panose="020B0502040204020203" pitchFamily="34" charset="0"/>
              </a:rPr>
              <a:t>Oysters with apples served with horseradish  dressing                       £18</a:t>
            </a: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  <a:cs typeface="Biome Light" panose="020B0502040204020203" pitchFamily="34" charset="0"/>
              </a:rPr>
              <a:t>Festive prawn cocktail                      £16</a:t>
            </a:r>
          </a:p>
          <a:p>
            <a:pPr>
              <a:lnSpc>
                <a:spcPct val="150000"/>
              </a:lnSpc>
            </a:pPr>
            <a:endParaRPr lang="en-GB" sz="1050" dirty="0">
              <a:solidFill>
                <a:schemeClr val="bg1"/>
              </a:solidFill>
              <a:highlight>
                <a:srgbClr val="8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r>
              <a:rPr lang="en-GB" sz="105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Free of choice coffee or tea with the starters!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EB189F-4472-EA5C-B773-998F00ED5467}"/>
              </a:ext>
            </a:extLst>
          </p:cNvPr>
          <p:cNvSpPr txBox="1"/>
          <p:nvPr/>
        </p:nvSpPr>
        <p:spPr>
          <a:xfrm>
            <a:off x="2521929" y="2015843"/>
            <a:ext cx="2212419" cy="39703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Mains:</a:t>
            </a:r>
          </a:p>
          <a:p>
            <a:endParaRPr lang="en-GB" b="1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Chesnutt, Spinach and Blue Cheese    encroute (V)                               £28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Blackberry braised red cabbage with venison(VE)                                £24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Roast fillet of beef with mushrooms   stuffing                                    £32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Roast duck served with clementine   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sauce                                       £30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Roasted turkey served with brussels sprouts and chestnuts(GFA)                   £35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Free of choice wine with the mains(Sauvignon/Cabernet) !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 </a:t>
            </a:r>
          </a:p>
          <a:p>
            <a:endParaRPr lang="en-GB" b="1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47874A-BB5C-D5ED-744C-D760B03DEC28}"/>
              </a:ext>
            </a:extLst>
          </p:cNvPr>
          <p:cNvSpPr txBox="1"/>
          <p:nvPr/>
        </p:nvSpPr>
        <p:spPr>
          <a:xfrm>
            <a:off x="4734347" y="2015843"/>
            <a:ext cx="2049489" cy="500136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Kids menu:</a:t>
            </a:r>
          </a:p>
          <a:p>
            <a:endParaRPr lang="en-GB" b="1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Starters: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Baked Tofu Nuggets(VE/V)         £10   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Mini Mac and Cheese bake(V)     £12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Waldorf chicken bites               £9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Mains: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Christmas sausage rolls                £17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Flatbreads served with brunch style eggs(V)                                      £15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Mini nut roast served with candied carrots(VE)                                £16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Desserts: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Ginger bread mince pie                 £11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Strawberry cheesecake squares(V)   £13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Vegan brownie (VE/ V)                  £10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Free choice of fizzy drink with starters and mains!</a:t>
            </a:r>
          </a:p>
          <a:p>
            <a:pPr>
              <a:lnSpc>
                <a:spcPct val="150000"/>
              </a:lnSpc>
            </a:pPr>
            <a:endParaRPr lang="en-GB" sz="1000" dirty="0">
              <a:solidFill>
                <a:schemeClr val="bg1"/>
              </a:solidFill>
              <a:highlight>
                <a:srgbClr val="8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endParaRPr lang="en-GB" sz="1000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  <a:p>
            <a:endParaRPr lang="en-GB" sz="1200" dirty="0">
              <a:solidFill>
                <a:schemeClr val="bg1"/>
              </a:solidFill>
              <a:highlight>
                <a:srgbClr val="008000"/>
              </a:highlight>
              <a:latin typeface="Satisfy" panose="020B060402020202020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7CFF07-9AD5-9256-47D0-0B21D7ACD6EC}"/>
              </a:ext>
            </a:extLst>
          </p:cNvPr>
          <p:cNvSpPr txBox="1"/>
          <p:nvPr/>
        </p:nvSpPr>
        <p:spPr>
          <a:xfrm>
            <a:off x="149944" y="6202527"/>
            <a:ext cx="4338244" cy="322248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Beverages: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Wine (120mls) </a:t>
            </a:r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                    </a:t>
            </a:r>
            <a:r>
              <a:rPr lang="en-GB" sz="12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Beer (330mls) </a:t>
            </a:r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         </a:t>
            </a:r>
            <a:r>
              <a:rPr lang="en-GB" sz="12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Cocktails(250ml)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Sauvignon Blanc            £11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Guinness         £8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Christmas Martini   £16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Cabernet  </a:t>
            </a:r>
            <a:r>
              <a:rPr lang="en-GB" sz="1000" dirty="0" err="1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Savuvignon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   £13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San Miguel     £8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Mulled wine           £12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Casiliero del Blanco       £17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Peroni           £9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Chocolate eggnog    £14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Bollinger                     £17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Heineken       £9 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Peppermint Mojito  £16</a:t>
            </a:r>
          </a:p>
          <a:p>
            <a:pPr>
              <a:lnSpc>
                <a:spcPct val="150000"/>
              </a:lnSpc>
            </a:pPr>
            <a:endParaRPr lang="en-GB" sz="1000" dirty="0">
              <a:solidFill>
                <a:schemeClr val="bg1"/>
              </a:solidFill>
              <a:highlight>
                <a:srgbClr val="808000"/>
              </a:highlight>
              <a:latin typeface="Satisfy" panose="020B0604020202020204" charset="0"/>
            </a:endParaRP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Spirts (75ml)  </a:t>
            </a:r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                  </a:t>
            </a:r>
            <a:r>
              <a:rPr lang="en-GB" sz="12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 Fizzy Drinks(330ml)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Jack Daniels         £10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Coke           £7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Bayley                 £12 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Fanta        £6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Smirnoff             £12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Pepsi diet  £5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Bombay sapphire  £10 </a:t>
            </a:r>
            <a:r>
              <a:rPr lang="en-GB" sz="1000" dirty="0">
                <a:solidFill>
                  <a:schemeClr val="bg1"/>
                </a:solidFill>
                <a:latin typeface="Satisfy" panose="020B0604020202020204" charset="0"/>
              </a:rPr>
              <a:t>             </a:t>
            </a: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  Red Bull   £7</a:t>
            </a:r>
          </a:p>
          <a:p>
            <a:pPr>
              <a:lnSpc>
                <a:spcPct val="150000"/>
              </a:lnSpc>
            </a:pPr>
            <a:r>
              <a:rPr lang="en-GB" dirty="0"/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8B2CFE-E570-AE50-B28B-DEC4506B299A}"/>
              </a:ext>
            </a:extLst>
          </p:cNvPr>
          <p:cNvSpPr txBox="1"/>
          <p:nvPr/>
        </p:nvSpPr>
        <p:spPr>
          <a:xfrm>
            <a:off x="184537" y="5113959"/>
            <a:ext cx="2337391" cy="100027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Desserts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Christmas Cake (GFA)              £12</a:t>
            </a:r>
          </a:p>
          <a:p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Trifle                                     £9</a:t>
            </a:r>
          </a:p>
          <a:p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Vegan Christmas Pudding(VE)   £10</a:t>
            </a:r>
          </a:p>
          <a:p>
            <a:r>
              <a:rPr lang="en-GB" sz="1000" dirty="0">
                <a:solidFill>
                  <a:schemeClr val="bg1"/>
                </a:solidFill>
                <a:highlight>
                  <a:srgbClr val="808000"/>
                </a:highlight>
                <a:latin typeface="Satisfy" panose="020B0604020202020204" charset="0"/>
              </a:rPr>
              <a:t>Lemon Cheesecake(V)                £10</a:t>
            </a:r>
          </a:p>
        </p:txBody>
      </p:sp>
      <p:pic>
        <p:nvPicPr>
          <p:cNvPr id="8" name="Picture 7" descr="Company name&#10;&#10;Description automatically generated">
            <a:extLst>
              <a:ext uri="{FF2B5EF4-FFF2-40B4-BE49-F238E27FC236}">
                <a16:creationId xmlns:a16="http://schemas.microsoft.com/office/drawing/2014/main" id="{29E9FB4F-85AD-77EF-91F8-F607209C9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344" y="9202508"/>
            <a:ext cx="2191722" cy="6215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CC2E8E-34E3-A2FA-263C-13FB6A9F3423}"/>
              </a:ext>
            </a:extLst>
          </p:cNvPr>
          <p:cNvSpPr txBox="1"/>
          <p:nvPr/>
        </p:nvSpPr>
        <p:spPr>
          <a:xfrm>
            <a:off x="-64008" y="66027"/>
            <a:ext cx="59984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Address:</a:t>
            </a:r>
            <a:r>
              <a:rPr lang="en-GB" b="1" i="0" dirty="0">
                <a:solidFill>
                  <a:schemeClr val="bg1"/>
                </a:solidFill>
                <a:effectLst/>
                <a:highlight>
                  <a:srgbClr val="008000"/>
                </a:highlight>
                <a:latin typeface="Satisfy" panose="020B0604020202020204" charset="0"/>
              </a:rPr>
              <a:t>3 Trinity Ave, Westcliff-on-Sea, Southend-on-Sea, Westcliff-on-Sea SS2 7PU</a:t>
            </a:r>
          </a:p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Bookings on 07556348990 </a:t>
            </a:r>
          </a:p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or email us on enquires@trinityhotel.com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2BB0E3-2763-7DF1-4F0B-B36CDA82E16E}"/>
              </a:ext>
            </a:extLst>
          </p:cNvPr>
          <p:cNvSpPr txBox="1"/>
          <p:nvPr/>
        </p:nvSpPr>
        <p:spPr>
          <a:xfrm>
            <a:off x="4820198" y="9085098"/>
            <a:ext cx="2219870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Historic</a:t>
            </a:r>
          </a:p>
          <a:p>
            <a:pPr algn="ctr"/>
            <a:r>
              <a:rPr lang="en-GB" sz="11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V- Vegetarian approved</a:t>
            </a:r>
          </a:p>
          <a:p>
            <a:pPr algn="ctr"/>
            <a:r>
              <a:rPr lang="en-GB" sz="11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VE- Vegan approved</a:t>
            </a:r>
          </a:p>
          <a:p>
            <a:pPr algn="ctr"/>
            <a:r>
              <a:rPr lang="en-GB" sz="1100" b="1" dirty="0">
                <a:solidFill>
                  <a:schemeClr val="bg1"/>
                </a:solidFill>
                <a:highlight>
                  <a:srgbClr val="008000"/>
                </a:highlight>
                <a:latin typeface="Satisfy" panose="020B0604020202020204" charset="0"/>
              </a:rPr>
              <a:t>GFA-Gluten Free Adaptable</a:t>
            </a:r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60B422B2-982C-0482-9F6B-8FFA9A5DA978}"/>
              </a:ext>
            </a:extLst>
          </p:cNvPr>
          <p:cNvSpPr/>
          <p:nvPr/>
        </p:nvSpPr>
        <p:spPr>
          <a:xfrm>
            <a:off x="5116286" y="664029"/>
            <a:ext cx="1306285" cy="107768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3DE60-9F24-417A-8EB0-662D9C1AD262}"/>
              </a:ext>
            </a:extLst>
          </p:cNvPr>
          <p:cNvSpPr txBox="1"/>
          <p:nvPr/>
        </p:nvSpPr>
        <p:spPr>
          <a:xfrm rot="21065305">
            <a:off x="5436560" y="1056270"/>
            <a:ext cx="859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Live Jazz Music</a:t>
            </a:r>
          </a:p>
        </p:txBody>
      </p:sp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4EEB241E-C2F2-43BA-D765-F9FF424656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430" y="9212026"/>
            <a:ext cx="1029956" cy="602559"/>
          </a:xfrm>
          <a:prstGeom prst="rect">
            <a:avLst/>
          </a:prstGeom>
        </p:spPr>
      </p:pic>
      <p:pic>
        <p:nvPicPr>
          <p:cNvPr id="16" name="Picture 15" descr="A picture containing wine, alcohol, glass&#10;&#10;Description automatically generated">
            <a:extLst>
              <a:ext uri="{FF2B5EF4-FFF2-40B4-BE49-F238E27FC236}">
                <a16:creationId xmlns:a16="http://schemas.microsoft.com/office/drawing/2014/main" id="{F395C9D0-24D3-6C59-7220-02F6754744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5224" y="8163410"/>
            <a:ext cx="1477184" cy="1039097"/>
          </a:xfrm>
          <a:prstGeom prst="rect">
            <a:avLst/>
          </a:prstGeom>
        </p:spPr>
      </p:pic>
      <p:pic>
        <p:nvPicPr>
          <p:cNvPr id="18" name="Picture 17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11A398F4-E160-D364-0A19-93382B7548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459" y="2039201"/>
            <a:ext cx="487016" cy="442742"/>
          </a:xfrm>
          <a:prstGeom prst="rect">
            <a:avLst/>
          </a:prstGeom>
        </p:spPr>
      </p:pic>
      <p:pic>
        <p:nvPicPr>
          <p:cNvPr id="20" name="Picture 19" descr="A glass bowl with food in it&#10;&#10;Description automatically generated with low confidence">
            <a:extLst>
              <a:ext uri="{FF2B5EF4-FFF2-40B4-BE49-F238E27FC236}">
                <a16:creationId xmlns:a16="http://schemas.microsoft.com/office/drawing/2014/main" id="{150F6088-F848-FDD1-9B58-3321AD6490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73476" y="2029152"/>
            <a:ext cx="340099" cy="455803"/>
          </a:xfrm>
          <a:prstGeom prst="rect">
            <a:avLst/>
          </a:prstGeom>
        </p:spPr>
      </p:pic>
      <p:pic>
        <p:nvPicPr>
          <p:cNvPr id="22" name="Picture 21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C419DFA7-3247-6E75-2076-760EE39EC3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75475" y="2032167"/>
            <a:ext cx="299305" cy="449776"/>
          </a:xfrm>
          <a:prstGeom prst="rect">
            <a:avLst/>
          </a:prstGeom>
        </p:spPr>
      </p:pic>
      <p:pic>
        <p:nvPicPr>
          <p:cNvPr id="24" name="Picture 2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9F80A1DB-7E61-1F71-D5ED-47E8D86B97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78721" y="2032166"/>
            <a:ext cx="494755" cy="449777"/>
          </a:xfrm>
          <a:prstGeom prst="rect">
            <a:avLst/>
          </a:prstGeom>
        </p:spPr>
      </p:pic>
      <p:pic>
        <p:nvPicPr>
          <p:cNvPr id="26" name="Picture 25" descr="A picture containing cake, plate, plant, flower&#10;&#10;Description automatically generated">
            <a:extLst>
              <a:ext uri="{FF2B5EF4-FFF2-40B4-BE49-F238E27FC236}">
                <a16:creationId xmlns:a16="http://schemas.microsoft.com/office/drawing/2014/main" id="{454FA798-6562-9509-ADE1-32252CCDE1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40280" y="5182900"/>
            <a:ext cx="273295" cy="389742"/>
          </a:xfrm>
          <a:prstGeom prst="rect">
            <a:avLst/>
          </a:prstGeom>
        </p:spPr>
      </p:pic>
      <p:pic>
        <p:nvPicPr>
          <p:cNvPr id="28" name="Picture 27" descr="A picture containing food, dessert, cream&#10;&#10;Description automatically generated">
            <a:extLst>
              <a:ext uri="{FF2B5EF4-FFF2-40B4-BE49-F238E27FC236}">
                <a16:creationId xmlns:a16="http://schemas.microsoft.com/office/drawing/2014/main" id="{DF7D2649-BF75-81C7-9783-C133D178211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99112" y="5572642"/>
            <a:ext cx="273295" cy="273295"/>
          </a:xfrm>
          <a:prstGeom prst="rect">
            <a:avLst/>
          </a:prstGeom>
        </p:spPr>
      </p:pic>
      <p:pic>
        <p:nvPicPr>
          <p:cNvPr id="30" name="Picture 29" descr="A picture containing table, cake, food, slice&#10;&#10;Description automatically generated">
            <a:extLst>
              <a:ext uri="{FF2B5EF4-FFF2-40B4-BE49-F238E27FC236}">
                <a16:creationId xmlns:a16="http://schemas.microsoft.com/office/drawing/2014/main" id="{F5409047-4CE4-F168-F766-06B27DE4C92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0800000" flipV="1">
            <a:off x="2232567" y="5810762"/>
            <a:ext cx="273297" cy="273297"/>
          </a:xfrm>
          <a:prstGeom prst="rect">
            <a:avLst/>
          </a:prstGeom>
        </p:spPr>
      </p:pic>
      <p:pic>
        <p:nvPicPr>
          <p:cNvPr id="32" name="Picture 31" descr="A picture containing table, food, plate, indoor&#10;&#10;Description automatically generated">
            <a:extLst>
              <a:ext uri="{FF2B5EF4-FFF2-40B4-BE49-F238E27FC236}">
                <a16:creationId xmlns:a16="http://schemas.microsoft.com/office/drawing/2014/main" id="{F1D39501-1B23-57E9-871A-295537BC5DD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311576" y="2072897"/>
            <a:ext cx="452675" cy="410476"/>
          </a:xfrm>
          <a:prstGeom prst="rect">
            <a:avLst/>
          </a:prstGeom>
        </p:spPr>
      </p:pic>
      <p:pic>
        <p:nvPicPr>
          <p:cNvPr id="34" name="Picture 3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670399D2-1D2D-7DB6-30D5-2708B276725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00618" y="2072898"/>
            <a:ext cx="409046" cy="409046"/>
          </a:xfrm>
          <a:prstGeom prst="rect">
            <a:avLst/>
          </a:prstGeom>
        </p:spPr>
      </p:pic>
      <p:pic>
        <p:nvPicPr>
          <p:cNvPr id="38" name="Picture 37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AE6FBEC9-CFB8-8165-A7CB-AB44BB25C2F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248060" y="2072897"/>
            <a:ext cx="409046" cy="409046"/>
          </a:xfrm>
          <a:prstGeom prst="rect">
            <a:avLst/>
          </a:prstGeom>
        </p:spPr>
      </p:pic>
      <p:pic>
        <p:nvPicPr>
          <p:cNvPr id="40" name="Picture 39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291D4EA0-E098-E145-72A5-8ABB157328E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866545" y="2029152"/>
            <a:ext cx="423411" cy="384457"/>
          </a:xfrm>
          <a:prstGeom prst="rect">
            <a:avLst/>
          </a:prstGeom>
        </p:spPr>
      </p:pic>
      <p:pic>
        <p:nvPicPr>
          <p:cNvPr id="42" name="Picture 41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49EEF87D-A598-3B4F-676B-F1E8F4453C2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315669" y="2070504"/>
            <a:ext cx="440891" cy="293634"/>
          </a:xfrm>
          <a:prstGeom prst="rect">
            <a:avLst/>
          </a:prstGeom>
        </p:spPr>
      </p:pic>
      <p:pic>
        <p:nvPicPr>
          <p:cNvPr id="44" name="Picture 43" descr="A picture containing cake, food, slice, dessert&#10;&#10;Description automatically generated">
            <a:extLst>
              <a:ext uri="{FF2B5EF4-FFF2-40B4-BE49-F238E27FC236}">
                <a16:creationId xmlns:a16="http://schemas.microsoft.com/office/drawing/2014/main" id="{9F05D951-3F40-66E0-7C78-40CDDA5BB52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336149" y="2413610"/>
            <a:ext cx="411525" cy="317916"/>
          </a:xfrm>
          <a:prstGeom prst="rect">
            <a:avLst/>
          </a:prstGeom>
        </p:spPr>
      </p:pic>
      <p:pic>
        <p:nvPicPr>
          <p:cNvPr id="46" name="Picture 45" descr="A picture containing indoor&#10;&#10;Description automatically generated">
            <a:extLst>
              <a:ext uri="{FF2B5EF4-FFF2-40B4-BE49-F238E27FC236}">
                <a16:creationId xmlns:a16="http://schemas.microsoft.com/office/drawing/2014/main" id="{B731A3AD-C083-418A-B098-8E4AC2CAC9FF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995994" y="5533987"/>
            <a:ext cx="1355643" cy="903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7" name="Oval 46">
            <a:extLst>
              <a:ext uri="{FF2B5EF4-FFF2-40B4-BE49-F238E27FC236}">
                <a16:creationId xmlns:a16="http://schemas.microsoft.com/office/drawing/2014/main" id="{E15026B1-52B8-309C-01DA-E4C7B30E3D3B}"/>
              </a:ext>
            </a:extLst>
          </p:cNvPr>
          <p:cNvSpPr/>
          <p:nvPr/>
        </p:nvSpPr>
        <p:spPr>
          <a:xfrm>
            <a:off x="4820198" y="7259541"/>
            <a:ext cx="1927476" cy="13278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07B215F-9775-464A-9F56-76DB0A791607}"/>
              </a:ext>
            </a:extLst>
          </p:cNvPr>
          <p:cNvSpPr txBox="1"/>
          <p:nvPr/>
        </p:nvSpPr>
        <p:spPr>
          <a:xfrm>
            <a:off x="5216056" y="7387080"/>
            <a:ext cx="12862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chemeClr val="bg1"/>
                </a:solidFill>
                <a:latin typeface="Satisfy" panose="020B0604020202020204" charset="0"/>
              </a:rPr>
              <a:t>Familly</a:t>
            </a:r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 Deal:</a:t>
            </a:r>
          </a:p>
          <a:p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Starters and Mains only £45</a:t>
            </a:r>
          </a:p>
          <a:p>
            <a:endParaRPr lang="en-GB" sz="1200" b="1" dirty="0">
              <a:solidFill>
                <a:schemeClr val="bg1"/>
              </a:solidFill>
              <a:latin typeface="Satisfy" panose="020B060402020202020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Satisfy" panose="020B0604020202020204" charset="0"/>
              </a:rPr>
              <a:t>(2 Adults and 1 children)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2"/>
          <p:cNvSpPr txBox="1">
            <a:spLocks noGrp="1"/>
          </p:cNvSpPr>
          <p:nvPr>
            <p:ph type="title"/>
          </p:nvPr>
        </p:nvSpPr>
        <p:spPr>
          <a:xfrm>
            <a:off x="647981" y="365753"/>
            <a:ext cx="4650750" cy="339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b="1" dirty="0"/>
              <a:t>References:</a:t>
            </a:r>
            <a:endParaRPr b="1" dirty="0"/>
          </a:p>
        </p:txBody>
      </p:sp>
      <p:sp>
        <p:nvSpPr>
          <p:cNvPr id="66" name="Google Shape;66;p12"/>
          <p:cNvSpPr txBox="1"/>
          <p:nvPr/>
        </p:nvSpPr>
        <p:spPr>
          <a:xfrm>
            <a:off x="1399256" y="5666213"/>
            <a:ext cx="4065300" cy="339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endParaRPr sz="675" dirty="0">
              <a:solidFill>
                <a:schemeClr val="accent5"/>
              </a:solidFill>
              <a:latin typeface="Bellota Text"/>
              <a:ea typeface="Bellota Text"/>
              <a:cs typeface="Bellota Text"/>
              <a:sym typeface="Bellota Text"/>
            </a:endParaRPr>
          </a:p>
        </p:txBody>
      </p:sp>
      <p:sp>
        <p:nvSpPr>
          <p:cNvPr id="69" name="Google Shape;69;p12"/>
          <p:cNvSpPr txBox="1">
            <a:spLocks noGrp="1"/>
          </p:cNvSpPr>
          <p:nvPr>
            <p:ph type="sldNum" idx="12"/>
          </p:nvPr>
        </p:nvSpPr>
        <p:spPr>
          <a:xfrm>
            <a:off x="6296531" y="6545531"/>
            <a:ext cx="411525" cy="197550"/>
          </a:xfrm>
          <a:prstGeom prst="rect">
            <a:avLst/>
          </a:prstGeom>
        </p:spPr>
        <p:txBody>
          <a:bodyPr spcFirstLastPara="1" wrap="square" lIns="68569" tIns="68569" rIns="68569" bIns="68569" anchor="t" anchorCtr="0">
            <a:noAutofit/>
          </a:bodyPr>
          <a:lstStyle/>
          <a:p>
            <a:fld id="{00000000-1234-1234-1234-123412341234}" type="slidenum">
              <a:rPr lang="en"/>
              <a:pPr/>
              <a:t>3</a:t>
            </a:fld>
            <a:endParaRPr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30DABA-2246-8E43-C541-EEEACC9F4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0531" y="920355"/>
            <a:ext cx="5100669" cy="642024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Brown, D. R., </a:t>
            </a:r>
            <a:r>
              <a:rPr lang="en-GB" sz="1600" b="1" dirty="0" err="1">
                <a:effectLst/>
                <a:latin typeface="Satisfy" panose="020B0604020202020204" charset="0"/>
                <a:ea typeface="Calibri" panose="020F0502020204030204" pitchFamily="34" charset="0"/>
              </a:rPr>
              <a:t>TotalBoox</a:t>
            </a: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 and TBX (2013) The Restaurant Manager’s Handbook : How to Set Up, Operate, and Manage a Financially Successful Food Service Operation. 4th Edition. Atlantic Publishing Group*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Cousins, J. (2020) Food and beverage service. 9</a:t>
            </a:r>
            <a:r>
              <a:rPr lang="en-GB" sz="1600" b="1" baseline="30000" dirty="0">
                <a:effectLst/>
                <a:latin typeface="Satisfy" panose="020B0604020202020204" charset="0"/>
                <a:ea typeface="Calibri" panose="020F0502020204030204" pitchFamily="34" charset="0"/>
              </a:rPr>
              <a:t>th</a:t>
            </a: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 ed. London: Hodder Education Group.**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Davis, B et al. (2018) Food and Beverage Management. 6 </a:t>
            </a:r>
            <a:r>
              <a:rPr lang="en-GB" sz="1600" b="1" dirty="0" err="1">
                <a:effectLst/>
                <a:latin typeface="Satisfy" panose="020B0604020202020204" charset="0"/>
                <a:ea typeface="Calibri" panose="020F0502020204030204" pitchFamily="34" charset="0"/>
              </a:rPr>
              <a:t>edn</a:t>
            </a: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 London: Routledge.**</a:t>
            </a:r>
          </a:p>
          <a:p>
            <a:pPr>
              <a:lnSpc>
                <a:spcPct val="150000"/>
              </a:lnSpc>
            </a:pPr>
            <a:r>
              <a:rPr lang="en-GB" sz="1600" b="1" dirty="0" err="1">
                <a:solidFill>
                  <a:srgbClr val="000000"/>
                </a:solidFill>
                <a:effectLst/>
                <a:latin typeface="Satisfy" panose="020B0604020202020204" charset="0"/>
                <a:ea typeface="Calibri" panose="020F0502020204030204" pitchFamily="34" charset="0"/>
              </a:rPr>
              <a:t>Motarjemi</a:t>
            </a:r>
            <a:r>
              <a:rPr lang="en-GB" sz="1600" b="1" dirty="0">
                <a:solidFill>
                  <a:srgbClr val="000000"/>
                </a:solidFill>
                <a:effectLst/>
                <a:latin typeface="Satisfy" panose="020B0604020202020204" charset="0"/>
                <a:ea typeface="Calibri" panose="020F0502020204030204" pitchFamily="34" charset="0"/>
              </a:rPr>
              <a:t>, Y and </a:t>
            </a:r>
            <a:r>
              <a:rPr lang="en-GB" sz="1600" b="1" dirty="0" err="1">
                <a:solidFill>
                  <a:srgbClr val="000000"/>
                </a:solidFill>
                <a:effectLst/>
                <a:latin typeface="Satisfy" panose="020B0604020202020204" charset="0"/>
                <a:ea typeface="Calibri" panose="020F0502020204030204" pitchFamily="34" charset="0"/>
              </a:rPr>
              <a:t>Lelieveld</a:t>
            </a:r>
            <a:r>
              <a:rPr lang="en-GB" sz="1600" b="1" dirty="0">
                <a:solidFill>
                  <a:srgbClr val="000000"/>
                </a:solidFill>
                <a:effectLst/>
                <a:latin typeface="Satisfy" panose="020B0604020202020204" charset="0"/>
                <a:ea typeface="Calibri" panose="020F0502020204030204" pitchFamily="34" charset="0"/>
              </a:rPr>
              <a:t>, H</a:t>
            </a:r>
            <a:r>
              <a:rPr lang="en-GB" sz="1600" b="1" dirty="0">
                <a:effectLst/>
                <a:latin typeface="Satisfy" panose="020B0604020202020204" charset="0"/>
                <a:ea typeface="Calibri" panose="020F0502020204030204" pitchFamily="34" charset="0"/>
              </a:rPr>
              <a:t> (2014) Food safety management : a practical guide for the food industry. Illustrated edition. Amsterdam: Academic Press.*</a:t>
            </a:r>
          </a:p>
          <a:p>
            <a:pPr algn="l">
              <a:lnSpc>
                <a:spcPct val="150000"/>
              </a:lnSpc>
            </a:pPr>
            <a:r>
              <a:rPr lang="en-GB" sz="1600" b="1" dirty="0">
                <a:solidFill>
                  <a:srgbClr val="000000"/>
                </a:solidFill>
                <a:effectLst/>
                <a:latin typeface="Satisfy" panose="020B0604020202020204" charset="0"/>
              </a:rPr>
              <a:t>Rachid, R. and </a:t>
            </a:r>
            <a:r>
              <a:rPr lang="en-GB" sz="1600" b="1" dirty="0" err="1">
                <a:solidFill>
                  <a:srgbClr val="000000"/>
                </a:solidFill>
                <a:effectLst/>
                <a:latin typeface="Satisfy" panose="020B0604020202020204" charset="0"/>
              </a:rPr>
              <a:t>Keet</a:t>
            </a:r>
            <a:r>
              <a:rPr lang="en-GB" sz="1600" b="1" dirty="0">
                <a:solidFill>
                  <a:srgbClr val="000000"/>
                </a:solidFill>
                <a:effectLst/>
                <a:latin typeface="Satisfy" panose="020B0604020202020204" charset="0"/>
              </a:rPr>
              <a:t>, C.A. (2018). Food Allergy: What’s on the Menu in 2018? The Journal of Allergy and Clinical Immunology: In Practice, [online] 6(2), pp.419–420. </a:t>
            </a:r>
            <a:r>
              <a:rPr lang="en-GB" sz="1600" b="1" dirty="0" err="1">
                <a:solidFill>
                  <a:srgbClr val="000000"/>
                </a:solidFill>
                <a:effectLst/>
                <a:latin typeface="Satisfy" panose="020B0604020202020204" charset="0"/>
              </a:rPr>
              <a:t>doi:https</a:t>
            </a:r>
            <a:r>
              <a:rPr lang="en-GB" sz="1600" b="1" dirty="0">
                <a:solidFill>
                  <a:srgbClr val="000000"/>
                </a:solidFill>
                <a:effectLst/>
                <a:latin typeface="Satisfy" panose="020B0604020202020204" charset="0"/>
              </a:rPr>
              <a:t>://doi.org/10.1016/j.jaip.2017.12.010.</a:t>
            </a:r>
          </a:p>
          <a:p>
            <a:pPr algn="l"/>
            <a:endParaRPr lang="en-GB" sz="2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ristmas 2020 extra template">
  <a:themeElements>
    <a:clrScheme name="Custom 347">
      <a:dk1>
        <a:srgbClr val="102E39"/>
      </a:dk1>
      <a:lt1>
        <a:srgbClr val="FFFFFF"/>
      </a:lt1>
      <a:dk2>
        <a:srgbClr val="667C89"/>
      </a:dk2>
      <a:lt2>
        <a:srgbClr val="F3EBE9"/>
      </a:lt2>
      <a:accent1>
        <a:srgbClr val="F33D41"/>
      </a:accent1>
      <a:accent2>
        <a:srgbClr val="C11216"/>
      </a:accent2>
      <a:accent3>
        <a:srgbClr val="ABC08E"/>
      </a:accent3>
      <a:accent4>
        <a:srgbClr val="68A27A"/>
      </a:accent4>
      <a:accent5>
        <a:srgbClr val="43635C"/>
      </a:accent5>
      <a:accent6>
        <a:srgbClr val="976E55"/>
      </a:accent6>
      <a:hlink>
        <a:srgbClr val="0E4E66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609</Words>
  <Application>Microsoft Office PowerPoint</Application>
  <PresentationFormat>A4 Paper (210x297 mm)</PresentationFormat>
  <Paragraphs>80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Calibri</vt:lpstr>
      <vt:lpstr>Satisfy</vt:lpstr>
      <vt:lpstr>Arial</vt:lpstr>
      <vt:lpstr>Bellota Text</vt:lpstr>
      <vt:lpstr>Christmas 2020 extra template</vt:lpstr>
      <vt:lpstr>Hotel Placement –Food and Beverages Operations BMIH4002 Trinity Hotel Christmas Menu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Placement –Food and Beverages Operations BMIH4002 Trinity Hotel Christmas Menu</dc:title>
  <cp:revision>1</cp:revision>
  <dcterms:modified xsi:type="dcterms:W3CDTF">2023-02-15T22:02:36Z</dcterms:modified>
</cp:coreProperties>
</file>