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4" r:id="rId5"/>
    <p:sldId id="263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2D37EB-7070-4CA7-ACAB-58195B82F0F7}" v="35" dt="2025-11-23T13:42:30.4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Woolston" userId="cc028eb771c292b2" providerId="LiveId" clId="{970B6ADE-9904-40A3-A0D7-502CA445D2F5}"/>
    <pc:docChg chg="undo custSel addSld delSld modSld">
      <pc:chgData name="Ellie Woolston" userId="cc028eb771c292b2" providerId="LiveId" clId="{970B6ADE-9904-40A3-A0D7-502CA445D2F5}" dt="2025-11-23T13:45:33.009" v="2409" actId="20577"/>
      <pc:docMkLst>
        <pc:docMk/>
      </pc:docMkLst>
      <pc:sldChg chg="addSp modSp mod modAnim">
        <pc:chgData name="Ellie Woolston" userId="cc028eb771c292b2" providerId="LiveId" clId="{970B6ADE-9904-40A3-A0D7-502CA445D2F5}" dt="2025-11-23T13:42:22.787" v="2014" actId="123"/>
        <pc:sldMkLst>
          <pc:docMk/>
          <pc:sldMk cId="245650858" sldId="260"/>
        </pc:sldMkLst>
        <pc:spChg chg="mod">
          <ac:chgData name="Ellie Woolston" userId="cc028eb771c292b2" providerId="LiveId" clId="{970B6ADE-9904-40A3-A0D7-502CA445D2F5}" dt="2025-11-23T13:42:22.787" v="2014" actId="123"/>
          <ac:spMkLst>
            <pc:docMk/>
            <pc:sldMk cId="245650858" sldId="260"/>
            <ac:spMk id="3" creationId="{8084A3C7-E6B2-033B-D824-408C69E90F71}"/>
          </ac:spMkLst>
        </pc:spChg>
        <pc:spChg chg="add mod">
          <ac:chgData name="Ellie Woolston" userId="cc028eb771c292b2" providerId="LiveId" clId="{970B6ADE-9904-40A3-A0D7-502CA445D2F5}" dt="2025-11-23T13:07:02.066" v="301" actId="14100"/>
          <ac:spMkLst>
            <pc:docMk/>
            <pc:sldMk cId="245650858" sldId="260"/>
            <ac:spMk id="11" creationId="{062C2D94-3F6F-E68E-9C5E-5CE80E9ABA89}"/>
          </ac:spMkLst>
        </pc:spChg>
        <pc:spChg chg="add mod">
          <ac:chgData name="Ellie Woolston" userId="cc028eb771c292b2" providerId="LiveId" clId="{970B6ADE-9904-40A3-A0D7-502CA445D2F5}" dt="2025-11-23T13:07:41.080" v="366" actId="313"/>
          <ac:spMkLst>
            <pc:docMk/>
            <pc:sldMk cId="245650858" sldId="260"/>
            <ac:spMk id="15" creationId="{1C01EEFC-FBB7-65A6-E74E-1DD3FCBD43C6}"/>
          </ac:spMkLst>
        </pc:spChg>
        <pc:cxnChg chg="add mod">
          <ac:chgData name="Ellie Woolston" userId="cc028eb771c292b2" providerId="LiveId" clId="{970B6ADE-9904-40A3-A0D7-502CA445D2F5}" dt="2025-11-23T13:06:17.631" v="208" actId="14100"/>
          <ac:cxnSpMkLst>
            <pc:docMk/>
            <pc:sldMk cId="245650858" sldId="260"/>
            <ac:cxnSpMk id="6" creationId="{ED7F30C0-A9EF-F169-F9EC-C703B4693FE6}"/>
          </ac:cxnSpMkLst>
        </pc:cxnChg>
        <pc:cxnChg chg="add mod">
          <ac:chgData name="Ellie Woolston" userId="cc028eb771c292b2" providerId="LiveId" clId="{970B6ADE-9904-40A3-A0D7-502CA445D2F5}" dt="2025-11-23T13:07:16.318" v="305" actId="14100"/>
          <ac:cxnSpMkLst>
            <pc:docMk/>
            <pc:sldMk cId="245650858" sldId="260"/>
            <ac:cxnSpMk id="12" creationId="{95ABE5C3-F3F4-2EB8-0190-6BFAF9F61E52}"/>
          </ac:cxnSpMkLst>
        </pc:cxnChg>
      </pc:sldChg>
      <pc:sldChg chg="modSp mod modAnim">
        <pc:chgData name="Ellie Woolston" userId="cc028eb771c292b2" providerId="LiveId" clId="{970B6ADE-9904-40A3-A0D7-502CA445D2F5}" dt="2025-11-23T13:42:30.422" v="2016" actId="120"/>
        <pc:sldMkLst>
          <pc:docMk/>
          <pc:sldMk cId="2765578035" sldId="261"/>
        </pc:sldMkLst>
        <pc:spChg chg="mod">
          <ac:chgData name="Ellie Woolston" userId="cc028eb771c292b2" providerId="LiveId" clId="{970B6ADE-9904-40A3-A0D7-502CA445D2F5}" dt="2025-11-23T13:42:30.422" v="2016" actId="120"/>
          <ac:spMkLst>
            <pc:docMk/>
            <pc:sldMk cId="2765578035" sldId="261"/>
            <ac:spMk id="3" creationId="{D86CAC0E-E2AE-FAF7-EA29-81A9F2AE2652}"/>
          </ac:spMkLst>
        </pc:spChg>
      </pc:sldChg>
      <pc:sldChg chg="modSp del mod">
        <pc:chgData name="Ellie Woolston" userId="cc028eb771c292b2" providerId="LiveId" clId="{970B6ADE-9904-40A3-A0D7-502CA445D2F5}" dt="2025-11-23T13:31:17.108" v="1312" actId="2696"/>
        <pc:sldMkLst>
          <pc:docMk/>
          <pc:sldMk cId="3567443077" sldId="262"/>
        </pc:sldMkLst>
        <pc:spChg chg="mod">
          <ac:chgData name="Ellie Woolston" userId="cc028eb771c292b2" providerId="LiveId" clId="{970B6ADE-9904-40A3-A0D7-502CA445D2F5}" dt="2025-11-23T13:28:56.459" v="1311" actId="20577"/>
          <ac:spMkLst>
            <pc:docMk/>
            <pc:sldMk cId="3567443077" sldId="262"/>
            <ac:spMk id="3" creationId="{34DADC78-CE0F-9992-AF93-C0C8CB86E8F3}"/>
          </ac:spMkLst>
        </pc:spChg>
      </pc:sldChg>
      <pc:sldChg chg="modSp mod">
        <pc:chgData name="Ellie Woolston" userId="cc028eb771c292b2" providerId="LiveId" clId="{970B6ADE-9904-40A3-A0D7-502CA445D2F5}" dt="2025-11-23T13:37:41.328" v="1773" actId="20577"/>
        <pc:sldMkLst>
          <pc:docMk/>
          <pc:sldMk cId="2962447044" sldId="263"/>
        </pc:sldMkLst>
        <pc:spChg chg="mod">
          <ac:chgData name="Ellie Woolston" userId="cc028eb771c292b2" providerId="LiveId" clId="{970B6ADE-9904-40A3-A0D7-502CA445D2F5}" dt="2025-11-23T13:37:41.328" v="1773" actId="20577"/>
          <ac:spMkLst>
            <pc:docMk/>
            <pc:sldMk cId="2962447044" sldId="263"/>
            <ac:spMk id="3" creationId="{2624E6A0-D930-6DCA-7B74-5CEC9364A8E5}"/>
          </ac:spMkLst>
        </pc:spChg>
      </pc:sldChg>
      <pc:sldChg chg="addSp modSp new mod">
        <pc:chgData name="Ellie Woolston" userId="cc028eb771c292b2" providerId="LiveId" clId="{970B6ADE-9904-40A3-A0D7-502CA445D2F5}" dt="2025-11-23T13:42:34.098" v="2017" actId="123"/>
        <pc:sldMkLst>
          <pc:docMk/>
          <pc:sldMk cId="1813907215" sldId="264"/>
        </pc:sldMkLst>
        <pc:spChg chg="mod">
          <ac:chgData name="Ellie Woolston" userId="cc028eb771c292b2" providerId="LiveId" clId="{970B6ADE-9904-40A3-A0D7-502CA445D2F5}" dt="2025-11-23T13:16:09.351" v="1025" actId="20577"/>
          <ac:spMkLst>
            <pc:docMk/>
            <pc:sldMk cId="1813907215" sldId="264"/>
            <ac:spMk id="2" creationId="{E1A84099-2EC4-15C7-5F93-DDF3512FFA75}"/>
          </ac:spMkLst>
        </pc:spChg>
        <pc:spChg chg="mod">
          <ac:chgData name="Ellie Woolston" userId="cc028eb771c292b2" providerId="LiveId" clId="{970B6ADE-9904-40A3-A0D7-502CA445D2F5}" dt="2025-11-23T13:42:34.098" v="2017" actId="123"/>
          <ac:spMkLst>
            <pc:docMk/>
            <pc:sldMk cId="1813907215" sldId="264"/>
            <ac:spMk id="3" creationId="{F45DCE26-2F9A-9B0A-7854-390E5C7BB466}"/>
          </ac:spMkLst>
        </pc:spChg>
        <pc:spChg chg="add mod">
          <ac:chgData name="Ellie Woolston" userId="cc028eb771c292b2" providerId="LiveId" clId="{970B6ADE-9904-40A3-A0D7-502CA445D2F5}" dt="2025-11-23T13:24:43.647" v="1112" actId="1076"/>
          <ac:spMkLst>
            <pc:docMk/>
            <pc:sldMk cId="1813907215" sldId="264"/>
            <ac:spMk id="4" creationId="{9C607343-AF54-6FBC-E0EF-702F7A993EB4}"/>
          </ac:spMkLst>
        </pc:spChg>
        <pc:spChg chg="add mod">
          <ac:chgData name="Ellie Woolston" userId="cc028eb771c292b2" providerId="LiveId" clId="{970B6ADE-9904-40A3-A0D7-502CA445D2F5}" dt="2025-11-23T13:21:56.916" v="1058" actId="1076"/>
          <ac:spMkLst>
            <pc:docMk/>
            <pc:sldMk cId="1813907215" sldId="264"/>
            <ac:spMk id="14" creationId="{FC13EA38-F095-23CA-9D2D-F752FD175837}"/>
          </ac:spMkLst>
        </pc:spChg>
        <pc:picChg chg="add mod">
          <ac:chgData name="Ellie Woolston" userId="cc028eb771c292b2" providerId="LiveId" clId="{970B6ADE-9904-40A3-A0D7-502CA445D2F5}" dt="2025-11-23T13:17:27.436" v="1028" actId="1076"/>
          <ac:picMkLst>
            <pc:docMk/>
            <pc:sldMk cId="1813907215" sldId="264"/>
            <ac:picMk id="2050" creationId="{97700693-80C1-B48B-1982-1453ADE71C0D}"/>
          </ac:picMkLst>
        </pc:picChg>
        <pc:cxnChg chg="add mod">
          <ac:chgData name="Ellie Woolston" userId="cc028eb771c292b2" providerId="LiveId" clId="{970B6ADE-9904-40A3-A0D7-502CA445D2F5}" dt="2025-11-23T13:24:49.806" v="1113" actId="14100"/>
          <ac:cxnSpMkLst>
            <pc:docMk/>
            <pc:sldMk cId="1813907215" sldId="264"/>
            <ac:cxnSpMk id="6" creationId="{84622BA8-E3B3-26F4-59AD-C6717A19294A}"/>
          </ac:cxnSpMkLst>
        </pc:cxnChg>
      </pc:sldChg>
      <pc:sldChg chg="addSp delSp modSp new mod">
        <pc:chgData name="Ellie Woolston" userId="cc028eb771c292b2" providerId="LiveId" clId="{970B6ADE-9904-40A3-A0D7-502CA445D2F5}" dt="2025-11-23T13:45:33.009" v="2409" actId="20577"/>
        <pc:sldMkLst>
          <pc:docMk/>
          <pc:sldMk cId="2936890976" sldId="265"/>
        </pc:sldMkLst>
        <pc:spChg chg="mod">
          <ac:chgData name="Ellie Woolston" userId="cc028eb771c292b2" providerId="LiveId" clId="{970B6ADE-9904-40A3-A0D7-502CA445D2F5}" dt="2025-11-23T13:38:25.209" v="1804" actId="20577"/>
          <ac:spMkLst>
            <pc:docMk/>
            <pc:sldMk cId="2936890976" sldId="265"/>
            <ac:spMk id="2" creationId="{F55E0224-F2FB-EA30-1E38-70372ECC1E6B}"/>
          </ac:spMkLst>
        </pc:spChg>
        <pc:spChg chg="del">
          <ac:chgData name="Ellie Woolston" userId="cc028eb771c292b2" providerId="LiveId" clId="{970B6ADE-9904-40A3-A0D7-502CA445D2F5}" dt="2025-11-23T13:39:09.468" v="1805" actId="34307"/>
          <ac:spMkLst>
            <pc:docMk/>
            <pc:sldMk cId="2936890976" sldId="265"/>
            <ac:spMk id="3" creationId="{7813EF09-4801-AEA2-4364-CCDAC38F838D}"/>
          </ac:spMkLst>
        </pc:spChg>
        <pc:spChg chg="add mod">
          <ac:chgData name="Ellie Woolston" userId="cc028eb771c292b2" providerId="LiveId" clId="{970B6ADE-9904-40A3-A0D7-502CA445D2F5}" dt="2025-11-23T13:45:33.009" v="2409" actId="20577"/>
          <ac:spMkLst>
            <pc:docMk/>
            <pc:sldMk cId="2936890976" sldId="265"/>
            <ac:spMk id="6" creationId="{F1EE7B28-7D6E-EA81-693F-8F83E7D5713E}"/>
          </ac:spMkLst>
        </pc:spChg>
        <pc:picChg chg="add del mod ord">
          <ac:chgData name="Ellie Woolston" userId="cc028eb771c292b2" providerId="LiveId" clId="{970B6ADE-9904-40A3-A0D7-502CA445D2F5}" dt="2025-11-23T13:39:34.697" v="1806" actId="478"/>
          <ac:picMkLst>
            <pc:docMk/>
            <pc:sldMk cId="2936890976" sldId="265"/>
            <ac:picMk id="4" creationId="{40280C2A-7148-0CB7-3082-CAE920AE4583}"/>
          </ac:picMkLst>
        </pc:picChg>
        <pc:picChg chg="add mod">
          <ac:chgData name="Ellie Woolston" userId="cc028eb771c292b2" providerId="LiveId" clId="{970B6ADE-9904-40A3-A0D7-502CA445D2F5}" dt="2025-11-23T13:40:03.708" v="1811" actId="1076"/>
          <ac:picMkLst>
            <pc:docMk/>
            <pc:sldMk cId="2936890976" sldId="265"/>
            <ac:picMk id="7" creationId="{962DB8FB-1B43-E601-1341-94BBFF9719D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3A9E7-3DB1-57A2-62EA-50795487D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98F415-F8F4-5838-BF79-4B102A486B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F41C8E-8630-654D-DB5E-97607CD83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62419-14AC-7B38-C2D6-9F0FDD9FF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B6E43-EB0E-9D64-2EAD-15BD1B8A2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077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5A373-DF5F-C5AD-9DA7-1A2706928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ECCB1-44D4-10AF-D89F-8E9BCDED0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BC658-D62C-BA20-094D-B9363049E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8A21D-F4FA-8A59-5D7B-4E0458439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5DA291-B9ED-11AF-9DCA-13EB03B09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5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9E4F0-3435-5982-E474-11D87B73C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4210F5-D63D-F43A-80A3-0A2862799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1BAF8A-6589-B3FC-634F-B7E773F42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037BF-031E-1FDD-FE86-4C5894DFE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50D06-9E84-A52F-E74B-B2CF22B72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092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899F5-EB2A-0E21-888C-76F7C96E0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C1F46-C14E-513E-0CDC-9A34294104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6DF671-161D-90BD-95D4-DF657BE87B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D71908-9A98-5044-42F8-FBD8A8A3D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9E2D01-8068-4020-7720-3839384FE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E44AFC-29B5-2222-4CE9-F30308C82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17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6F879-E694-96A9-BD78-B0149D0C7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C46CC1-F4C8-66D9-23C5-5AB29D4E13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10E551-0070-34EE-DBC6-AB70E4A1AC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A1B56E-3825-581B-BEE4-3BF9170BF2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2F8FB6-AED0-34C9-69C9-2963A4E261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D1BA46-4890-EF8B-9E97-A74AEC5A8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33D0A-57FC-CFB0-9193-06F0FFF2D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435452-034E-2D17-757C-4F9F88172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6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EEDC-9A3B-EE90-D746-D8A92DB02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DCFEEF-9475-B29C-AEE5-905DF2C07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A3A27-BD5F-C591-E58A-0A7614D02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7487BD-DD3C-9D91-BABC-26ABAEBFA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773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306384-1056-58E1-ECF4-6076461E4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88EFE5-1F0A-1E68-8832-8EEC0F20A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E020E2-1B21-0627-DB69-D8CF005EF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54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428AD-408E-9DBB-75A7-EDD62C6EE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46ADB-A57B-754A-F3B4-E499D6192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1A7F73-13A5-4575-94E1-693BD7A13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391AAD-2ACD-71A6-817B-03CE0D726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30E7F6-809B-E6AF-95CA-990F1A014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4113A-CF61-F707-F9A2-0525FF4EE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73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9DE04-258A-79DA-CFE2-AC56ECC5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9C1B57-89D5-93CF-79AD-B5689D8941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F1693C-DC7E-BB62-AF72-D53ED5DF4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F2F4DD-FFA8-BBEB-6B4A-9C6692FBA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3E0B6-ABAA-8EDE-0F83-ABD075616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144FDF-B4E0-C62D-3A49-368E85A34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563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035B9-C8FF-64FA-32A2-C4618B3E3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D1E691-2926-962E-67C3-20C2788BD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5889D9-8557-6172-3A28-985D2FA84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B883F-01E6-95B2-C7B9-C7BD8D89A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3CD39-0F59-E14B-DF2A-8A7D769C5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78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CE9322-D958-840E-E9DA-B6AB4EA669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BB2941-454F-950C-55C3-D52226655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59E60-EC7F-D513-D76D-159BA4998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7337F-5B34-7E1C-9BD5-BDAE80808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47296-D657-0069-3B9D-8DB9EC443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35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A0997E-6B9C-64F8-7751-08F314C29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514A0-463C-1A28-80BB-3ED6571C3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45CB4-8DE4-1BFF-F4E3-23D6D2B0BA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968C0D-AB95-4D96-A777-DC21DA962FF8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7D005-E740-4B9B-F5EB-15FC764890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72082-F6BC-B2FC-225B-87A2DC5BBB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753D41-5BA8-42AE-B12E-244479B39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469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B2E58-652A-ED1D-663C-455EF344AE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Object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F88AA9-7C89-D891-B10F-6892BF7293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By Eleanor Woolston</a:t>
            </a:r>
          </a:p>
        </p:txBody>
      </p:sp>
    </p:spTree>
    <p:extLst>
      <p:ext uri="{BB962C8B-B14F-4D97-AF65-F5344CB8AC3E}">
        <p14:creationId xmlns:p14="http://schemas.microsoft.com/office/powerpoint/2010/main" val="1127559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C8749-33F4-23C1-91E2-81E35B802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 – Object &amp;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4A3C7-E6B2-033B-D824-408C69E90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368" y="1367376"/>
            <a:ext cx="4980432" cy="4695096"/>
          </a:xfrm>
        </p:spPr>
        <p:txBody>
          <a:bodyPr/>
          <a:lstStyle/>
          <a:p>
            <a:pPr algn="just">
              <a:buFont typeface="Aptos" panose="020B0004020202020204" pitchFamily="34" charset="0"/>
              <a:buChar char="›"/>
            </a:pPr>
            <a:r>
              <a:rPr lang="en-GB" dirty="0"/>
              <a:t>Gold necklace with gold pendant</a:t>
            </a:r>
          </a:p>
          <a:p>
            <a:pPr algn="just">
              <a:buFont typeface="Aptos" panose="020B0004020202020204" pitchFamily="34" charset="0"/>
              <a:buChar char="›"/>
            </a:pPr>
            <a:r>
              <a:rPr lang="en-GB" dirty="0"/>
              <a:t>From Babylonia</a:t>
            </a:r>
          </a:p>
          <a:p>
            <a:pPr algn="just">
              <a:buFont typeface="Aptos" panose="020B0004020202020204" pitchFamily="34" charset="0"/>
              <a:buChar char="›"/>
            </a:pPr>
            <a:r>
              <a:rPr lang="en-GB" dirty="0"/>
              <a:t>Made circa. 2000 BC</a:t>
            </a:r>
          </a:p>
          <a:p>
            <a:pPr algn="just">
              <a:buFont typeface="Aptos" panose="020B0004020202020204" pitchFamily="34" charset="0"/>
              <a:buChar char="›"/>
            </a:pPr>
            <a:r>
              <a:rPr lang="en-GB" dirty="0"/>
              <a:t>Found in 10</a:t>
            </a:r>
            <a:r>
              <a:rPr lang="en-GB" baseline="30000" dirty="0"/>
              <a:t>th</a:t>
            </a:r>
            <a:r>
              <a:rPr lang="en-GB" dirty="0"/>
              <a:t> century burial in </a:t>
            </a:r>
            <a:r>
              <a:rPr lang="en-GB" dirty="0" err="1"/>
              <a:t>Lefkandi</a:t>
            </a:r>
            <a:r>
              <a:rPr lang="en-GB" dirty="0"/>
              <a:t> (Euboea, Greece)</a:t>
            </a:r>
          </a:p>
        </p:txBody>
      </p:sp>
      <p:pic>
        <p:nvPicPr>
          <p:cNvPr id="1026" name="Picture 2" descr="Figure 30. A necklace found in a 1oth-century B.c. burial at Lefkandi, Greece (photo: Mervyn Popham) ">
            <a:extLst>
              <a:ext uri="{FF2B5EF4-FFF2-40B4-BE49-F238E27FC236}">
                <a16:creationId xmlns:a16="http://schemas.microsoft.com/office/drawing/2014/main" id="{F9923241-1BC4-9439-4B3F-A98B07B770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" b="9180"/>
          <a:stretch>
            <a:fillRect/>
          </a:stretch>
        </p:blipFill>
        <p:spPr bwMode="auto">
          <a:xfrm>
            <a:off x="1066418" y="1367376"/>
            <a:ext cx="4419982" cy="526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7EF2D1-A9D4-30F2-0DC6-B75F0FA9A2E8}"/>
              </a:ext>
            </a:extLst>
          </p:cNvPr>
          <p:cNvSpPr txBox="1"/>
          <p:nvPr/>
        </p:nvSpPr>
        <p:spPr>
          <a:xfrm>
            <a:off x="4064510" y="6231265"/>
            <a:ext cx="7289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b="1" dirty="0">
                <a:latin typeface="Aptos Mono" panose="020B0009020202020204" pitchFamily="49" charset="0"/>
              </a:rPr>
              <a:t>Academia.edu - </a:t>
            </a:r>
            <a:r>
              <a:rPr lang="en-US" sz="1400" dirty="0">
                <a:latin typeface="Aptos Mono" panose="020B0009020202020204" pitchFamily="49" charset="0"/>
              </a:rPr>
              <a:t>A necklace found in a 10th-century B.C. burial at </a:t>
            </a:r>
            <a:r>
              <a:rPr lang="en-US" sz="1400" dirty="0" err="1">
                <a:latin typeface="Aptos Mono" panose="020B0009020202020204" pitchFamily="49" charset="0"/>
              </a:rPr>
              <a:t>Lefkandi</a:t>
            </a:r>
            <a:r>
              <a:rPr lang="en-US" sz="1400" dirty="0">
                <a:latin typeface="Aptos Mono" panose="020B0009020202020204" pitchFamily="49" charset="0"/>
              </a:rPr>
              <a:t>, Greece (photo: Mervyn Popham)</a:t>
            </a:r>
            <a:endParaRPr lang="en-GB" sz="1400" dirty="0">
              <a:latin typeface="Aptos Mono" panose="020B0009020202020204" pitchFamily="49" charset="0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D7F30C0-A9EF-F169-F9EC-C703B4693FE6}"/>
              </a:ext>
            </a:extLst>
          </p:cNvPr>
          <p:cNvCxnSpPr>
            <a:cxnSpLocks/>
          </p:cNvCxnSpPr>
          <p:nvPr/>
        </p:nvCxnSpPr>
        <p:spPr>
          <a:xfrm flipH="1" flipV="1">
            <a:off x="4233672" y="1591056"/>
            <a:ext cx="2139696" cy="306324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62C2D94-3F6F-E68E-9C5E-5CE80E9ABA89}"/>
              </a:ext>
            </a:extLst>
          </p:cNvPr>
          <p:cNvSpPr txBox="1"/>
          <p:nvPr/>
        </p:nvSpPr>
        <p:spPr>
          <a:xfrm>
            <a:off x="6373368" y="4504873"/>
            <a:ext cx="41879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Possible string/rope to tie both ends together here?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5ABE5C3-F3F4-2EB8-0190-6BFAF9F61E52}"/>
              </a:ext>
            </a:extLst>
          </p:cNvPr>
          <p:cNvCxnSpPr>
            <a:cxnSpLocks/>
          </p:cNvCxnSpPr>
          <p:nvPr/>
        </p:nvCxnSpPr>
        <p:spPr>
          <a:xfrm flipH="1">
            <a:off x="3136392" y="5065776"/>
            <a:ext cx="3172968" cy="66751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C01EEFC-FBB7-65A6-E74E-1DD3FCBD43C6}"/>
              </a:ext>
            </a:extLst>
          </p:cNvPr>
          <p:cNvSpPr txBox="1"/>
          <p:nvPr/>
        </p:nvSpPr>
        <p:spPr>
          <a:xfrm>
            <a:off x="6285358" y="4916353"/>
            <a:ext cx="41879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Missing centrepiece – jewel/bright stone?</a:t>
            </a:r>
          </a:p>
        </p:txBody>
      </p:sp>
    </p:spTree>
    <p:extLst>
      <p:ext uri="{BB962C8B-B14F-4D97-AF65-F5344CB8AC3E}">
        <p14:creationId xmlns:p14="http://schemas.microsoft.com/office/powerpoint/2010/main" val="24565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DA882-ADE6-EF6F-BE8C-9362B8CE6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 – Where was it found?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CAC0E-E2AE-FAF7-EA29-81A9F2AE26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bril Fatface" panose="02000503000000020003" pitchFamily="2" charset="0"/>
              <a:buChar char="›"/>
            </a:pPr>
            <a:r>
              <a:rPr lang="en-GB" dirty="0"/>
              <a:t>Found in Early Iron Age – 10</a:t>
            </a:r>
            <a:r>
              <a:rPr lang="en-GB" baseline="30000" dirty="0"/>
              <a:t>th</a:t>
            </a:r>
            <a:r>
              <a:rPr lang="en-GB" dirty="0"/>
              <a:t> century BC – burial at </a:t>
            </a:r>
            <a:r>
              <a:rPr lang="en-GB" dirty="0" err="1"/>
              <a:t>Lefkandi</a:t>
            </a:r>
            <a:endParaRPr lang="en-GB" dirty="0"/>
          </a:p>
          <a:p>
            <a:pPr>
              <a:buFont typeface="Abril Fatface" panose="02000503000000020003" pitchFamily="2" charset="0"/>
              <a:buChar char="›"/>
            </a:pPr>
            <a:r>
              <a:rPr lang="en-GB" dirty="0"/>
              <a:t>Lived in Greece?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Abril Fatface" panose="02000503000000020003" pitchFamily="2" charset="0"/>
              <a:buChar char="›"/>
            </a:pPr>
            <a:r>
              <a:rPr lang="en-GB" dirty="0"/>
              <a:t>Wealthy female burial:</a:t>
            </a:r>
          </a:p>
          <a:p>
            <a:pPr lvl="1">
              <a:buFont typeface="Abril Fatface" panose="02000503000000020003" pitchFamily="2" charset="0"/>
              <a:buChar char="›"/>
            </a:pPr>
            <a:r>
              <a:rPr lang="en-GB" dirty="0"/>
              <a:t>Gold pectoral &amp; gold breast plates</a:t>
            </a:r>
          </a:p>
          <a:p>
            <a:pPr lvl="1">
              <a:buFont typeface="Abril Fatface" panose="02000503000000020003" pitchFamily="2" charset="0"/>
              <a:buChar char="›"/>
            </a:pPr>
            <a:r>
              <a:rPr lang="en-GB" dirty="0"/>
              <a:t>Bronze and iron gilt pins (used in sewing &amp; crafting)</a:t>
            </a:r>
          </a:p>
          <a:p>
            <a:pPr lvl="1">
              <a:buFont typeface="Abril Fatface" panose="02000503000000020003" pitchFamily="2" charset="0"/>
              <a:buChar char="›"/>
            </a:pPr>
            <a:r>
              <a:rPr lang="en-GB" dirty="0"/>
              <a:t>Iron knife with ivory handle by her head</a:t>
            </a:r>
          </a:p>
          <a:p>
            <a:pPr marL="457200" lvl="1" indent="0">
              <a:buNone/>
            </a:pPr>
            <a:endParaRPr lang="en-GB" dirty="0"/>
          </a:p>
          <a:p>
            <a:pPr>
              <a:buFont typeface="Abril Fatface" panose="02000503000000020003" pitchFamily="2" charset="0"/>
              <a:buChar char="›"/>
            </a:pPr>
            <a:r>
              <a:rPr lang="en-GB" dirty="0"/>
              <a:t>Double burial with wealthy male (cremation) and horses</a:t>
            </a:r>
          </a:p>
          <a:p>
            <a:pPr lvl="1">
              <a:buFont typeface="Abril Fatface" panose="02000503000000020003" pitchFamily="2" charset="0"/>
              <a:buChar char="›"/>
            </a:pPr>
            <a:r>
              <a:rPr lang="en-GB" dirty="0"/>
              <a:t>These were inside a chieftain's house (destroyed and covered)</a:t>
            </a:r>
          </a:p>
        </p:txBody>
      </p:sp>
    </p:spTree>
    <p:extLst>
      <p:ext uri="{BB962C8B-B14F-4D97-AF65-F5344CB8AC3E}">
        <p14:creationId xmlns:p14="http://schemas.microsoft.com/office/powerpoint/2010/main" val="276557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84099-2EC4-15C7-5F93-DDF3512FF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 – Where was it found? (cont’d)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DCE26-2F9A-9B0A-7854-390E5C7BB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3216" y="1825625"/>
            <a:ext cx="3910584" cy="4351338"/>
          </a:xfrm>
        </p:spPr>
        <p:txBody>
          <a:bodyPr/>
          <a:lstStyle/>
          <a:p>
            <a:pPr algn="just">
              <a:buFont typeface="Abadi" panose="020B0604020104020204" pitchFamily="34" charset="0"/>
              <a:buChar char="›"/>
            </a:pPr>
            <a:r>
              <a:rPr lang="en-GB" dirty="0"/>
              <a:t>Located between Chalcis &amp; Eretria</a:t>
            </a:r>
          </a:p>
          <a:p>
            <a:pPr algn="just">
              <a:buFont typeface="Abadi" panose="020B0604020104020204" pitchFamily="34" charset="0"/>
              <a:buChar char="›"/>
            </a:pPr>
            <a:r>
              <a:rPr lang="en-GB" dirty="0"/>
              <a:t>Was occupied from the Early Bronze Age (c. 2100 BC) to the end of the Iron Age (c. 700 BC)</a:t>
            </a:r>
          </a:p>
          <a:p>
            <a:pPr algn="just">
              <a:buFont typeface="Abadi" panose="020B0604020104020204" pitchFamily="34" charset="0"/>
              <a:buChar char="›"/>
            </a:pPr>
            <a:endParaRPr lang="en-GB" dirty="0"/>
          </a:p>
        </p:txBody>
      </p:sp>
      <p:pic>
        <p:nvPicPr>
          <p:cNvPr id="2050" name="Picture 2" descr="Euboica - Euboea and its Aegean koine - Publications du Centre Jean Bérard">
            <a:extLst>
              <a:ext uri="{FF2B5EF4-FFF2-40B4-BE49-F238E27FC236}">
                <a16:creationId xmlns:a16="http://schemas.microsoft.com/office/drawing/2014/main" id="{97700693-80C1-B48B-1982-1453ADE71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631" y="1499616"/>
            <a:ext cx="5617946" cy="486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9C607343-AF54-6FBC-E0EF-702F7A993EB4}"/>
              </a:ext>
            </a:extLst>
          </p:cNvPr>
          <p:cNvSpPr/>
          <p:nvPr/>
        </p:nvSpPr>
        <p:spPr>
          <a:xfrm>
            <a:off x="5111496" y="4001294"/>
            <a:ext cx="704088" cy="168068"/>
          </a:xfrm>
          <a:prstGeom prst="ellipse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4622BA8-E3B3-26F4-59AD-C6717A19294A}"/>
              </a:ext>
            </a:extLst>
          </p:cNvPr>
          <p:cNvCxnSpPr>
            <a:cxnSpLocks/>
          </p:cNvCxnSpPr>
          <p:nvPr/>
        </p:nvCxnSpPr>
        <p:spPr>
          <a:xfrm flipH="1">
            <a:off x="5815584" y="2660904"/>
            <a:ext cx="1627632" cy="1424424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C13EA38-F095-23CA-9D2D-F752FD175837}"/>
              </a:ext>
            </a:extLst>
          </p:cNvPr>
          <p:cNvSpPr txBox="1"/>
          <p:nvPr/>
        </p:nvSpPr>
        <p:spPr>
          <a:xfrm>
            <a:off x="7156577" y="6338986"/>
            <a:ext cx="44037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latin typeface="Aptos Mono" panose="020B0009020202020204" pitchFamily="49" charset="0"/>
              </a:rPr>
              <a:t>https://www.classics.ox.ac.uk/lefkandi</a:t>
            </a:r>
          </a:p>
        </p:txBody>
      </p:sp>
    </p:spTree>
    <p:extLst>
      <p:ext uri="{BB962C8B-B14F-4D97-AF65-F5344CB8AC3E}">
        <p14:creationId xmlns:p14="http://schemas.microsoft.com/office/powerpoint/2010/main" val="1813907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0ED4F-A97F-B2D7-BDAE-391209C49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– My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4E6A0-D930-6DCA-7B74-5CEC9364A8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badi ExtraLight" panose="020B0204020104020204" pitchFamily="34" charset="0"/>
              <a:buChar char="›"/>
            </a:pPr>
            <a:r>
              <a:rPr lang="en-GB" dirty="0"/>
              <a:t>Socialised through people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Handed down through family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Buried with mother – possibly passed from mother to daughter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Show status as wife of chieftain?</a:t>
            </a:r>
          </a:p>
          <a:p>
            <a:pPr>
              <a:buFont typeface="Abadi ExtraLight" panose="020B0204020104020204" pitchFamily="34" charset="0"/>
              <a:buChar char="›"/>
            </a:pPr>
            <a:r>
              <a:rPr lang="en-GB" dirty="0"/>
              <a:t>Agency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Made from gold – possible enemies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Given as a gift from husband to wife?</a:t>
            </a:r>
          </a:p>
          <a:p>
            <a:pPr>
              <a:buFont typeface="Abadi ExtraLight" panose="020B0204020104020204" pitchFamily="34" charset="0"/>
              <a:buChar char="›"/>
            </a:pPr>
            <a:r>
              <a:rPr lang="en-GB" dirty="0"/>
              <a:t>Other things found in burial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Lots of gold &amp; ivory – wealthy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Gold pectoral/breast plates – wanting to be protected</a:t>
            </a:r>
          </a:p>
          <a:p>
            <a:pPr lvl="1">
              <a:buFont typeface="Abadi ExtraLight" panose="020B0204020104020204" pitchFamily="34" charset="0"/>
              <a:buChar char="›"/>
            </a:pPr>
            <a:r>
              <a:rPr lang="en-GB" dirty="0"/>
              <a:t>Iron knife with ivory handle – protection</a:t>
            </a:r>
          </a:p>
        </p:txBody>
      </p:sp>
    </p:spTree>
    <p:extLst>
      <p:ext uri="{BB962C8B-B14F-4D97-AF65-F5344CB8AC3E}">
        <p14:creationId xmlns:p14="http://schemas.microsoft.com/office/powerpoint/2010/main" val="2962447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E0224-F2FB-EA30-1E38-70372ECC1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5 – In conclusion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EE7B28-7D6E-EA81-693F-8F83E7D57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10072" cy="4351338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Abel" panose="02000506030000020004" pitchFamily="2" charset="0"/>
              <a:buChar char="›"/>
            </a:pPr>
            <a:r>
              <a:rPr lang="en-GB" dirty="0"/>
              <a:t>Gold necklace with gold pendant from Babylonia made c. 2000 BC</a:t>
            </a:r>
          </a:p>
          <a:p>
            <a:pPr algn="just">
              <a:buFont typeface="Abel" panose="02000506030000020004" pitchFamily="2" charset="0"/>
              <a:buChar char="›"/>
            </a:pPr>
            <a:r>
              <a:rPr lang="en-GB" dirty="0"/>
              <a:t>Life history – possibly used for status and symbol of wealth</a:t>
            </a:r>
          </a:p>
          <a:p>
            <a:pPr algn="just">
              <a:buFont typeface="Abel" panose="02000506030000020004" pitchFamily="2" charset="0"/>
              <a:buChar char="›"/>
            </a:pPr>
            <a:r>
              <a:rPr lang="en-GB" dirty="0"/>
              <a:t>Buried alongside body and other gold breastplates and ivory knife</a:t>
            </a:r>
          </a:p>
          <a:p>
            <a:pPr algn="just">
              <a:buFont typeface="Abel" panose="02000506030000020004" pitchFamily="2" charset="0"/>
              <a:buChar char="›"/>
            </a:pPr>
            <a:r>
              <a:rPr lang="en-GB" dirty="0"/>
              <a:t>Double burial with wealthy male – presumably husband – in chieftain’s house</a:t>
            </a:r>
          </a:p>
          <a:p>
            <a:pPr algn="just">
              <a:buFont typeface="Abel" panose="02000506030000020004" pitchFamily="2" charset="0"/>
              <a:buChar char="›"/>
            </a:pPr>
            <a:r>
              <a:rPr lang="en-GB" dirty="0"/>
              <a:t>May have been passed through family and given to wife from husband</a:t>
            </a:r>
          </a:p>
        </p:txBody>
      </p:sp>
      <p:pic>
        <p:nvPicPr>
          <p:cNvPr id="7" name="Picture 2" descr="Figure 30. A necklace found in a 1oth-century B.c. burial at Lefkandi, Greece (photo: Mervyn Popham) ">
            <a:extLst>
              <a:ext uri="{FF2B5EF4-FFF2-40B4-BE49-F238E27FC236}">
                <a16:creationId xmlns:a16="http://schemas.microsoft.com/office/drawing/2014/main" id="{962DB8FB-1B43-E601-1341-94BBFF9719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" b="9180"/>
          <a:stretch>
            <a:fillRect/>
          </a:stretch>
        </p:blipFill>
        <p:spPr bwMode="auto">
          <a:xfrm>
            <a:off x="7220330" y="1027906"/>
            <a:ext cx="4419982" cy="526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890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Abadi</vt:lpstr>
      <vt:lpstr>Abadi ExtraLight</vt:lpstr>
      <vt:lpstr>Abel</vt:lpstr>
      <vt:lpstr>Abril Fatface</vt:lpstr>
      <vt:lpstr>Aptos</vt:lpstr>
      <vt:lpstr>Aptos Display</vt:lpstr>
      <vt:lpstr>Aptos Mono</vt:lpstr>
      <vt:lpstr>Arial</vt:lpstr>
      <vt:lpstr>Office Theme</vt:lpstr>
      <vt:lpstr>Object Analysis</vt:lpstr>
      <vt:lpstr>1 – Object &amp; Description</vt:lpstr>
      <vt:lpstr>2 – Where was it found?</vt:lpstr>
      <vt:lpstr>2 – Where was it found? (cont’d)</vt:lpstr>
      <vt:lpstr>4 – My theory</vt:lpstr>
      <vt:lpstr>5 – In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Woolston</dc:creator>
  <cp:lastModifiedBy>Ellie Woolston</cp:lastModifiedBy>
  <cp:revision>1</cp:revision>
  <dcterms:created xsi:type="dcterms:W3CDTF">2025-11-23T12:49:30Z</dcterms:created>
  <dcterms:modified xsi:type="dcterms:W3CDTF">2025-11-23T13:45:35Z</dcterms:modified>
</cp:coreProperties>
</file>