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omments/modernComment_100_9B8F3972.xml" ContentType="application/vnd.ms-powerpoint.comments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25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691F6CF5-59FF-773E-F65A-EAC8792E43A2}" name="Flavia Mateus (1917238)" initials="FM" userId="S::1917238@student.uwtsd.ac.uk::c1ec76b3-99d6-472e-a569-8c3c2345b1f4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1"/>
    <p:restoredTop sz="96327"/>
  </p:normalViewPr>
  <p:slideViewPr>
    <p:cSldViewPr snapToGrid="0">
      <p:cViewPr varScale="1">
        <p:scale>
          <a:sx n="128" d="100"/>
          <a:sy n="128" d="100"/>
        </p:scale>
        <p:origin x="480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7" Type="http://schemas.microsoft.com/office/2018/10/relationships/authors" Target="author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omments/modernComment_100_9B8F3972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55A0AA61-8C3B-424F-9738-F8D6C8D215EA}" authorId="{691F6CF5-59FF-773E-F65A-EAC8792E43A2}" created="2023-04-27T22:33:39.142">
    <pc:sldMkLst xmlns:pc="http://schemas.microsoft.com/office/powerpoint/2013/main/command">
      <pc:docMk/>
      <pc:sldMk cId="2609854834" sldId="256"/>
    </pc:sldMkLst>
    <p188:txBody>
      <a:bodyPr/>
      <a:lstStyle/>
      <a:p>
        <a:r>
          <a:rPr lang="en-US"/>
          <a:t>References
1. I. Nonaka &amp; K. Ichijō (eds.) (2007) Knowledge creation and management [electronic resource] : new challenges for managers . New York :; Oxford ;, Oxford University Press.
(Ichijō &amp; Nonaka, 2007)
A) leaders must 
2. Knowledge management and organizational competence (2003) OUP Academic. Oxford University Press. Available at: https://academic.oup.com/book/10880 (Accessed: 2023). 
(Oxford Academic, 2003)
3. McLaren Automotive - Official Global Website (no date) McLaren Automotive - The Most Exhilarating Driving Experience. Available at: https://cars.mclaren.com/en (Accessed: 2023).
(Mclaren,2023)
4. 7 types of knowledge: Explicit, implicit, tacit, &amp;amp; more: Whatfix (2022) The Whatfix Blog | Drive Digital Adoption. Available at: https://whatfix.com/blog/types-of-knowledge/ (Accessed: 2023). 
(Whatfix, 2022)
</a:t>
        </a:r>
      </a:p>
    </p188:txBody>
  </p188:cm>
</p188:cmLst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30F8CF-692C-4963-8B5E-D1C0928CF16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29612" y="1013984"/>
            <a:ext cx="7714388" cy="3260635"/>
          </a:xfrm>
        </p:spPr>
        <p:txBody>
          <a:bodyPr anchor="b"/>
          <a:lstStyle>
            <a:lvl1pPr algn="l"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F419655-1613-4CC0-BBE9-BD2CB2C3C76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29612" y="4848464"/>
            <a:ext cx="7714388" cy="1085849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267FFF-6BC4-4DF0-BC55-B2C3BFD8ED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4/27/23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389830-A1B7-484B-832C-F64A558BDF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A8F727-72C8-47A9-8E54-AD84590286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EED5540-64E5-4258-ABA4-753F07B71B38}"/>
              </a:ext>
            </a:extLst>
          </p:cNvPr>
          <p:cNvCxnSpPr>
            <a:cxnSpLocks/>
          </p:cNvCxnSpPr>
          <p:nvPr/>
        </p:nvCxnSpPr>
        <p:spPr>
          <a:xfrm>
            <a:off x="1524000" y="4571506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930978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3EF94C-BCB1-4F4C-AF70-DD2A5C4E33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045445"/>
            <a:ext cx="9238434" cy="857559"/>
          </a:xfrm>
        </p:spPr>
        <p:txBody>
          <a:bodyPr anchor="b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909B75-A057-44B5-872F-DF01BDC8EA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29566" y="2286000"/>
            <a:ext cx="9238434" cy="3810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06260C-3219-4812-88F2-3162D37F29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4/27/23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762B73-9C01-4BE3-A199-782BE6EBA6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761492-EB56-4454-9D2A-8BB94AACB8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51506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980A128-A52A-402C-865B-1BF08D7F045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900447-3778-4AB7-ACB3-7C2313FE9A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1745" y="1287554"/>
            <a:ext cx="8284963" cy="3113064"/>
          </a:xfrm>
        </p:spPr>
        <p:txBody>
          <a:bodyPr anchor="t"/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B910C9-BA3C-4D31-9C62-2C2408591F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21744" y="4619707"/>
            <a:ext cx="7722256" cy="1476293"/>
          </a:xfrm>
        </p:spPr>
        <p:txBody>
          <a:bodyPr anchor="b">
            <a:norm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742E8A-6B69-406B-A3DF-0A1B76832E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4/27/23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D665CF-4461-4BB8-8F3A-ED1CB1084C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898B27-5EF3-49F4-B3CE-F3CF419AE0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21544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33F3BA-5AD5-4F15-97B2-E4652D1D4E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013411"/>
            <a:ext cx="9238434" cy="88959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A997B8-1FD3-40E6-A486-256EB41DB70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29566" y="2135565"/>
            <a:ext cx="4495800" cy="396043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83F4D8-AA9A-4AF7-86EA-E4D797B98C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135565"/>
            <a:ext cx="4495800" cy="396043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A08823E-BC08-4810-9BFF-35D2EA2AE7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4/27/23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FDD2BFB-BB2C-4C4A-A6E1-DD223C2BE0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D369B2-12F8-4583-8A7F-523C9A3EF0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44418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C717F-84B9-44BA-8DD6-680394AB19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079150"/>
            <a:ext cx="9238434" cy="82391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1217D6-7448-4625-964F-5D82F65F11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29567" y="2013217"/>
            <a:ext cx="4495799" cy="704232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800" b="0" cap="all" spc="3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53A534C-0B54-4327-99C0-4F0019FD21F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429567" y="3048000"/>
            <a:ext cx="4495800" cy="3048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89D4A63-0795-4B74-8C11-5FE7944118C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2013215"/>
            <a:ext cx="4495800" cy="70423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800" b="0" cap="all" spc="3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23D16F3-F747-441B-9854-27225954DEC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3048000"/>
            <a:ext cx="4495800" cy="3048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E8168E2-6B97-486E-B0E4-4E7F5CDBB5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4/27/23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05D3E2B-2F4E-4347-A8E9-27EB7D0359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C1FC4F5-6876-414E-9E30-84706A3F52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70D2F04-5474-46B9-B838-858CDF4AB2D2}"/>
              </a:ext>
            </a:extLst>
          </p:cNvPr>
          <p:cNvCxnSpPr>
            <a:cxnSpLocks/>
          </p:cNvCxnSpPr>
          <p:nvPr/>
        </p:nvCxnSpPr>
        <p:spPr>
          <a:xfrm>
            <a:off x="6270727" y="2876662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CADEE893-BE45-47F3-BCF0-02424B3503CC}"/>
              </a:ext>
            </a:extLst>
          </p:cNvPr>
          <p:cNvSpPr/>
          <p:nvPr/>
        </p:nvSpPr>
        <p:spPr>
          <a:xfrm>
            <a:off x="-1171838" y="4592406"/>
            <a:ext cx="808262" cy="38971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3FB5178A-4501-4B56-8BF1-D083D7B021CE}"/>
              </a:ext>
            </a:extLst>
          </p:cNvPr>
          <p:cNvCxnSpPr>
            <a:cxnSpLocks/>
          </p:cNvCxnSpPr>
          <p:nvPr/>
        </p:nvCxnSpPr>
        <p:spPr>
          <a:xfrm>
            <a:off x="1524000" y="2876662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151581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A52109C6-041C-42BA-B507-8EA298046ED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7BF877-20DD-40F4-AEA8-E1B6D5350D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67DC874-15B5-4338-B7D1-8E393AB4C1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4/27/23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66BAE3-24C5-483F-9141-D860A265E7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9AEEB4-66F8-4008-B616-804FB9D91C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89125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46C975-8FFB-4A4B-9213-774EE3901D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4/27/23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FBA744F-475D-4105-8E4A-0258155495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F3FA64C-7966-4D6F-88D7-4B89F2A1DF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07784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D4ED5F-AB94-4DCF-8971-B8B2B55AF6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3740" y="1558944"/>
            <a:ext cx="3279689" cy="1864196"/>
          </a:xfrm>
        </p:spPr>
        <p:txBody>
          <a:bodyPr anchor="b"/>
          <a:lstStyle>
            <a:lvl1pPr algn="r">
              <a:defRPr sz="28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1EE4CB-68CF-4BF3-A891-8277AFD13D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0" y="762000"/>
            <a:ext cx="5333999" cy="5334000"/>
          </a:xfrm>
        </p:spPr>
        <p:txBody>
          <a:bodyPr anchor="ctr">
            <a:normAutofit/>
          </a:bodyPr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400">
                <a:solidFill>
                  <a:schemeClr val="tx1"/>
                </a:solidFill>
              </a:defRPr>
            </a:lvl2pPr>
            <a:lvl3pPr>
              <a:defRPr sz="2000">
                <a:solidFill>
                  <a:schemeClr val="tx1"/>
                </a:solidFill>
              </a:defRPr>
            </a:lvl3pPr>
            <a:lvl4pPr>
              <a:defRPr sz="1800">
                <a:solidFill>
                  <a:schemeClr val="tx1"/>
                </a:solidFill>
              </a:defRPr>
            </a:lvl4pPr>
            <a:lvl5pPr>
              <a:defRPr sz="1800">
                <a:solidFill>
                  <a:schemeClr val="tx1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5292E72-B66D-40EE-B182-5585382A6D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443741" y="3649682"/>
            <a:ext cx="3233096" cy="1933605"/>
          </a:xfrm>
        </p:spPr>
        <p:txBody>
          <a:bodyPr/>
          <a:lstStyle>
            <a:lvl1pPr marL="0" indent="0" algn="r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73B694-B050-45F3-AE6F-A86A129F1C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4/27/23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8AE423-9CA5-46B3-96B1-7586AD0208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4B973D-F1F7-47BC-996D-6100B7C895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55910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AE9949-4A1F-4DA9-9B75-A6180F954B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33543" y="1383126"/>
            <a:ext cx="3289886" cy="2045874"/>
          </a:xfrm>
        </p:spPr>
        <p:txBody>
          <a:bodyPr anchor="b"/>
          <a:lstStyle>
            <a:lvl1pPr algn="r">
              <a:defRPr sz="28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9A8D794-C670-4569-93D9-0FF8B35AA7A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34001" y="762000"/>
            <a:ext cx="5333999" cy="5334000"/>
          </a:xfrm>
        </p:spPr>
        <p:txBody>
          <a:bodyPr/>
          <a:lstStyle>
            <a:lvl1pPr marL="0" indent="0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92486F6-AE67-4B34-B8E2-0B7576DC2E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433544" y="3649682"/>
            <a:ext cx="3243292" cy="1684317"/>
          </a:xfrm>
        </p:spPr>
        <p:txBody>
          <a:bodyPr/>
          <a:lstStyle>
            <a:lvl1pPr marL="0" indent="0" algn="r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98B11C-BB63-49A6-B488-29D4FBF8E1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4/27/23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24B9166-6D36-4F0A-9ADD-33D49A0C3A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FB22B8F-7760-41B3-9053-DD90255B9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2009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C8A5DE-E5C6-4DB9-AD28-8F1EAC6F55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363E08E-9B2D-4740-9AC6-D5E1CFB95FC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429566" y="2229957"/>
            <a:ext cx="9238434" cy="3866043"/>
          </a:xfrm>
        </p:spPr>
        <p:txBody>
          <a:bodyPr vert="eaVert"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4E3736-E8AA-4F58-9D3A-27050B287F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4/27/23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E95E84-15BC-478B-9DAB-15025867BB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E9D98F-E0A8-4254-A957-7F17811D01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9217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DE70F5-2276-4F91-9FC2-8DA4B528814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44000" y="1467699"/>
            <a:ext cx="1758461" cy="4628301"/>
          </a:xfrm>
        </p:spPr>
        <p:txBody>
          <a:bodyPr vert="eaVert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21856C5-C2FD-45E4-A631-AC06B5495BE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182312" y="1467699"/>
            <a:ext cx="7839379" cy="4628301"/>
          </a:xfrm>
        </p:spPr>
        <p:txBody>
          <a:bodyPr vert="eaVert"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E336EA-B6DD-4115-9C67-79A24C866E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4/27/23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EA668B-1DAB-449C-9BA4-7B1572A22B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C6567E-119D-4C98-93FF-73A332803A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50019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F84152A-7FE0-4708-B7C1-DBEC8F1337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041621"/>
            <a:ext cx="9238434" cy="86138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11AB53-BAF9-439D-9451-47193CF2FF8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29566" y="2285999"/>
            <a:ext cx="9238434" cy="38100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96D9F-562A-496F-A530-A561994DC5E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471087" y="4891318"/>
            <a:ext cx="26732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00" b="1" cap="all" spc="300" baseline="0">
                <a:solidFill>
                  <a:schemeClr val="tx1"/>
                </a:solidFill>
              </a:defRPr>
            </a:lvl1pPr>
          </a:lstStyle>
          <a:p>
            <a:fld id="{3C2B07E4-CDF9-4C88-A2F3-04620E58224D}" type="datetimeFigureOut">
              <a:rPr lang="en-US" smtClean="0"/>
              <a:pPr/>
              <a:t>4/27/23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3060FE-AAC3-4FAE-9EB4-BCAE72D9567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473021" y="1609893"/>
            <a:ext cx="26694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00" b="1" cap="all" spc="3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77EDB2-8F31-42FA-B253-62D24146638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92908" y="3219853"/>
            <a:ext cx="629653" cy="42983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 b="1">
                <a:solidFill>
                  <a:schemeClr val="tx1">
                    <a:tint val="75000"/>
                  </a:schemeClr>
                </a:solidFill>
                <a:latin typeface="+mj-lt"/>
              </a:defRPr>
            </a:lvl1pPr>
          </a:lstStyle>
          <a:p>
            <a:fld id="{EFE71E98-A417-4ECC-ACEB-C0490C20DB0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609338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24" r:id="rId6"/>
    <p:sldLayoutId id="2147483719" r:id="rId7"/>
    <p:sldLayoutId id="2147483720" r:id="rId8"/>
    <p:sldLayoutId id="2147483721" r:id="rId9"/>
    <p:sldLayoutId id="2147483723" r:id="rId10"/>
    <p:sldLayoutId id="2147483722" r:id="rId11"/>
  </p:sldLayoutIdLst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2800" b="1" kern="1200" cap="all" spc="6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lnSpc>
          <a:spcPct val="130000"/>
        </a:lnSpc>
        <a:spcBef>
          <a:spcPts val="1000"/>
        </a:spcBef>
        <a:buSzPct val="8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274320" indent="0" algn="l" defTabSz="914400" rtl="0" eaLnBrk="1" latinLnBrk="0" hangingPunct="1">
        <a:lnSpc>
          <a:spcPct val="130000"/>
        </a:lnSpc>
        <a:spcBef>
          <a:spcPts val="500"/>
        </a:spcBef>
        <a:buSzPct val="85000"/>
        <a:buFontTx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-182880" algn="l" defTabSz="914400" rtl="0" eaLnBrk="1" latinLnBrk="0" hangingPunct="1">
        <a:lnSpc>
          <a:spcPct val="130000"/>
        </a:lnSpc>
        <a:spcBef>
          <a:spcPts val="500"/>
        </a:spcBef>
        <a:buSzPct val="8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466344" indent="0" algn="l" defTabSz="914400" rtl="0" eaLnBrk="1" latinLnBrk="0" hangingPunct="1">
        <a:lnSpc>
          <a:spcPct val="130000"/>
        </a:lnSpc>
        <a:spcBef>
          <a:spcPts val="500"/>
        </a:spcBef>
        <a:buSzPct val="85000"/>
        <a:buFontTx/>
        <a:buNone/>
        <a:defRPr sz="1200" b="1" kern="1200">
          <a:solidFill>
            <a:schemeClr val="tx1"/>
          </a:solidFill>
          <a:latin typeface="+mn-lt"/>
          <a:ea typeface="+mn-ea"/>
          <a:cs typeface="+mn-cs"/>
        </a:defRPr>
      </a:lvl4pPr>
      <a:lvl5pPr marL="640080" indent="-182880" algn="l" defTabSz="914400" rtl="0" eaLnBrk="1" latinLnBrk="0" hangingPunct="1">
        <a:lnSpc>
          <a:spcPct val="130000"/>
        </a:lnSpc>
        <a:spcBef>
          <a:spcPts val="500"/>
        </a:spcBef>
        <a:buSzPct val="85000"/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microsoft.com/office/2018/10/relationships/comments" Target="../comments/modernComment_100_9B8F397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3" name="Rectangle 1042">
            <a:extLst>
              <a:ext uri="{FF2B5EF4-FFF2-40B4-BE49-F238E27FC236}">
                <a16:creationId xmlns:a16="http://schemas.microsoft.com/office/drawing/2014/main" id="{B5BE1F7E-8D81-425E-A546-F57DADBDB6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McLaren Automotive - Official Global Website">
            <a:extLst>
              <a:ext uri="{FF2B5EF4-FFF2-40B4-BE49-F238E27FC236}">
                <a16:creationId xmlns:a16="http://schemas.microsoft.com/office/drawing/2014/main" id="{314AD73E-9DF9-CE69-6F8C-1F5FAFDE1DF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" b="1"/>
          <a:stretch/>
        </p:blipFill>
        <p:spPr bwMode="auto">
          <a:xfrm>
            <a:off x="4354873" y="1235676"/>
            <a:ext cx="3482254" cy="3482254"/>
          </a:xfrm>
          <a:custGeom>
            <a:avLst/>
            <a:gdLst/>
            <a:ahLst/>
            <a:cxnLst/>
            <a:rect l="l" t="t" r="r" b="b"/>
            <a:pathLst>
              <a:path w="5518768" h="5518768">
                <a:moveTo>
                  <a:pt x="2759384" y="0"/>
                </a:moveTo>
                <a:cubicBezTo>
                  <a:pt x="4283350" y="0"/>
                  <a:pt x="5518768" y="1235418"/>
                  <a:pt x="5518768" y="2759384"/>
                </a:cubicBezTo>
                <a:cubicBezTo>
                  <a:pt x="5518768" y="4283350"/>
                  <a:pt x="4283350" y="5518768"/>
                  <a:pt x="2759384" y="5518768"/>
                </a:cubicBezTo>
                <a:cubicBezTo>
                  <a:pt x="1235418" y="5518768"/>
                  <a:pt x="0" y="4283350"/>
                  <a:pt x="0" y="2759384"/>
                </a:cubicBezTo>
                <a:cubicBezTo>
                  <a:pt x="0" y="1235418"/>
                  <a:pt x="1235418" y="0"/>
                  <a:pt x="2759384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C132C86-0791-DBC7-0718-8E529BF17B19}"/>
              </a:ext>
            </a:extLst>
          </p:cNvPr>
          <p:cNvSpPr txBox="1"/>
          <p:nvPr/>
        </p:nvSpPr>
        <p:spPr>
          <a:xfrm>
            <a:off x="1585784" y="94537"/>
            <a:ext cx="93252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/>
              <a:t>Knowledge Management (KM) System in Practice at                               Organization.                                    </a:t>
            </a:r>
          </a:p>
        </p:txBody>
      </p:sp>
      <p:pic>
        <p:nvPicPr>
          <p:cNvPr id="1028" name="Picture 4" descr="Uber looking for Dutch payments licence - FinTech Futures">
            <a:extLst>
              <a:ext uri="{FF2B5EF4-FFF2-40B4-BE49-F238E27FC236}">
                <a16:creationId xmlns:a16="http://schemas.microsoft.com/office/drawing/2014/main" id="{B02EA9B6-E355-8A50-C0CE-0D9D40D8E92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181" t="37015" r="12811" b="40938"/>
          <a:stretch/>
        </p:blipFill>
        <p:spPr bwMode="auto">
          <a:xfrm>
            <a:off x="7441709" y="30778"/>
            <a:ext cx="1445742" cy="424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422EB12-8C93-6CFC-593D-FBA53FD4A1DF}"/>
              </a:ext>
            </a:extLst>
          </p:cNvPr>
          <p:cNvSpPr txBox="1"/>
          <p:nvPr/>
        </p:nvSpPr>
        <p:spPr>
          <a:xfrm>
            <a:off x="2496065" y="558406"/>
            <a:ext cx="64749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i="1" dirty="0"/>
              <a:t>Hop in our safe car ride where we will explore KM system,  including which role they play in this journey at UBER the how and the why I hope you enjoy the pride.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DFFF494-3B21-B7B9-14A3-12E3CCCAFA24}"/>
              </a:ext>
            </a:extLst>
          </p:cNvPr>
          <p:cNvSpPr txBox="1"/>
          <p:nvPr/>
        </p:nvSpPr>
        <p:spPr>
          <a:xfrm>
            <a:off x="5570837" y="4730298"/>
            <a:ext cx="1248033" cy="2833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effectLst/>
                <a:latin typeface="Helvetica Neue" panose="02000503000000020004" pitchFamily="2" charset="0"/>
              </a:rPr>
              <a:t>(Mclaren,2023)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69B3BCA-9F29-5CB1-882B-FFE465FB1230}"/>
              </a:ext>
            </a:extLst>
          </p:cNvPr>
          <p:cNvSpPr txBox="1"/>
          <p:nvPr/>
        </p:nvSpPr>
        <p:spPr>
          <a:xfrm>
            <a:off x="0" y="2296295"/>
            <a:ext cx="3001617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What is Knowledge</a:t>
            </a:r>
          </a:p>
          <a:p>
            <a:endParaRPr lang="en-US" dirty="0"/>
          </a:p>
          <a:p>
            <a:r>
              <a:rPr lang="en-US" dirty="0"/>
              <a:t>The whole  UBER organization is built from knowledge where it be implicit, or Data collection knowledge was acquired then transferred  and put into  a more practical format i.e. marketing services hiring new partners gaining customers riders. </a:t>
            </a:r>
          </a:p>
        </p:txBody>
      </p:sp>
      <p:pic>
        <p:nvPicPr>
          <p:cNvPr id="1032" name="Picture 8" descr="Question mark Stock Photos, Royalty Free Question mark Images |  Depositphotos">
            <a:extLst>
              <a:ext uri="{FF2B5EF4-FFF2-40B4-BE49-F238E27FC236}">
                <a16:creationId xmlns:a16="http://schemas.microsoft.com/office/drawing/2014/main" id="{D5F5B930-A927-0211-F4C8-3364A3B3CF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3961" y="2028773"/>
            <a:ext cx="788873" cy="10026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9F37689C-A6E5-3D6E-8CE7-57F4AA491886}"/>
              </a:ext>
            </a:extLst>
          </p:cNvPr>
          <p:cNvSpPr txBox="1"/>
          <p:nvPr/>
        </p:nvSpPr>
        <p:spPr>
          <a:xfrm>
            <a:off x="8152492" y="1319628"/>
            <a:ext cx="30413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Different types of knowledge </a:t>
            </a:r>
          </a:p>
        </p:txBody>
      </p:sp>
      <p:pic>
        <p:nvPicPr>
          <p:cNvPr id="10" name="Picture 10" descr="7 Types of Knowledge: Explicit, Implicit, Tacit, &amp; More ...">
            <a:extLst>
              <a:ext uri="{FF2B5EF4-FFF2-40B4-BE49-F238E27FC236}">
                <a16:creationId xmlns:a16="http://schemas.microsoft.com/office/drawing/2014/main" id="{FE66BDD9-6C63-B140-FDE2-9A54F4A9533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08684" y="1746000"/>
            <a:ext cx="2588472" cy="2588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0E3E7B84-1B51-4CA8-24EF-4AFC1CB6616A}"/>
              </a:ext>
            </a:extLst>
          </p:cNvPr>
          <p:cNvSpPr txBox="1"/>
          <p:nvPr/>
        </p:nvSpPr>
        <p:spPr>
          <a:xfrm>
            <a:off x="2586948" y="5281619"/>
            <a:ext cx="721580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Partaking in Knowledge distribution makes way for employees, independent contractors, partners, of Uber which supplies better understanding of the company whilst providing better service and experience . It also allows expansion of the business with acquired growth.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F81EDCB-EB38-C613-D821-FA89ABFB4D6F}"/>
              </a:ext>
            </a:extLst>
          </p:cNvPr>
          <p:cNvSpPr txBox="1"/>
          <p:nvPr/>
        </p:nvSpPr>
        <p:spPr>
          <a:xfrm>
            <a:off x="9283148" y="4730298"/>
            <a:ext cx="2773017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However, without it customers will be unsatisfied that their needs aren’t being met as well as the drivers which means losses for UBER company. </a:t>
            </a:r>
          </a:p>
        </p:txBody>
      </p:sp>
    </p:spTree>
    <p:extLst>
      <p:ext uri="{BB962C8B-B14F-4D97-AF65-F5344CB8AC3E}">
        <p14:creationId xmlns:p14="http://schemas.microsoft.com/office/powerpoint/2010/main" val="2609854834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theme/theme1.xml><?xml version="1.0" encoding="utf-8"?>
<a:theme xmlns:a="http://schemas.openxmlformats.org/drawingml/2006/main" name="PortalVTI">
  <a:themeElements>
    <a:clrScheme name="Earth">
      <a:dk1>
        <a:sysClr val="windowText" lastClr="000000"/>
      </a:dk1>
      <a:lt1>
        <a:sysClr val="window" lastClr="FFFFFF"/>
      </a:lt1>
      <a:dk2>
        <a:srgbClr val="051618"/>
      </a:dk2>
      <a:lt2>
        <a:srgbClr val="E8E8DF"/>
      </a:lt2>
      <a:accent1>
        <a:srgbClr val="2D714C"/>
      </a:accent1>
      <a:accent2>
        <a:srgbClr val="1F7985"/>
      </a:accent2>
      <a:accent3>
        <a:srgbClr val="0D6756"/>
      </a:accent3>
      <a:accent4>
        <a:srgbClr val="40945E"/>
      </a:accent4>
      <a:accent5>
        <a:srgbClr val="389896"/>
      </a:accent5>
      <a:accent6>
        <a:srgbClr val="64924A"/>
      </a:accent6>
      <a:hlink>
        <a:srgbClr val="1F855C"/>
      </a:hlink>
      <a:folHlink>
        <a:srgbClr val="227390"/>
      </a:folHlink>
    </a:clrScheme>
    <a:fontScheme name="Earth">
      <a:majorFont>
        <a:latin typeface="Trade Gothic Next Cond"/>
        <a:ea typeface=""/>
        <a:cs typeface=""/>
      </a:majorFont>
      <a:minorFont>
        <a:latin typeface="Trade Gothic Next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ortalVTI" id="{0E0D5035-C7F2-4607-91F4-D5D5F886A15A}" vid="{EAFF3D8B-AC13-4E90-80A9-182200FBC86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35</TotalTime>
  <Words>166</Words>
  <Application>Microsoft Macintosh PowerPoint</Application>
  <PresentationFormat>Widescreen</PresentationFormat>
  <Paragraphs>9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Helvetica Neue</vt:lpstr>
      <vt:lpstr>Trade Gothic Next Cond</vt:lpstr>
      <vt:lpstr>Trade Gothic Next Light</vt:lpstr>
      <vt:lpstr>PortalVTI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Flavia Mateus (1917238)</dc:creator>
  <cp:lastModifiedBy>Flavia Mateus (1917238)</cp:lastModifiedBy>
  <cp:revision>1</cp:revision>
  <dcterms:created xsi:type="dcterms:W3CDTF">2023-04-27T22:23:15Z</dcterms:created>
  <dcterms:modified xsi:type="dcterms:W3CDTF">2023-04-27T22:58:39Z</dcterms:modified>
</cp:coreProperties>
</file>