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Lst>
  <p:notesMasterIdLst>
    <p:notesMasterId r:id="rId40"/>
  </p:notesMasterIdLst>
  <p:handoutMasterIdLst>
    <p:handoutMasterId r:id="rId41"/>
  </p:handoutMasterIdLst>
  <p:sldIdLst>
    <p:sldId id="979" r:id="rId5"/>
    <p:sldId id="895" r:id="rId6"/>
    <p:sldId id="969" r:id="rId7"/>
    <p:sldId id="982" r:id="rId8"/>
    <p:sldId id="983" r:id="rId9"/>
    <p:sldId id="980" r:id="rId10"/>
    <p:sldId id="970" r:id="rId11"/>
    <p:sldId id="971" r:id="rId12"/>
    <p:sldId id="973" r:id="rId13"/>
    <p:sldId id="981" r:id="rId14"/>
    <p:sldId id="974" r:id="rId15"/>
    <p:sldId id="976" r:id="rId16"/>
    <p:sldId id="977" r:id="rId17"/>
    <p:sldId id="946" r:id="rId18"/>
    <p:sldId id="947" r:id="rId19"/>
    <p:sldId id="948" r:id="rId20"/>
    <p:sldId id="930" r:id="rId21"/>
    <p:sldId id="949" r:id="rId22"/>
    <p:sldId id="950" r:id="rId23"/>
    <p:sldId id="963" r:id="rId24"/>
    <p:sldId id="964" r:id="rId25"/>
    <p:sldId id="984" r:id="rId26"/>
    <p:sldId id="985" r:id="rId27"/>
    <p:sldId id="951" r:id="rId28"/>
    <p:sldId id="975" r:id="rId29"/>
    <p:sldId id="952" r:id="rId30"/>
    <p:sldId id="953" r:id="rId31"/>
    <p:sldId id="957" r:id="rId32"/>
    <p:sldId id="954" r:id="rId33"/>
    <p:sldId id="955" r:id="rId34"/>
    <p:sldId id="958" r:id="rId35"/>
    <p:sldId id="959" r:id="rId36"/>
    <p:sldId id="956" r:id="rId37"/>
    <p:sldId id="978" r:id="rId38"/>
    <p:sldId id="961" r:id="rId3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D41EBA-5B66-4186-D528-B5ABEEC1B98E}" v="4" dt="2024-09-24T10:58:00.944"/>
    <p1510:client id="{47F8485D-5904-44CE-9D12-2AA636928A9A}" v="15" dt="2024-09-24T11:04:04.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0816" autoAdjust="0"/>
  </p:normalViewPr>
  <p:slideViewPr>
    <p:cSldViewPr snapToObjects="1">
      <p:cViewPr varScale="1">
        <p:scale>
          <a:sx n="67" d="100"/>
          <a:sy n="67" d="100"/>
        </p:scale>
        <p:origin x="2874" y="66"/>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800" dirty="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altLang="en-US" sz="1800" dirty="0">
                <a:latin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azide, DDNP, tetracene and TATP, all which have been used as detonators in HME compositions.</a:t>
            </a:r>
          </a:p>
          <a:p>
            <a:r>
              <a:rPr lang="en-GB" altLang="en-US" sz="1800" dirty="0">
                <a:latin typeface="Times New Roman" panose="02020603050405020304" pitchFamily="18" charset="0"/>
                <a:cs typeface="Times New Roman" panose="02020603050405020304" pitchFamily="18" charset="0"/>
              </a:rPr>
              <a:t> </a:t>
            </a:r>
          </a:p>
          <a:p>
            <a:r>
              <a:rPr lang="en-GB" altLang="en-US" sz="1800" dirty="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endParaRPr lang="en-GB" altLang="en-US" sz="1800" dirty="0">
              <a:latin typeface="Times New Roman" panose="02020603050405020304" pitchFamily="18" charset="0"/>
              <a:cs typeface="Times New Roman" panose="02020603050405020304" pitchFamily="18" charset="0"/>
            </a:endParaRPr>
          </a:p>
          <a:p>
            <a:r>
              <a:rPr lang="en-GB" altLang="en-US" sz="1800" b="1" i="1" dirty="0">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altLang="en-US" sz="1800" dirty="0">
                <a:latin typeface="Times New Roman" panose="02020603050405020304" pitchFamily="18" charset="0"/>
                <a:ea typeface="Calibri" panose="020F0502020204030204" pitchFamily="34" charset="0"/>
                <a:cs typeface="Arial" panose="020B0604020202020204" pitchFamily="34" charset="0"/>
              </a:rPr>
              <a:t>. John E. Field. Acc. Chem. Res. 15</a:t>
            </a:r>
            <a:r>
              <a:rPr lang="en-GB" altLang="en-US" sz="1800" baseline="30000" dirty="0">
                <a:latin typeface="Times New Roman" panose="02020603050405020304" pitchFamily="18" charset="0"/>
                <a:ea typeface="Calibri" panose="020F0502020204030204" pitchFamily="34" charset="0"/>
                <a:cs typeface="Arial" panose="020B0604020202020204" pitchFamily="34" charset="0"/>
              </a:rPr>
              <a:t>th</a:t>
            </a:r>
            <a:r>
              <a:rPr lang="en-GB" altLang="en-US" sz="1800" dirty="0">
                <a:latin typeface="Times New Roman" panose="02020603050405020304" pitchFamily="18" charset="0"/>
                <a:ea typeface="Calibri" panose="020F0502020204030204" pitchFamily="34" charset="0"/>
                <a:cs typeface="Arial" panose="020B0604020202020204" pitchFamily="34" charset="0"/>
              </a:rPr>
              <a:t> April 1992, 25, 489 – 496.</a:t>
            </a:r>
            <a:endParaRPr lang="en-GB" altLang="en-US" sz="1800" dirty="0">
              <a:ea typeface="Calibri" panose="020F0502020204030204" pitchFamily="34" charset="0"/>
              <a:cs typeface="Arial" panose="020B0604020202020204" pitchFamily="34" charset="0"/>
            </a:endParaRPr>
          </a:p>
          <a:p>
            <a:endParaRPr lang="en-US" altLang="en-US" dirty="0"/>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2</a:t>
            </a:fld>
            <a:endParaRPr lang="en-GB" altLang="en-US">
              <a:solidFill>
                <a:schemeClr val="tx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altLang="en-US" sz="1200" dirty="0">
                <a:latin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azide, DDNP, tetracene and TATP, all which have been used as detonators in HME compositions.</a:t>
            </a:r>
          </a:p>
          <a:p>
            <a:r>
              <a:rPr lang="en-GB" altLang="en-US" sz="1200" dirty="0">
                <a:latin typeface="Times New Roman" panose="02020603050405020304" pitchFamily="18" charset="0"/>
                <a:cs typeface="Times New Roman" panose="02020603050405020304" pitchFamily="18" charset="0"/>
              </a:rPr>
              <a:t> </a:t>
            </a:r>
          </a:p>
          <a:p>
            <a:r>
              <a:rPr lang="en-GB" altLang="en-US" sz="1200" dirty="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endParaRPr lang="en-GB" altLang="en-US" sz="1200" dirty="0">
              <a:latin typeface="Times New Roman" panose="02020603050405020304" pitchFamily="18" charset="0"/>
              <a:cs typeface="Times New Roman" panose="02020603050405020304" pitchFamily="18" charset="0"/>
            </a:endParaRPr>
          </a:p>
          <a:p>
            <a:r>
              <a:rPr lang="en-GB" altLang="en-US" sz="1200" b="1" i="1" dirty="0">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altLang="en-US" sz="1200" dirty="0">
                <a:latin typeface="Times New Roman" panose="02020603050405020304" pitchFamily="18" charset="0"/>
                <a:ea typeface="Calibri" panose="020F0502020204030204" pitchFamily="34" charset="0"/>
                <a:cs typeface="Arial" panose="020B0604020202020204" pitchFamily="34" charset="0"/>
              </a:rPr>
              <a:t>. John E. Field. Acc. Chem. Res. 15</a:t>
            </a:r>
            <a:r>
              <a:rPr lang="en-GB" altLang="en-US" sz="1200" baseline="30000" dirty="0">
                <a:latin typeface="Times New Roman" panose="02020603050405020304" pitchFamily="18" charset="0"/>
                <a:ea typeface="Calibri" panose="020F0502020204030204" pitchFamily="34" charset="0"/>
                <a:cs typeface="Arial" panose="020B0604020202020204" pitchFamily="34" charset="0"/>
              </a:rPr>
              <a:t>th</a:t>
            </a:r>
            <a:r>
              <a:rPr lang="en-GB" altLang="en-US" sz="1200" dirty="0">
                <a:latin typeface="Times New Roman" panose="02020603050405020304" pitchFamily="18" charset="0"/>
                <a:ea typeface="Calibri" panose="020F0502020204030204" pitchFamily="34" charset="0"/>
                <a:cs typeface="Arial" panose="020B0604020202020204" pitchFamily="34" charset="0"/>
              </a:rPr>
              <a:t> April 1992, 25, 489 – 496.</a:t>
            </a:r>
            <a:endParaRPr lang="en-GB" altLang="en-US" sz="1200" dirty="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a:t>
            </a:fld>
            <a:endParaRPr lang="en-GB" altLang="en-US"/>
          </a:p>
        </p:txBody>
      </p:sp>
    </p:spTree>
    <p:extLst>
      <p:ext uri="{BB962C8B-B14F-4D97-AF65-F5344CB8AC3E}">
        <p14:creationId xmlns:p14="http://schemas.microsoft.com/office/powerpoint/2010/main" val="721089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altLang="en-US" sz="1200" dirty="0">
                <a:latin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azide, DDNP, tetracene and TATP, all which have been used as detonators in HME compositions.</a:t>
            </a:r>
          </a:p>
          <a:p>
            <a:r>
              <a:rPr lang="en-GB" altLang="en-US" sz="1200" dirty="0">
                <a:latin typeface="Times New Roman" panose="02020603050405020304" pitchFamily="18" charset="0"/>
                <a:cs typeface="Times New Roman" panose="02020603050405020304" pitchFamily="18" charset="0"/>
              </a:rPr>
              <a:t> </a:t>
            </a:r>
          </a:p>
          <a:p>
            <a:r>
              <a:rPr lang="en-GB" altLang="en-US" sz="1200" dirty="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endParaRPr lang="en-GB" altLang="en-US" sz="1200" dirty="0">
              <a:latin typeface="Times New Roman" panose="02020603050405020304" pitchFamily="18" charset="0"/>
              <a:cs typeface="Times New Roman" panose="02020603050405020304" pitchFamily="18" charset="0"/>
            </a:endParaRPr>
          </a:p>
          <a:p>
            <a:r>
              <a:rPr lang="en-GB" altLang="en-US" sz="1200" b="1" i="1" dirty="0">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altLang="en-US" sz="1200" dirty="0">
                <a:latin typeface="Times New Roman" panose="02020603050405020304" pitchFamily="18" charset="0"/>
                <a:ea typeface="Calibri" panose="020F0502020204030204" pitchFamily="34" charset="0"/>
                <a:cs typeface="Arial" panose="020B0604020202020204" pitchFamily="34" charset="0"/>
              </a:rPr>
              <a:t>. John E. Field. Acc. Chem. Res. 15</a:t>
            </a:r>
            <a:r>
              <a:rPr lang="en-GB" altLang="en-US" sz="1200" baseline="30000" dirty="0">
                <a:latin typeface="Times New Roman" panose="02020603050405020304" pitchFamily="18" charset="0"/>
                <a:ea typeface="Calibri" panose="020F0502020204030204" pitchFamily="34" charset="0"/>
                <a:cs typeface="Arial" panose="020B0604020202020204" pitchFamily="34" charset="0"/>
              </a:rPr>
              <a:t>th</a:t>
            </a:r>
            <a:r>
              <a:rPr lang="en-GB" altLang="en-US" sz="1200" dirty="0">
                <a:latin typeface="Times New Roman" panose="02020603050405020304" pitchFamily="18" charset="0"/>
                <a:ea typeface="Calibri" panose="020F0502020204030204" pitchFamily="34" charset="0"/>
                <a:cs typeface="Arial" panose="020B0604020202020204" pitchFamily="34" charset="0"/>
              </a:rPr>
              <a:t> April 1992, 25, 489 – 496.</a:t>
            </a:r>
            <a:endParaRPr lang="en-GB" altLang="en-US" sz="1200" dirty="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4</a:t>
            </a:fld>
            <a:endParaRPr lang="en-GB" altLang="en-US"/>
          </a:p>
        </p:txBody>
      </p:sp>
    </p:spTree>
    <p:extLst>
      <p:ext uri="{BB962C8B-B14F-4D97-AF65-F5344CB8AC3E}">
        <p14:creationId xmlns:p14="http://schemas.microsoft.com/office/powerpoint/2010/main" val="638892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2"/>
                </a:solidFill>
                <a:effectLst/>
                <a:latin typeface="Arial" panose="020B0604020202020204" pitchFamily="34" charset="0"/>
              </a:rPr>
              <a:t>Figure of Insensitivity</a:t>
            </a:r>
            <a:r>
              <a:rPr lang="en-GB" b="0" i="0" dirty="0">
                <a:solidFill>
                  <a:srgbClr val="202122"/>
                </a:solidFill>
                <a:effectLst/>
                <a:latin typeface="Arial" panose="020B0604020202020204" pitchFamily="34" charset="0"/>
              </a:rPr>
              <a:t> (</a:t>
            </a:r>
            <a:r>
              <a:rPr lang="en-GB" b="1" i="1" dirty="0">
                <a:solidFill>
                  <a:srgbClr val="202122"/>
                </a:solidFill>
                <a:effectLst/>
                <a:latin typeface="Arial" panose="020B0604020202020204" pitchFamily="34" charset="0"/>
              </a:rPr>
              <a:t>F of I</a:t>
            </a:r>
            <a:r>
              <a:rPr lang="en-GB" b="0" i="0" dirty="0">
                <a:solidFill>
                  <a:srgbClr val="202122"/>
                </a:solidFill>
                <a:effectLst/>
                <a:latin typeface="Arial" panose="020B0604020202020204" pitchFamily="34" charset="0"/>
              </a:rPr>
              <a:t>) is an inverse scale of measure of the impact sensitivity of an explosive</a:t>
            </a:r>
            <a:r>
              <a:rPr lang="en-GB" b="0" i="0" u="none" dirty="0">
                <a:solidFill>
                  <a:srgbClr val="202122"/>
                </a:solidFill>
                <a:effectLst/>
                <a:latin typeface="Arial" panose="020B0604020202020204" pitchFamily="34" charset="0"/>
              </a:rPr>
              <a:t> </a:t>
            </a:r>
            <a:r>
              <a:rPr lang="en-GB" b="0" i="0" dirty="0">
                <a:solidFill>
                  <a:srgbClr val="202122"/>
                </a:solidFill>
                <a:effectLst/>
                <a:latin typeface="Arial" panose="020B0604020202020204" pitchFamily="34" charset="0"/>
              </a:rPr>
              <a:t>substance. In this particular context the term 'Insensitivity' refers to the likelihood of initiation/detonation by impact, friction, electrostatic discharge, application of flame, etc. It is a quantitative measure of the level of stimulus required to cause explosive decomposition.</a:t>
            </a:r>
            <a:endParaRPr lang="en-GB"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5</a:t>
            </a:fld>
            <a:endParaRPr lang="en-GB" altLang="en-US"/>
          </a:p>
        </p:txBody>
      </p:sp>
    </p:spTree>
    <p:extLst>
      <p:ext uri="{BB962C8B-B14F-4D97-AF65-F5344CB8AC3E}">
        <p14:creationId xmlns:p14="http://schemas.microsoft.com/office/powerpoint/2010/main" val="1643605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Hence need for antistatic or conductive ESD management regimes in process buildings and demolition grounds.</a:t>
            </a:r>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9</a:t>
            </a:fld>
            <a:endParaRPr lang="en-GB" altLang="en-US"/>
          </a:p>
        </p:txBody>
      </p:sp>
    </p:spTree>
    <p:extLst>
      <p:ext uri="{BB962C8B-B14F-4D97-AF65-F5344CB8AC3E}">
        <p14:creationId xmlns:p14="http://schemas.microsoft.com/office/powerpoint/2010/main" val="1029947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11</a:t>
            </a:fld>
            <a:endParaRPr lang="en-GB" altLang="en-US"/>
          </a:p>
        </p:txBody>
      </p:sp>
    </p:spTree>
    <p:extLst>
      <p:ext uri="{BB962C8B-B14F-4D97-AF65-F5344CB8AC3E}">
        <p14:creationId xmlns:p14="http://schemas.microsoft.com/office/powerpoint/2010/main" val="3721986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Percussion caps constitute a class of igniter which are used in the Services for a variety of stores, including small arms cartridges, mortar bomb primary cartridges, some cannon and artillery primers, grenade </a:t>
            </a:r>
            <a:r>
              <a:rPr lang="en-GB" sz="1800" dirty="0" err="1">
                <a:effectLst/>
                <a:latin typeface="ArialMT"/>
              </a:rPr>
              <a:t>fuzes</a:t>
            </a:r>
            <a:r>
              <a:rPr lang="en-GB" sz="1800" dirty="0">
                <a:effectLst/>
                <a:latin typeface="ArialMT"/>
              </a:rPr>
              <a:t>, pyrotechnic stores and thermal batteries, also seat ejection and canopy jettison systems for aircraft. There are three types of percussion cap, namely; “</a:t>
            </a:r>
            <a:r>
              <a:rPr lang="en-GB" sz="1800" dirty="0" err="1">
                <a:effectLst/>
                <a:latin typeface="ArialMT"/>
              </a:rPr>
              <a:t>Berdan</a:t>
            </a:r>
            <a:r>
              <a:rPr lang="en-GB" sz="1800" dirty="0">
                <a:effectLst/>
                <a:latin typeface="ArialMT"/>
              </a:rPr>
              <a:t>”, “Boxer” and “Rimfire”. The main differences between </a:t>
            </a:r>
            <a:r>
              <a:rPr lang="en-GB" sz="1800" dirty="0" err="1">
                <a:effectLst/>
                <a:latin typeface="ArialMT"/>
              </a:rPr>
              <a:t>Berdan</a:t>
            </a:r>
            <a:r>
              <a:rPr lang="en-GB" sz="1800" dirty="0">
                <a:effectLst/>
                <a:latin typeface="ArialMT"/>
              </a:rPr>
              <a:t> and Boxer caps lie in the location of the anvil. In the </a:t>
            </a:r>
            <a:r>
              <a:rPr lang="en-GB" sz="1800" dirty="0" err="1">
                <a:effectLst/>
                <a:latin typeface="ArialMT"/>
              </a:rPr>
              <a:t>Berdan</a:t>
            </a:r>
            <a:r>
              <a:rPr lang="en-GB" sz="1800" dirty="0">
                <a:effectLst/>
                <a:latin typeface="ArialMT"/>
              </a:rPr>
              <a:t> cap the anvil is an integral part of the cap chamber (cartridge) whilst in the Boxer cap the anvil is a separate stirrup piece that sits inverted in the primer cup whereas the Rimfire dispenses with the need for an anvil.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16</a:t>
            </a:fld>
            <a:endParaRPr lang="en-GB" altLang="en-US"/>
          </a:p>
        </p:txBody>
      </p:sp>
    </p:spTree>
    <p:extLst>
      <p:ext uri="{BB962C8B-B14F-4D97-AF65-F5344CB8AC3E}">
        <p14:creationId xmlns:p14="http://schemas.microsoft.com/office/powerpoint/2010/main" val="4010810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They are employed mainly in </a:t>
            </a:r>
            <a:r>
              <a:rPr lang="en-GB" sz="1800" dirty="0" err="1">
                <a:effectLst/>
                <a:latin typeface="ArialMT"/>
              </a:rPr>
              <a:t>fuzes</a:t>
            </a:r>
            <a:r>
              <a:rPr lang="en-GB" sz="1800" dirty="0">
                <a:effectLst/>
                <a:latin typeface="ArialMT"/>
              </a:rPr>
              <a:t> for shell, bombs and some pyrotechnic marker smoke stores and consist of a cup made of copper, aluminium or aluminium alloy and the filling which must be compatible with the material used. The cup is small, typically 4 mm - 5 mm in length and diameter, with a hole at both ends. The input hole is closed with a paper disc and lacquered. The output hole is closed with a thin metal disc and similarly sealed.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800" dirty="0">
              <a:effectLst/>
              <a:latin typeface="ArialMT"/>
            </a:endParaRPr>
          </a:p>
          <a:p>
            <a:pPr algn="l"/>
            <a:r>
              <a:rPr lang="en-GB" sz="1800" b="0" i="0" u="none" strike="noStrike" baseline="0" dirty="0">
                <a:latin typeface="Times New Roman" panose="02020603050405020304" pitchFamily="18" charset="0"/>
              </a:rPr>
              <a:t>Explosives are energetic materials which can be initiated to explosion by a range of mechanical </a:t>
            </a:r>
            <a:r>
              <a:rPr lang="en-GB" sz="1800" b="0" i="0" u="none" strike="noStrike" baseline="0" dirty="0" err="1">
                <a:latin typeface="Times New Roman" panose="02020603050405020304" pitchFamily="18" charset="0"/>
              </a:rPr>
              <a:t>stimulae</a:t>
            </a:r>
            <a:r>
              <a:rPr lang="en-GB" sz="1800" b="0" i="0" u="none" strike="noStrike" baseline="0" dirty="0">
                <a:latin typeface="Times New Roman" panose="02020603050405020304" pitchFamily="18" charset="0"/>
              </a:rPr>
              <a:t>: impact, friction and shock. One widely used method of mechanical initiation is stab initiation, in which a fast-moving needle penetrates a compacted solid explosive charge. The energy imparted to the sample during this process is small </a:t>
            </a:r>
            <a:r>
              <a:rPr lang="en-GB" sz="1800" b="0" i="0" u="none" strike="noStrike" baseline="0" dirty="0">
                <a:latin typeface="Arial" panose="020B0604020202020204" pitchFamily="34" charset="0"/>
              </a:rPr>
              <a:t>(&lt; </a:t>
            </a:r>
            <a:r>
              <a:rPr lang="en-GB" sz="1800" b="0" i="0" u="none" strike="noStrike" baseline="0" dirty="0">
                <a:latin typeface="Times New Roman" panose="02020603050405020304" pitchFamily="18" charset="0"/>
              </a:rPr>
              <a:t>1 J) and as a result only the very sensitive primary (initiating) explosives are susceptible to stab initiation. Among this class of explosives there is a group of compounds collectively called energetic sensitizers which exhibit moderate sensitivity to stab initiation but which in admixtures with hard primary explosives such as lead azide produce compositions which are extremely sensitive.</a:t>
            </a:r>
            <a:endParaRPr lang="en-GB" dirty="0"/>
          </a:p>
          <a:p>
            <a:pPr algn="l"/>
            <a:r>
              <a:rPr lang="en-GB" sz="1800" b="1" i="0" u="none" strike="noStrike" baseline="0" dirty="0">
                <a:latin typeface="Times New Roman" panose="02020603050405020304" pitchFamily="18" charset="0"/>
              </a:rPr>
              <a:t>Studies of Stab Initiation. Sensitization of Lead Azide by Energetic Sensitizers, </a:t>
            </a:r>
            <a:r>
              <a:rPr lang="en-GB" sz="1800" b="0" i="1" u="none" strike="noStrike" baseline="0" dirty="0">
                <a:latin typeface="Times New Roman" panose="02020603050405020304" pitchFamily="18" charset="0"/>
              </a:rPr>
              <a:t>Robert J. Spear and Paul P. </a:t>
            </a:r>
            <a:r>
              <a:rPr lang="en-GB" sz="1800" b="0" i="1" u="none" strike="noStrike" baseline="0" dirty="0" err="1">
                <a:latin typeface="Times New Roman" panose="02020603050405020304" pitchFamily="18" charset="0"/>
              </a:rPr>
              <a:t>Elischer</a:t>
            </a:r>
            <a:r>
              <a:rPr lang="en-GB" sz="1800" b="0" i="1" u="none" strike="noStrike" baseline="0" dirty="0">
                <a:latin typeface="Times New Roman" panose="02020603050405020304" pitchFamily="18" charset="0"/>
              </a:rPr>
              <a:t>, </a:t>
            </a:r>
            <a:r>
              <a:rPr lang="en-GB" sz="1800" b="0" i="0" u="none" strike="noStrike" baseline="0" dirty="0">
                <a:latin typeface="Times New Roman" panose="02020603050405020304" pitchFamily="18" charset="0"/>
              </a:rPr>
              <a:t>Aust. J. Chem., 1982, 35, 1-13</a:t>
            </a:r>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17</a:t>
            </a:fld>
            <a:endParaRPr lang="en-GB" altLang="en-US"/>
          </a:p>
        </p:txBody>
      </p:sp>
    </p:spTree>
    <p:extLst>
      <p:ext uri="{BB962C8B-B14F-4D97-AF65-F5344CB8AC3E}">
        <p14:creationId xmlns:p14="http://schemas.microsoft.com/office/powerpoint/2010/main" val="1186395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consists of a bridgewire, two lead wires and an insulating support, all of which are contained in a miniaturised, self-contained unit compared with the relatively bulky support in a bridgewire igniter. Fuseheads are made from a laminate consisting of an insulating material sandwiched between two pieces of copper foil. A small strip of this laminate forms the support. The bridgewire is soldered across the tip, joining the two pieces of copper foil, and lead wires are soldered to the other ends of the two pieces of foil. The bridgewire is then dipped in a quick-drying liquid initiating composition. When this coating has dried a coating of a flash composition is similarly applied. These and possibly additional coatings form an explosive match-head on the wire. The assembly acts as a versatile igniting device which can be used for igniting gun cartridge primers or providing the igniferous part of electric demolition detonators. The civil version of the demolition detonator, manufactured in very large numbers for commercial blasting, also relies on a fusehead, which is secured in the open end of a detonator tube by a thermoplastic plug.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18</a:t>
            </a:fld>
            <a:endParaRPr lang="en-GB" altLang="en-US"/>
          </a:p>
        </p:txBody>
      </p:sp>
    </p:spTree>
    <p:extLst>
      <p:ext uri="{BB962C8B-B14F-4D97-AF65-F5344CB8AC3E}">
        <p14:creationId xmlns:p14="http://schemas.microsoft.com/office/powerpoint/2010/main" val="1786888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Bridgewire igniters, often referred to as “Hot-Wire” igniters or Igniters Electric Bridgewire (IEBW), are an alternative to CC igniters, where a low voltage supply is available. These low voltage EEDs consist of a resistive wire bridge in close thermal contact with an explosive material. They are initiated by passing a current through the wire to produce a temperature rise in the explosive sufficient to cause a self-sustaining thermal reaction, leading to explosion. Thin metal bridgewires are commonly used to ignite explosive materials such as pyrotechnics, propellants and primary or secondary explosive powders. A low current, typically 3-5A, passing through the bridge wire heats it to approximately 900 K. This starts a reaction in the explosive material, usually an ignition or deflagration, which then increases to a useful output. The time between application of the current pulse and the peak output is the functioning time of the device. A wide range of ordnance applications make use of such electro- explosive devices (EEDs) including igniters, actuators and detonators. Hot-wire devices usually have a resistance of 1 </a:t>
            </a:r>
            <a:r>
              <a:rPr lang="el-GR" sz="1800" dirty="0">
                <a:effectLst/>
                <a:latin typeface="ArialMT"/>
              </a:rPr>
              <a:t>Ω </a:t>
            </a:r>
            <a:r>
              <a:rPr lang="en-GB" sz="1800" dirty="0">
                <a:effectLst/>
                <a:latin typeface="ArialMT"/>
              </a:rPr>
              <a:t>for electrostatic safety. A 1 </a:t>
            </a:r>
            <a:r>
              <a:rPr lang="el-GR" sz="1800" dirty="0">
                <a:effectLst/>
                <a:latin typeface="ArialMT"/>
              </a:rPr>
              <a:t>Ω </a:t>
            </a:r>
            <a:r>
              <a:rPr lang="en-GB" sz="1800" dirty="0">
                <a:effectLst/>
                <a:latin typeface="ArialMT"/>
              </a:rPr>
              <a:t>hot-wire device is a compromise between the energy required to ignite the energetic material and the energy dissipated by the bridge when subjected to electrostatic discharge (ESD).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19</a:t>
            </a:fld>
            <a:endParaRPr lang="en-GB" altLang="en-US"/>
          </a:p>
        </p:txBody>
      </p:sp>
    </p:spTree>
    <p:extLst>
      <p:ext uri="{BB962C8B-B14F-4D97-AF65-F5344CB8AC3E}">
        <p14:creationId xmlns:p14="http://schemas.microsoft.com/office/powerpoint/2010/main" val="2791201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The CC system is much used in the Service and can be adapted to caps in gun ammunition (e.g. CC Cap Electric, 30 mm Aden) and other, non-obturating, igniters and detonators. The cap conducting cap composition was originally developed as a component of a Naval primer which must fire in a circuit with an applied voltage of 220 V with a 4 </a:t>
            </a:r>
            <a:r>
              <a:rPr lang="el-GR" sz="1800" dirty="0">
                <a:effectLst/>
                <a:latin typeface="ArialMT"/>
              </a:rPr>
              <a:t>Ω </a:t>
            </a:r>
            <a:r>
              <a:rPr lang="en-GB" sz="1800" dirty="0">
                <a:effectLst/>
                <a:latin typeface="ArialMT"/>
              </a:rPr>
              <a:t>series resistance. In theory they can be used for any size of gun system to which electrical power can be supplied, but in practice are used in higher calibres.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20</a:t>
            </a:fld>
            <a:endParaRPr lang="en-GB" altLang="en-US"/>
          </a:p>
        </p:txBody>
      </p:sp>
    </p:spTree>
    <p:extLst>
      <p:ext uri="{BB962C8B-B14F-4D97-AF65-F5344CB8AC3E}">
        <p14:creationId xmlns:p14="http://schemas.microsoft.com/office/powerpoint/2010/main" val="2856067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58886BAB-439E-994C-BB11-8244F48B7BD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31BE8AD-E000-BF4A-93B8-C608CFD3BC7D}" type="slidenum">
              <a:rPr lang="en-GB" altLang="en-US">
                <a:solidFill>
                  <a:schemeClr val="tx1"/>
                </a:solidFill>
              </a:rPr>
              <a:pPr/>
              <a:t>21</a:t>
            </a:fld>
            <a:endParaRPr lang="en-GB" altLang="en-US">
              <a:solidFill>
                <a:schemeClr val="tx1"/>
              </a:solidFill>
            </a:endParaRPr>
          </a:p>
        </p:txBody>
      </p:sp>
      <p:sp>
        <p:nvSpPr>
          <p:cNvPr id="16386" name="Rectangle 2">
            <a:extLst>
              <a:ext uri="{FF2B5EF4-FFF2-40B4-BE49-F238E27FC236}">
                <a16:creationId xmlns:a16="http://schemas.microsoft.com/office/drawing/2014/main" id="{6E30AE56-1725-1CF4-A7AC-DC42AE477E29}"/>
              </a:ext>
            </a:extLst>
          </p:cNvPr>
          <p:cNvSpPr>
            <a:spLocks noGrp="1" noRot="1" noChangeAspect="1" noChangeArrowheads="1" noTextEdit="1"/>
          </p:cNvSpPr>
          <p:nvPr>
            <p:ph type="sldImg"/>
          </p:nvPr>
        </p:nvSpPr>
        <p:spPr>
          <a:ln/>
        </p:spPr>
      </p:sp>
      <p:sp>
        <p:nvSpPr>
          <p:cNvPr id="16387" name="Rectangle 3">
            <a:extLst>
              <a:ext uri="{FF2B5EF4-FFF2-40B4-BE49-F238E27FC236}">
                <a16:creationId xmlns:a16="http://schemas.microsoft.com/office/drawing/2014/main" id="{B79D41D9-74F2-453B-FB31-73779F271A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In general, the output required of Service detonators is obtained more by composite arrangements of single explosive compounds than by mixtures. The most common igniferous layers are L Mixture (RD1651), employed for its sensitivity to stabbing, and R Composition (2,4-LDNR) which is flash-sensitive. The igniferous layer is followed in most cases by lead azide in the form of RD1339 or RD1343, replaced in a few instances by silver azide, RD1374. </a:t>
            </a:r>
            <a:endParaRPr lang="en-GB" dirty="0"/>
          </a:p>
          <a:p>
            <a:r>
              <a:rPr lang="en-GB" sz="1800" dirty="0" err="1">
                <a:effectLst/>
                <a:latin typeface="ArialMT"/>
              </a:rPr>
              <a:t>Fuze</a:t>
            </a:r>
            <a:r>
              <a:rPr lang="en-GB" sz="1800" dirty="0">
                <a:effectLst/>
                <a:latin typeface="ArialMT"/>
              </a:rPr>
              <a:t> detonators, though necessarily small in size, are required to have sufficient detonation pressure to transmit a shock wave across an air gap and through a metal septum to the boosting explosive. To achieve this reliably, many </a:t>
            </a:r>
            <a:r>
              <a:rPr lang="en-GB" sz="1800" dirty="0" err="1">
                <a:effectLst/>
                <a:latin typeface="ArialMT"/>
              </a:rPr>
              <a:t>fuze</a:t>
            </a:r>
            <a:r>
              <a:rPr lang="en-GB" sz="1800" dirty="0">
                <a:effectLst/>
                <a:latin typeface="ArialMT"/>
              </a:rPr>
              <a:t> detonators contain a layer of secondary boosting explosive adjacent the </a:t>
            </a:r>
            <a:r>
              <a:rPr lang="en-GB" sz="1800" dirty="0" err="1">
                <a:effectLst/>
                <a:latin typeface="ArialMT"/>
              </a:rPr>
              <a:t>azide</a:t>
            </a:r>
            <a:r>
              <a:rPr lang="en-GB" sz="1800" dirty="0">
                <a:effectLst/>
                <a:latin typeface="ArialMT"/>
              </a:rPr>
              <a:t> layer. This base charge was for many decades, tetryl, but is currently being replaced by the other types of secondary high explosives such as RDX or PETN. </a:t>
            </a:r>
            <a:endParaRPr lang="en-GB" dirty="0"/>
          </a:p>
          <a:p>
            <a:r>
              <a:rPr lang="en-GB" sz="1800" dirty="0">
                <a:effectLst/>
                <a:latin typeface="ArialMT"/>
              </a:rPr>
              <a:t>As with igniters, the fillings of composite detonators are often designated by initial letters, as follows: </a:t>
            </a:r>
            <a:endParaRPr lang="en-GB" dirty="0"/>
          </a:p>
          <a:p>
            <a:r>
              <a:rPr lang="en-GB" sz="1800" dirty="0">
                <a:effectLst/>
                <a:latin typeface="ArialMT"/>
              </a:rPr>
              <a:t>L = L Mixture, RD1651</a:t>
            </a:r>
          </a:p>
          <a:p>
            <a:r>
              <a:rPr lang="en-GB" sz="1800" dirty="0">
                <a:effectLst/>
                <a:latin typeface="ArialMT"/>
              </a:rPr>
              <a:t>R = 2,4-lead </a:t>
            </a:r>
            <a:r>
              <a:rPr lang="en-GB" sz="1800" dirty="0" err="1">
                <a:effectLst/>
                <a:latin typeface="ArialMT"/>
              </a:rPr>
              <a:t>dinitroresorcinate</a:t>
            </a:r>
            <a:r>
              <a:rPr lang="en-GB" sz="1800" dirty="0">
                <a:effectLst/>
                <a:latin typeface="ArialMT"/>
              </a:rPr>
              <a:t> (LDNR), RD1337 </a:t>
            </a:r>
          </a:p>
          <a:p>
            <a:r>
              <a:rPr lang="en-GB" sz="1800" dirty="0">
                <a:effectLst/>
                <a:latin typeface="ArialMT"/>
              </a:rPr>
              <a:t>RDX = RDX, RD1347</a:t>
            </a:r>
          </a:p>
          <a:p>
            <a:r>
              <a:rPr lang="en-GB" sz="1800" dirty="0">
                <a:effectLst/>
                <a:latin typeface="ArialMT"/>
              </a:rPr>
              <a:t>W = Silver </a:t>
            </a:r>
            <a:r>
              <a:rPr lang="en-GB" sz="1800" dirty="0" err="1">
                <a:effectLst/>
                <a:latin typeface="ArialMT"/>
              </a:rPr>
              <a:t>azide</a:t>
            </a:r>
            <a:r>
              <a:rPr lang="en-GB" sz="1800" dirty="0">
                <a:effectLst/>
                <a:latin typeface="ArialMT"/>
              </a:rPr>
              <a:t>, RD1374</a:t>
            </a:r>
            <a:br>
              <a:rPr lang="en-GB" sz="1800" dirty="0">
                <a:effectLst/>
                <a:latin typeface="ArialMT"/>
              </a:rPr>
            </a:br>
            <a:r>
              <a:rPr lang="en-GB" sz="1800" dirty="0">
                <a:effectLst/>
                <a:latin typeface="ArialMT"/>
              </a:rPr>
              <a:t>Y = Tetryl (CE)</a:t>
            </a:r>
            <a:br>
              <a:rPr lang="en-GB" sz="1800" dirty="0">
                <a:effectLst/>
                <a:latin typeface="ArialMT"/>
              </a:rPr>
            </a:br>
            <a:r>
              <a:rPr lang="en-GB" sz="1800" dirty="0">
                <a:effectLst/>
                <a:latin typeface="ArialMT"/>
              </a:rPr>
              <a:t>Z = Lead </a:t>
            </a:r>
            <a:r>
              <a:rPr lang="en-GB" sz="1800" dirty="0" err="1">
                <a:effectLst/>
                <a:latin typeface="ArialMT"/>
              </a:rPr>
              <a:t>azide</a:t>
            </a:r>
            <a:r>
              <a:rPr lang="en-GB" sz="1800" dirty="0">
                <a:effectLst/>
                <a:latin typeface="ArialMT"/>
              </a:rPr>
              <a:t>, RD1343. </a:t>
            </a:r>
            <a:endParaRPr lang="en-GB" dirty="0"/>
          </a:p>
          <a:p>
            <a:endParaRPr lang="en-GB" sz="1800" dirty="0">
              <a:effectLst/>
              <a:latin typeface="ArialMT"/>
            </a:endParaRPr>
          </a:p>
          <a:p>
            <a:r>
              <a:rPr lang="en-GB" sz="1800" dirty="0">
                <a:effectLst/>
                <a:latin typeface="ArialMT"/>
              </a:rPr>
              <a:t>The ways of combining these letters are the same as for composite igniters.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26</a:t>
            </a:fld>
            <a:endParaRPr lang="en-GB" altLang="en-US"/>
          </a:p>
        </p:txBody>
      </p:sp>
    </p:spTree>
    <p:extLst>
      <p:ext uri="{BB962C8B-B14F-4D97-AF65-F5344CB8AC3E}">
        <p14:creationId xmlns:p14="http://schemas.microsoft.com/office/powerpoint/2010/main" val="24137953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A composite flash receptive detonator, 2.25 </a:t>
            </a:r>
            <a:r>
              <a:rPr lang="en-GB" sz="1800" dirty="0" err="1">
                <a:effectLst/>
                <a:latin typeface="ArialMT"/>
              </a:rPr>
              <a:t>grn</a:t>
            </a:r>
            <a:r>
              <a:rPr lang="en-GB" sz="1800" dirty="0">
                <a:effectLst/>
                <a:latin typeface="ArialMT"/>
              </a:rPr>
              <a:t> LZY (L mixture + Lead </a:t>
            </a:r>
            <a:r>
              <a:rPr lang="en-GB" sz="1800" dirty="0" err="1">
                <a:effectLst/>
                <a:latin typeface="ArialMT"/>
              </a:rPr>
              <a:t>Azide</a:t>
            </a:r>
            <a:r>
              <a:rPr lang="en-GB" sz="1800" dirty="0">
                <a:effectLst/>
                <a:latin typeface="ArialMT"/>
              </a:rPr>
              <a:t> + Tetryl)</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27</a:t>
            </a:fld>
            <a:endParaRPr lang="en-GB" altLang="en-US"/>
          </a:p>
        </p:txBody>
      </p:sp>
    </p:spTree>
    <p:extLst>
      <p:ext uri="{BB962C8B-B14F-4D97-AF65-F5344CB8AC3E}">
        <p14:creationId xmlns:p14="http://schemas.microsoft.com/office/powerpoint/2010/main" val="210367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All the igniters and detonators described thus far in this chapter contain primary explosives, which can be easily initiated by physical mishaps or by stray electric currents even of low magnitude. Although protection against accidental functioning is provided as far as possible, no explosive train containing primary explosives is as safe as one which contains only secondary explosives. Moreover, an electric circuit which is designed to initiate a train only when powered by a high voltage is clearly safer than one intended to operate from a low-power source. An initiator which provides both of these safety features is the exploding bridgewire (EBW) detonator. EBWs are high voltage devices which consist of a low resistance bridgewire in intimate contact with a low density secondary explosive. To activate, a large amount of energy is dissipated into the bridgewire in a small time interval (typically less than 1 </a:t>
            </a:r>
            <a:r>
              <a:rPr lang="el-GR" sz="1800" dirty="0">
                <a:effectLst/>
                <a:latin typeface="ArialMT"/>
              </a:rPr>
              <a:t>μ</a:t>
            </a:r>
            <a:r>
              <a:rPr lang="en-GB" sz="1800" dirty="0">
                <a:effectLst/>
                <a:latin typeface="ArialMT"/>
              </a:rPr>
              <a:t>s). The resultant high power causes the bridge wire to explode and detonate the explosive. In contrast to the hot-wire initiator, the exploding bridgewire (EBW) device uses shock to initiate a reaction. The shock wave produced by the explosion of the bridgewire initiates detonation directly in a secondary explosive. Because of this, primary explosives are not required. When the initiation characteristics of secondary explosives are considered, only </a:t>
            </a:r>
            <a:r>
              <a:rPr lang="en-GB" sz="1800" dirty="0" err="1">
                <a:effectLst/>
                <a:latin typeface="ArialMT"/>
              </a:rPr>
              <a:t>pentaerythritoltetranitrate</a:t>
            </a:r>
            <a:r>
              <a:rPr lang="en-GB" sz="1800" dirty="0">
                <a:effectLst/>
                <a:latin typeface="ArialMT"/>
              </a:rPr>
              <a:t> (PETN) pressed at low densities can be initiated by the relatively low shock output of an EBW. Therefore, PETN is the current explosive used in EBWs. EBW initiation of other secondary explosives can be achieved but the energy input requirements necessitate relatively large firing systems. </a:t>
            </a:r>
            <a:r>
              <a:rPr lang="en-GB" sz="4000" dirty="0">
                <a:effectLst/>
                <a:latin typeface="Arial" panose="020B0604020202020204" pitchFamily="34" charset="0"/>
              </a:rPr>
              <a:t> </a:t>
            </a:r>
          </a:p>
          <a:p>
            <a:endParaRPr lang="en-GB" sz="4000" dirty="0">
              <a:effectLst/>
              <a:latin typeface="Arial" panose="020B0604020202020204" pitchFamily="34" charset="0"/>
            </a:endParaRPr>
          </a:p>
          <a:p>
            <a:r>
              <a:rPr lang="en-GB" sz="1800" dirty="0">
                <a:effectLst/>
                <a:latin typeface="ArialMT"/>
              </a:rPr>
              <a:t>The EBW detonator which has been commonly used in UK Service is the N1 Mk2. This is a small device, 17.4 mm long, with a moulded thermoplastic body. The bridgewire is of gold, approximately 0.9 mm long and 0.4 mm in diameter. The bridgewire is secured to the insulating body of the detonator and spot welded at each end to a nickel wire contact pin in a similar way to that in a low-tension bridgewire detonator. A filling of low-density PETN is in contact with the wire, and another layer of PETN, pressed to a higher density, is contiguous with the first layer. To initiate the detonator a pulsed current is passed from a 6.5 pF capacitor charged to 2000 V. The current which can rise to more than 700 A heats the bridgewire through the melting, boiling and vaporisation phases. A rapid explosive reaction is initiated which builds up to full detonation throughout the length of the low density filling. Detonation is transferred to the high density pellet, which results in a very powerful output providing reliable detonation of the secondary explosive stemming. </a:t>
            </a:r>
            <a:endParaRPr lang="en-GB" sz="40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2800" dirty="0"/>
          </a:p>
          <a:p>
            <a:r>
              <a:rPr lang="en-GB" sz="1800" dirty="0">
                <a:effectLst/>
                <a:latin typeface="ArialMT"/>
              </a:rPr>
              <a:t>The EBW detonator is safe from initiation by low currents applied accidentally but is prone to “</a:t>
            </a:r>
            <a:r>
              <a:rPr lang="en-GB" sz="1800" dirty="0" err="1">
                <a:effectLst/>
                <a:latin typeface="ArialMT"/>
              </a:rPr>
              <a:t>dudding</a:t>
            </a:r>
            <a:r>
              <a:rPr lang="en-GB" sz="1800" dirty="0">
                <a:effectLst/>
                <a:latin typeface="ArialMT"/>
              </a:rPr>
              <a:t>” if a discharge raises the temperature of the explosive. in contact with the wire to a level which modifies its physical condition or melts the bridgewire. EBW detonators can be used in any weapon system in which a high voltage source is available, and have found use in Guided Weapon systems. Since an EBW detonator contains no primary explosive it can be incorporated in an ‘in-line’ </a:t>
            </a:r>
            <a:r>
              <a:rPr lang="en-GB" sz="1800" dirty="0" err="1">
                <a:effectLst/>
                <a:latin typeface="ArialMT"/>
              </a:rPr>
              <a:t>fuze</a:t>
            </a:r>
            <a:r>
              <a:rPr lang="en-GB" sz="1800" dirty="0">
                <a:effectLst/>
                <a:latin typeface="ArialMT"/>
              </a:rPr>
              <a:t>.</a:t>
            </a:r>
            <a:r>
              <a:rPr lang="en-GB" sz="1200" dirty="0">
                <a:effectLst/>
                <a:latin typeface="Arial" panose="020B0604020202020204" pitchFamily="34" charset="0"/>
              </a:rPr>
              <a:t> </a:t>
            </a:r>
            <a:r>
              <a:rPr lang="en-GB" sz="1800" dirty="0">
                <a:effectLst/>
                <a:latin typeface="ArialMT"/>
              </a:rPr>
              <a:t>The functioning time of an EBW detonator, being a few microseconds, is far faster than that of any other electrical type except the exploding foil initiator (EFI) detonator and faster than that of any mechanical type. The drawbacks of EBWs are generally due to the thermal stability properties of the PETN, which has a melting point 141.3 °C. However, it is not sufficiently stable above 71 °C limiting the temperature at which EBWs can be used for military requirements, to the range -50 °C to +71 °C. HNS cannot be initiated in EBWs at practical firing energies and therefore the safety advantages conferred by this material are unavailable for EBW applications. However, EBWs can be initiated with longer firing pulses than EFIs and control of </a:t>
            </a:r>
            <a:r>
              <a:rPr lang="en-GB" sz="1800" dirty="0" err="1">
                <a:effectLst/>
                <a:latin typeface="ArialMT"/>
              </a:rPr>
              <a:t>fireset</a:t>
            </a:r>
            <a:r>
              <a:rPr lang="en-GB" sz="1800" dirty="0">
                <a:effectLst/>
                <a:latin typeface="ArialMT"/>
              </a:rPr>
              <a:t> inductance is less stringent.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31</a:t>
            </a:fld>
            <a:endParaRPr lang="en-GB" altLang="en-US"/>
          </a:p>
        </p:txBody>
      </p:sp>
    </p:spTree>
    <p:extLst>
      <p:ext uri="{BB962C8B-B14F-4D97-AF65-F5344CB8AC3E}">
        <p14:creationId xmlns:p14="http://schemas.microsoft.com/office/powerpoint/2010/main" val="3025168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Exploding foil initiator (EFI) detonators often referred to as “Slapper” detonators are safe and reliable high voltage detonators, which can replace Exploding bridgewire (EBW) detonators in explosive trains. They were first devised by J Stroud at Lawrence Livermore National laboratory in the USA in the early 1970’s. Since that time their development has continued in the USA and Europe and they are now used as in-line detonators for use in electronic safety and arming units (ESAUs) in several UK Service munitions including Sea Wolf missiles and the Spearfish and Sting Ray torpedoes. The EFI detonator like the EBW, depends upon direct shock initiation of secondary explosives. </a:t>
            </a:r>
            <a:endParaRPr lang="en-GB" dirty="0"/>
          </a:p>
          <a:p>
            <a:r>
              <a:rPr lang="en-GB" sz="1800" dirty="0">
                <a:effectLst/>
                <a:latin typeface="ArialMT"/>
              </a:rPr>
              <a:t>The EFI contains a thin film metal bridge, usually copper deposited on a thin film of polyamide plastic, creating a foil/flyer assembly which is in turn attached to a thin </a:t>
            </a:r>
            <a:r>
              <a:rPr lang="en-GB" sz="1800" dirty="0" err="1">
                <a:effectLst/>
                <a:latin typeface="ArialMT"/>
              </a:rPr>
              <a:t>stripline</a:t>
            </a:r>
            <a:r>
              <a:rPr lang="en-GB" sz="1800" dirty="0">
                <a:effectLst/>
                <a:latin typeface="ArialMT"/>
              </a:rPr>
              <a:t> firing cable with copper conductors and to a barrel which consists of an annulus of plastic about 0.25 mm thick. The firing cable, foil/flyer and barrel are laminated together to form a single assembly just a few millimetres thick. This assembly is offered up to a high explosive pellet of either HNS or PETN to form a complete detonator. Because of the space saving method of </a:t>
            </a:r>
            <a:r>
              <a:rPr lang="en-GB" sz="1800" dirty="0" err="1">
                <a:effectLst/>
                <a:latin typeface="ArialMT"/>
              </a:rPr>
              <a:t>stripline</a:t>
            </a:r>
            <a:r>
              <a:rPr lang="en-GB" sz="1800" dirty="0">
                <a:effectLst/>
                <a:latin typeface="ArialMT"/>
              </a:rPr>
              <a:t> construction and the simple, reproducible functioning mechanism, EFI detonators are smaller than EBW detonators and give better timing simultaneously between detonators. Firing times are much less affected by variations in </a:t>
            </a:r>
            <a:r>
              <a:rPr lang="en-GB" sz="1800" dirty="0" err="1">
                <a:effectLst/>
                <a:latin typeface="ArialMT"/>
              </a:rPr>
              <a:t>fireset</a:t>
            </a:r>
            <a:r>
              <a:rPr lang="en-GB" sz="1800" dirty="0">
                <a:effectLst/>
                <a:latin typeface="ArialMT"/>
              </a:rPr>
              <a:t> parameters. </a:t>
            </a: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32</a:t>
            </a:fld>
            <a:endParaRPr lang="en-GB" altLang="en-US"/>
          </a:p>
        </p:txBody>
      </p:sp>
    </p:spTree>
    <p:extLst>
      <p:ext uri="{BB962C8B-B14F-4D97-AF65-F5344CB8AC3E}">
        <p14:creationId xmlns:p14="http://schemas.microsoft.com/office/powerpoint/2010/main" val="4293930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521155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tmp"/></Relationships>
</file>

<file path=ppt/slides/_rels/slide19.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857250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a:t>Principles of OME</a:t>
            </a:r>
            <a:br>
              <a:rPr lang="en-US" altLang="en-US"/>
            </a:br>
            <a:r>
              <a:rPr lang="en-US" altLang="en-US"/>
              <a:t>Level 4</a:t>
            </a:r>
            <a:br>
              <a:rPr lang="en-US" altLang="en-US"/>
            </a:br>
            <a:r>
              <a:rPr lang="en-US" altLang="en-US"/>
              <a:t>ACDA4019</a:t>
            </a:r>
            <a:br>
              <a:rPr lang="en-US" altLang="en-US"/>
            </a:br>
            <a:br>
              <a:rPr lang="en-US" altLang="en-US"/>
            </a:br>
            <a:r>
              <a:rPr lang="en-US" altLang="en-US"/>
              <a:t>Primary Explosives</a:t>
            </a:r>
          </a:p>
        </p:txBody>
      </p:sp>
      <p:pic>
        <p:nvPicPr>
          <p:cNvPr id="5122" name="Picture 1" descr="A picture containing beach, sitting, laying, small&#10;&#10;Description automatically generated">
            <a:extLst>
              <a:ext uri="{FF2B5EF4-FFF2-40B4-BE49-F238E27FC236}">
                <a16:creationId xmlns:a16="http://schemas.microsoft.com/office/drawing/2014/main" id="{06E538AA-93A4-C448-3290-47831ABBB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820738"/>
            <a:ext cx="2952750" cy="283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2" descr="A picture containing outdoor, yellow, beach, board&#10;&#10;Description automatically generated">
            <a:extLst>
              <a:ext uri="{FF2B5EF4-FFF2-40B4-BE49-F238E27FC236}">
                <a16:creationId xmlns:a16="http://schemas.microsoft.com/office/drawing/2014/main" id="{1EBCF103-B4AB-51D4-C2F3-C09B9C53A9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67375" y="3789363"/>
            <a:ext cx="2951163" cy="2649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3" descr="A picture containing cake, piece, table, board&#10;&#10;Description automatically generated">
            <a:extLst>
              <a:ext uri="{FF2B5EF4-FFF2-40B4-BE49-F238E27FC236}">
                <a16:creationId xmlns:a16="http://schemas.microsoft.com/office/drawing/2014/main" id="{1B42237F-35F9-F7D9-A346-156748BEAF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4456113"/>
            <a:ext cx="1947863" cy="168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4" descr="A picture containing outdoor, water, surfing, wave&#10;&#10;Description automatically generated">
            <a:extLst>
              <a:ext uri="{FF2B5EF4-FFF2-40B4-BE49-F238E27FC236}">
                <a16:creationId xmlns:a16="http://schemas.microsoft.com/office/drawing/2014/main" id="{8A5AB4BB-7D14-5C73-CA64-83BD9A0FC3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52688" y="4400550"/>
            <a:ext cx="2952750" cy="178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850" y="404813"/>
            <a:ext cx="6435725" cy="522287"/>
          </a:xfrm>
        </p:spPr>
        <p:txBody>
          <a:bodyPr/>
          <a:lstStyle/>
          <a:p>
            <a:r>
              <a:rPr lang="en-GB" altLang="en-US" sz="3600"/>
              <a:t>Aim of Lecture</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685800" y="1628775"/>
            <a:ext cx="7772400" cy="4375150"/>
          </a:xfrm>
        </p:spPr>
        <p:txBody>
          <a:bodyPr/>
          <a:lstStyle/>
          <a:p>
            <a:r>
              <a:rPr lang="en-GB" altLang="en-US">
                <a:cs typeface="Times New Roman" panose="02020603050405020304" pitchFamily="18" charset="0"/>
              </a:rPr>
              <a:t>Explain the use of primary explosives in OME devices.</a:t>
            </a:r>
          </a:p>
          <a:p>
            <a:r>
              <a:rPr lang="en-GB" altLang="en-US">
                <a:cs typeface="Times New Roman" panose="02020603050405020304" pitchFamily="18" charset="0"/>
              </a:rPr>
              <a:t>Illustrate the structures of initiation devices</a:t>
            </a:r>
          </a:p>
          <a:p>
            <a:r>
              <a:rPr lang="en-GB" altLang="en-US">
                <a:cs typeface="Times New Roman" panose="02020603050405020304" pitchFamily="18" charset="0"/>
              </a:rPr>
              <a:t>Explore alternative means of initiation</a:t>
            </a:r>
          </a:p>
          <a:p>
            <a:r>
              <a:rPr lang="en-GB" altLang="en-US">
                <a:cs typeface="Times New Roman" panose="02020603050405020304" pitchFamily="18" charset="0"/>
              </a:rPr>
              <a:t>Reference, JSP 333:</a:t>
            </a:r>
          </a:p>
          <a:p>
            <a:pPr lvl="1"/>
            <a:r>
              <a:rPr lang="en-GB" altLang="en-US">
                <a:cs typeface="Times New Roman" panose="02020603050405020304" pitchFamily="18" charset="0"/>
              </a:rPr>
              <a:t>Chapter 2 – Primary Explosives</a:t>
            </a:r>
          </a:p>
          <a:p>
            <a:pPr lvl="1"/>
            <a:r>
              <a:rPr lang="en-GB" altLang="en-US">
                <a:cs typeface="Times New Roman" panose="02020603050405020304" pitchFamily="18" charset="0"/>
              </a:rPr>
              <a:t>Chapter 6 – Initiation Systems </a:t>
            </a:r>
          </a:p>
          <a:p>
            <a:endParaRPr lang="en-GB" altLang="en-US"/>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dirty="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dirty="0"/>
              <a:t> </a:t>
            </a:r>
          </a:p>
          <a:p>
            <a:pPr marL="0" indent="0">
              <a:buNone/>
            </a:pPr>
            <a:endParaRPr lang="en-US" altLang="en-US" sz="3600" dirty="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GB" altLang="en-US" sz="2400" dirty="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endParaRPr lang="en-US" altLang="en-US" sz="3600" dirty="0"/>
          </a:p>
        </p:txBody>
      </p:sp>
    </p:spTree>
    <p:extLst>
      <p:ext uri="{BB962C8B-B14F-4D97-AF65-F5344CB8AC3E}">
        <p14:creationId xmlns:p14="http://schemas.microsoft.com/office/powerpoint/2010/main" val="1778859767"/>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dirty="0"/>
              <a:t>Sensitiveness</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GB" altLang="en-US" sz="2400" dirty="0">
                <a:latin typeface="Times New Roman" panose="02020603050405020304" pitchFamily="18" charset="0"/>
                <a:cs typeface="Times New Roman" panose="02020603050405020304" pitchFamily="18" charset="0"/>
              </a:rPr>
              <a:t>Figure of Insensitiveness – The Rotter Impact Test (</a:t>
            </a:r>
            <a:r>
              <a:rPr lang="en-GB" altLang="en-US" sz="2400" dirty="0" err="1">
                <a:latin typeface="Times New Roman" panose="02020603050405020304" pitchFamily="18" charset="0"/>
                <a:cs typeface="Times New Roman" panose="02020603050405020304" pitchFamily="18" charset="0"/>
              </a:rPr>
              <a:t>pg</a:t>
            </a:r>
            <a:r>
              <a:rPr lang="en-GB" altLang="en-US" sz="2400" dirty="0">
                <a:latin typeface="Times New Roman" panose="02020603050405020304" pitchFamily="18" charset="0"/>
                <a:cs typeface="Times New Roman" panose="02020603050405020304" pitchFamily="18" charset="0"/>
              </a:rPr>
              <a:t> 63 JA).</a:t>
            </a:r>
          </a:p>
          <a:p>
            <a:endParaRPr lang="en-US" altLang="en-US" sz="3600" dirty="0"/>
          </a:p>
        </p:txBody>
      </p:sp>
    </p:spTree>
    <p:extLst>
      <p:ext uri="{BB962C8B-B14F-4D97-AF65-F5344CB8AC3E}">
        <p14:creationId xmlns:p14="http://schemas.microsoft.com/office/powerpoint/2010/main" val="3629731158"/>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D1B48912-125F-02A1-85C2-5767F726755E}"/>
              </a:ext>
            </a:extLst>
          </p:cNvPr>
          <p:cNvSpPr>
            <a:spLocks noGrp="1" noChangeArrowheads="1"/>
          </p:cNvSpPr>
          <p:nvPr>
            <p:ph type="title"/>
          </p:nvPr>
        </p:nvSpPr>
        <p:spPr/>
        <p:txBody>
          <a:bodyPr/>
          <a:lstStyle/>
          <a:p>
            <a:r>
              <a:rPr lang="en-US" altLang="en-US"/>
              <a:t>Sensitiveness – accidental initiation</a:t>
            </a:r>
          </a:p>
        </p:txBody>
      </p:sp>
      <p:sp>
        <p:nvSpPr>
          <p:cNvPr id="38914" name="Rectangle 4">
            <a:extLst>
              <a:ext uri="{FF2B5EF4-FFF2-40B4-BE49-F238E27FC236}">
                <a16:creationId xmlns:a16="http://schemas.microsoft.com/office/drawing/2014/main" id="{B26A5F1B-FD86-E5EA-D773-140191B275BC}"/>
              </a:ext>
            </a:extLst>
          </p:cNvPr>
          <p:cNvSpPr>
            <a:spLocks noChangeArrowheads="1"/>
          </p:cNvSpPr>
          <p:nvPr/>
        </p:nvSpPr>
        <p:spPr bwMode="auto">
          <a:xfrm>
            <a:off x="387350" y="1628775"/>
            <a:ext cx="8505825" cy="4968875"/>
          </a:xfrm>
          <a:prstGeom prst="rect">
            <a:avLst/>
          </a:prstGeom>
          <a:solidFill>
            <a:srgbClr val="FFFF99"/>
          </a:solidFill>
          <a:ln>
            <a:noFill/>
          </a:ln>
          <a:effectLst/>
          <a:extLs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pic>
        <p:nvPicPr>
          <p:cNvPr id="38915" name="Picture 3">
            <a:extLst>
              <a:ext uri="{FF2B5EF4-FFF2-40B4-BE49-F238E27FC236}">
                <a16:creationId xmlns:a16="http://schemas.microsoft.com/office/drawing/2014/main" id="{81D8C07C-81D7-ECEC-B2B6-F41ED4F6A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8" y="620713"/>
            <a:ext cx="9732963" cy="625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US" altLang="en-US"/>
              <a:t>Diazo-Di-Nitro-Phenol</a:t>
            </a:r>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AFCE-268A-4265-DCDF-E7A0B2C403A0}"/>
              </a:ext>
            </a:extLst>
          </p:cNvPr>
          <p:cNvSpPr>
            <a:spLocks noGrp="1"/>
          </p:cNvSpPr>
          <p:nvPr>
            <p:ph type="title"/>
          </p:nvPr>
        </p:nvSpPr>
        <p:spPr>
          <a:xfrm>
            <a:off x="467544" y="620688"/>
            <a:ext cx="7772400" cy="522287"/>
          </a:xfrm>
        </p:spPr>
        <p:txBody>
          <a:bodyPr/>
          <a:lstStyle/>
          <a:p>
            <a:r>
              <a:rPr lang="en-GB" sz="2400" b="1" dirty="0">
                <a:effectLst/>
                <a:latin typeface="Arial" panose="020B0604020202020204" pitchFamily="34" charset="0"/>
              </a:rPr>
              <a:t>Igniferous Primary Explosive Percussion Cap Compositions </a:t>
            </a:r>
            <a:br>
              <a:rPr lang="en-GB" sz="3600" dirty="0"/>
            </a:br>
            <a:endParaRPr lang="en-US" sz="3600" dirty="0"/>
          </a:p>
        </p:txBody>
      </p:sp>
      <p:pic>
        <p:nvPicPr>
          <p:cNvPr id="5" name="Content Placeholder 4" descr="Table&#10;&#10;Description automatically generated">
            <a:extLst>
              <a:ext uri="{FF2B5EF4-FFF2-40B4-BE49-F238E27FC236}">
                <a16:creationId xmlns:a16="http://schemas.microsoft.com/office/drawing/2014/main" id="{57BCC4CE-C2E9-DD18-8581-257CCE787A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294039"/>
            <a:ext cx="7772400" cy="4266747"/>
          </a:xfrm>
        </p:spPr>
      </p:pic>
    </p:spTree>
    <p:extLst>
      <p:ext uri="{BB962C8B-B14F-4D97-AF65-F5344CB8AC3E}">
        <p14:creationId xmlns:p14="http://schemas.microsoft.com/office/powerpoint/2010/main" val="4119041989"/>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14935-E7A0-7C7E-F499-3B70103E8729}"/>
              </a:ext>
            </a:extLst>
          </p:cNvPr>
          <p:cNvSpPr>
            <a:spLocks noGrp="1"/>
          </p:cNvSpPr>
          <p:nvPr>
            <p:ph type="title"/>
          </p:nvPr>
        </p:nvSpPr>
        <p:spPr>
          <a:xfrm>
            <a:off x="503547" y="548680"/>
            <a:ext cx="8136904" cy="522287"/>
          </a:xfrm>
        </p:spPr>
        <p:txBody>
          <a:bodyPr/>
          <a:lstStyle/>
          <a:p>
            <a:r>
              <a:rPr lang="en-GB" sz="2400" b="1" dirty="0">
                <a:effectLst/>
                <a:latin typeface="Arial" panose="020B0604020202020204" pitchFamily="34" charset="0"/>
              </a:rPr>
              <a:t>Igniferous Primary Explosive Compositions </a:t>
            </a:r>
            <a:br>
              <a:rPr lang="en-GB" sz="3600" dirty="0"/>
            </a:br>
            <a:endParaRPr lang="en-US" sz="3600" dirty="0"/>
          </a:p>
        </p:txBody>
      </p:sp>
      <p:pic>
        <p:nvPicPr>
          <p:cNvPr id="5" name="Content Placeholder 4" descr="Table&#10;&#10;Description automatically generated">
            <a:extLst>
              <a:ext uri="{FF2B5EF4-FFF2-40B4-BE49-F238E27FC236}">
                <a16:creationId xmlns:a16="http://schemas.microsoft.com/office/drawing/2014/main" id="{49F0C435-7DEB-50A3-668A-287E39A3EB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5558" y="1239838"/>
            <a:ext cx="7512883" cy="4375150"/>
          </a:xfrm>
        </p:spPr>
      </p:pic>
    </p:spTree>
    <p:extLst>
      <p:ext uri="{BB962C8B-B14F-4D97-AF65-F5344CB8AC3E}">
        <p14:creationId xmlns:p14="http://schemas.microsoft.com/office/powerpoint/2010/main" val="1376810957"/>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itle 1">
            <a:extLst>
              <a:ext uri="{FF2B5EF4-FFF2-40B4-BE49-F238E27FC236}">
                <a16:creationId xmlns:a16="http://schemas.microsoft.com/office/drawing/2014/main" id="{0B00776E-E532-BFE2-69E1-86F1BD53FD31}"/>
              </a:ext>
            </a:extLst>
          </p:cNvPr>
          <p:cNvSpPr>
            <a:spLocks noGrp="1" noChangeArrowheads="1"/>
          </p:cNvSpPr>
          <p:nvPr>
            <p:ph type="title"/>
          </p:nvPr>
        </p:nvSpPr>
        <p:spPr>
          <a:xfrm>
            <a:off x="387350" y="386433"/>
            <a:ext cx="6435725" cy="522287"/>
          </a:xfrm>
        </p:spPr>
        <p:txBody>
          <a:bodyPr/>
          <a:lstStyle/>
          <a:p>
            <a:r>
              <a:rPr lang="en-GB" altLang="en-US" dirty="0"/>
              <a:t>Caps and Igniters</a:t>
            </a:r>
          </a:p>
        </p:txBody>
      </p:sp>
      <p:sp>
        <p:nvSpPr>
          <p:cNvPr id="8194" name="Rectangle 3">
            <a:extLst>
              <a:ext uri="{FF2B5EF4-FFF2-40B4-BE49-F238E27FC236}">
                <a16:creationId xmlns:a16="http://schemas.microsoft.com/office/drawing/2014/main" id="{124F33F5-74CE-55CC-A7F6-CE51BFA9DCE1}"/>
              </a:ext>
            </a:extLst>
          </p:cNvPr>
          <p:cNvSpPr>
            <a:spLocks noChangeArrowheads="1"/>
          </p:cNvSpPr>
          <p:nvPr/>
        </p:nvSpPr>
        <p:spPr bwMode="auto">
          <a:xfrm>
            <a:off x="5148064" y="1412776"/>
            <a:ext cx="4572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dirty="0"/>
              <a:t>Input stimulus</a:t>
            </a:r>
          </a:p>
          <a:p>
            <a:pPr lvl="1">
              <a:buFont typeface="Arial" panose="020B0604020202020204" pitchFamily="34" charset="0"/>
              <a:buChar char="•"/>
            </a:pPr>
            <a:r>
              <a:rPr lang="en-GB" altLang="en-US" sz="2000" dirty="0"/>
              <a:t>Percussion / stab</a:t>
            </a:r>
          </a:p>
          <a:p>
            <a:pPr lvl="1">
              <a:buFont typeface="Arial" panose="020B0604020202020204" pitchFamily="34" charset="0"/>
              <a:buChar char="•"/>
            </a:pPr>
            <a:r>
              <a:rPr lang="en-GB" altLang="en-US" sz="2000" dirty="0"/>
              <a:t>heat</a:t>
            </a:r>
          </a:p>
          <a:p>
            <a:pPr>
              <a:buFont typeface="Arial" panose="020B0604020202020204" pitchFamily="34" charset="0"/>
              <a:buChar char="•"/>
            </a:pPr>
            <a:r>
              <a:rPr lang="en-GB" altLang="en-US" sz="2000" dirty="0"/>
              <a:t>Output</a:t>
            </a:r>
          </a:p>
          <a:p>
            <a:pPr lvl="1">
              <a:buFont typeface="Arial" panose="020B0604020202020204" pitchFamily="34" charset="0"/>
              <a:buChar char="•"/>
            </a:pPr>
            <a:r>
              <a:rPr lang="en-GB" altLang="en-US" sz="2000" dirty="0"/>
              <a:t>vigorous burn</a:t>
            </a:r>
          </a:p>
        </p:txBody>
      </p:sp>
      <p:sp>
        <p:nvSpPr>
          <p:cNvPr id="5" name="Rectangle 4">
            <a:extLst>
              <a:ext uri="{FF2B5EF4-FFF2-40B4-BE49-F238E27FC236}">
                <a16:creationId xmlns:a16="http://schemas.microsoft.com/office/drawing/2014/main" id="{BFAB86C8-C814-B7A9-A745-183EFF71A330}"/>
              </a:ext>
            </a:extLst>
          </p:cNvPr>
          <p:cNvSpPr/>
          <p:nvPr/>
        </p:nvSpPr>
        <p:spPr>
          <a:xfrm>
            <a:off x="183137" y="1412776"/>
            <a:ext cx="4572000" cy="3786187"/>
          </a:xfrm>
          <a:prstGeom prst="rect">
            <a:avLst/>
          </a:prstGeom>
        </p:spPr>
        <p:txBody>
          <a:bodyPr>
            <a:spAutoFit/>
          </a:bodyPr>
          <a:lstStyle/>
          <a:p>
            <a:pPr marL="342900" indent="-342900">
              <a:buFont typeface="Arial" panose="020B0604020202020204" pitchFamily="34" charset="0"/>
              <a:buChar char="•"/>
              <a:defRPr/>
            </a:pPr>
            <a:r>
              <a:rPr lang="en-GB" sz="2000" dirty="0"/>
              <a:t>Ingredients</a:t>
            </a:r>
          </a:p>
          <a:p>
            <a:pPr marL="800100" lvl="1" indent="-342900">
              <a:buFont typeface="Arial" panose="020B0604020202020204" pitchFamily="34" charset="0"/>
              <a:buChar char="•"/>
              <a:defRPr/>
            </a:pPr>
            <a:r>
              <a:rPr lang="en-GB" sz="2000" dirty="0"/>
              <a:t>lead </a:t>
            </a:r>
            <a:r>
              <a:rPr lang="en-GB" sz="2000" dirty="0" err="1"/>
              <a:t>styphnate</a:t>
            </a:r>
            <a:r>
              <a:rPr lang="en-GB" sz="2000" dirty="0"/>
              <a:t> ( explosive, </a:t>
            </a:r>
            <a:r>
              <a:rPr lang="en-GB" sz="2000" dirty="0" err="1"/>
              <a:t>sensitiser</a:t>
            </a:r>
            <a:r>
              <a:rPr lang="en-GB" sz="2000" dirty="0"/>
              <a:t>)</a:t>
            </a:r>
          </a:p>
          <a:p>
            <a:pPr marL="914400" lvl="1" indent="-457200">
              <a:buFont typeface="Arial" panose="020B0604020202020204" pitchFamily="34" charset="0"/>
              <a:buChar char="•"/>
              <a:defRPr/>
            </a:pPr>
            <a:r>
              <a:rPr lang="en-GB" sz="2000" dirty="0" err="1"/>
              <a:t>tetrazene</a:t>
            </a:r>
            <a:r>
              <a:rPr lang="en-GB" sz="2000" dirty="0"/>
              <a:t> (</a:t>
            </a:r>
            <a:r>
              <a:rPr lang="en-GB" sz="2000" dirty="0" err="1"/>
              <a:t>sensitiser</a:t>
            </a:r>
            <a:r>
              <a:rPr lang="en-GB" sz="2000" dirty="0"/>
              <a:t>)</a:t>
            </a:r>
          </a:p>
          <a:p>
            <a:pPr marL="914400" lvl="1" indent="-457200">
              <a:buFont typeface="Arial" panose="020B0604020202020204" pitchFamily="34" charset="0"/>
              <a:buChar char="•"/>
              <a:defRPr/>
            </a:pPr>
            <a:r>
              <a:rPr lang="en-GB" sz="2000" dirty="0"/>
              <a:t>barium nitrate ( oxidiser, grit)</a:t>
            </a:r>
          </a:p>
          <a:p>
            <a:pPr marL="914400" lvl="1" indent="-457200">
              <a:buFont typeface="Arial" panose="020B0604020202020204" pitchFamily="34" charset="0"/>
              <a:buChar char="•"/>
              <a:defRPr/>
            </a:pPr>
            <a:r>
              <a:rPr lang="en-GB" sz="2000" dirty="0"/>
              <a:t>-</a:t>
            </a:r>
            <a:r>
              <a:rPr lang="en-GB" sz="2000" dirty="0" err="1"/>
              <a:t>etc</a:t>
            </a:r>
            <a:r>
              <a:rPr lang="en-GB" sz="2000" dirty="0"/>
              <a:t> ..</a:t>
            </a:r>
          </a:p>
          <a:p>
            <a:pPr>
              <a:defRPr/>
            </a:pPr>
            <a:r>
              <a:rPr lang="en-GB" sz="2000" dirty="0"/>
              <a:t>	</a:t>
            </a:r>
          </a:p>
          <a:p>
            <a:pPr marL="457200" indent="-457200">
              <a:buFont typeface="Arial" panose="020B0604020202020204" pitchFamily="34" charset="0"/>
              <a:buChar char="•"/>
              <a:defRPr/>
            </a:pPr>
            <a:r>
              <a:rPr lang="en-GB" sz="2000" dirty="0"/>
              <a:t>Compositions</a:t>
            </a:r>
          </a:p>
          <a:p>
            <a:pPr marL="914400" lvl="1" indent="-457200">
              <a:buFont typeface="Arial" panose="020B0604020202020204" pitchFamily="34" charset="0"/>
              <a:buChar char="•"/>
              <a:defRPr/>
            </a:pPr>
            <a:r>
              <a:rPr lang="en-GB" sz="2000" dirty="0"/>
              <a:t>L Mix</a:t>
            </a:r>
          </a:p>
          <a:p>
            <a:pPr marL="914400" lvl="1" indent="-457200">
              <a:buFont typeface="Arial" panose="020B0604020202020204" pitchFamily="34" charset="0"/>
              <a:buChar char="•"/>
              <a:defRPr/>
            </a:pPr>
            <a:r>
              <a:rPr lang="en-GB" sz="2000" dirty="0"/>
              <a:t>VH2, VH4</a:t>
            </a:r>
          </a:p>
          <a:p>
            <a:pPr marL="914400" lvl="1" indent="-457200">
              <a:buFont typeface="Arial" panose="020B0604020202020204" pitchFamily="34" charset="0"/>
              <a:buChar char="•"/>
              <a:defRPr/>
            </a:pPr>
            <a:r>
              <a:rPr lang="en-GB" sz="2000" dirty="0" err="1"/>
              <a:t>Sinoxide</a:t>
            </a:r>
            <a:endParaRPr lang="en-GB" sz="2000" dirty="0"/>
          </a:p>
          <a:p>
            <a:pPr marL="914400" lvl="1" indent="-457200">
              <a:buFont typeface="Arial" panose="020B0604020202020204" pitchFamily="34" charset="0"/>
              <a:buChar char="•"/>
              <a:defRPr/>
            </a:pPr>
            <a:r>
              <a:rPr lang="en-GB" sz="2000" dirty="0" err="1"/>
              <a:t>Sintox</a:t>
            </a:r>
            <a:endParaRPr lang="en-GB" sz="2000" dirty="0"/>
          </a:p>
        </p:txBody>
      </p:sp>
      <p:pic>
        <p:nvPicPr>
          <p:cNvPr id="3" name="Picture 2" descr="Table&#10;&#10;Description automatically generated">
            <a:extLst>
              <a:ext uri="{FF2B5EF4-FFF2-40B4-BE49-F238E27FC236}">
                <a16:creationId xmlns:a16="http://schemas.microsoft.com/office/drawing/2014/main" id="{B76C85EB-1179-8C7B-0EEA-41E5F45D8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6422" y="3548782"/>
            <a:ext cx="6441985" cy="2449603"/>
          </a:xfrm>
          <a:prstGeom prst="rect">
            <a:avLst/>
          </a:prstGeom>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D94A56E9-8004-E1FD-6A7A-056A4945B5B5}"/>
              </a:ext>
            </a:extLst>
          </p:cNvPr>
          <p:cNvSpPr>
            <a:spLocks noGrp="1" noChangeArrowheads="1"/>
          </p:cNvSpPr>
          <p:nvPr>
            <p:ph type="title"/>
          </p:nvPr>
        </p:nvSpPr>
        <p:spPr>
          <a:xfrm>
            <a:off x="376238" y="476250"/>
            <a:ext cx="7508875" cy="522288"/>
          </a:xfrm>
        </p:spPr>
        <p:txBody>
          <a:bodyPr/>
          <a:lstStyle/>
          <a:p>
            <a:pPr marL="457200" indent="-457200">
              <a:buFontTx/>
              <a:buChar char="•"/>
            </a:pPr>
            <a:r>
              <a:rPr lang="en-GB" altLang="en-US"/>
              <a:t>Cap Function:- </a:t>
            </a:r>
            <a:br>
              <a:rPr lang="en-GB" altLang="en-US"/>
            </a:br>
            <a:r>
              <a:rPr lang="en-GB" altLang="en-US"/>
              <a:t>Nip composition between two surfaces</a:t>
            </a:r>
          </a:p>
        </p:txBody>
      </p:sp>
      <p:pic>
        <p:nvPicPr>
          <p:cNvPr id="4" name="Picture 3" descr="Screen Clipping">
            <a:extLst>
              <a:ext uri="{FF2B5EF4-FFF2-40B4-BE49-F238E27FC236}">
                <a16:creationId xmlns:a16="http://schemas.microsoft.com/office/drawing/2014/main" id="{3E3A7C7C-4940-9706-8D14-2F143B2B18D8}"/>
              </a:ext>
            </a:extLst>
          </p:cNvPr>
          <p:cNvPicPr>
            <a:picLocks noChangeAspect="1"/>
          </p:cNvPicPr>
          <p:nvPr/>
        </p:nvPicPr>
        <p:blipFill>
          <a:blip r:embed="rId2"/>
          <a:stretch>
            <a:fillRect/>
          </a:stretch>
        </p:blipFill>
        <p:spPr>
          <a:xfrm>
            <a:off x="2699792" y="1484784"/>
            <a:ext cx="3888432" cy="44226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a:extLst>
              <a:ext uri="{FF2B5EF4-FFF2-40B4-BE49-F238E27FC236}">
                <a16:creationId xmlns:a16="http://schemas.microsoft.com/office/drawing/2014/main" id="{42019DED-4954-E7EB-07A9-0BFF48EB0CFF}"/>
              </a:ext>
            </a:extLst>
          </p:cNvPr>
          <p:cNvSpPr>
            <a:spLocks noGrp="1" noChangeArrowheads="1"/>
          </p:cNvSpPr>
          <p:nvPr>
            <p:ph type="title"/>
          </p:nvPr>
        </p:nvSpPr>
        <p:spPr/>
        <p:txBody>
          <a:bodyPr/>
          <a:lstStyle/>
          <a:p>
            <a:r>
              <a:rPr lang="en-GB" altLang="en-US"/>
              <a:t>Types of SAA Cap (Primer)</a:t>
            </a:r>
          </a:p>
        </p:txBody>
      </p:sp>
      <p:pic>
        <p:nvPicPr>
          <p:cNvPr id="4" name="Picture 3" descr="Screen Clipping">
            <a:extLst>
              <a:ext uri="{FF2B5EF4-FFF2-40B4-BE49-F238E27FC236}">
                <a16:creationId xmlns:a16="http://schemas.microsoft.com/office/drawing/2014/main" id="{541486A2-EBCF-5033-405B-74228A84AD2D}"/>
              </a:ext>
            </a:extLst>
          </p:cNvPr>
          <p:cNvPicPr>
            <a:picLocks noChangeAspect="1"/>
          </p:cNvPicPr>
          <p:nvPr/>
        </p:nvPicPr>
        <p:blipFill>
          <a:blip r:embed="rId3"/>
          <a:stretch>
            <a:fillRect/>
          </a:stretch>
        </p:blipFill>
        <p:spPr>
          <a:xfrm>
            <a:off x="1403648" y="1249151"/>
            <a:ext cx="6408712" cy="3887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07C8B6DD-8C10-C63A-A03B-FDD5440E78C7}"/>
              </a:ext>
            </a:extLst>
          </p:cNvPr>
          <p:cNvSpPr>
            <a:spLocks noGrp="1" noChangeArrowheads="1"/>
          </p:cNvSpPr>
          <p:nvPr>
            <p:ph type="title"/>
          </p:nvPr>
        </p:nvSpPr>
        <p:spPr/>
        <p:txBody>
          <a:bodyPr/>
          <a:lstStyle/>
          <a:p>
            <a:r>
              <a:rPr lang="en-GB" altLang="en-US"/>
              <a:t>Stab Sensitive Igniter</a:t>
            </a:r>
          </a:p>
        </p:txBody>
      </p:sp>
      <p:pic>
        <p:nvPicPr>
          <p:cNvPr id="4" name="Picture 3" descr="Screen Clipping">
            <a:extLst>
              <a:ext uri="{FF2B5EF4-FFF2-40B4-BE49-F238E27FC236}">
                <a16:creationId xmlns:a16="http://schemas.microsoft.com/office/drawing/2014/main" id="{A5AFA9F5-F7BD-B2DC-EA66-C6CC555D29B5}"/>
              </a:ext>
            </a:extLst>
          </p:cNvPr>
          <p:cNvPicPr>
            <a:picLocks noChangeAspect="1"/>
          </p:cNvPicPr>
          <p:nvPr/>
        </p:nvPicPr>
        <p:blipFill>
          <a:blip r:embed="rId3"/>
          <a:stretch>
            <a:fillRect/>
          </a:stretch>
        </p:blipFill>
        <p:spPr>
          <a:xfrm>
            <a:off x="1187624" y="764704"/>
            <a:ext cx="7025476" cy="4752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1" name="Rectangle 1230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89" name="Title 1">
            <a:extLst>
              <a:ext uri="{FF2B5EF4-FFF2-40B4-BE49-F238E27FC236}">
                <a16:creationId xmlns:a16="http://schemas.microsoft.com/office/drawing/2014/main" id="{BDB3E9BE-F150-8610-B2F1-D0C95E7C6848}"/>
              </a:ext>
            </a:extLst>
          </p:cNvPr>
          <p:cNvSpPr>
            <a:spLocks noGrp="1" noChangeArrowheads="1"/>
          </p:cNvSpPr>
          <p:nvPr>
            <p:ph type="title"/>
          </p:nvPr>
        </p:nvSpPr>
        <p:spPr>
          <a:xfrm>
            <a:off x="409763" y="433545"/>
            <a:ext cx="8354890" cy="930447"/>
          </a:xfrm>
        </p:spPr>
        <p:txBody>
          <a:bodyPr vert="horz" lIns="91440" tIns="45720" rIns="91440" bIns="45720" rtlCol="0" anchor="b">
            <a:normAutofit/>
          </a:bodyPr>
          <a:lstStyle/>
          <a:p>
            <a:pPr algn="ctr" eaLnBrk="1" hangingPunct="1">
              <a:lnSpc>
                <a:spcPct val="90000"/>
              </a:lnSpc>
            </a:pPr>
            <a:r>
              <a:rPr lang="en-US" altLang="en-US" sz="4700">
                <a:solidFill>
                  <a:srgbClr val="FFFFFF"/>
                </a:solidFill>
              </a:rPr>
              <a:t>Fuzehead Igniter</a:t>
            </a:r>
          </a:p>
        </p:txBody>
      </p:sp>
      <p:cxnSp>
        <p:nvCxnSpPr>
          <p:cNvPr id="12303" name="Straight Connector 1230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Diagram&#10;&#10;Description automatically generated">
            <a:extLst>
              <a:ext uri="{FF2B5EF4-FFF2-40B4-BE49-F238E27FC236}">
                <a16:creationId xmlns:a16="http://schemas.microsoft.com/office/drawing/2014/main" id="{05B7D504-305A-CD90-40D1-63FD8CB921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717" y="2426818"/>
            <a:ext cx="3627854" cy="3997637"/>
          </a:xfrm>
          <a:prstGeom prst="rect">
            <a:avLst/>
          </a:prstGeom>
        </p:spPr>
      </p:pic>
      <p:cxnSp>
        <p:nvCxnSpPr>
          <p:cNvPr id="12305" name="Straight Connector 1230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descr="Screen Clipping">
            <a:extLst>
              <a:ext uri="{FF2B5EF4-FFF2-40B4-BE49-F238E27FC236}">
                <a16:creationId xmlns:a16="http://schemas.microsoft.com/office/drawing/2014/main" id="{BF585C89-E144-4A15-77B9-60B6B2A09A01}"/>
              </a:ext>
            </a:extLst>
          </p:cNvPr>
          <p:cNvPicPr>
            <a:picLocks noChangeAspect="1"/>
          </p:cNvPicPr>
          <p:nvPr/>
        </p:nvPicPr>
        <p:blipFill>
          <a:blip r:embed="rId4"/>
          <a:stretch>
            <a:fillRect/>
          </a:stretch>
        </p:blipFill>
        <p:spPr>
          <a:xfrm>
            <a:off x="4833804" y="3146906"/>
            <a:ext cx="4091938" cy="2557461"/>
          </a:xfrm>
          <a:prstGeom prst="rect">
            <a:avLst/>
          </a:prstGeom>
        </p:spPr>
      </p:pic>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357AB488-CD6C-FBFD-8F40-4883371728F2}"/>
              </a:ext>
            </a:extLst>
          </p:cNvPr>
          <p:cNvSpPr>
            <a:spLocks noGrp="1" noChangeArrowheads="1"/>
          </p:cNvSpPr>
          <p:nvPr>
            <p:ph type="title"/>
          </p:nvPr>
        </p:nvSpPr>
        <p:spPr>
          <a:xfrm>
            <a:off x="404813" y="354013"/>
            <a:ext cx="6435725" cy="522287"/>
          </a:xfrm>
        </p:spPr>
        <p:txBody>
          <a:bodyPr/>
          <a:lstStyle/>
          <a:p>
            <a:r>
              <a:rPr lang="en-GB" altLang="en-US" dirty="0"/>
              <a:t>Bridgewire igniter</a:t>
            </a:r>
            <a:br>
              <a:rPr lang="en-GB" altLang="en-US" dirty="0"/>
            </a:br>
            <a:r>
              <a:rPr lang="en-GB" altLang="en-US" dirty="0"/>
              <a:t>NASA standard Igniter (NSI)</a:t>
            </a:r>
          </a:p>
        </p:txBody>
      </p:sp>
      <p:pic>
        <p:nvPicPr>
          <p:cNvPr id="4" name="Picture 3" descr="Screen Clipping">
            <a:extLst>
              <a:ext uri="{FF2B5EF4-FFF2-40B4-BE49-F238E27FC236}">
                <a16:creationId xmlns:a16="http://schemas.microsoft.com/office/drawing/2014/main" id="{43E65A4E-4FAA-F8B0-8CB9-B5C9A3F92675}"/>
              </a:ext>
            </a:extLst>
          </p:cNvPr>
          <p:cNvPicPr>
            <a:picLocks noChangeAspect="1"/>
          </p:cNvPicPr>
          <p:nvPr/>
        </p:nvPicPr>
        <p:blipFill>
          <a:blip r:embed="rId3"/>
          <a:stretch>
            <a:fillRect/>
          </a:stretch>
        </p:blipFill>
        <p:spPr>
          <a:xfrm>
            <a:off x="899592" y="1412776"/>
            <a:ext cx="7251882" cy="4824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Clipping">
            <a:extLst>
              <a:ext uri="{FF2B5EF4-FFF2-40B4-BE49-F238E27FC236}">
                <a16:creationId xmlns:a16="http://schemas.microsoft.com/office/drawing/2014/main" id="{4917BCE1-B8FE-5973-A03D-298C1D1F3CD6}"/>
              </a:ext>
            </a:extLst>
          </p:cNvPr>
          <p:cNvPicPr>
            <a:picLocks noGrp="1" noChangeAspect="1"/>
          </p:cNvPicPr>
          <p:nvPr>
            <p:ph idx="1"/>
          </p:nvPr>
        </p:nvPicPr>
        <p:blipFill rotWithShape="1">
          <a:blip r:embed="rId3"/>
          <a:srcRect t="1887"/>
          <a:stretch/>
        </p:blipFill>
        <p:spPr>
          <a:xfrm>
            <a:off x="1403648" y="2204864"/>
            <a:ext cx="6667752" cy="3744415"/>
          </a:xfrm>
          <a:prstGeom prst="roundRect">
            <a:avLst>
              <a:gd name="adj" fmla="val 8594"/>
            </a:avLst>
          </a:prstGeom>
          <a:solidFill>
            <a:srgbClr val="FFFFFF">
              <a:shade val="85000"/>
            </a:srgbClr>
          </a:solidFill>
          <a:effectLst>
            <a:reflection blurRad="12700" stA="38000" endPos="28000" dist="5000" dir="5400000" sy="-100000" algn="bl" rotWithShape="0"/>
          </a:effectLst>
        </p:spPr>
      </p:pic>
      <p:sp>
        <p:nvSpPr>
          <p:cNvPr id="14339" name="TextBox 4">
            <a:extLst>
              <a:ext uri="{FF2B5EF4-FFF2-40B4-BE49-F238E27FC236}">
                <a16:creationId xmlns:a16="http://schemas.microsoft.com/office/drawing/2014/main" id="{21839C86-09A1-D36B-132E-7FE61F917618}"/>
              </a:ext>
            </a:extLst>
          </p:cNvPr>
          <p:cNvSpPr txBox="1">
            <a:spLocks noChangeArrowheads="1"/>
          </p:cNvSpPr>
          <p:nvPr/>
        </p:nvSpPr>
        <p:spPr bwMode="auto">
          <a:xfrm>
            <a:off x="212725" y="764295"/>
            <a:ext cx="8931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RD 1303  + Graphite</a:t>
            </a:r>
          </a:p>
          <a:p>
            <a:r>
              <a:rPr lang="en-GB" altLang="en-US" dirty="0"/>
              <a:t>Used in TVE for UK 120mm Tank ammunition, 105mm Artillery, 4.5” Naval Ammunition</a:t>
            </a:r>
          </a:p>
        </p:txBody>
      </p:sp>
      <p:sp>
        <p:nvSpPr>
          <p:cNvPr id="3" name="Title 1">
            <a:extLst>
              <a:ext uri="{FF2B5EF4-FFF2-40B4-BE49-F238E27FC236}">
                <a16:creationId xmlns:a16="http://schemas.microsoft.com/office/drawing/2014/main" id="{9B58909B-9C90-BA74-2B5A-66A95AE85A17}"/>
              </a:ext>
            </a:extLst>
          </p:cNvPr>
          <p:cNvSpPr txBox="1">
            <a:spLocks noChangeArrowheads="1"/>
          </p:cNvSpPr>
          <p:nvPr/>
        </p:nvSpPr>
        <p:spPr bwMode="auto">
          <a:xfrm>
            <a:off x="212725" y="200025"/>
            <a:ext cx="6435725"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GB" altLang="en-US"/>
              <a:t>Conducting Composition Cap</a:t>
            </a:r>
            <a:endParaRPr lang="en-GB" altLang="en-US"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097D2053-ABEF-42B8-08F0-18CEADC046A8}"/>
              </a:ext>
            </a:extLst>
          </p:cNvPr>
          <p:cNvSpPr>
            <a:spLocks noGrp="1" noChangeArrowheads="1"/>
          </p:cNvSpPr>
          <p:nvPr>
            <p:ph type="ctrTitle"/>
          </p:nvPr>
        </p:nvSpPr>
        <p:spPr>
          <a:xfrm>
            <a:off x="401638" y="920750"/>
            <a:ext cx="8416925" cy="534988"/>
          </a:xfrm>
        </p:spPr>
        <p:txBody>
          <a:bodyPr anchor="ctr"/>
          <a:lstStyle/>
          <a:p>
            <a:r>
              <a:rPr lang="en-GB" altLang="en-US" sz="2000"/>
              <a:t>Propulsion– Igniter Components</a:t>
            </a:r>
          </a:p>
        </p:txBody>
      </p:sp>
      <p:sp>
        <p:nvSpPr>
          <p:cNvPr id="15362" name="Text Box 3">
            <a:extLst>
              <a:ext uri="{FF2B5EF4-FFF2-40B4-BE49-F238E27FC236}">
                <a16:creationId xmlns:a16="http://schemas.microsoft.com/office/drawing/2014/main" id="{B4F8BA66-3F9E-38F7-46D4-61921381DC31}"/>
              </a:ext>
            </a:extLst>
          </p:cNvPr>
          <p:cNvSpPr txBox="1">
            <a:spLocks noChangeArrowheads="1"/>
          </p:cNvSpPr>
          <p:nvPr/>
        </p:nvSpPr>
        <p:spPr bwMode="auto">
          <a:xfrm>
            <a:off x="6749106" y="2138565"/>
            <a:ext cx="1360487"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4.5” Naval</a:t>
            </a:r>
          </a:p>
        </p:txBody>
      </p:sp>
      <p:grpSp>
        <p:nvGrpSpPr>
          <p:cNvPr id="15363" name="Group 4">
            <a:extLst>
              <a:ext uri="{FF2B5EF4-FFF2-40B4-BE49-F238E27FC236}">
                <a16:creationId xmlns:a16="http://schemas.microsoft.com/office/drawing/2014/main" id="{AA68D6F9-45D3-9B4E-0C93-E05B4A5DE622}"/>
              </a:ext>
            </a:extLst>
          </p:cNvPr>
          <p:cNvGrpSpPr>
            <a:grpSpLocks/>
          </p:cNvGrpSpPr>
          <p:nvPr/>
        </p:nvGrpSpPr>
        <p:grpSpPr bwMode="auto">
          <a:xfrm>
            <a:off x="2403475" y="4975225"/>
            <a:ext cx="3505200" cy="914400"/>
            <a:chOff x="2448" y="2832"/>
            <a:chExt cx="2208" cy="576"/>
          </a:xfrm>
        </p:grpSpPr>
        <p:sp>
          <p:nvSpPr>
            <p:cNvPr id="15510" name="Rectangle 5">
              <a:extLst>
                <a:ext uri="{FF2B5EF4-FFF2-40B4-BE49-F238E27FC236}">
                  <a16:creationId xmlns:a16="http://schemas.microsoft.com/office/drawing/2014/main" id="{7D729A94-BB63-0058-9B3E-1267B9EB71E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1" name="Rectangle 6">
              <a:extLst>
                <a:ext uri="{FF2B5EF4-FFF2-40B4-BE49-F238E27FC236}">
                  <a16:creationId xmlns:a16="http://schemas.microsoft.com/office/drawing/2014/main" id="{FE61071A-2CDB-DE69-6EF6-E1F03C08816B}"/>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2" name="Rectangle 7">
              <a:extLst>
                <a:ext uri="{FF2B5EF4-FFF2-40B4-BE49-F238E27FC236}">
                  <a16:creationId xmlns:a16="http://schemas.microsoft.com/office/drawing/2014/main" id="{C95D1199-10DE-32DA-6B08-D28B6507A238}"/>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3" name="Freeform 8" descr="Large confetti">
              <a:extLst>
                <a:ext uri="{FF2B5EF4-FFF2-40B4-BE49-F238E27FC236}">
                  <a16:creationId xmlns:a16="http://schemas.microsoft.com/office/drawing/2014/main" id="{075AE367-C881-2DFD-3678-B684FF2F1370}"/>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514" name="Rectangle 9">
              <a:extLst>
                <a:ext uri="{FF2B5EF4-FFF2-40B4-BE49-F238E27FC236}">
                  <a16:creationId xmlns:a16="http://schemas.microsoft.com/office/drawing/2014/main" id="{90142441-EC7E-53F0-0B65-138BBD1FB44C}"/>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15" name="Freeform 10">
              <a:extLst>
                <a:ext uri="{FF2B5EF4-FFF2-40B4-BE49-F238E27FC236}">
                  <a16:creationId xmlns:a16="http://schemas.microsoft.com/office/drawing/2014/main" id="{130FB898-01E8-15BA-13E3-AB342903BDFC}"/>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516" name="Freeform 11">
              <a:extLst>
                <a:ext uri="{FF2B5EF4-FFF2-40B4-BE49-F238E27FC236}">
                  <a16:creationId xmlns:a16="http://schemas.microsoft.com/office/drawing/2014/main" id="{86DA582A-05AC-3A6A-FC50-970C07EF5E1B}"/>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5364" name="Group 12">
            <a:extLst>
              <a:ext uri="{FF2B5EF4-FFF2-40B4-BE49-F238E27FC236}">
                <a16:creationId xmlns:a16="http://schemas.microsoft.com/office/drawing/2014/main" id="{39DC9538-09BD-8DA1-0A98-722ADE83BB56}"/>
              </a:ext>
            </a:extLst>
          </p:cNvPr>
          <p:cNvGrpSpPr>
            <a:grpSpLocks/>
          </p:cNvGrpSpPr>
          <p:nvPr/>
        </p:nvGrpSpPr>
        <p:grpSpPr bwMode="auto">
          <a:xfrm>
            <a:off x="1708150" y="2227263"/>
            <a:ext cx="4694238" cy="1228725"/>
            <a:chOff x="576" y="1488"/>
            <a:chExt cx="2957" cy="774"/>
          </a:xfrm>
        </p:grpSpPr>
        <p:sp>
          <p:nvSpPr>
            <p:cNvPr id="15473" name="AutoShape 13">
              <a:extLst>
                <a:ext uri="{FF2B5EF4-FFF2-40B4-BE49-F238E27FC236}">
                  <a16:creationId xmlns:a16="http://schemas.microsoft.com/office/drawing/2014/main" id="{B6E4E41A-8A4D-7BE5-9BE7-9BC86F4E179D}"/>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4" name="AutoShape 14">
              <a:extLst>
                <a:ext uri="{FF2B5EF4-FFF2-40B4-BE49-F238E27FC236}">
                  <a16:creationId xmlns:a16="http://schemas.microsoft.com/office/drawing/2014/main" id="{90F6B441-64F5-E3F0-4D52-1AB0DDBD8FDE}"/>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75" name="Rectangle 15">
              <a:extLst>
                <a:ext uri="{FF2B5EF4-FFF2-40B4-BE49-F238E27FC236}">
                  <a16:creationId xmlns:a16="http://schemas.microsoft.com/office/drawing/2014/main" id="{BCF387D8-5A32-1EF6-6E7E-FD1F0BA64CDF}"/>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6" name="Rectangle 16">
              <a:extLst>
                <a:ext uri="{FF2B5EF4-FFF2-40B4-BE49-F238E27FC236}">
                  <a16:creationId xmlns:a16="http://schemas.microsoft.com/office/drawing/2014/main" id="{373600F2-94EC-5465-1AC5-DF4CC47E7546}"/>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7" name="AutoShape 17">
              <a:extLst>
                <a:ext uri="{FF2B5EF4-FFF2-40B4-BE49-F238E27FC236}">
                  <a16:creationId xmlns:a16="http://schemas.microsoft.com/office/drawing/2014/main" id="{C37CC700-6EC3-E3D2-7A6B-34DFDA66DA56}"/>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8" name="Rectangle 18">
              <a:extLst>
                <a:ext uri="{FF2B5EF4-FFF2-40B4-BE49-F238E27FC236}">
                  <a16:creationId xmlns:a16="http://schemas.microsoft.com/office/drawing/2014/main" id="{A89BC334-4122-1E9B-D92E-1183628D3538}"/>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9" name="AutoShape 19">
              <a:extLst>
                <a:ext uri="{FF2B5EF4-FFF2-40B4-BE49-F238E27FC236}">
                  <a16:creationId xmlns:a16="http://schemas.microsoft.com/office/drawing/2014/main" id="{F80CCFAB-2561-961A-69B1-204D0EB143B9}"/>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0" name="Rectangle 20">
              <a:extLst>
                <a:ext uri="{FF2B5EF4-FFF2-40B4-BE49-F238E27FC236}">
                  <a16:creationId xmlns:a16="http://schemas.microsoft.com/office/drawing/2014/main" id="{E583428F-66E2-D19A-867C-0686EF4D2B19}"/>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1" name="AutoShape 21">
              <a:extLst>
                <a:ext uri="{FF2B5EF4-FFF2-40B4-BE49-F238E27FC236}">
                  <a16:creationId xmlns:a16="http://schemas.microsoft.com/office/drawing/2014/main" id="{0DCC9767-DDFD-A7D1-1713-2A0CC17C2949}"/>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2" name="Rectangle 22">
              <a:extLst>
                <a:ext uri="{FF2B5EF4-FFF2-40B4-BE49-F238E27FC236}">
                  <a16:creationId xmlns:a16="http://schemas.microsoft.com/office/drawing/2014/main" id="{5E28C4D4-75F2-A842-C019-1D1DBC8AC451}"/>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3" name="AutoShape 23">
              <a:extLst>
                <a:ext uri="{FF2B5EF4-FFF2-40B4-BE49-F238E27FC236}">
                  <a16:creationId xmlns:a16="http://schemas.microsoft.com/office/drawing/2014/main" id="{8D4D68B9-671D-14DE-44C4-284F29E5A384}"/>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4" name="Rectangle 24">
              <a:extLst>
                <a:ext uri="{FF2B5EF4-FFF2-40B4-BE49-F238E27FC236}">
                  <a16:creationId xmlns:a16="http://schemas.microsoft.com/office/drawing/2014/main" id="{3EB1AC5D-A8EB-D7F3-3E93-76921C6781B5}"/>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5" name="AutoShape 25">
              <a:extLst>
                <a:ext uri="{FF2B5EF4-FFF2-40B4-BE49-F238E27FC236}">
                  <a16:creationId xmlns:a16="http://schemas.microsoft.com/office/drawing/2014/main" id="{87821683-1371-D437-E693-5E3C9BBF16A3}"/>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6" name="Rectangle 26">
              <a:extLst>
                <a:ext uri="{FF2B5EF4-FFF2-40B4-BE49-F238E27FC236}">
                  <a16:creationId xmlns:a16="http://schemas.microsoft.com/office/drawing/2014/main" id="{AA01965E-4D39-2104-6EBD-425608CEFD28}"/>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7" name="AutoShape 27">
              <a:extLst>
                <a:ext uri="{FF2B5EF4-FFF2-40B4-BE49-F238E27FC236}">
                  <a16:creationId xmlns:a16="http://schemas.microsoft.com/office/drawing/2014/main" id="{6C03BE1F-9568-A3E3-3BEA-1D1B03299505}"/>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8" name="AutoShape 28">
              <a:extLst>
                <a:ext uri="{FF2B5EF4-FFF2-40B4-BE49-F238E27FC236}">
                  <a16:creationId xmlns:a16="http://schemas.microsoft.com/office/drawing/2014/main" id="{ABDC302A-CA06-74E9-6E9C-DAE7C6DB00E6}"/>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89" name="Rectangle 29">
              <a:extLst>
                <a:ext uri="{FF2B5EF4-FFF2-40B4-BE49-F238E27FC236}">
                  <a16:creationId xmlns:a16="http://schemas.microsoft.com/office/drawing/2014/main" id="{BACB8AEF-774A-7853-342E-0F5155BC2431}"/>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0" name="Rectangle 30">
              <a:extLst>
                <a:ext uri="{FF2B5EF4-FFF2-40B4-BE49-F238E27FC236}">
                  <a16:creationId xmlns:a16="http://schemas.microsoft.com/office/drawing/2014/main" id="{5ACB3EBF-907C-A8EA-F9D0-1E7E8F18D1DB}"/>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1" name="AutoShape 31">
              <a:extLst>
                <a:ext uri="{FF2B5EF4-FFF2-40B4-BE49-F238E27FC236}">
                  <a16:creationId xmlns:a16="http://schemas.microsoft.com/office/drawing/2014/main" id="{C44149AE-B0D9-5CF8-E53B-890FB7D1DB35}"/>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2" name="Rectangle 32">
              <a:extLst>
                <a:ext uri="{FF2B5EF4-FFF2-40B4-BE49-F238E27FC236}">
                  <a16:creationId xmlns:a16="http://schemas.microsoft.com/office/drawing/2014/main" id="{B3B7E2D6-5228-21B3-91F6-1F92DD8C75BB}"/>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3" name="AutoShape 33">
              <a:extLst>
                <a:ext uri="{FF2B5EF4-FFF2-40B4-BE49-F238E27FC236}">
                  <a16:creationId xmlns:a16="http://schemas.microsoft.com/office/drawing/2014/main" id="{C4101DD8-14AF-09BC-1114-FAB27BD18BE5}"/>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4" name="Rectangle 34">
              <a:extLst>
                <a:ext uri="{FF2B5EF4-FFF2-40B4-BE49-F238E27FC236}">
                  <a16:creationId xmlns:a16="http://schemas.microsoft.com/office/drawing/2014/main" id="{6537C701-EBA2-E2FA-BC73-9A3A102C858A}"/>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5" name="AutoShape 35">
              <a:extLst>
                <a:ext uri="{FF2B5EF4-FFF2-40B4-BE49-F238E27FC236}">
                  <a16:creationId xmlns:a16="http://schemas.microsoft.com/office/drawing/2014/main" id="{DA589091-5686-2D82-405D-C885E39FE387}"/>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6" name="Rectangle 36">
              <a:extLst>
                <a:ext uri="{FF2B5EF4-FFF2-40B4-BE49-F238E27FC236}">
                  <a16:creationId xmlns:a16="http://schemas.microsoft.com/office/drawing/2014/main" id="{E8295479-69AF-9C2A-DC33-AD7C24E7DBC2}"/>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7" name="AutoShape 37">
              <a:extLst>
                <a:ext uri="{FF2B5EF4-FFF2-40B4-BE49-F238E27FC236}">
                  <a16:creationId xmlns:a16="http://schemas.microsoft.com/office/drawing/2014/main" id="{34BB4B59-19A1-7D55-4D2B-1752A89B3FD8}"/>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8" name="Rectangle 38">
              <a:extLst>
                <a:ext uri="{FF2B5EF4-FFF2-40B4-BE49-F238E27FC236}">
                  <a16:creationId xmlns:a16="http://schemas.microsoft.com/office/drawing/2014/main" id="{334EF0F6-0249-983A-6338-122088A8BB61}"/>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99" name="AutoShape 39">
              <a:extLst>
                <a:ext uri="{FF2B5EF4-FFF2-40B4-BE49-F238E27FC236}">
                  <a16:creationId xmlns:a16="http://schemas.microsoft.com/office/drawing/2014/main" id="{293D3A59-ED4E-512E-CC15-727446012BEC}"/>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0" name="Rectangle 40">
              <a:extLst>
                <a:ext uri="{FF2B5EF4-FFF2-40B4-BE49-F238E27FC236}">
                  <a16:creationId xmlns:a16="http://schemas.microsoft.com/office/drawing/2014/main" id="{99CDEF51-48CC-7940-E275-EF98EE45B0F8}"/>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1" name="AutoShape 41">
              <a:extLst>
                <a:ext uri="{FF2B5EF4-FFF2-40B4-BE49-F238E27FC236}">
                  <a16:creationId xmlns:a16="http://schemas.microsoft.com/office/drawing/2014/main" id="{F6DF38B6-DBE6-03C1-A223-AEE8605B0D2D}"/>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2" name="AutoShape 42" descr="Large confetti">
              <a:extLst>
                <a:ext uri="{FF2B5EF4-FFF2-40B4-BE49-F238E27FC236}">
                  <a16:creationId xmlns:a16="http://schemas.microsoft.com/office/drawing/2014/main" id="{0F3E5B24-22C7-86DE-A270-A09E85E76571}"/>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5503" name="Group 43">
              <a:extLst>
                <a:ext uri="{FF2B5EF4-FFF2-40B4-BE49-F238E27FC236}">
                  <a16:creationId xmlns:a16="http://schemas.microsoft.com/office/drawing/2014/main" id="{7553C627-FB18-CC3D-97D6-15B0CFA6C74C}"/>
                </a:ext>
              </a:extLst>
            </p:cNvPr>
            <p:cNvGrpSpPr>
              <a:grpSpLocks/>
            </p:cNvGrpSpPr>
            <p:nvPr/>
          </p:nvGrpSpPr>
          <p:grpSpPr bwMode="auto">
            <a:xfrm>
              <a:off x="2867" y="1488"/>
              <a:ext cx="666" cy="774"/>
              <a:chOff x="3731" y="1728"/>
              <a:chExt cx="666" cy="774"/>
            </a:xfrm>
          </p:grpSpPr>
          <p:sp>
            <p:nvSpPr>
              <p:cNvPr id="15506" name="Freeform 44">
                <a:extLst>
                  <a:ext uri="{FF2B5EF4-FFF2-40B4-BE49-F238E27FC236}">
                    <a16:creationId xmlns:a16="http://schemas.microsoft.com/office/drawing/2014/main" id="{C17B1750-270D-DA95-D650-E06EAADCCC01}"/>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5507" name="Rectangle 45">
                <a:extLst>
                  <a:ext uri="{FF2B5EF4-FFF2-40B4-BE49-F238E27FC236}">
                    <a16:creationId xmlns:a16="http://schemas.microsoft.com/office/drawing/2014/main" id="{2539018C-13EA-BEA8-6853-7E179FD63DC2}"/>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8" name="Rectangle 46">
                <a:extLst>
                  <a:ext uri="{FF2B5EF4-FFF2-40B4-BE49-F238E27FC236}">
                    <a16:creationId xmlns:a16="http://schemas.microsoft.com/office/drawing/2014/main" id="{FC09FE3C-6FFD-596D-C483-BE32F37DDB94}"/>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509" name="Rectangle 47">
                <a:extLst>
                  <a:ext uri="{FF2B5EF4-FFF2-40B4-BE49-F238E27FC236}">
                    <a16:creationId xmlns:a16="http://schemas.microsoft.com/office/drawing/2014/main" id="{5003910F-4CD2-C393-7B13-8D37505B9A1B}"/>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504" name="Line 48">
              <a:extLst>
                <a:ext uri="{FF2B5EF4-FFF2-40B4-BE49-F238E27FC236}">
                  <a16:creationId xmlns:a16="http://schemas.microsoft.com/office/drawing/2014/main" id="{54156E1B-3836-1B4E-9D18-601F86398891}"/>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sp>
          <p:nvSpPr>
            <p:cNvPr id="15505" name="Line 49">
              <a:extLst>
                <a:ext uri="{FF2B5EF4-FFF2-40B4-BE49-F238E27FC236}">
                  <a16:creationId xmlns:a16="http://schemas.microsoft.com/office/drawing/2014/main" id="{26F24883-785A-1D1C-6DD1-D1BAE4275B71}"/>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grpSp>
      <p:sp>
        <p:nvSpPr>
          <p:cNvPr id="15365" name="Text Box 50">
            <a:extLst>
              <a:ext uri="{FF2B5EF4-FFF2-40B4-BE49-F238E27FC236}">
                <a16:creationId xmlns:a16="http://schemas.microsoft.com/office/drawing/2014/main" id="{8D20AEAC-652E-3C20-F3AB-677E338CF65E}"/>
              </a:ext>
            </a:extLst>
          </p:cNvPr>
          <p:cNvSpPr txBox="1">
            <a:spLocks noChangeArrowheads="1"/>
          </p:cNvSpPr>
          <p:nvPr/>
        </p:nvSpPr>
        <p:spPr bwMode="auto">
          <a:xfrm>
            <a:off x="400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INTERNAL TO CHARGE</a:t>
            </a:r>
          </a:p>
        </p:txBody>
      </p:sp>
      <p:sp>
        <p:nvSpPr>
          <p:cNvPr id="15366" name="Text Box 51">
            <a:extLst>
              <a:ext uri="{FF2B5EF4-FFF2-40B4-BE49-F238E27FC236}">
                <a16:creationId xmlns:a16="http://schemas.microsoft.com/office/drawing/2014/main" id="{38A7E083-2D34-FB2D-21A9-1CAC98957F0D}"/>
              </a:ext>
            </a:extLst>
          </p:cNvPr>
          <p:cNvSpPr txBox="1">
            <a:spLocks noChangeArrowheads="1"/>
          </p:cNvSpPr>
          <p:nvPr/>
        </p:nvSpPr>
        <p:spPr bwMode="auto">
          <a:xfrm>
            <a:off x="396875"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EXTERNAL TO CHARGE</a:t>
            </a:r>
          </a:p>
        </p:txBody>
      </p:sp>
      <p:sp>
        <p:nvSpPr>
          <p:cNvPr id="15367" name="Text Box 52">
            <a:extLst>
              <a:ext uri="{FF2B5EF4-FFF2-40B4-BE49-F238E27FC236}">
                <a16:creationId xmlns:a16="http://schemas.microsoft.com/office/drawing/2014/main" id="{C8B23F1B-7F10-82A7-F031-527ED4FC5BFE}"/>
              </a:ext>
            </a:extLst>
          </p:cNvPr>
          <p:cNvSpPr txBox="1">
            <a:spLocks noChangeArrowheads="1"/>
          </p:cNvSpPr>
          <p:nvPr/>
        </p:nvSpPr>
        <p:spPr bwMode="auto">
          <a:xfrm>
            <a:off x="6434268" y="4784857"/>
            <a:ext cx="1647825"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UK 120mm tank gun</a:t>
            </a:r>
          </a:p>
        </p:txBody>
      </p:sp>
      <p:sp>
        <p:nvSpPr>
          <p:cNvPr id="15368" name="Text Box 53">
            <a:extLst>
              <a:ext uri="{FF2B5EF4-FFF2-40B4-BE49-F238E27FC236}">
                <a16:creationId xmlns:a16="http://schemas.microsoft.com/office/drawing/2014/main" id="{F71D1A49-03F1-376A-CA68-2E255C463AA2}"/>
              </a:ext>
            </a:extLst>
          </p:cNvPr>
          <p:cNvSpPr txBox="1">
            <a:spLocks noChangeArrowheads="1"/>
          </p:cNvSpPr>
          <p:nvPr/>
        </p:nvSpPr>
        <p:spPr bwMode="auto">
          <a:xfrm>
            <a:off x="785813" y="3421063"/>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VENT HOLE</a:t>
            </a:r>
          </a:p>
        </p:txBody>
      </p:sp>
      <p:sp>
        <p:nvSpPr>
          <p:cNvPr id="15369" name="Text Box 54">
            <a:extLst>
              <a:ext uri="{FF2B5EF4-FFF2-40B4-BE49-F238E27FC236}">
                <a16:creationId xmlns:a16="http://schemas.microsoft.com/office/drawing/2014/main" id="{B30FBBD8-5333-1B93-D011-DF9CD1E7FAA6}"/>
              </a:ext>
            </a:extLst>
          </p:cNvPr>
          <p:cNvSpPr txBox="1">
            <a:spLocks noChangeArrowheads="1"/>
          </p:cNvSpPr>
          <p:nvPr/>
        </p:nvSpPr>
        <p:spPr bwMode="auto">
          <a:xfrm>
            <a:off x="1168400" y="5203825"/>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Mouth</a:t>
            </a:r>
          </a:p>
          <a:p>
            <a:r>
              <a:rPr lang="en-GB" altLang="en-US" sz="1200" b="1"/>
              <a:t>Closure</a:t>
            </a:r>
          </a:p>
        </p:txBody>
      </p:sp>
      <p:sp>
        <p:nvSpPr>
          <p:cNvPr id="15370" name="Text Box 55">
            <a:extLst>
              <a:ext uri="{FF2B5EF4-FFF2-40B4-BE49-F238E27FC236}">
                <a16:creationId xmlns:a16="http://schemas.microsoft.com/office/drawing/2014/main" id="{95FBFEBD-19D4-E1E0-A2C2-0423D9727786}"/>
              </a:ext>
            </a:extLst>
          </p:cNvPr>
          <p:cNvSpPr txBox="1">
            <a:spLocks noChangeArrowheads="1"/>
          </p:cNvSpPr>
          <p:nvPr/>
        </p:nvSpPr>
        <p:spPr bwMode="auto">
          <a:xfrm>
            <a:off x="2081213" y="3752850"/>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SEAL</a:t>
            </a:r>
          </a:p>
          <a:p>
            <a:r>
              <a:rPr lang="en-GB" altLang="en-US" sz="1200" b="1"/>
              <a:t>LINING</a:t>
            </a:r>
          </a:p>
        </p:txBody>
      </p:sp>
      <p:sp>
        <p:nvSpPr>
          <p:cNvPr id="15371" name="Text Box 56">
            <a:extLst>
              <a:ext uri="{FF2B5EF4-FFF2-40B4-BE49-F238E27FC236}">
                <a16:creationId xmlns:a16="http://schemas.microsoft.com/office/drawing/2014/main" id="{2A395105-7359-0DF8-3759-AC6027959437}"/>
              </a:ext>
            </a:extLst>
          </p:cNvPr>
          <p:cNvSpPr txBox="1">
            <a:spLocks noChangeArrowheads="1"/>
          </p:cNvSpPr>
          <p:nvPr/>
        </p:nvSpPr>
        <p:spPr bwMode="auto">
          <a:xfrm>
            <a:off x="6042025" y="3827463"/>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CAP</a:t>
            </a:r>
          </a:p>
        </p:txBody>
      </p:sp>
      <p:sp>
        <p:nvSpPr>
          <p:cNvPr id="15372" name="Text Box 57">
            <a:extLst>
              <a:ext uri="{FF2B5EF4-FFF2-40B4-BE49-F238E27FC236}">
                <a16:creationId xmlns:a16="http://schemas.microsoft.com/office/drawing/2014/main" id="{191F883C-9723-255C-5C6E-BAE7279A9209}"/>
              </a:ext>
            </a:extLst>
          </p:cNvPr>
          <p:cNvSpPr txBox="1">
            <a:spLocks noChangeArrowheads="1"/>
          </p:cNvSpPr>
          <p:nvPr/>
        </p:nvSpPr>
        <p:spPr bwMode="auto">
          <a:xfrm>
            <a:off x="4759325"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SECONDARY</a:t>
            </a:r>
          </a:p>
          <a:p>
            <a:r>
              <a:rPr lang="en-GB" altLang="en-US" sz="1200" b="1"/>
              <a:t>IGNITION</a:t>
            </a:r>
          </a:p>
        </p:txBody>
      </p:sp>
      <p:sp>
        <p:nvSpPr>
          <p:cNvPr id="15373" name="Text Box 58">
            <a:extLst>
              <a:ext uri="{FF2B5EF4-FFF2-40B4-BE49-F238E27FC236}">
                <a16:creationId xmlns:a16="http://schemas.microsoft.com/office/drawing/2014/main" id="{3DA70979-22C4-8A81-45D8-73052155E637}"/>
              </a:ext>
            </a:extLst>
          </p:cNvPr>
          <p:cNvSpPr txBox="1">
            <a:spLocks noChangeArrowheads="1"/>
          </p:cNvSpPr>
          <p:nvPr/>
        </p:nvSpPr>
        <p:spPr bwMode="auto">
          <a:xfrm>
            <a:off x="3875088" y="3838575"/>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MAIN</a:t>
            </a:r>
          </a:p>
          <a:p>
            <a:r>
              <a:rPr lang="en-GB" altLang="en-US" sz="1200" b="1"/>
              <a:t>FILLING</a:t>
            </a:r>
          </a:p>
        </p:txBody>
      </p:sp>
      <p:sp>
        <p:nvSpPr>
          <p:cNvPr id="15374" name="Text Box 59">
            <a:extLst>
              <a:ext uri="{FF2B5EF4-FFF2-40B4-BE49-F238E27FC236}">
                <a16:creationId xmlns:a16="http://schemas.microsoft.com/office/drawing/2014/main" id="{81D5DF87-C70D-08F3-130C-96F790793D0A}"/>
              </a:ext>
            </a:extLst>
          </p:cNvPr>
          <p:cNvSpPr txBox="1">
            <a:spLocks noChangeArrowheads="1"/>
          </p:cNvSpPr>
          <p:nvPr/>
        </p:nvSpPr>
        <p:spPr bwMode="auto">
          <a:xfrm>
            <a:off x="3116263" y="4062413"/>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BODY</a:t>
            </a:r>
          </a:p>
        </p:txBody>
      </p:sp>
      <p:sp>
        <p:nvSpPr>
          <p:cNvPr id="15375" name="Line 60">
            <a:extLst>
              <a:ext uri="{FF2B5EF4-FFF2-40B4-BE49-F238E27FC236}">
                <a16:creationId xmlns:a16="http://schemas.microsoft.com/office/drawing/2014/main" id="{12EAFFB2-B582-7665-62CE-F8E4BA4FFD3C}"/>
              </a:ext>
            </a:extLst>
          </p:cNvPr>
          <p:cNvSpPr>
            <a:spLocks noChangeShapeType="1"/>
          </p:cNvSpPr>
          <p:nvPr/>
        </p:nvSpPr>
        <p:spPr bwMode="auto">
          <a:xfrm flipH="1" flipV="1">
            <a:off x="6049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6" name="Line 61">
            <a:extLst>
              <a:ext uri="{FF2B5EF4-FFF2-40B4-BE49-F238E27FC236}">
                <a16:creationId xmlns:a16="http://schemas.microsoft.com/office/drawing/2014/main" id="{47A1AE4C-AB29-D012-2C98-3CCFBD23FE9C}"/>
              </a:ext>
            </a:extLst>
          </p:cNvPr>
          <p:cNvSpPr>
            <a:spLocks noChangeShapeType="1"/>
          </p:cNvSpPr>
          <p:nvPr/>
        </p:nvSpPr>
        <p:spPr bwMode="auto">
          <a:xfrm flipV="1">
            <a:off x="5376863" y="2809875"/>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7" name="Line 62">
            <a:extLst>
              <a:ext uri="{FF2B5EF4-FFF2-40B4-BE49-F238E27FC236}">
                <a16:creationId xmlns:a16="http://schemas.microsoft.com/office/drawing/2014/main" id="{F3EB2D69-7052-3003-D92F-E7EAA126A68D}"/>
              </a:ext>
            </a:extLst>
          </p:cNvPr>
          <p:cNvSpPr>
            <a:spLocks noChangeShapeType="1"/>
          </p:cNvSpPr>
          <p:nvPr/>
        </p:nvSpPr>
        <p:spPr bwMode="auto">
          <a:xfrm flipV="1">
            <a:off x="4246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8" name="Line 63">
            <a:extLst>
              <a:ext uri="{FF2B5EF4-FFF2-40B4-BE49-F238E27FC236}">
                <a16:creationId xmlns:a16="http://schemas.microsoft.com/office/drawing/2014/main" id="{2B505D49-5FE7-C105-AEE9-5790E0663CB6}"/>
              </a:ext>
            </a:extLst>
          </p:cNvPr>
          <p:cNvSpPr>
            <a:spLocks noChangeShapeType="1"/>
          </p:cNvSpPr>
          <p:nvPr/>
        </p:nvSpPr>
        <p:spPr bwMode="auto">
          <a:xfrm flipV="1">
            <a:off x="3398838" y="3225800"/>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9" name="Line 64">
            <a:extLst>
              <a:ext uri="{FF2B5EF4-FFF2-40B4-BE49-F238E27FC236}">
                <a16:creationId xmlns:a16="http://schemas.microsoft.com/office/drawing/2014/main" id="{0F7CCCE3-9DEF-302F-59F2-7F0B1652D55F}"/>
              </a:ext>
            </a:extLst>
          </p:cNvPr>
          <p:cNvSpPr>
            <a:spLocks noChangeShapeType="1"/>
          </p:cNvSpPr>
          <p:nvPr/>
        </p:nvSpPr>
        <p:spPr bwMode="auto">
          <a:xfrm flipV="1">
            <a:off x="2592388" y="3141663"/>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0" name="Line 65">
            <a:extLst>
              <a:ext uri="{FF2B5EF4-FFF2-40B4-BE49-F238E27FC236}">
                <a16:creationId xmlns:a16="http://schemas.microsoft.com/office/drawing/2014/main" id="{8F417572-8ED3-7C41-ABEC-8615620BD8DE}"/>
              </a:ext>
            </a:extLst>
          </p:cNvPr>
          <p:cNvSpPr>
            <a:spLocks noChangeShapeType="1"/>
          </p:cNvSpPr>
          <p:nvPr/>
        </p:nvSpPr>
        <p:spPr bwMode="auto">
          <a:xfrm flipV="1">
            <a:off x="1811338" y="3200400"/>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1" name="Line 66">
            <a:extLst>
              <a:ext uri="{FF2B5EF4-FFF2-40B4-BE49-F238E27FC236}">
                <a16:creationId xmlns:a16="http://schemas.microsoft.com/office/drawing/2014/main" id="{5CA8E751-E693-45C4-C27E-7A28642247BA}"/>
              </a:ext>
            </a:extLst>
          </p:cNvPr>
          <p:cNvSpPr>
            <a:spLocks noChangeShapeType="1"/>
          </p:cNvSpPr>
          <p:nvPr/>
        </p:nvSpPr>
        <p:spPr bwMode="auto">
          <a:xfrm>
            <a:off x="2043113"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2" name="Line 67">
            <a:extLst>
              <a:ext uri="{FF2B5EF4-FFF2-40B4-BE49-F238E27FC236}">
                <a16:creationId xmlns:a16="http://schemas.microsoft.com/office/drawing/2014/main" id="{0A06BF47-FEF8-B37C-A1B0-F757F41001A9}"/>
              </a:ext>
            </a:extLst>
          </p:cNvPr>
          <p:cNvSpPr>
            <a:spLocks noChangeShapeType="1"/>
          </p:cNvSpPr>
          <p:nvPr/>
        </p:nvSpPr>
        <p:spPr bwMode="auto">
          <a:xfrm>
            <a:off x="3389313" y="4348163"/>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3" name="Line 68">
            <a:extLst>
              <a:ext uri="{FF2B5EF4-FFF2-40B4-BE49-F238E27FC236}">
                <a16:creationId xmlns:a16="http://schemas.microsoft.com/office/drawing/2014/main" id="{33A73F3B-6576-A842-8C2C-C65C3DA7558C}"/>
              </a:ext>
            </a:extLst>
          </p:cNvPr>
          <p:cNvSpPr>
            <a:spLocks noChangeShapeType="1"/>
          </p:cNvSpPr>
          <p:nvPr/>
        </p:nvSpPr>
        <p:spPr bwMode="auto">
          <a:xfrm>
            <a:off x="4229100" y="4297363"/>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4" name="Line 69">
            <a:extLst>
              <a:ext uri="{FF2B5EF4-FFF2-40B4-BE49-F238E27FC236}">
                <a16:creationId xmlns:a16="http://schemas.microsoft.com/office/drawing/2014/main" id="{D5EC23C4-2141-D076-9DDC-BE842FB4F25C}"/>
              </a:ext>
            </a:extLst>
          </p:cNvPr>
          <p:cNvSpPr>
            <a:spLocks noChangeShapeType="1"/>
          </p:cNvSpPr>
          <p:nvPr/>
        </p:nvSpPr>
        <p:spPr bwMode="auto">
          <a:xfrm>
            <a:off x="5359400"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5" name="Line 70">
            <a:extLst>
              <a:ext uri="{FF2B5EF4-FFF2-40B4-BE49-F238E27FC236}">
                <a16:creationId xmlns:a16="http://schemas.microsoft.com/office/drawing/2014/main" id="{50E09F32-042B-3554-9E59-B8346811A9B0}"/>
              </a:ext>
            </a:extLst>
          </p:cNvPr>
          <p:cNvSpPr>
            <a:spLocks noChangeShapeType="1"/>
          </p:cNvSpPr>
          <p:nvPr/>
        </p:nvSpPr>
        <p:spPr bwMode="auto">
          <a:xfrm flipH="1">
            <a:off x="5759450" y="4089400"/>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6" name="Freeform 71" descr="Large confetti">
            <a:extLst>
              <a:ext uri="{FF2B5EF4-FFF2-40B4-BE49-F238E27FC236}">
                <a16:creationId xmlns:a16="http://schemas.microsoft.com/office/drawing/2014/main" id="{CCEF3F50-8758-A48E-69E3-0BBEE3CB58E4}"/>
              </a:ext>
            </a:extLst>
          </p:cNvPr>
          <p:cNvSpPr>
            <a:spLocks noChangeAspect="1"/>
          </p:cNvSpPr>
          <p:nvPr/>
        </p:nvSpPr>
        <p:spPr bwMode="auto">
          <a:xfrm>
            <a:off x="7572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15387" name="Group 72">
            <a:extLst>
              <a:ext uri="{FF2B5EF4-FFF2-40B4-BE49-F238E27FC236}">
                <a16:creationId xmlns:a16="http://schemas.microsoft.com/office/drawing/2014/main" id="{B254D559-1982-DF72-0572-C7EED514E127}"/>
              </a:ext>
            </a:extLst>
          </p:cNvPr>
          <p:cNvGrpSpPr>
            <a:grpSpLocks noChangeAspect="1"/>
          </p:cNvGrpSpPr>
          <p:nvPr/>
        </p:nvGrpSpPr>
        <p:grpSpPr bwMode="auto">
          <a:xfrm>
            <a:off x="6796088" y="3013075"/>
            <a:ext cx="895350" cy="211138"/>
            <a:chOff x="1437" y="1305"/>
            <a:chExt cx="2993" cy="707"/>
          </a:xfrm>
        </p:grpSpPr>
        <p:sp>
          <p:nvSpPr>
            <p:cNvPr id="15467" name="Freeform 73">
              <a:extLst>
                <a:ext uri="{FF2B5EF4-FFF2-40B4-BE49-F238E27FC236}">
                  <a16:creationId xmlns:a16="http://schemas.microsoft.com/office/drawing/2014/main" id="{0B0AD1FD-6238-CB90-6020-F5E76C3F2491}"/>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68" name="Freeform 74">
              <a:extLst>
                <a:ext uri="{FF2B5EF4-FFF2-40B4-BE49-F238E27FC236}">
                  <a16:creationId xmlns:a16="http://schemas.microsoft.com/office/drawing/2014/main" id="{EADABDD1-C793-F96C-2CCA-13B83BCA2068}"/>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5469" name="Group 75">
              <a:extLst>
                <a:ext uri="{FF2B5EF4-FFF2-40B4-BE49-F238E27FC236}">
                  <a16:creationId xmlns:a16="http://schemas.microsoft.com/office/drawing/2014/main" id="{11A89454-DCE7-0B37-A649-D343D9BC85D9}"/>
                </a:ext>
              </a:extLst>
            </p:cNvPr>
            <p:cNvGrpSpPr>
              <a:grpSpLocks noChangeAspect="1"/>
            </p:cNvGrpSpPr>
            <p:nvPr/>
          </p:nvGrpSpPr>
          <p:grpSpPr bwMode="auto">
            <a:xfrm>
              <a:off x="3799" y="1305"/>
              <a:ext cx="233" cy="707"/>
              <a:chOff x="3799" y="1296"/>
              <a:chExt cx="233" cy="707"/>
            </a:xfrm>
          </p:grpSpPr>
          <p:sp>
            <p:nvSpPr>
              <p:cNvPr id="15470" name="Rectangle 76">
                <a:extLst>
                  <a:ext uri="{FF2B5EF4-FFF2-40B4-BE49-F238E27FC236}">
                    <a16:creationId xmlns:a16="http://schemas.microsoft.com/office/drawing/2014/main" id="{BDB7AABA-B7DD-D90E-F79E-7E60B7C36968}"/>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1" name="AutoShape 77">
                <a:extLst>
                  <a:ext uri="{FF2B5EF4-FFF2-40B4-BE49-F238E27FC236}">
                    <a16:creationId xmlns:a16="http://schemas.microsoft.com/office/drawing/2014/main" id="{17092AE0-DD9F-EEBC-661E-EC32EF429576}"/>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72" name="AutoShape 78">
                <a:extLst>
                  <a:ext uri="{FF2B5EF4-FFF2-40B4-BE49-F238E27FC236}">
                    <a16:creationId xmlns:a16="http://schemas.microsoft.com/office/drawing/2014/main" id="{BC6FBC02-55D4-663E-62BF-CD60D3A5B2B9}"/>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88" name="Group 79">
            <a:extLst>
              <a:ext uri="{FF2B5EF4-FFF2-40B4-BE49-F238E27FC236}">
                <a16:creationId xmlns:a16="http://schemas.microsoft.com/office/drawing/2014/main" id="{D48BDC89-FB22-60AD-3FEC-2267EF91922A}"/>
              </a:ext>
            </a:extLst>
          </p:cNvPr>
          <p:cNvGrpSpPr>
            <a:grpSpLocks noChangeAspect="1"/>
          </p:cNvGrpSpPr>
          <p:nvPr/>
        </p:nvGrpSpPr>
        <p:grpSpPr bwMode="auto">
          <a:xfrm>
            <a:off x="7572375" y="2952750"/>
            <a:ext cx="1339850" cy="334963"/>
            <a:chOff x="3721" y="2861"/>
            <a:chExt cx="1519" cy="380"/>
          </a:xfrm>
        </p:grpSpPr>
        <p:sp>
          <p:nvSpPr>
            <p:cNvPr id="15465" name="Freeform 80">
              <a:extLst>
                <a:ext uri="{FF2B5EF4-FFF2-40B4-BE49-F238E27FC236}">
                  <a16:creationId xmlns:a16="http://schemas.microsoft.com/office/drawing/2014/main" id="{9EECEB7F-E36B-27A2-1A65-26E5204DFB42}"/>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5466" name="Freeform 81">
              <a:extLst>
                <a:ext uri="{FF2B5EF4-FFF2-40B4-BE49-F238E27FC236}">
                  <a16:creationId xmlns:a16="http://schemas.microsoft.com/office/drawing/2014/main" id="{2170BF8E-5D68-2321-3B71-70DEC9C327E3}"/>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grpSp>
      <p:grpSp>
        <p:nvGrpSpPr>
          <p:cNvPr id="15389" name="Group 82">
            <a:extLst>
              <a:ext uri="{FF2B5EF4-FFF2-40B4-BE49-F238E27FC236}">
                <a16:creationId xmlns:a16="http://schemas.microsoft.com/office/drawing/2014/main" id="{3C03DCEA-EB26-5E61-5060-6EF34467D4B8}"/>
              </a:ext>
            </a:extLst>
          </p:cNvPr>
          <p:cNvGrpSpPr>
            <a:grpSpLocks noChangeAspect="1"/>
          </p:cNvGrpSpPr>
          <p:nvPr/>
        </p:nvGrpSpPr>
        <p:grpSpPr bwMode="auto">
          <a:xfrm>
            <a:off x="8077200" y="3082925"/>
            <a:ext cx="835025" cy="76200"/>
            <a:chOff x="3058" y="1625"/>
            <a:chExt cx="1396" cy="129"/>
          </a:xfrm>
        </p:grpSpPr>
        <p:sp>
          <p:nvSpPr>
            <p:cNvPr id="15460" name="AutoShape 83">
              <a:extLst>
                <a:ext uri="{FF2B5EF4-FFF2-40B4-BE49-F238E27FC236}">
                  <a16:creationId xmlns:a16="http://schemas.microsoft.com/office/drawing/2014/main" id="{A9C1561C-E38A-18AD-E4B1-1367853493B7}"/>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1" name="AutoShape 84">
              <a:extLst>
                <a:ext uri="{FF2B5EF4-FFF2-40B4-BE49-F238E27FC236}">
                  <a16:creationId xmlns:a16="http://schemas.microsoft.com/office/drawing/2014/main" id="{EFDA563A-DF60-BE9F-F6B7-16476787F069}"/>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2" name="Freeform 85">
              <a:extLst>
                <a:ext uri="{FF2B5EF4-FFF2-40B4-BE49-F238E27FC236}">
                  <a16:creationId xmlns:a16="http://schemas.microsoft.com/office/drawing/2014/main" id="{9D3203DA-AB97-5D04-89D9-329F6BA76163}"/>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US"/>
            </a:p>
          </p:txBody>
        </p:sp>
        <p:sp>
          <p:nvSpPr>
            <p:cNvPr id="15463" name="Rectangle 86">
              <a:extLst>
                <a:ext uri="{FF2B5EF4-FFF2-40B4-BE49-F238E27FC236}">
                  <a16:creationId xmlns:a16="http://schemas.microsoft.com/office/drawing/2014/main" id="{3448FA7D-1C62-373C-CAB7-BE4D1ADACF50}"/>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4" name="Rectangle 87">
              <a:extLst>
                <a:ext uri="{FF2B5EF4-FFF2-40B4-BE49-F238E27FC236}">
                  <a16:creationId xmlns:a16="http://schemas.microsoft.com/office/drawing/2014/main" id="{2DFA0747-6CAE-29BD-BC33-73197A769390}"/>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390" name="Group 88">
            <a:extLst>
              <a:ext uri="{FF2B5EF4-FFF2-40B4-BE49-F238E27FC236}">
                <a16:creationId xmlns:a16="http://schemas.microsoft.com/office/drawing/2014/main" id="{6FDCD281-28CF-A8E8-DBDE-0413166C9FD0}"/>
              </a:ext>
            </a:extLst>
          </p:cNvPr>
          <p:cNvGrpSpPr>
            <a:grpSpLocks noChangeAspect="1"/>
          </p:cNvGrpSpPr>
          <p:nvPr/>
        </p:nvGrpSpPr>
        <p:grpSpPr bwMode="auto">
          <a:xfrm>
            <a:off x="7532688" y="5583238"/>
            <a:ext cx="1057275" cy="284162"/>
            <a:chOff x="2888" y="3077"/>
            <a:chExt cx="1423" cy="382"/>
          </a:xfrm>
        </p:grpSpPr>
        <p:sp>
          <p:nvSpPr>
            <p:cNvPr id="15426" name="AutoShape 89">
              <a:extLst>
                <a:ext uri="{FF2B5EF4-FFF2-40B4-BE49-F238E27FC236}">
                  <a16:creationId xmlns:a16="http://schemas.microsoft.com/office/drawing/2014/main" id="{A7D0DF7B-3A80-35C5-A905-51A6CAA60AFC}"/>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27" name="Freeform 90">
              <a:extLst>
                <a:ext uri="{FF2B5EF4-FFF2-40B4-BE49-F238E27FC236}">
                  <a16:creationId xmlns:a16="http://schemas.microsoft.com/office/drawing/2014/main" id="{AA8A352B-40BA-3447-6283-D3348D1B19EC}"/>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5428" name="Freeform 91">
              <a:extLst>
                <a:ext uri="{FF2B5EF4-FFF2-40B4-BE49-F238E27FC236}">
                  <a16:creationId xmlns:a16="http://schemas.microsoft.com/office/drawing/2014/main" id="{E8A5651D-D7F8-3234-07A3-F74DDE587C25}"/>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5429" name="Group 92">
              <a:extLst>
                <a:ext uri="{FF2B5EF4-FFF2-40B4-BE49-F238E27FC236}">
                  <a16:creationId xmlns:a16="http://schemas.microsoft.com/office/drawing/2014/main" id="{95744EF2-8FD0-D4E5-E5BC-0374C2DC1A7C}"/>
                </a:ext>
              </a:extLst>
            </p:cNvPr>
            <p:cNvGrpSpPr>
              <a:grpSpLocks noChangeAspect="1"/>
            </p:cNvGrpSpPr>
            <p:nvPr/>
          </p:nvGrpSpPr>
          <p:grpSpPr bwMode="auto">
            <a:xfrm>
              <a:off x="2888" y="3077"/>
              <a:ext cx="95" cy="380"/>
              <a:chOff x="2840" y="2365"/>
              <a:chExt cx="95" cy="380"/>
            </a:xfrm>
          </p:grpSpPr>
          <p:sp>
            <p:nvSpPr>
              <p:cNvPr id="15458" name="Freeform 93">
                <a:extLst>
                  <a:ext uri="{FF2B5EF4-FFF2-40B4-BE49-F238E27FC236}">
                    <a16:creationId xmlns:a16="http://schemas.microsoft.com/office/drawing/2014/main" id="{5999CBF2-1101-A7ED-D8F2-A442814C10D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5459" name="Rectangle 94">
                <a:extLst>
                  <a:ext uri="{FF2B5EF4-FFF2-40B4-BE49-F238E27FC236}">
                    <a16:creationId xmlns:a16="http://schemas.microsoft.com/office/drawing/2014/main" id="{1BB2D107-12A3-C233-7D63-6110E78D57A9}"/>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0" name="Group 95">
              <a:extLst>
                <a:ext uri="{FF2B5EF4-FFF2-40B4-BE49-F238E27FC236}">
                  <a16:creationId xmlns:a16="http://schemas.microsoft.com/office/drawing/2014/main" id="{4E76C1AF-9C97-9472-E4BC-A239B9496800}"/>
                </a:ext>
              </a:extLst>
            </p:cNvPr>
            <p:cNvGrpSpPr>
              <a:grpSpLocks noChangeAspect="1"/>
            </p:cNvGrpSpPr>
            <p:nvPr/>
          </p:nvGrpSpPr>
          <p:grpSpPr bwMode="auto">
            <a:xfrm>
              <a:off x="2980" y="3106"/>
              <a:ext cx="1234" cy="321"/>
              <a:chOff x="2932" y="2394"/>
              <a:chExt cx="1234" cy="321"/>
            </a:xfrm>
          </p:grpSpPr>
          <p:grpSp>
            <p:nvGrpSpPr>
              <p:cNvPr id="15431" name="Group 96">
                <a:extLst>
                  <a:ext uri="{FF2B5EF4-FFF2-40B4-BE49-F238E27FC236}">
                    <a16:creationId xmlns:a16="http://schemas.microsoft.com/office/drawing/2014/main" id="{C62928DE-235D-3808-E4DC-00752EC3AD48}"/>
                  </a:ext>
                </a:extLst>
              </p:cNvPr>
              <p:cNvGrpSpPr>
                <a:grpSpLocks noChangeAspect="1"/>
              </p:cNvGrpSpPr>
              <p:nvPr/>
            </p:nvGrpSpPr>
            <p:grpSpPr bwMode="auto">
              <a:xfrm>
                <a:off x="2932" y="2397"/>
                <a:ext cx="1234" cy="105"/>
                <a:chOff x="2942" y="2401"/>
                <a:chExt cx="1234" cy="334"/>
              </a:xfrm>
            </p:grpSpPr>
            <p:sp>
              <p:nvSpPr>
                <p:cNvPr id="15451" name="Rectangle 97">
                  <a:extLst>
                    <a:ext uri="{FF2B5EF4-FFF2-40B4-BE49-F238E27FC236}">
                      <a16:creationId xmlns:a16="http://schemas.microsoft.com/office/drawing/2014/main" id="{A34AD9FA-DC14-A18F-7318-DD92CCC72B7D}"/>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2" name="Rectangle 98">
                  <a:extLst>
                    <a:ext uri="{FF2B5EF4-FFF2-40B4-BE49-F238E27FC236}">
                      <a16:creationId xmlns:a16="http://schemas.microsoft.com/office/drawing/2014/main" id="{C4506A07-613A-669E-0713-4D9D006F0F0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3" name="Rectangle 99">
                  <a:extLst>
                    <a:ext uri="{FF2B5EF4-FFF2-40B4-BE49-F238E27FC236}">
                      <a16:creationId xmlns:a16="http://schemas.microsoft.com/office/drawing/2014/main" id="{EBCFAC80-9160-6B20-F5A0-17FF78E04239}"/>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4" name="Rectangle 100">
                  <a:extLst>
                    <a:ext uri="{FF2B5EF4-FFF2-40B4-BE49-F238E27FC236}">
                      <a16:creationId xmlns:a16="http://schemas.microsoft.com/office/drawing/2014/main" id="{580819A7-CC06-F1F3-E849-9BFCA5EE609B}"/>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5" name="Rectangle 101">
                  <a:extLst>
                    <a:ext uri="{FF2B5EF4-FFF2-40B4-BE49-F238E27FC236}">
                      <a16:creationId xmlns:a16="http://schemas.microsoft.com/office/drawing/2014/main" id="{72414CCA-9D29-75AF-FAE1-A99EC5E9BD50}"/>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6" name="Rectangle 102">
                  <a:extLst>
                    <a:ext uri="{FF2B5EF4-FFF2-40B4-BE49-F238E27FC236}">
                      <a16:creationId xmlns:a16="http://schemas.microsoft.com/office/drawing/2014/main" id="{6F3ABBE8-05B2-DA0A-24A7-C6D4DF9290D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7" name="Rectangle 103">
                  <a:extLst>
                    <a:ext uri="{FF2B5EF4-FFF2-40B4-BE49-F238E27FC236}">
                      <a16:creationId xmlns:a16="http://schemas.microsoft.com/office/drawing/2014/main" id="{7838F1F1-7399-DCD4-BF26-FDE619464B9F}"/>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2" name="Group 104">
                <a:extLst>
                  <a:ext uri="{FF2B5EF4-FFF2-40B4-BE49-F238E27FC236}">
                    <a16:creationId xmlns:a16="http://schemas.microsoft.com/office/drawing/2014/main" id="{ECB4F847-8C8A-437A-A819-AABB1E7592F1}"/>
                  </a:ext>
                </a:extLst>
              </p:cNvPr>
              <p:cNvGrpSpPr>
                <a:grpSpLocks noChangeAspect="1"/>
              </p:cNvGrpSpPr>
              <p:nvPr/>
            </p:nvGrpSpPr>
            <p:grpSpPr bwMode="auto">
              <a:xfrm>
                <a:off x="2932" y="2503"/>
                <a:ext cx="1234" cy="104"/>
                <a:chOff x="2942" y="2401"/>
                <a:chExt cx="1234" cy="334"/>
              </a:xfrm>
            </p:grpSpPr>
            <p:sp>
              <p:nvSpPr>
                <p:cNvPr id="15444" name="Rectangle 105">
                  <a:extLst>
                    <a:ext uri="{FF2B5EF4-FFF2-40B4-BE49-F238E27FC236}">
                      <a16:creationId xmlns:a16="http://schemas.microsoft.com/office/drawing/2014/main" id="{42566F92-1CE2-A9A5-CAEB-4F7176DA0CBB}"/>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5" name="Rectangle 106">
                  <a:extLst>
                    <a:ext uri="{FF2B5EF4-FFF2-40B4-BE49-F238E27FC236}">
                      <a16:creationId xmlns:a16="http://schemas.microsoft.com/office/drawing/2014/main" id="{CC3E5696-8731-80F9-4FA8-0979CEB9998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6" name="Rectangle 107">
                  <a:extLst>
                    <a:ext uri="{FF2B5EF4-FFF2-40B4-BE49-F238E27FC236}">
                      <a16:creationId xmlns:a16="http://schemas.microsoft.com/office/drawing/2014/main" id="{6CFBE75F-800B-01C4-5A06-6FD8C6665C66}"/>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7" name="Rectangle 108">
                  <a:extLst>
                    <a:ext uri="{FF2B5EF4-FFF2-40B4-BE49-F238E27FC236}">
                      <a16:creationId xmlns:a16="http://schemas.microsoft.com/office/drawing/2014/main" id="{40F1F9E6-80AC-2BBA-3732-4EABF910FB12}"/>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8" name="Rectangle 109">
                  <a:extLst>
                    <a:ext uri="{FF2B5EF4-FFF2-40B4-BE49-F238E27FC236}">
                      <a16:creationId xmlns:a16="http://schemas.microsoft.com/office/drawing/2014/main" id="{FD5F32C8-8299-0B1A-87D2-6BA3BB3CDA5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9" name="Rectangle 110">
                  <a:extLst>
                    <a:ext uri="{FF2B5EF4-FFF2-40B4-BE49-F238E27FC236}">
                      <a16:creationId xmlns:a16="http://schemas.microsoft.com/office/drawing/2014/main" id="{C5EDC680-076B-D9AE-6F08-D23BD0704A34}"/>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50" name="Rectangle 111">
                  <a:extLst>
                    <a:ext uri="{FF2B5EF4-FFF2-40B4-BE49-F238E27FC236}">
                      <a16:creationId xmlns:a16="http://schemas.microsoft.com/office/drawing/2014/main" id="{42EC94FF-4420-A6A2-4A00-491D548E10B1}"/>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33" name="Group 112">
                <a:extLst>
                  <a:ext uri="{FF2B5EF4-FFF2-40B4-BE49-F238E27FC236}">
                    <a16:creationId xmlns:a16="http://schemas.microsoft.com/office/drawing/2014/main" id="{43A2B7A4-B32C-2626-9115-B150B490E94D}"/>
                  </a:ext>
                </a:extLst>
              </p:cNvPr>
              <p:cNvGrpSpPr>
                <a:grpSpLocks noChangeAspect="1"/>
              </p:cNvGrpSpPr>
              <p:nvPr/>
            </p:nvGrpSpPr>
            <p:grpSpPr bwMode="auto">
              <a:xfrm>
                <a:off x="2932" y="2609"/>
                <a:ext cx="1234" cy="105"/>
                <a:chOff x="2942" y="2401"/>
                <a:chExt cx="1234" cy="334"/>
              </a:xfrm>
            </p:grpSpPr>
            <p:sp>
              <p:nvSpPr>
                <p:cNvPr id="15437" name="Rectangle 113">
                  <a:extLst>
                    <a:ext uri="{FF2B5EF4-FFF2-40B4-BE49-F238E27FC236}">
                      <a16:creationId xmlns:a16="http://schemas.microsoft.com/office/drawing/2014/main" id="{090D5B79-F4F2-1767-F7AE-4FB44ABB4E1A}"/>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8" name="Rectangle 114">
                  <a:extLst>
                    <a:ext uri="{FF2B5EF4-FFF2-40B4-BE49-F238E27FC236}">
                      <a16:creationId xmlns:a16="http://schemas.microsoft.com/office/drawing/2014/main" id="{15268DFC-83F5-EDF2-F9F0-58F2D938788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9" name="Rectangle 115">
                  <a:extLst>
                    <a:ext uri="{FF2B5EF4-FFF2-40B4-BE49-F238E27FC236}">
                      <a16:creationId xmlns:a16="http://schemas.microsoft.com/office/drawing/2014/main" id="{879E279E-EE8A-17EA-F733-1EBEE5559A2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0" name="Rectangle 116">
                  <a:extLst>
                    <a:ext uri="{FF2B5EF4-FFF2-40B4-BE49-F238E27FC236}">
                      <a16:creationId xmlns:a16="http://schemas.microsoft.com/office/drawing/2014/main" id="{FC626932-82BA-3F3D-70E2-48FBAF566FC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1" name="Rectangle 117">
                  <a:extLst>
                    <a:ext uri="{FF2B5EF4-FFF2-40B4-BE49-F238E27FC236}">
                      <a16:creationId xmlns:a16="http://schemas.microsoft.com/office/drawing/2014/main" id="{8A0F66AE-C2FB-9FB6-3313-95AD58FAF98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2" name="Rectangle 118">
                  <a:extLst>
                    <a:ext uri="{FF2B5EF4-FFF2-40B4-BE49-F238E27FC236}">
                      <a16:creationId xmlns:a16="http://schemas.microsoft.com/office/drawing/2014/main" id="{0762A65F-7447-033D-24A5-22E3F45B9A8F}"/>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3" name="Rectangle 119">
                  <a:extLst>
                    <a:ext uri="{FF2B5EF4-FFF2-40B4-BE49-F238E27FC236}">
                      <a16:creationId xmlns:a16="http://schemas.microsoft.com/office/drawing/2014/main" id="{803779C7-A72F-F8A0-038C-DAF4C51773D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434" name="Line 120">
                <a:extLst>
                  <a:ext uri="{FF2B5EF4-FFF2-40B4-BE49-F238E27FC236}">
                    <a16:creationId xmlns:a16="http://schemas.microsoft.com/office/drawing/2014/main" id="{B9D0E463-DD47-9DC2-71DF-7D4968D849A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5" name="Line 121">
                <a:extLst>
                  <a:ext uri="{FF2B5EF4-FFF2-40B4-BE49-F238E27FC236}">
                    <a16:creationId xmlns:a16="http://schemas.microsoft.com/office/drawing/2014/main" id="{74B8C882-51F6-5F24-AB5C-0ECA7BF13952}"/>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6" name="Line 122">
                <a:extLst>
                  <a:ext uri="{FF2B5EF4-FFF2-40B4-BE49-F238E27FC236}">
                    <a16:creationId xmlns:a16="http://schemas.microsoft.com/office/drawing/2014/main" id="{9DC2BCBB-1E0E-B170-C42C-60239D45ED21}"/>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91" name="Group 123">
            <a:extLst>
              <a:ext uri="{FF2B5EF4-FFF2-40B4-BE49-F238E27FC236}">
                <a16:creationId xmlns:a16="http://schemas.microsoft.com/office/drawing/2014/main" id="{95FA3C05-8043-473B-6630-8A33569FD650}"/>
              </a:ext>
            </a:extLst>
          </p:cNvPr>
          <p:cNvGrpSpPr>
            <a:grpSpLocks noChangeAspect="1"/>
          </p:cNvGrpSpPr>
          <p:nvPr/>
        </p:nvGrpSpPr>
        <p:grpSpPr bwMode="auto">
          <a:xfrm>
            <a:off x="6467475" y="5595938"/>
            <a:ext cx="1025525" cy="257175"/>
            <a:chOff x="336" y="2456"/>
            <a:chExt cx="1843" cy="461"/>
          </a:xfrm>
        </p:grpSpPr>
        <p:sp>
          <p:nvSpPr>
            <p:cNvPr id="15401" name="Freeform 124">
              <a:extLst>
                <a:ext uri="{FF2B5EF4-FFF2-40B4-BE49-F238E27FC236}">
                  <a16:creationId xmlns:a16="http://schemas.microsoft.com/office/drawing/2014/main" id="{5E0E2EE7-A205-A1C0-5E80-C5DFAB9A40CA}"/>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2" name="Freeform 125">
              <a:extLst>
                <a:ext uri="{FF2B5EF4-FFF2-40B4-BE49-F238E27FC236}">
                  <a16:creationId xmlns:a16="http://schemas.microsoft.com/office/drawing/2014/main" id="{49A50664-727D-8586-CF0C-EEBDDEBA6AD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3" name="Freeform 126">
              <a:extLst>
                <a:ext uri="{FF2B5EF4-FFF2-40B4-BE49-F238E27FC236}">
                  <a16:creationId xmlns:a16="http://schemas.microsoft.com/office/drawing/2014/main" id="{C5AECE85-22E4-F67E-13F0-26897D14326A}"/>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4" name="Freeform 127">
              <a:extLst>
                <a:ext uri="{FF2B5EF4-FFF2-40B4-BE49-F238E27FC236}">
                  <a16:creationId xmlns:a16="http://schemas.microsoft.com/office/drawing/2014/main" id="{C13656B0-5814-31D8-15E2-EA34681D7BA1}"/>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5" name="Freeform 128">
              <a:extLst>
                <a:ext uri="{FF2B5EF4-FFF2-40B4-BE49-F238E27FC236}">
                  <a16:creationId xmlns:a16="http://schemas.microsoft.com/office/drawing/2014/main" id="{7AC3E98B-8FC1-230E-D2B0-9ACB56F81B7C}"/>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6" name="Freeform 129">
              <a:extLst>
                <a:ext uri="{FF2B5EF4-FFF2-40B4-BE49-F238E27FC236}">
                  <a16:creationId xmlns:a16="http://schemas.microsoft.com/office/drawing/2014/main" id="{C82590AB-9656-3D66-1939-5AC4FB9B8182}"/>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7" name="Freeform 130">
              <a:extLst>
                <a:ext uri="{FF2B5EF4-FFF2-40B4-BE49-F238E27FC236}">
                  <a16:creationId xmlns:a16="http://schemas.microsoft.com/office/drawing/2014/main" id="{9352FF79-13E4-0C08-D9D8-A53A2B85E29D}"/>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08" name="AutoShape 131">
              <a:extLst>
                <a:ext uri="{FF2B5EF4-FFF2-40B4-BE49-F238E27FC236}">
                  <a16:creationId xmlns:a16="http://schemas.microsoft.com/office/drawing/2014/main" id="{247A2098-6692-AAC1-0405-BF7E2418E929}"/>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09" name="Freeform 132">
              <a:extLst>
                <a:ext uri="{FF2B5EF4-FFF2-40B4-BE49-F238E27FC236}">
                  <a16:creationId xmlns:a16="http://schemas.microsoft.com/office/drawing/2014/main" id="{056E7D32-5EEA-5EEF-6A94-3C82B939ADE6}"/>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10" name="Freeform 133">
              <a:extLst>
                <a:ext uri="{FF2B5EF4-FFF2-40B4-BE49-F238E27FC236}">
                  <a16:creationId xmlns:a16="http://schemas.microsoft.com/office/drawing/2014/main" id="{38666155-8A7A-2865-F700-CD9C1E8D03A3}"/>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11" name="Rectangle 134">
              <a:extLst>
                <a:ext uri="{FF2B5EF4-FFF2-40B4-BE49-F238E27FC236}">
                  <a16:creationId xmlns:a16="http://schemas.microsoft.com/office/drawing/2014/main" id="{C8BFEBEB-55E0-0872-CCB7-9095156FDA76}"/>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2" name="Rectangle 135">
              <a:extLst>
                <a:ext uri="{FF2B5EF4-FFF2-40B4-BE49-F238E27FC236}">
                  <a16:creationId xmlns:a16="http://schemas.microsoft.com/office/drawing/2014/main" id="{ED2F276A-ACC2-0F60-9D7B-DD985B8E34CF}"/>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3" name="AutoShape 136">
              <a:extLst>
                <a:ext uri="{FF2B5EF4-FFF2-40B4-BE49-F238E27FC236}">
                  <a16:creationId xmlns:a16="http://schemas.microsoft.com/office/drawing/2014/main" id="{E47D0EC1-FDE5-0BDC-04B0-1E6624341F3E}"/>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4" name="AutoShape 137">
              <a:extLst>
                <a:ext uri="{FF2B5EF4-FFF2-40B4-BE49-F238E27FC236}">
                  <a16:creationId xmlns:a16="http://schemas.microsoft.com/office/drawing/2014/main" id="{FBE6799A-D2C1-35E9-E691-C739A1B45AE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5" name="Rectangle 138">
              <a:extLst>
                <a:ext uri="{FF2B5EF4-FFF2-40B4-BE49-F238E27FC236}">
                  <a16:creationId xmlns:a16="http://schemas.microsoft.com/office/drawing/2014/main" id="{90476263-6D6E-05F9-17F9-553AB72C24A2}"/>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7CAE2B8E-E95C-71F7-16AE-C76963336AE3}"/>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grpSp>
          <p:nvGrpSpPr>
            <p:cNvPr id="15417" name="Group 140">
              <a:extLst>
                <a:ext uri="{FF2B5EF4-FFF2-40B4-BE49-F238E27FC236}">
                  <a16:creationId xmlns:a16="http://schemas.microsoft.com/office/drawing/2014/main" id="{82911E11-1F04-760C-C68E-A51D4332432C}"/>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A05FA9F-B56D-1528-FAAD-60EC3BAF812B}"/>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sp>
            <p:nvSpPr>
              <p:cNvPr id="1228942" name="AutoShape 142">
                <a:extLst>
                  <a:ext uri="{FF2B5EF4-FFF2-40B4-BE49-F238E27FC236}">
                    <a16:creationId xmlns:a16="http://schemas.microsoft.com/office/drawing/2014/main" id="{AAA710A5-9E05-536F-377E-94FBBB4A5B7A}"/>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grpSp>
        <p:sp>
          <p:nvSpPr>
            <p:cNvPr id="15418" name="Rectangle 143">
              <a:extLst>
                <a:ext uri="{FF2B5EF4-FFF2-40B4-BE49-F238E27FC236}">
                  <a16:creationId xmlns:a16="http://schemas.microsoft.com/office/drawing/2014/main" id="{632EF278-679F-E62D-2D0E-11F167E7C245}"/>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9" name="AutoShape 144">
              <a:extLst>
                <a:ext uri="{FF2B5EF4-FFF2-40B4-BE49-F238E27FC236}">
                  <a16:creationId xmlns:a16="http://schemas.microsoft.com/office/drawing/2014/main" id="{039FA2B4-633C-4CEE-5C4F-5A34728C41EB}"/>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0" name="Freeform 145">
              <a:extLst>
                <a:ext uri="{FF2B5EF4-FFF2-40B4-BE49-F238E27FC236}">
                  <a16:creationId xmlns:a16="http://schemas.microsoft.com/office/drawing/2014/main" id="{1139A007-6CA8-DFB0-2CDC-E92396818F05}"/>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1228946" name="AutoShape 146">
              <a:extLst>
                <a:ext uri="{FF2B5EF4-FFF2-40B4-BE49-F238E27FC236}">
                  <a16:creationId xmlns:a16="http://schemas.microsoft.com/office/drawing/2014/main" id="{5575AF18-F02F-1E8E-B92A-4E8017E1C3A4}"/>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p:spPr>
          <p:txBody>
            <a:bodyPr wrap="none" anchor="ctr"/>
            <a:lstStyle/>
            <a:p>
              <a:pPr>
                <a:defRPr/>
              </a:pPr>
              <a:endParaRPr lang="en-GB"/>
            </a:p>
          </p:txBody>
        </p:sp>
        <p:sp>
          <p:nvSpPr>
            <p:cNvPr id="15422" name="Line 147">
              <a:extLst>
                <a:ext uri="{FF2B5EF4-FFF2-40B4-BE49-F238E27FC236}">
                  <a16:creationId xmlns:a16="http://schemas.microsoft.com/office/drawing/2014/main" id="{6AB71292-B751-AF0B-15A1-ABD56A67B2CE}"/>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3" name="Line 148">
              <a:extLst>
                <a:ext uri="{FF2B5EF4-FFF2-40B4-BE49-F238E27FC236}">
                  <a16:creationId xmlns:a16="http://schemas.microsoft.com/office/drawing/2014/main" id="{00972540-02A3-6B1E-5A20-8807445AC566}"/>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5392" name="Group 149">
            <a:extLst>
              <a:ext uri="{FF2B5EF4-FFF2-40B4-BE49-F238E27FC236}">
                <a16:creationId xmlns:a16="http://schemas.microsoft.com/office/drawing/2014/main" id="{2334045B-4A5C-4590-1B1B-00A8DEC52B47}"/>
              </a:ext>
            </a:extLst>
          </p:cNvPr>
          <p:cNvGrpSpPr>
            <a:grpSpLocks noChangeAspect="1"/>
          </p:cNvGrpSpPr>
          <p:nvPr/>
        </p:nvGrpSpPr>
        <p:grpSpPr bwMode="auto">
          <a:xfrm>
            <a:off x="8655050" y="5684838"/>
            <a:ext cx="315913" cy="82550"/>
            <a:chOff x="4232" y="2445"/>
            <a:chExt cx="1986" cy="516"/>
          </a:xfrm>
        </p:grpSpPr>
        <p:sp>
          <p:nvSpPr>
            <p:cNvPr id="15394" name="Rectangle 150">
              <a:extLst>
                <a:ext uri="{FF2B5EF4-FFF2-40B4-BE49-F238E27FC236}">
                  <a16:creationId xmlns:a16="http://schemas.microsoft.com/office/drawing/2014/main" id="{136B50B7-C291-D31F-72B5-97802A7484D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5" name="Rectangle 151">
              <a:extLst>
                <a:ext uri="{FF2B5EF4-FFF2-40B4-BE49-F238E27FC236}">
                  <a16:creationId xmlns:a16="http://schemas.microsoft.com/office/drawing/2014/main" id="{983F7546-11AC-00A2-CE6E-C1319D18CD69}"/>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6" name="Rectangle 152">
              <a:extLst>
                <a:ext uri="{FF2B5EF4-FFF2-40B4-BE49-F238E27FC236}">
                  <a16:creationId xmlns:a16="http://schemas.microsoft.com/office/drawing/2014/main" id="{C0A1E895-E0D3-AD92-0B56-53844C53A73C}"/>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7" name="Freeform 153">
              <a:extLst>
                <a:ext uri="{FF2B5EF4-FFF2-40B4-BE49-F238E27FC236}">
                  <a16:creationId xmlns:a16="http://schemas.microsoft.com/office/drawing/2014/main" id="{4E426400-D746-D94B-ECB0-4A8DF519C9CC}"/>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8" name="Rectangle 154">
              <a:extLst>
                <a:ext uri="{FF2B5EF4-FFF2-40B4-BE49-F238E27FC236}">
                  <a16:creationId xmlns:a16="http://schemas.microsoft.com/office/drawing/2014/main" id="{64EA1B3D-A1B0-9826-9405-7C6C6A439FCE}"/>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9" name="Freeform 155">
              <a:extLst>
                <a:ext uri="{FF2B5EF4-FFF2-40B4-BE49-F238E27FC236}">
                  <a16:creationId xmlns:a16="http://schemas.microsoft.com/office/drawing/2014/main" id="{C984CFD8-12AF-0147-E644-3AA3EF1388B3}"/>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0" name="Freeform 156">
              <a:extLst>
                <a:ext uri="{FF2B5EF4-FFF2-40B4-BE49-F238E27FC236}">
                  <a16:creationId xmlns:a16="http://schemas.microsoft.com/office/drawing/2014/main" id="{07353097-B523-6AE9-118E-7C0493531689}"/>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93" name="Rectangle 157">
            <a:extLst>
              <a:ext uri="{FF2B5EF4-FFF2-40B4-BE49-F238E27FC236}">
                <a16:creationId xmlns:a16="http://schemas.microsoft.com/office/drawing/2014/main" id="{3DB23D90-31A1-F94B-4E1C-2CD190A844B3}"/>
              </a:ext>
            </a:extLst>
          </p:cNvPr>
          <p:cNvSpPr>
            <a:spLocks noChangeAspect="1" noChangeArrowheads="1"/>
          </p:cNvSpPr>
          <p:nvPr/>
        </p:nvSpPr>
        <p:spPr bwMode="auto">
          <a:xfrm>
            <a:off x="166687" y="266777"/>
            <a:ext cx="94837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2400" b="1" dirty="0"/>
              <a:t>Charge Components (From Propellants Presentation)</a:t>
            </a: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A5916-F0BC-6FF7-E539-8203D80A06C9}"/>
              </a:ext>
            </a:extLst>
          </p:cNvPr>
          <p:cNvSpPr>
            <a:spLocks noGrp="1"/>
          </p:cNvSpPr>
          <p:nvPr>
            <p:ph type="title"/>
          </p:nvPr>
        </p:nvSpPr>
        <p:spPr/>
        <p:txBody>
          <a:bodyPr/>
          <a:lstStyle/>
          <a:p>
            <a:r>
              <a:rPr lang="en-GB" altLang="en-US" dirty="0"/>
              <a:t>Initiators Behaving Badly (Part 1)</a:t>
            </a:r>
            <a:br>
              <a:rPr lang="en-GB" altLang="en-US" dirty="0"/>
            </a:br>
            <a:r>
              <a:rPr lang="en-GB" altLang="en-US" sz="2000" dirty="0"/>
              <a:t>27mm Mauser </a:t>
            </a:r>
            <a:r>
              <a:rPr lang="en-GB" altLang="en-US" sz="2000" dirty="0" err="1"/>
              <a:t>hangfire</a:t>
            </a:r>
            <a:endParaRPr lang="en-GB" dirty="0"/>
          </a:p>
        </p:txBody>
      </p:sp>
      <p:pic>
        <p:nvPicPr>
          <p:cNvPr id="4" name="27mm Mauser misfire">
            <a:hlinkClick r:id="" action="ppaction://media"/>
            <a:extLst>
              <a:ext uri="{FF2B5EF4-FFF2-40B4-BE49-F238E27FC236}">
                <a16:creationId xmlns:a16="http://schemas.microsoft.com/office/drawing/2014/main" id="{94F6FA2B-4832-45A4-756F-B9A21D58864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87350" y="1241425"/>
            <a:ext cx="8497535" cy="4779863"/>
          </a:xfrm>
        </p:spPr>
      </p:pic>
    </p:spTree>
    <p:extLst>
      <p:ext uri="{BB962C8B-B14F-4D97-AF65-F5344CB8AC3E}">
        <p14:creationId xmlns:p14="http://schemas.microsoft.com/office/powerpoint/2010/main" val="367635388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6253CAB4-6486-E043-A8AF-C2CF3B8105C0}"/>
              </a:ext>
            </a:extLst>
          </p:cNvPr>
          <p:cNvSpPr>
            <a:spLocks noGrp="1" noChangeArrowheads="1"/>
          </p:cNvSpPr>
          <p:nvPr>
            <p:ph type="title"/>
          </p:nvPr>
        </p:nvSpPr>
        <p:spPr/>
        <p:txBody>
          <a:bodyPr/>
          <a:lstStyle/>
          <a:p>
            <a:r>
              <a:rPr lang="en-GB" altLang="en-US" dirty="0"/>
              <a:t>Initiators Behaving Badly (Part 2)</a:t>
            </a:r>
            <a:br>
              <a:rPr lang="en-GB" altLang="en-US" dirty="0"/>
            </a:br>
            <a:r>
              <a:rPr lang="en-GB" altLang="en-US" sz="2000" dirty="0"/>
              <a:t>GOALKEEPER</a:t>
            </a:r>
            <a:endParaRPr lang="en-GB" altLang="en-US" dirty="0"/>
          </a:p>
        </p:txBody>
      </p:sp>
      <p:pic>
        <p:nvPicPr>
          <p:cNvPr id="3" name="GOALKEEPER">
            <a:hlinkClick r:id="" action="ppaction://media"/>
            <a:extLst>
              <a:ext uri="{FF2B5EF4-FFF2-40B4-BE49-F238E27FC236}">
                <a16:creationId xmlns:a16="http://schemas.microsoft.com/office/drawing/2014/main" id="{60C23E6A-5682-501A-82EA-9A04A0C19E5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16694" y="1241425"/>
            <a:ext cx="8603778" cy="4839625"/>
          </a:xfrm>
        </p:spPr>
      </p:pic>
    </p:spTree>
    <p:extLst>
      <p:ext uri="{BB962C8B-B14F-4D97-AF65-F5344CB8AC3E}">
        <p14:creationId xmlns:p14="http://schemas.microsoft.com/office/powerpoint/2010/main" val="23029241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0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5C56480E-D4E5-68D6-ED18-7205C8E3875F}"/>
              </a:ext>
            </a:extLst>
          </p:cNvPr>
          <p:cNvSpPr>
            <a:spLocks noGrp="1" noChangeArrowheads="1"/>
          </p:cNvSpPr>
          <p:nvPr>
            <p:ph type="title"/>
          </p:nvPr>
        </p:nvSpPr>
        <p:spPr>
          <a:xfrm>
            <a:off x="611560" y="548680"/>
            <a:ext cx="6435725" cy="522287"/>
          </a:xfrm>
        </p:spPr>
        <p:txBody>
          <a:bodyPr/>
          <a:lstStyle/>
          <a:p>
            <a:r>
              <a:rPr lang="en-GB" altLang="en-US" dirty="0"/>
              <a:t>Detonators</a:t>
            </a:r>
          </a:p>
        </p:txBody>
      </p:sp>
      <p:sp>
        <p:nvSpPr>
          <p:cNvPr id="23554" name="Rectangle 3">
            <a:extLst>
              <a:ext uri="{FF2B5EF4-FFF2-40B4-BE49-F238E27FC236}">
                <a16:creationId xmlns:a16="http://schemas.microsoft.com/office/drawing/2014/main" id="{20FA7EC9-8B5D-1F46-3655-0BC3BE96CC68}"/>
              </a:ext>
            </a:extLst>
          </p:cNvPr>
          <p:cNvSpPr>
            <a:spLocks noChangeArrowheads="1"/>
          </p:cNvSpPr>
          <p:nvPr/>
        </p:nvSpPr>
        <p:spPr bwMode="auto">
          <a:xfrm>
            <a:off x="398463" y="1920875"/>
            <a:ext cx="45720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2"/>
                </a:solidFill>
                <a:latin typeface="Arial" panose="020B0604020202020204" pitchFamily="34" charset="0"/>
              </a:defRPr>
            </a:lvl1pPr>
            <a:lvl2pPr marL="800100" indent="-34290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a:t>Input stimulus</a:t>
            </a:r>
          </a:p>
          <a:p>
            <a:pPr lvl="1">
              <a:buFont typeface="Arial" panose="020B0604020202020204" pitchFamily="34" charset="0"/>
              <a:buChar char="•"/>
            </a:pPr>
            <a:r>
              <a:rPr lang="en-GB" altLang="en-US" sz="2000"/>
              <a:t>percussion / stab</a:t>
            </a:r>
          </a:p>
          <a:p>
            <a:pPr lvl="1">
              <a:buFont typeface="Arial" panose="020B0604020202020204" pitchFamily="34" charset="0"/>
              <a:buChar char="•"/>
            </a:pPr>
            <a:r>
              <a:rPr lang="en-GB" altLang="en-US" sz="2000"/>
              <a:t>heat</a:t>
            </a:r>
          </a:p>
          <a:p>
            <a:pPr lvl="1">
              <a:buFont typeface="Arial" panose="020B0604020202020204" pitchFamily="34" charset="0"/>
              <a:buChar char="•"/>
            </a:pPr>
            <a:r>
              <a:rPr lang="en-GB" altLang="en-US" sz="2000"/>
              <a:t>Flash</a:t>
            </a:r>
          </a:p>
          <a:p>
            <a:pPr>
              <a:buFont typeface="Arial" panose="020B0604020202020204" pitchFamily="34" charset="0"/>
              <a:buChar char="•"/>
            </a:pPr>
            <a:r>
              <a:rPr lang="en-GB" altLang="en-US" sz="2000"/>
              <a:t>Output</a:t>
            </a:r>
          </a:p>
          <a:p>
            <a:pPr lvl="1">
              <a:buFont typeface="Arial" panose="020B0604020202020204" pitchFamily="34" charset="0"/>
              <a:buChar char="•"/>
            </a:pPr>
            <a:r>
              <a:rPr lang="en-GB" altLang="en-US" sz="2000"/>
              <a:t>detonation</a:t>
            </a:r>
          </a:p>
        </p:txBody>
      </p:sp>
      <p:sp>
        <p:nvSpPr>
          <p:cNvPr id="23555" name="Rectangle 4">
            <a:extLst>
              <a:ext uri="{FF2B5EF4-FFF2-40B4-BE49-F238E27FC236}">
                <a16:creationId xmlns:a16="http://schemas.microsoft.com/office/drawing/2014/main" id="{E9A938E9-7EA6-4F22-685E-4778E9BA34B8}"/>
              </a:ext>
            </a:extLst>
          </p:cNvPr>
          <p:cNvSpPr>
            <a:spLocks noChangeArrowheads="1"/>
          </p:cNvSpPr>
          <p:nvPr/>
        </p:nvSpPr>
        <p:spPr bwMode="auto">
          <a:xfrm>
            <a:off x="3605213" y="1920875"/>
            <a:ext cx="45720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2"/>
                </a:solidFill>
                <a:latin typeface="Arial" panose="020B0604020202020204" pitchFamily="34" charset="0"/>
              </a:defRPr>
            </a:lvl1pPr>
            <a:lvl2pPr marL="800100" indent="-34290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buFont typeface="Arial" panose="020B0604020202020204" pitchFamily="34" charset="0"/>
              <a:buChar char="•"/>
            </a:pPr>
            <a:r>
              <a:rPr lang="en-GB" altLang="en-US" sz="2000"/>
              <a:t>Ingredients</a:t>
            </a:r>
          </a:p>
          <a:p>
            <a:pPr lvl="1">
              <a:buFont typeface="Arial" panose="020B0604020202020204" pitchFamily="34" charset="0"/>
              <a:buChar char="•"/>
            </a:pPr>
            <a:r>
              <a:rPr lang="en-GB" altLang="en-US" sz="2000"/>
              <a:t>lead azide (explosive)</a:t>
            </a:r>
          </a:p>
          <a:p>
            <a:pPr lvl="1">
              <a:buFont typeface="Arial" panose="020B0604020202020204" pitchFamily="34" charset="0"/>
              <a:buChar char="•"/>
            </a:pPr>
            <a:r>
              <a:rPr lang="en-GB" altLang="en-US" sz="2000"/>
              <a:t>lead styphnate (explosive)</a:t>
            </a:r>
          </a:p>
          <a:p>
            <a:pPr lvl="1">
              <a:buFont typeface="Arial" panose="020B0604020202020204" pitchFamily="34" charset="0"/>
              <a:buChar char="•"/>
            </a:pPr>
            <a:r>
              <a:rPr lang="en-GB" altLang="en-US" sz="2000"/>
              <a:t>tetrazene (sensitiser)</a:t>
            </a:r>
          </a:p>
          <a:p>
            <a:pPr lvl="1">
              <a:buFont typeface="Arial" panose="020B0604020202020204" pitchFamily="34" charset="0"/>
              <a:buChar char="•"/>
            </a:pPr>
            <a:r>
              <a:rPr lang="en-GB" altLang="en-US" sz="2000"/>
              <a:t>barium nitrate ( oxidiser, grit)</a:t>
            </a:r>
          </a:p>
          <a:p>
            <a:pPr lvl="1">
              <a:buFont typeface="Arial" panose="020B0604020202020204" pitchFamily="34" charset="0"/>
              <a:buChar char="•"/>
            </a:pPr>
            <a:r>
              <a:rPr lang="en-GB" altLang="en-US" sz="2000"/>
              <a:t>etc ..</a:t>
            </a: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4" name="Content Placeholder 3">
            <a:extLst>
              <a:ext uri="{FF2B5EF4-FFF2-40B4-BE49-F238E27FC236}">
                <a16:creationId xmlns:a16="http://schemas.microsoft.com/office/drawing/2014/main" id="{C6ED1537-02DA-4760-7557-3F116E9BFAC0}"/>
              </a:ext>
            </a:extLst>
          </p:cNvPr>
          <p:cNvPicPr>
            <a:picLocks noGrp="1" noChangeAspect="1"/>
          </p:cNvPicPr>
          <p:nvPr>
            <p:ph idx="1"/>
          </p:nvPr>
        </p:nvPicPr>
        <p:blipFill>
          <a:blip r:embed="rId2"/>
          <a:stretch>
            <a:fillRect/>
          </a:stretch>
        </p:blipFill>
        <p:spPr>
          <a:xfrm>
            <a:off x="-168922" y="1772816"/>
            <a:ext cx="9481844" cy="4039412"/>
          </a:xfrm>
          <a:prstGeom prst="rect">
            <a:avLst/>
          </a:prstGeom>
        </p:spPr>
      </p:pic>
    </p:spTree>
    <p:extLst>
      <p:ext uri="{BB962C8B-B14F-4D97-AF65-F5344CB8AC3E}">
        <p14:creationId xmlns:p14="http://schemas.microsoft.com/office/powerpoint/2010/main" val="3831681034"/>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23A3F651-23FB-9C02-8E09-08043BD4C3F1}"/>
              </a:ext>
            </a:extLst>
          </p:cNvPr>
          <p:cNvSpPr>
            <a:spLocks noGrp="1" noChangeArrowheads="1"/>
          </p:cNvSpPr>
          <p:nvPr>
            <p:ph type="title"/>
          </p:nvPr>
        </p:nvSpPr>
        <p:spPr/>
        <p:txBody>
          <a:bodyPr/>
          <a:lstStyle/>
          <a:p>
            <a:r>
              <a:rPr lang="en-GB" altLang="en-US"/>
              <a:t>Detonator Compositions</a:t>
            </a:r>
          </a:p>
        </p:txBody>
      </p:sp>
      <p:pic>
        <p:nvPicPr>
          <p:cNvPr id="4" name="Picture 3" descr="Screen Clipping">
            <a:extLst>
              <a:ext uri="{FF2B5EF4-FFF2-40B4-BE49-F238E27FC236}">
                <a16:creationId xmlns:a16="http://schemas.microsoft.com/office/drawing/2014/main" id="{AFC61E49-01F0-8312-B99A-8A4F13AA4FB4}"/>
              </a:ext>
            </a:extLst>
          </p:cNvPr>
          <p:cNvPicPr>
            <a:picLocks noChangeAspect="1"/>
          </p:cNvPicPr>
          <p:nvPr/>
        </p:nvPicPr>
        <p:blipFill>
          <a:blip r:embed="rId3"/>
          <a:stretch>
            <a:fillRect/>
          </a:stretch>
        </p:blipFill>
        <p:spPr>
          <a:xfrm>
            <a:off x="899592" y="980728"/>
            <a:ext cx="7128792" cy="42177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9802746A-7867-DAE9-7192-1F0470912727}"/>
              </a:ext>
            </a:extLst>
          </p:cNvPr>
          <p:cNvSpPr>
            <a:spLocks noGrp="1" noChangeArrowheads="1"/>
          </p:cNvSpPr>
          <p:nvPr>
            <p:ph type="title"/>
          </p:nvPr>
        </p:nvSpPr>
        <p:spPr/>
        <p:txBody>
          <a:bodyPr/>
          <a:lstStyle/>
          <a:p>
            <a:r>
              <a:rPr lang="en-GB" altLang="en-US"/>
              <a:t>Detonator Stab Sensitive LZY</a:t>
            </a:r>
          </a:p>
        </p:txBody>
      </p:sp>
      <p:pic>
        <p:nvPicPr>
          <p:cNvPr id="4" name="Picture 3" descr="Screen Clipping">
            <a:extLst>
              <a:ext uri="{FF2B5EF4-FFF2-40B4-BE49-F238E27FC236}">
                <a16:creationId xmlns:a16="http://schemas.microsoft.com/office/drawing/2014/main" id="{7F06199B-4EF7-3050-12FE-E47205EA54C4}"/>
              </a:ext>
            </a:extLst>
          </p:cNvPr>
          <p:cNvPicPr>
            <a:picLocks noChangeAspect="1"/>
          </p:cNvPicPr>
          <p:nvPr/>
        </p:nvPicPr>
        <p:blipFill>
          <a:blip r:embed="rId3"/>
          <a:stretch>
            <a:fillRect/>
          </a:stretch>
        </p:blipFill>
        <p:spPr>
          <a:xfrm>
            <a:off x="1259632" y="980728"/>
            <a:ext cx="7056784" cy="46988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cxnSp>
        <p:nvCxnSpPr>
          <p:cNvPr id="6" name="Straight Connector 5">
            <a:extLst>
              <a:ext uri="{FF2B5EF4-FFF2-40B4-BE49-F238E27FC236}">
                <a16:creationId xmlns:a16="http://schemas.microsoft.com/office/drawing/2014/main" id="{84035F2C-EEB9-9EEE-B339-666FD9E278A0}"/>
              </a:ext>
            </a:extLst>
          </p:cNvPr>
          <p:cNvCxnSpPr/>
          <p:nvPr/>
        </p:nvCxnSpPr>
        <p:spPr bwMode="auto">
          <a:xfrm>
            <a:off x="2916238" y="3257550"/>
            <a:ext cx="1727200" cy="0"/>
          </a:xfrm>
          <a:prstGeom prst="line">
            <a:avLst/>
          </a:prstGeom>
          <a:ln/>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1E98393A-A6E3-DB84-8604-2FFB0E7D8343}"/>
              </a:ext>
            </a:extLst>
          </p:cNvPr>
          <p:cNvCxnSpPr/>
          <p:nvPr/>
        </p:nvCxnSpPr>
        <p:spPr bwMode="auto">
          <a:xfrm>
            <a:off x="2916238" y="4221163"/>
            <a:ext cx="1727200" cy="0"/>
          </a:xfrm>
          <a:prstGeom prst="line">
            <a:avLst/>
          </a:prstGeom>
          <a:ln/>
        </p:spPr>
        <p:style>
          <a:lnRef idx="3">
            <a:schemeClr val="accent4"/>
          </a:lnRef>
          <a:fillRef idx="0">
            <a:schemeClr val="accent4"/>
          </a:fillRef>
          <a:effectRef idx="2">
            <a:schemeClr val="accent4"/>
          </a:effectRef>
          <a:fontRef idx="minor">
            <a:schemeClr val="tx1"/>
          </a:fontRef>
        </p:style>
      </p:cxnSp>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29E3211-154E-AC2B-ED61-A24E8F5B02BA}"/>
              </a:ext>
            </a:extLst>
          </p:cNvPr>
          <p:cNvSpPr>
            <a:spLocks noGrp="1" noChangeArrowheads="1"/>
          </p:cNvSpPr>
          <p:nvPr>
            <p:ph type="title"/>
          </p:nvPr>
        </p:nvSpPr>
        <p:spPr/>
        <p:txBody>
          <a:bodyPr/>
          <a:lstStyle/>
          <a:p>
            <a:r>
              <a:rPr lang="en-GB" altLang="en-US"/>
              <a:t>Detonator Flash Receptive</a:t>
            </a:r>
          </a:p>
        </p:txBody>
      </p:sp>
      <p:sp>
        <p:nvSpPr>
          <p:cNvPr id="26626" name="Rectangle 3">
            <a:extLst>
              <a:ext uri="{FF2B5EF4-FFF2-40B4-BE49-F238E27FC236}">
                <a16:creationId xmlns:a16="http://schemas.microsoft.com/office/drawing/2014/main" id="{6921FB87-111F-0835-FF53-CCBADBB602AD}"/>
              </a:ext>
            </a:extLst>
          </p:cNvPr>
          <p:cNvSpPr>
            <a:spLocks noChangeArrowheads="1"/>
          </p:cNvSpPr>
          <p:nvPr/>
        </p:nvSpPr>
        <p:spPr bwMode="auto">
          <a:xfrm>
            <a:off x="755650" y="6054725"/>
            <a:ext cx="19859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RD1337 = LDNR </a:t>
            </a:r>
          </a:p>
        </p:txBody>
      </p:sp>
      <p:pic>
        <p:nvPicPr>
          <p:cNvPr id="5" name="Picture 4" descr="Screen Clipping">
            <a:extLst>
              <a:ext uri="{FF2B5EF4-FFF2-40B4-BE49-F238E27FC236}">
                <a16:creationId xmlns:a16="http://schemas.microsoft.com/office/drawing/2014/main" id="{A448FF67-14CA-CF1C-8909-B39F9040CB14}"/>
              </a:ext>
            </a:extLst>
          </p:cNvPr>
          <p:cNvPicPr>
            <a:picLocks noChangeAspect="1"/>
          </p:cNvPicPr>
          <p:nvPr/>
        </p:nvPicPr>
        <p:blipFill>
          <a:blip r:embed="rId2"/>
          <a:stretch>
            <a:fillRect/>
          </a:stretch>
        </p:blipFill>
        <p:spPr>
          <a:xfrm>
            <a:off x="630170" y="1340768"/>
            <a:ext cx="7902270" cy="41863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cxnSp>
        <p:nvCxnSpPr>
          <p:cNvPr id="6" name="Straight Connector 5">
            <a:extLst>
              <a:ext uri="{FF2B5EF4-FFF2-40B4-BE49-F238E27FC236}">
                <a16:creationId xmlns:a16="http://schemas.microsoft.com/office/drawing/2014/main" id="{CAB998B2-4912-AB70-A61C-CED1F30ADB05}"/>
              </a:ext>
            </a:extLst>
          </p:cNvPr>
          <p:cNvCxnSpPr/>
          <p:nvPr/>
        </p:nvCxnSpPr>
        <p:spPr bwMode="auto">
          <a:xfrm>
            <a:off x="2827338" y="2751138"/>
            <a:ext cx="2032000" cy="0"/>
          </a:xfrm>
          <a:prstGeom prst="line">
            <a:avLst/>
          </a:prstGeom>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C5250D60-0A29-45F5-D714-E58D17E06E49}"/>
              </a:ext>
            </a:extLst>
          </p:cNvPr>
          <p:cNvCxnSpPr/>
          <p:nvPr/>
        </p:nvCxnSpPr>
        <p:spPr bwMode="auto">
          <a:xfrm>
            <a:off x="2827338" y="3716338"/>
            <a:ext cx="2032000" cy="0"/>
          </a:xfrm>
          <a:prstGeom prst="line">
            <a:avLst/>
          </a:prstGeom>
          <a:ln/>
        </p:spPr>
        <p:style>
          <a:lnRef idx="3">
            <a:schemeClr val="accent4"/>
          </a:lnRef>
          <a:fillRef idx="0">
            <a:schemeClr val="accent4"/>
          </a:fillRef>
          <a:effectRef idx="2">
            <a:schemeClr val="accent4"/>
          </a:effectRef>
          <a:fontRef idx="minor">
            <a:schemeClr val="tx1"/>
          </a:fontRef>
        </p:style>
      </p:cxnSp>
    </p:spTree>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5D7BF5F9-1F2C-3985-2B13-703E3702029C}"/>
              </a:ext>
            </a:extLst>
          </p:cNvPr>
          <p:cNvSpPr>
            <a:spLocks noGrp="1" noChangeArrowheads="1"/>
          </p:cNvSpPr>
          <p:nvPr>
            <p:ph type="title"/>
          </p:nvPr>
        </p:nvSpPr>
        <p:spPr/>
        <p:txBody>
          <a:bodyPr/>
          <a:lstStyle/>
          <a:p>
            <a:r>
              <a:rPr lang="en-GB" altLang="en-US"/>
              <a:t>Electric Detonators</a:t>
            </a:r>
          </a:p>
        </p:txBody>
      </p:sp>
      <p:pic>
        <p:nvPicPr>
          <p:cNvPr id="4" name="Content Placeholder 3" descr="ND Intiators full.PDF - Adobe Acrobat Pro DC">
            <a:extLst>
              <a:ext uri="{FF2B5EF4-FFF2-40B4-BE49-F238E27FC236}">
                <a16:creationId xmlns:a16="http://schemas.microsoft.com/office/drawing/2014/main" id="{F77DFE3B-7FF9-FABF-3177-9D686A4C8581}"/>
              </a:ext>
            </a:extLst>
          </p:cNvPr>
          <p:cNvPicPr>
            <a:picLocks noGrp="1" noChangeAspect="1"/>
          </p:cNvPicPr>
          <p:nvPr>
            <p:ph idx="1"/>
          </p:nvPr>
        </p:nvPicPr>
        <p:blipFill rotWithShape="1">
          <a:blip r:embed="rId2" cstate="print"/>
          <a:srcRect l="12851" t="16985" r="57775" b="43949"/>
          <a:stretch/>
        </p:blipFill>
        <p:spPr>
          <a:xfrm>
            <a:off x="1208182" y="980728"/>
            <a:ext cx="6311657" cy="4536504"/>
          </a:xfrm>
          <a:prstGeom prst="roundRect">
            <a:avLst>
              <a:gd name="adj" fmla="val 8594"/>
            </a:avLst>
          </a:prstGeom>
          <a:solidFill>
            <a:srgbClr val="FFFFFF">
              <a:shade val="85000"/>
            </a:srgbClr>
          </a:solidFill>
          <a:effectLst>
            <a:reflection blurRad="12700" stA="38000" endPos="28000" dist="5000" dir="5400000" sy="-100000" algn="bl" rotWithShape="0"/>
          </a:effectLst>
        </p:spPr>
      </p:pic>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46BC86EE-A397-2503-9A39-897016295B96}"/>
              </a:ext>
            </a:extLst>
          </p:cNvPr>
          <p:cNvSpPr>
            <a:spLocks noGrp="1" noChangeArrowheads="1"/>
          </p:cNvSpPr>
          <p:nvPr>
            <p:ph type="title"/>
          </p:nvPr>
        </p:nvSpPr>
        <p:spPr/>
        <p:txBody>
          <a:bodyPr/>
          <a:lstStyle/>
          <a:p>
            <a:r>
              <a:rPr lang="en-GB" altLang="en-US"/>
              <a:t>High Voltage DDT initiaor</a:t>
            </a:r>
          </a:p>
        </p:txBody>
      </p:sp>
      <p:pic>
        <p:nvPicPr>
          <p:cNvPr id="4" name="Content Placeholder 3" descr="Screen Clipping">
            <a:extLst>
              <a:ext uri="{FF2B5EF4-FFF2-40B4-BE49-F238E27FC236}">
                <a16:creationId xmlns:a16="http://schemas.microsoft.com/office/drawing/2014/main" id="{710EE020-0F68-A1D5-F3D4-2F55A29B9C6C}"/>
              </a:ext>
            </a:extLst>
          </p:cNvPr>
          <p:cNvPicPr>
            <a:picLocks noGrp="1" noChangeAspect="1"/>
          </p:cNvPicPr>
          <p:nvPr>
            <p:ph idx="1"/>
          </p:nvPr>
        </p:nvPicPr>
        <p:blipFill>
          <a:blip r:embed="rId2"/>
          <a:stretch>
            <a:fillRect/>
          </a:stretch>
        </p:blipFill>
        <p:spPr>
          <a:xfrm>
            <a:off x="755576" y="692696"/>
            <a:ext cx="7493815" cy="5256584"/>
          </a:xfrm>
          <a:prstGeom prst="roundRect">
            <a:avLst>
              <a:gd name="adj" fmla="val 8594"/>
            </a:avLst>
          </a:prstGeom>
          <a:solidFill>
            <a:srgbClr val="FFFFFF">
              <a:shade val="85000"/>
            </a:srgbClr>
          </a:solidFill>
          <a:effectLst>
            <a:reflection blurRad="12700" stA="38000" endPos="28000" dist="5000" dir="5400000" sy="-100000" algn="bl" rotWithShape="0"/>
          </a:effectLst>
        </p:spPr>
      </p:pic>
      <p:sp>
        <p:nvSpPr>
          <p:cNvPr id="28675" name="TextBox 4">
            <a:extLst>
              <a:ext uri="{FF2B5EF4-FFF2-40B4-BE49-F238E27FC236}">
                <a16:creationId xmlns:a16="http://schemas.microsoft.com/office/drawing/2014/main" id="{0FF6608B-F06E-C383-7A64-97D4BE85C6C5}"/>
              </a:ext>
            </a:extLst>
          </p:cNvPr>
          <p:cNvSpPr txBox="1">
            <a:spLocks noChangeArrowheads="1"/>
          </p:cNvSpPr>
          <p:nvPr/>
        </p:nvSpPr>
        <p:spPr bwMode="auto">
          <a:xfrm>
            <a:off x="4714875" y="6488113"/>
            <a:ext cx="4429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(See earlier Perchlorate Composition CP)</a:t>
            </a:r>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F07453C0-C329-833F-F823-3579A658070A}"/>
              </a:ext>
            </a:extLst>
          </p:cNvPr>
          <p:cNvSpPr>
            <a:spLocks noGrp="1" noChangeArrowheads="1"/>
          </p:cNvSpPr>
          <p:nvPr>
            <p:ph type="title"/>
          </p:nvPr>
        </p:nvSpPr>
        <p:spPr/>
        <p:txBody>
          <a:bodyPr/>
          <a:lstStyle/>
          <a:p>
            <a:r>
              <a:rPr lang="en-GB" altLang="en-US" dirty="0"/>
              <a:t>Exploding Bridgewire Detonator</a:t>
            </a:r>
          </a:p>
        </p:txBody>
      </p:sp>
      <p:pic>
        <p:nvPicPr>
          <p:cNvPr id="5" name="Picture 4" descr="Screen Clipping">
            <a:extLst>
              <a:ext uri="{FF2B5EF4-FFF2-40B4-BE49-F238E27FC236}">
                <a16:creationId xmlns:a16="http://schemas.microsoft.com/office/drawing/2014/main" id="{0F77D0FA-E0DB-9508-CD48-45D773D8E99C}"/>
              </a:ext>
            </a:extLst>
          </p:cNvPr>
          <p:cNvPicPr>
            <a:picLocks noChangeAspect="1"/>
          </p:cNvPicPr>
          <p:nvPr/>
        </p:nvPicPr>
        <p:blipFill>
          <a:blip r:embed="rId3"/>
          <a:stretch>
            <a:fillRect/>
          </a:stretch>
        </p:blipFill>
        <p:spPr>
          <a:xfrm>
            <a:off x="387350" y="836712"/>
            <a:ext cx="8478644" cy="5256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6" name="Rectangle 30725">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8" name="Rectangle 30727">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999" cy="213969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730" name="Rectangle 30729">
            <a:extLst>
              <a:ext uri="{FF2B5EF4-FFF2-40B4-BE49-F238E27FC236}">
                <a16:creationId xmlns:a16="http://schemas.microsoft.com/office/drawing/2014/main" id="{A47020BD-3785-4628-8C5E-A4011B43E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39694"/>
            <a:ext cx="9144000" cy="146304"/>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Chart, box and whisker chart&#10;&#10;Description automatically generated">
            <a:extLst>
              <a:ext uri="{FF2B5EF4-FFF2-40B4-BE49-F238E27FC236}">
                <a16:creationId xmlns:a16="http://schemas.microsoft.com/office/drawing/2014/main" id="{43FE5EE7-712E-A036-5FEF-FB943E71F9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8412" y="2299897"/>
            <a:ext cx="5760640" cy="4362088"/>
          </a:xfrm>
          <a:prstGeom prst="rect">
            <a:avLst/>
          </a:prstGeom>
        </p:spPr>
      </p:pic>
      <p:sp>
        <p:nvSpPr>
          <p:cNvPr id="30721" name="Title 1">
            <a:extLst>
              <a:ext uri="{FF2B5EF4-FFF2-40B4-BE49-F238E27FC236}">
                <a16:creationId xmlns:a16="http://schemas.microsoft.com/office/drawing/2014/main" id="{B6F35194-F5DC-8A6A-A51C-19FD0A33B969}"/>
              </a:ext>
            </a:extLst>
          </p:cNvPr>
          <p:cNvSpPr>
            <a:spLocks noGrp="1" noChangeArrowheads="1"/>
          </p:cNvSpPr>
          <p:nvPr>
            <p:ph type="title"/>
          </p:nvPr>
        </p:nvSpPr>
        <p:spPr>
          <a:xfrm>
            <a:off x="723743" y="525783"/>
            <a:ext cx="7709978" cy="910074"/>
          </a:xfrm>
        </p:spPr>
        <p:txBody>
          <a:bodyPr anchor="b">
            <a:normAutofit/>
          </a:bodyPr>
          <a:lstStyle/>
          <a:p>
            <a:pPr>
              <a:lnSpc>
                <a:spcPct val="90000"/>
              </a:lnSpc>
            </a:pPr>
            <a:r>
              <a:rPr lang="en-GB" altLang="en-US" dirty="0">
                <a:solidFill>
                  <a:schemeClr val="bg1"/>
                </a:solidFill>
              </a:rPr>
              <a:t>Exploding Foil Initiator Detonator (Slapper)</a:t>
            </a:r>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E02A076E-8721-67F3-FC71-E43B3AE0E7C3}"/>
              </a:ext>
            </a:extLst>
          </p:cNvPr>
          <p:cNvSpPr>
            <a:spLocks noGrp="1" noChangeArrowheads="1"/>
          </p:cNvSpPr>
          <p:nvPr>
            <p:ph type="title"/>
          </p:nvPr>
        </p:nvSpPr>
        <p:spPr/>
        <p:txBody>
          <a:bodyPr/>
          <a:lstStyle/>
          <a:p>
            <a:r>
              <a:rPr lang="en-GB" altLang="en-US"/>
              <a:t>Comparison of Detonator Types</a:t>
            </a:r>
          </a:p>
        </p:txBody>
      </p:sp>
      <p:pic>
        <p:nvPicPr>
          <p:cNvPr id="4" name="Content Placeholder 3" descr="Screen Clipping">
            <a:extLst>
              <a:ext uri="{FF2B5EF4-FFF2-40B4-BE49-F238E27FC236}">
                <a16:creationId xmlns:a16="http://schemas.microsoft.com/office/drawing/2014/main" id="{4CEF72C4-19DB-3423-4382-C48067BF57ED}"/>
              </a:ext>
            </a:extLst>
          </p:cNvPr>
          <p:cNvPicPr>
            <a:picLocks noGrp="1" noChangeAspect="1"/>
          </p:cNvPicPr>
          <p:nvPr>
            <p:ph idx="1"/>
          </p:nvPr>
        </p:nvPicPr>
        <p:blipFill>
          <a:blip r:embed="rId2"/>
          <a:stretch>
            <a:fillRect/>
          </a:stretch>
        </p:blipFill>
        <p:spPr>
          <a:xfrm>
            <a:off x="755576" y="1556792"/>
            <a:ext cx="7620403" cy="3245573"/>
          </a:xfrm>
          <a:prstGeom prst="roundRect">
            <a:avLst>
              <a:gd name="adj" fmla="val 8594"/>
            </a:avLst>
          </a:prstGeom>
          <a:solidFill>
            <a:srgbClr val="FFFFFF">
              <a:shade val="85000"/>
            </a:srgbClr>
          </a:solidFill>
          <a:effectLst>
            <a:reflection blurRad="12700" stA="38000" endPos="28000" dist="5000" dir="5400000" sy="-100000" algn="bl" rotWithShape="0"/>
          </a:effectLst>
        </p:spPr>
      </p:pic>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4F2A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BE4B6BC-E3EA-DEF0-ED35-4BB6C151728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06925" y="639763"/>
            <a:ext cx="4022725" cy="3184525"/>
          </a:xfrm>
          <a:prstGeom prst="rect">
            <a:avLst/>
          </a:prstGeom>
        </p:spPr>
      </p:pic>
      <p:pic>
        <p:nvPicPr>
          <p:cNvPr id="7" name="Picture 6" descr="Diagram&#10;&#10;Description automatically generated">
            <a:extLst>
              <a:ext uri="{FF2B5EF4-FFF2-40B4-BE49-F238E27FC236}">
                <a16:creationId xmlns:a16="http://schemas.microsoft.com/office/drawing/2014/main" id="{30D5D788-C208-AFA5-7A8F-C5EDA6E7AC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6925" y="3894138"/>
            <a:ext cx="4022725" cy="2325688"/>
          </a:xfrm>
          <a:prstGeom prst="rect">
            <a:avLst/>
          </a:prstGeom>
        </p:spPr>
      </p:pic>
      <p:sp>
        <p:nvSpPr>
          <p:cNvPr id="2" name="Title 1">
            <a:extLst>
              <a:ext uri="{FF2B5EF4-FFF2-40B4-BE49-F238E27FC236}">
                <a16:creationId xmlns:a16="http://schemas.microsoft.com/office/drawing/2014/main" id="{E3AF6BB6-CA38-52B8-9C9D-50FDE0503EC0}"/>
              </a:ext>
            </a:extLst>
          </p:cNvPr>
          <p:cNvSpPr>
            <a:spLocks noGrp="1"/>
          </p:cNvSpPr>
          <p:nvPr>
            <p:ph type="title"/>
          </p:nvPr>
        </p:nvSpPr>
        <p:spPr>
          <a:xfrm>
            <a:off x="466221" y="640080"/>
            <a:ext cx="3168968" cy="5578816"/>
          </a:xfrm>
        </p:spPr>
        <p:txBody>
          <a:bodyPr vert="horz" lIns="91440" tIns="45720" rIns="91440" bIns="45720" rtlCol="0" anchor="ctr">
            <a:normAutofit/>
          </a:bodyPr>
          <a:lstStyle/>
          <a:p>
            <a:pPr algn="ctr" eaLnBrk="1" hangingPunct="1">
              <a:lnSpc>
                <a:spcPct val="90000"/>
              </a:lnSpc>
            </a:pPr>
            <a:r>
              <a:rPr lang="en-US" sz="4400" kern="1200">
                <a:solidFill>
                  <a:srgbClr val="FFFFFF"/>
                </a:solidFill>
                <a:latin typeface="+mj-lt"/>
                <a:ea typeface="+mj-ea"/>
                <a:cs typeface="+mj-cs"/>
              </a:rPr>
              <a:t>In-Service Detonators</a:t>
            </a:r>
          </a:p>
        </p:txBody>
      </p:sp>
      <p:sp>
        <p:nvSpPr>
          <p:cNvPr id="8" name="TextBox 7">
            <a:extLst>
              <a:ext uri="{FF2B5EF4-FFF2-40B4-BE49-F238E27FC236}">
                <a16:creationId xmlns:a16="http://schemas.microsoft.com/office/drawing/2014/main" id="{15AB5CD1-A6C8-BA15-84DD-87075E286A1A}"/>
              </a:ext>
            </a:extLst>
          </p:cNvPr>
          <p:cNvSpPr txBox="1"/>
          <p:nvPr/>
        </p:nvSpPr>
        <p:spPr>
          <a:xfrm>
            <a:off x="4860032" y="3140968"/>
            <a:ext cx="723275" cy="369332"/>
          </a:xfrm>
          <a:prstGeom prst="rect">
            <a:avLst/>
          </a:prstGeom>
          <a:solidFill>
            <a:schemeClr val="accent1"/>
          </a:solidFill>
          <a:ln>
            <a:solidFill>
              <a:schemeClr val="accent1"/>
            </a:solidFill>
          </a:ln>
        </p:spPr>
        <p:txBody>
          <a:bodyPr wrap="none" rtlCol="0">
            <a:spAutoFit/>
          </a:bodyPr>
          <a:lstStyle/>
          <a:p>
            <a:r>
              <a:rPr lang="en-US" dirty="0"/>
              <a:t>L2A2</a:t>
            </a:r>
          </a:p>
        </p:txBody>
      </p:sp>
      <p:sp>
        <p:nvSpPr>
          <p:cNvPr id="9" name="TextBox 8">
            <a:extLst>
              <a:ext uri="{FF2B5EF4-FFF2-40B4-BE49-F238E27FC236}">
                <a16:creationId xmlns:a16="http://schemas.microsoft.com/office/drawing/2014/main" id="{5097D394-D8A8-551A-BC1D-0AC1CFBF73F6}"/>
              </a:ext>
            </a:extLst>
          </p:cNvPr>
          <p:cNvSpPr txBox="1"/>
          <p:nvPr/>
        </p:nvSpPr>
        <p:spPr>
          <a:xfrm>
            <a:off x="7740352" y="5755606"/>
            <a:ext cx="723275" cy="369332"/>
          </a:xfrm>
          <a:prstGeom prst="rect">
            <a:avLst/>
          </a:prstGeom>
          <a:solidFill>
            <a:schemeClr val="accent1"/>
          </a:solidFill>
          <a:ln>
            <a:solidFill>
              <a:schemeClr val="accent1"/>
            </a:solidFill>
          </a:ln>
        </p:spPr>
        <p:txBody>
          <a:bodyPr wrap="none" rtlCol="0">
            <a:spAutoFit/>
          </a:bodyPr>
          <a:lstStyle/>
          <a:p>
            <a:r>
              <a:rPr lang="en-US" dirty="0"/>
              <a:t>L1A2</a:t>
            </a:r>
          </a:p>
        </p:txBody>
      </p:sp>
    </p:spTree>
    <p:extLst>
      <p:ext uri="{BB962C8B-B14F-4D97-AF65-F5344CB8AC3E}">
        <p14:creationId xmlns:p14="http://schemas.microsoft.com/office/powerpoint/2010/main" val="358598940"/>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D4EBE418-2071-6DD2-EB52-38F86B6EF6A5}"/>
              </a:ext>
            </a:extLst>
          </p:cNvPr>
          <p:cNvSpPr>
            <a:spLocks noGrp="1" noChangeArrowheads="1"/>
          </p:cNvSpPr>
          <p:nvPr>
            <p:ph type="title"/>
          </p:nvPr>
        </p:nvSpPr>
        <p:spPr>
          <a:xfrm>
            <a:off x="395536" y="404664"/>
            <a:ext cx="6435725" cy="522287"/>
          </a:xfrm>
        </p:spPr>
        <p:txBody>
          <a:bodyPr/>
          <a:lstStyle/>
          <a:p>
            <a:r>
              <a:rPr lang="en-GB" altLang="en-US" dirty="0"/>
              <a:t>Future Directions</a:t>
            </a:r>
          </a:p>
        </p:txBody>
      </p:sp>
      <p:sp>
        <p:nvSpPr>
          <p:cNvPr id="33794" name="Content Placeholder 2">
            <a:extLst>
              <a:ext uri="{FF2B5EF4-FFF2-40B4-BE49-F238E27FC236}">
                <a16:creationId xmlns:a16="http://schemas.microsoft.com/office/drawing/2014/main" id="{3297E9BF-F4A0-7118-F22E-500E2AD51B5C}"/>
              </a:ext>
            </a:extLst>
          </p:cNvPr>
          <p:cNvSpPr>
            <a:spLocks noGrp="1" noChangeArrowheads="1"/>
          </p:cNvSpPr>
          <p:nvPr>
            <p:ph idx="1"/>
          </p:nvPr>
        </p:nvSpPr>
        <p:spPr/>
        <p:txBody>
          <a:bodyPr/>
          <a:lstStyle/>
          <a:p>
            <a:r>
              <a:rPr lang="en-GB" altLang="en-US" sz="2400" dirty="0"/>
              <a:t>Remove heavy metal salts from use</a:t>
            </a:r>
          </a:p>
          <a:p>
            <a:r>
              <a:rPr lang="en-GB" altLang="en-US" sz="2400" dirty="0"/>
              <a:t>Reduce use of primary explosives</a:t>
            </a:r>
          </a:p>
          <a:p>
            <a:r>
              <a:rPr lang="en-GB" altLang="en-US" sz="2400" dirty="0"/>
              <a:t>Increasing use of EBW and slapper technologies</a:t>
            </a:r>
          </a:p>
          <a:p>
            <a:r>
              <a:rPr lang="en-GB" altLang="en-US" sz="2400" dirty="0"/>
              <a:t>Increasing use of laser initiation and ignition</a:t>
            </a:r>
          </a:p>
          <a:p>
            <a:r>
              <a:rPr lang="en-GB" altLang="en-US" sz="2400" dirty="0"/>
              <a:t>Possible contribution of nano-particle compositions.</a:t>
            </a:r>
          </a:p>
          <a:p>
            <a:pPr lvl="1"/>
            <a:r>
              <a:rPr lang="en-GB" altLang="en-US" sz="2000" dirty="0"/>
              <a:t>Improvements via Resonant Acoustic Mixing (RAM)</a:t>
            </a:r>
          </a:p>
          <a:p>
            <a:r>
              <a:rPr lang="en-GB" altLang="en-US" sz="2400" dirty="0"/>
              <a:t>Possible contribution of </a:t>
            </a:r>
            <a:r>
              <a:rPr lang="en-GB" altLang="en-US" sz="2400" dirty="0" err="1"/>
              <a:t>MicroElectroMechanical</a:t>
            </a:r>
            <a:r>
              <a:rPr lang="en-GB" altLang="en-US" sz="2400" dirty="0"/>
              <a:t> Systems (MEMS) structures -</a:t>
            </a:r>
            <a:r>
              <a:rPr lang="en-GB" altLang="en-US" sz="2400" dirty="0" err="1"/>
              <a:t>microdetonators</a:t>
            </a:r>
            <a:r>
              <a:rPr lang="en-GB" altLang="en-US" sz="2400" dirty="0"/>
              <a:t>, etc.</a:t>
            </a:r>
          </a:p>
          <a:p>
            <a:pPr lvl="1"/>
            <a:r>
              <a:rPr lang="en-GB" altLang="en-US" sz="2000" dirty="0"/>
              <a:t>Improvements via 3-D printing</a:t>
            </a:r>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7FF4AD-D5F9-4279-8391-A98AFF2990E1}">
  <ds:schemaRefs>
    <ds:schemaRef ds:uri="bf065779-0a3c-4ba0-a672-3d0c7b6a8a2f"/>
    <ds:schemaRef ds:uri="http://schemas.microsoft.com/office/2006/documentManagement/types"/>
    <ds:schemaRef ds:uri="http://purl.org/dc/elements/1.1/"/>
    <ds:schemaRef ds:uri="http://purl.org/dc/dcmitype/"/>
    <ds:schemaRef ds:uri="f82ed513-2835-4dd1-b542-3d75ae70e63c"/>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E612D2A9-BE1E-4BE6-A571-1AE8F6F33858}">
  <ds:schemaRefs>
    <ds:schemaRef ds:uri="http://schemas.microsoft.com/sharepoint/v3/contenttype/forms"/>
  </ds:schemaRefs>
</ds:datastoreItem>
</file>

<file path=customXml/itemProps3.xml><?xml version="1.0" encoding="utf-8"?>
<ds:datastoreItem xmlns:ds="http://schemas.openxmlformats.org/officeDocument/2006/customXml" ds:itemID="{C98D7CFC-1615-4B09-AAF6-309FF69239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065779-0a3c-4ba0-a672-3d0c7b6a8a2f"/>
    <ds:schemaRef ds:uri="f82ed513-2835-4dd1-b542-3d75ae70e6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14691</TotalTime>
  <Words>3754</Words>
  <Application>Microsoft Office PowerPoint</Application>
  <PresentationFormat>On-screen Show (4:3)</PresentationFormat>
  <Paragraphs>163</Paragraphs>
  <Slides>35</Slides>
  <Notes>17</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ArialMT</vt:lpstr>
      <vt:lpstr>Calibri</vt:lpstr>
      <vt:lpstr>Times New Roman</vt:lpstr>
      <vt:lpstr>Wingdings</vt:lpstr>
      <vt:lpstr>2008 Background</vt:lpstr>
      <vt:lpstr>Principles of OME Level 4 ACDA4019  Primary Explosives</vt:lpstr>
      <vt:lpstr>Aim of Lecture</vt:lpstr>
      <vt:lpstr>What is a primary explosive?</vt:lpstr>
      <vt:lpstr>What is a primary explosive?</vt:lpstr>
      <vt:lpstr>Sensitiveness</vt:lpstr>
      <vt:lpstr>Sensitiveness – accidental initiation</vt:lpstr>
      <vt:lpstr>Primary Explosives</vt:lpstr>
      <vt:lpstr>A list of primary explosives</vt:lpstr>
      <vt:lpstr>Electrostatic Sensitivity of Primary Explosives</vt:lpstr>
      <vt:lpstr>Impact Sensitivity</vt:lpstr>
      <vt:lpstr>Friction Sensitivity of Primary Explosives</vt:lpstr>
      <vt:lpstr>Igniferous Primary Explosive Percussion Cap Compositions  </vt:lpstr>
      <vt:lpstr>Igniferous Primary Explosive Compositions  </vt:lpstr>
      <vt:lpstr>Caps and Igniters</vt:lpstr>
      <vt:lpstr>Cap Function:-  Nip composition between two surfaces</vt:lpstr>
      <vt:lpstr>Types of SAA Cap (Primer)</vt:lpstr>
      <vt:lpstr>Stab Sensitive Igniter</vt:lpstr>
      <vt:lpstr>Fuzehead Igniter</vt:lpstr>
      <vt:lpstr>Bridgewire igniter NASA standard Igniter (NSI)</vt:lpstr>
      <vt:lpstr>PowerPoint Presentation</vt:lpstr>
      <vt:lpstr>Propulsion– Igniter Components</vt:lpstr>
      <vt:lpstr>Initiators Behaving Badly (Part 1) 27mm Mauser hangfire</vt:lpstr>
      <vt:lpstr>Initiators Behaving Badly (Part 2) GOALKEEPER</vt:lpstr>
      <vt:lpstr>Detonators</vt:lpstr>
      <vt:lpstr>PowerPoint Presentation</vt:lpstr>
      <vt:lpstr>Detonator Compositions</vt:lpstr>
      <vt:lpstr>Detonator Stab Sensitive LZY</vt:lpstr>
      <vt:lpstr>Detonator Flash Receptive</vt:lpstr>
      <vt:lpstr>Electric Detonators</vt:lpstr>
      <vt:lpstr>High Voltage DDT initiaor</vt:lpstr>
      <vt:lpstr>Exploding Bridgewire Detonator</vt:lpstr>
      <vt:lpstr>Exploding Foil Initiator Detonator (Slapper)</vt:lpstr>
      <vt:lpstr>Comparison of Detonator Types</vt:lpstr>
      <vt:lpstr>In-Service Detonators</vt:lpstr>
      <vt:lpstr>Future Directions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Ken Cross</cp:lastModifiedBy>
  <cp:revision>802</cp:revision>
  <cp:lastPrinted>2002-11-08T08:36:02Z</cp:lastPrinted>
  <dcterms:created xsi:type="dcterms:W3CDTF">1999-11-24T16:34:17Z</dcterms:created>
  <dcterms:modified xsi:type="dcterms:W3CDTF">2024-09-24T11:08:11Z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ies>
</file>