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4630400" cy="8229600"/>
  <p:notesSz cx="8229600" cy="14630400"/>
  <p:embeddedFontLst>
    <p:embeddedFont>
      <p:font typeface="Bitter Medium" panose="020B0604020202020204" charset="0"/>
      <p:regular r:id="rId11"/>
    </p:embeddedFont>
    <p:embeddedFont>
      <p:font typeface="Open Sans" panose="020B0606030504020204" pitchFamily="34" charset="0"/>
      <p:regular r:id="rId12"/>
      <p:bold r:id="rId13"/>
    </p:embeddedFont>
    <p:embeddedFont>
      <p:font typeface="Open Sans Bold" panose="020B0806030504020204" pitchFamily="34" charset="0"/>
      <p:bold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2" d="100"/>
          <a:sy n="72" d="100"/>
        </p:scale>
        <p:origin x="93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7142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056567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kern="0" spc="-134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Crafting an Impeccable Data Chapter for Your Dissertation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3814286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Your data chapter serves as the backbone of your research. It must be clear, focused, and impactful.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6280190" y="4795242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This guide provides practical strategies for presenting findings effectively. These techniques will enhance both visual and textual elements.</a:t>
            </a:r>
            <a:endParaRPr lang="en-US" sz="1750" dirty="0"/>
          </a:p>
        </p:txBody>
      </p:sp>
      <p:sp>
        <p:nvSpPr>
          <p:cNvPr id="6" name="Shape 3"/>
          <p:cNvSpPr/>
          <p:nvPr/>
        </p:nvSpPr>
        <p:spPr>
          <a:xfrm>
            <a:off x="6280190" y="5793105"/>
            <a:ext cx="362903" cy="362903"/>
          </a:xfrm>
          <a:prstGeom prst="roundRect">
            <a:avLst>
              <a:gd name="adj" fmla="val 25194296"/>
            </a:avLst>
          </a:prstGeom>
          <a:solidFill>
            <a:srgbClr val="AAD7DD"/>
          </a:solidFill>
          <a:ln w="762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6408658" y="5925741"/>
            <a:ext cx="105966" cy="975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750"/>
              </a:lnSpc>
              <a:buNone/>
            </a:pPr>
            <a:r>
              <a:rPr lang="en-US" sz="750" kern="0" spc="-36" dirty="0">
                <a:solidFill>
                  <a:srgbClr val="3C3838"/>
                </a:solidFill>
                <a:latin typeface="Open Sans Medium" pitchFamily="34" charset="0"/>
                <a:ea typeface="Open Sans Medium" pitchFamily="34" charset="-122"/>
                <a:cs typeface="Open Sans Medium" pitchFamily="34" charset="-120"/>
              </a:rPr>
              <a:t>AL</a:t>
            </a:r>
            <a:endParaRPr lang="en-US" sz="750" dirty="0"/>
          </a:p>
        </p:txBody>
      </p:sp>
      <p:sp>
        <p:nvSpPr>
          <p:cNvPr id="8" name="Text 5"/>
          <p:cNvSpPr/>
          <p:nvPr/>
        </p:nvSpPr>
        <p:spPr>
          <a:xfrm>
            <a:off x="6756440" y="5776198"/>
            <a:ext cx="2411611" cy="3968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2200" b="1" kern="0" spc="-36" dirty="0">
                <a:solidFill>
                  <a:srgbClr val="2B2E3C"/>
                </a:solidFill>
                <a:latin typeface="Open Sans Bold" pitchFamily="34" charset="0"/>
                <a:ea typeface="Open Sans Bold" pitchFamily="34" charset="-122"/>
                <a:cs typeface="Open Sans Bold" pitchFamily="34" charset="-120"/>
              </a:rPr>
              <a:t>by Angharad Lewis</a:t>
            </a:r>
            <a:endParaRPr lang="en-US" sz="2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83657" y="747832"/>
            <a:ext cx="7776686" cy="1220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00"/>
              </a:lnSpc>
              <a:buNone/>
            </a:pPr>
            <a:r>
              <a:rPr lang="en-US" sz="3800" kern="0" spc="-115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Setting the Stage: Introduction and </a:t>
            </a:r>
            <a:r>
              <a:rPr lang="en-US" sz="3800" kern="0" spc="-115" dirty="0" err="1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Organisation</a:t>
            </a:r>
            <a:endParaRPr lang="en-US" sz="38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657" y="2261711"/>
            <a:ext cx="976670" cy="1437918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953339" y="2456974"/>
            <a:ext cx="3000375" cy="305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kern="0" spc="-58" dirty="0" err="1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Contextualise</a:t>
            </a:r>
            <a:r>
              <a:rPr lang="en-US" sz="1900" kern="0" spc="-58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 Your Findings</a:t>
            </a:r>
            <a:endParaRPr lang="en-US" sz="1900" dirty="0"/>
          </a:p>
        </p:txBody>
      </p:sp>
      <p:sp>
        <p:nvSpPr>
          <p:cNvPr id="6" name="Text 2"/>
          <p:cNvSpPr/>
          <p:nvPr/>
        </p:nvSpPr>
        <p:spPr>
          <a:xfrm>
            <a:off x="1953339" y="2879288"/>
            <a:ext cx="6507004" cy="6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kern="0" spc="-3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Restate your research problem and objectives. This reminds readers why your study matters.</a:t>
            </a:r>
            <a:endParaRPr lang="en-US" sz="15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657" y="3699629"/>
            <a:ext cx="976670" cy="1172051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1953339" y="3894892"/>
            <a:ext cx="2441734" cy="305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kern="0" spc="-58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Provide a Roadmap</a:t>
            </a:r>
            <a:endParaRPr lang="en-US" sz="1900" dirty="0"/>
          </a:p>
        </p:txBody>
      </p:sp>
      <p:sp>
        <p:nvSpPr>
          <p:cNvPr id="9" name="Text 4"/>
          <p:cNvSpPr/>
          <p:nvPr/>
        </p:nvSpPr>
        <p:spPr>
          <a:xfrm>
            <a:off x="1953339" y="4317206"/>
            <a:ext cx="6507004" cy="3125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kern="0" spc="-3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Outline the chapter structure. Explain how your data is </a:t>
            </a:r>
            <a:r>
              <a:rPr lang="en-US" sz="1500" kern="0" spc="-31" dirty="0" err="1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organised</a:t>
            </a:r>
            <a:r>
              <a:rPr lang="en-US" sz="1500" kern="0" spc="-3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</a:t>
            </a:r>
            <a:endParaRPr lang="en-US" sz="15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657" y="4871680"/>
            <a:ext cx="976670" cy="1172051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1953339" y="5066943"/>
            <a:ext cx="3266242" cy="305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kern="0" spc="-58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Align with Research Questions</a:t>
            </a:r>
            <a:endParaRPr lang="en-US" sz="1900" dirty="0"/>
          </a:p>
        </p:txBody>
      </p:sp>
      <p:sp>
        <p:nvSpPr>
          <p:cNvPr id="12" name="Text 6"/>
          <p:cNvSpPr/>
          <p:nvPr/>
        </p:nvSpPr>
        <p:spPr>
          <a:xfrm>
            <a:off x="1953339" y="5489258"/>
            <a:ext cx="6507004" cy="3125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kern="0" spc="-31" dirty="0" err="1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Organise</a:t>
            </a:r>
            <a:r>
              <a:rPr lang="en-US" sz="1500" kern="0" spc="-3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findings based on research questions or emerging themes.</a:t>
            </a:r>
            <a:endParaRPr lang="en-US" sz="15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3657" y="6043732"/>
            <a:ext cx="976670" cy="1437918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1953339" y="6238994"/>
            <a:ext cx="2441734" cy="3051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kern="0" spc="-58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Use Clear Headings</a:t>
            </a:r>
            <a:endParaRPr lang="en-US" sz="1900" dirty="0"/>
          </a:p>
        </p:txBody>
      </p:sp>
      <p:sp>
        <p:nvSpPr>
          <p:cNvPr id="15" name="Text 8"/>
          <p:cNvSpPr/>
          <p:nvPr/>
        </p:nvSpPr>
        <p:spPr>
          <a:xfrm>
            <a:off x="1953339" y="6661309"/>
            <a:ext cx="6507004" cy="6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kern="0" spc="-31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This improves navigation and readability.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65935"/>
            <a:ext cx="870870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kern="0" spc="-134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Visual Data Presentation Strategies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04169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Tables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3622834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Perfect for presenting precise numerical data and comparisons.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93790" y="4552712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Include clear headers and concise captions.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5332928" y="304169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Charts &amp; Graphs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5332928" y="3622834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Ideal for showing trends, patterns, and relationships.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5332928" y="4552712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Choose appropriate chart types for your specific data.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9872067" y="304169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Figures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9872067" y="3622834"/>
            <a:ext cx="39781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Use for conceptual frameworks, process flows, or visual representations.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9872067" y="4915614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Ensure high resolution and clear labeling.</a:t>
            </a:r>
            <a:endParaRPr lang="en-US" sz="1750" dirty="0"/>
          </a:p>
        </p:txBody>
      </p:sp>
      <p:sp>
        <p:nvSpPr>
          <p:cNvPr id="12" name="Text 10"/>
          <p:cNvSpPr/>
          <p:nvPr/>
        </p:nvSpPr>
        <p:spPr>
          <a:xfrm>
            <a:off x="793790" y="610064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Each visual aid should be self-explanatory yet integrated with your narrative.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4023" y="760095"/>
            <a:ext cx="7635954" cy="1346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00" kern="0" spc="-127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Maintaining Clarity and Precision</a:t>
            </a:r>
            <a:endParaRPr lang="en-US" sz="4200" dirty="0"/>
          </a:p>
        </p:txBody>
      </p:sp>
      <p:sp>
        <p:nvSpPr>
          <p:cNvPr id="4" name="Shape 1"/>
          <p:cNvSpPr/>
          <p:nvPr/>
        </p:nvSpPr>
        <p:spPr>
          <a:xfrm>
            <a:off x="754023" y="2429828"/>
            <a:ext cx="3710345" cy="2291001"/>
          </a:xfrm>
          <a:prstGeom prst="roundRect">
            <a:avLst>
              <a:gd name="adj" fmla="val 3950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977027" y="2652832"/>
            <a:ext cx="3264337" cy="6731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kern="0" spc="-64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Present Without Interpreting</a:t>
            </a:r>
            <a:endParaRPr lang="en-US" sz="2100" dirty="0"/>
          </a:p>
        </p:txBody>
      </p:sp>
      <p:sp>
        <p:nvSpPr>
          <p:cNvPr id="6" name="Text 3"/>
          <p:cNvSpPr/>
          <p:nvPr/>
        </p:nvSpPr>
        <p:spPr>
          <a:xfrm>
            <a:off x="977027" y="3455194"/>
            <a:ext cx="3264337" cy="1034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State what you found objectively. Save interpretations for your Discussion chapter.</a:t>
            </a:r>
            <a:endParaRPr lang="en-US" sz="1650" dirty="0"/>
          </a:p>
        </p:txBody>
      </p:sp>
      <p:sp>
        <p:nvSpPr>
          <p:cNvPr id="7" name="Shape 4"/>
          <p:cNvSpPr/>
          <p:nvPr/>
        </p:nvSpPr>
        <p:spPr>
          <a:xfrm>
            <a:off x="4659630" y="2429828"/>
            <a:ext cx="3710345" cy="2291001"/>
          </a:xfrm>
          <a:prstGeom prst="roundRect">
            <a:avLst>
              <a:gd name="adj" fmla="val 3950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902756" y="2652832"/>
            <a:ext cx="2693194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kern="0" spc="-64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Focus on Relevance</a:t>
            </a:r>
            <a:endParaRPr lang="en-US" sz="2100" dirty="0"/>
          </a:p>
        </p:txBody>
      </p:sp>
      <p:sp>
        <p:nvSpPr>
          <p:cNvPr id="9" name="Text 6"/>
          <p:cNvSpPr/>
          <p:nvPr/>
        </p:nvSpPr>
        <p:spPr>
          <a:xfrm>
            <a:off x="4902756" y="3020269"/>
            <a:ext cx="3264337" cy="1379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Include only data that directly addresses your research objectives. Avoid information which is irrelevant or unrelated to your topic.</a:t>
            </a:r>
            <a:endParaRPr lang="en-US" sz="1650" dirty="0"/>
          </a:p>
        </p:txBody>
      </p:sp>
      <p:sp>
        <p:nvSpPr>
          <p:cNvPr id="10" name="Shape 7"/>
          <p:cNvSpPr/>
          <p:nvPr/>
        </p:nvSpPr>
        <p:spPr>
          <a:xfrm>
            <a:off x="754023" y="4936212"/>
            <a:ext cx="7635954" cy="1601391"/>
          </a:xfrm>
          <a:prstGeom prst="roundRect">
            <a:avLst>
              <a:gd name="adj" fmla="val 5651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977027" y="5159216"/>
            <a:ext cx="2693194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kern="0" spc="-64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Use Precise Language</a:t>
            </a:r>
            <a:endParaRPr lang="en-US" sz="2100" dirty="0"/>
          </a:p>
        </p:txBody>
      </p:sp>
      <p:sp>
        <p:nvSpPr>
          <p:cNvPr id="12" name="Text 9"/>
          <p:cNvSpPr/>
          <p:nvPr/>
        </p:nvSpPr>
        <p:spPr>
          <a:xfrm>
            <a:off x="977027" y="5624989"/>
            <a:ext cx="7189946" cy="689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Be specific when describing results. Avoid vague statements like "interesting trends."</a:t>
            </a:r>
            <a:endParaRPr lang="en-US" sz="1650" dirty="0"/>
          </a:p>
        </p:txBody>
      </p:sp>
      <p:sp>
        <p:nvSpPr>
          <p:cNvPr id="13" name="Text 10"/>
          <p:cNvSpPr/>
          <p:nvPr/>
        </p:nvSpPr>
        <p:spPr>
          <a:xfrm>
            <a:off x="754023" y="6779895"/>
            <a:ext cx="7635954" cy="689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Precision demonstrates academic </a:t>
            </a:r>
            <a:r>
              <a:rPr lang="en-US" sz="1650" kern="0" spc="-34" dirty="0" err="1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rigour</a:t>
            </a:r>
            <a:r>
              <a:rPr lang="en-US" sz="1650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and enhances your credibility. It also helps readers follow your logic clearly.</a:t>
            </a:r>
            <a:endParaRPr lang="en-US" sz="16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07204" y="676275"/>
            <a:ext cx="6423898" cy="643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4050" kern="0" spc="-122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Integrating Text with Visuals</a:t>
            </a:r>
            <a:endParaRPr lang="en-US" sz="4050" dirty="0"/>
          </a:p>
        </p:txBody>
      </p:sp>
      <p:sp>
        <p:nvSpPr>
          <p:cNvPr id="4" name="Shape 1"/>
          <p:cNvSpPr/>
          <p:nvPr/>
        </p:nvSpPr>
        <p:spPr>
          <a:xfrm>
            <a:off x="6438781" y="1628656"/>
            <a:ext cx="22860" cy="5363408"/>
          </a:xfrm>
          <a:prstGeom prst="roundRect">
            <a:avLst>
              <a:gd name="adj" fmla="val 378385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6647557" y="2080379"/>
            <a:ext cx="617815" cy="22860"/>
          </a:xfrm>
          <a:prstGeom prst="roundRect">
            <a:avLst>
              <a:gd name="adj" fmla="val 378385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6207145" y="1860233"/>
            <a:ext cx="463272" cy="463272"/>
          </a:xfrm>
          <a:prstGeom prst="roundRect">
            <a:avLst>
              <a:gd name="adj" fmla="val 18671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4297" y="1898749"/>
            <a:ext cx="308848" cy="38612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468553" y="1834515"/>
            <a:ext cx="2574250" cy="3217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kern="0" spc="-61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Introduce Each Visual</a:t>
            </a:r>
            <a:endParaRPr lang="en-US" sz="2000" dirty="0"/>
          </a:p>
        </p:txBody>
      </p:sp>
      <p:sp>
        <p:nvSpPr>
          <p:cNvPr id="9" name="Text 5"/>
          <p:cNvSpPr/>
          <p:nvPr/>
        </p:nvSpPr>
        <p:spPr>
          <a:xfrm>
            <a:off x="7468553" y="2279690"/>
            <a:ext cx="6441043" cy="3295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kern="0" spc="-32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Signal to the reader what to expect from each table or figure.</a:t>
            </a:r>
            <a:endParaRPr lang="en-US" sz="1600" dirty="0"/>
          </a:p>
        </p:txBody>
      </p:sp>
      <p:sp>
        <p:nvSpPr>
          <p:cNvPr id="10" name="Shape 6"/>
          <p:cNvSpPr/>
          <p:nvPr/>
        </p:nvSpPr>
        <p:spPr>
          <a:xfrm>
            <a:off x="6647557" y="3472696"/>
            <a:ext cx="617815" cy="22860"/>
          </a:xfrm>
          <a:prstGeom prst="roundRect">
            <a:avLst>
              <a:gd name="adj" fmla="val 378385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>
            <a:off x="6207145" y="3252549"/>
            <a:ext cx="463272" cy="463272"/>
          </a:xfrm>
          <a:prstGeom prst="roundRect">
            <a:avLst>
              <a:gd name="adj" fmla="val 18671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4297" y="3291066"/>
            <a:ext cx="308848" cy="38612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468553" y="3226832"/>
            <a:ext cx="2574250" cy="3217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kern="0" spc="-61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Reference Clearly</a:t>
            </a:r>
            <a:endParaRPr lang="en-US" sz="2000" dirty="0"/>
          </a:p>
        </p:txBody>
      </p:sp>
      <p:sp>
        <p:nvSpPr>
          <p:cNvPr id="14" name="Text 9"/>
          <p:cNvSpPr/>
          <p:nvPr/>
        </p:nvSpPr>
        <p:spPr>
          <a:xfrm>
            <a:off x="7468553" y="3672007"/>
            <a:ext cx="6441043" cy="3295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kern="0" spc="-32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Use consistent numbering and explicit in-text citations for each visual.</a:t>
            </a:r>
            <a:endParaRPr lang="en-US" sz="1600" dirty="0"/>
          </a:p>
        </p:txBody>
      </p:sp>
      <p:sp>
        <p:nvSpPr>
          <p:cNvPr id="15" name="Shape 10"/>
          <p:cNvSpPr/>
          <p:nvPr/>
        </p:nvSpPr>
        <p:spPr>
          <a:xfrm>
            <a:off x="6647557" y="4865013"/>
            <a:ext cx="617815" cy="22860"/>
          </a:xfrm>
          <a:prstGeom prst="roundRect">
            <a:avLst>
              <a:gd name="adj" fmla="val 378385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1"/>
          <p:cNvSpPr/>
          <p:nvPr/>
        </p:nvSpPr>
        <p:spPr>
          <a:xfrm>
            <a:off x="6207145" y="4644866"/>
            <a:ext cx="463272" cy="463272"/>
          </a:xfrm>
          <a:prstGeom prst="roundRect">
            <a:avLst>
              <a:gd name="adj" fmla="val 18671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4297" y="4683383"/>
            <a:ext cx="308848" cy="386120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7468553" y="4619149"/>
            <a:ext cx="2574250" cy="3217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kern="0" spc="-61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Explain Significance</a:t>
            </a:r>
            <a:endParaRPr lang="en-US" sz="2000" dirty="0"/>
          </a:p>
        </p:txBody>
      </p:sp>
      <p:sp>
        <p:nvSpPr>
          <p:cNvPr id="19" name="Text 13"/>
          <p:cNvSpPr/>
          <p:nvPr/>
        </p:nvSpPr>
        <p:spPr>
          <a:xfrm>
            <a:off x="7468553" y="5064323"/>
            <a:ext cx="6441043" cy="3295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kern="0" spc="-32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Highlight important patterns or findings shown in each visual.</a:t>
            </a:r>
            <a:endParaRPr lang="en-US" sz="1600" dirty="0"/>
          </a:p>
        </p:txBody>
      </p:sp>
      <p:sp>
        <p:nvSpPr>
          <p:cNvPr id="20" name="Shape 14"/>
          <p:cNvSpPr/>
          <p:nvPr/>
        </p:nvSpPr>
        <p:spPr>
          <a:xfrm>
            <a:off x="6647557" y="6257330"/>
            <a:ext cx="617815" cy="22860"/>
          </a:xfrm>
          <a:prstGeom prst="roundRect">
            <a:avLst>
              <a:gd name="adj" fmla="val 378385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5"/>
          <p:cNvSpPr/>
          <p:nvPr/>
        </p:nvSpPr>
        <p:spPr>
          <a:xfrm>
            <a:off x="6207145" y="6037183"/>
            <a:ext cx="463272" cy="463272"/>
          </a:xfrm>
          <a:prstGeom prst="roundRect">
            <a:avLst>
              <a:gd name="adj" fmla="val 18671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2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4297" y="6075700"/>
            <a:ext cx="308848" cy="386120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7468553" y="6011466"/>
            <a:ext cx="3501985" cy="3217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kern="0" spc="-61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Connect to Research Questions</a:t>
            </a:r>
            <a:endParaRPr lang="en-US" sz="2000" dirty="0"/>
          </a:p>
        </p:txBody>
      </p:sp>
      <p:sp>
        <p:nvSpPr>
          <p:cNvPr id="24" name="Text 17"/>
          <p:cNvSpPr/>
          <p:nvPr/>
        </p:nvSpPr>
        <p:spPr>
          <a:xfrm>
            <a:off x="7468553" y="6456640"/>
            <a:ext cx="6441043" cy="3295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kern="0" spc="-32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Relate visual data explicitly to your research objectives.</a:t>
            </a:r>
            <a:endParaRPr lang="en-US" sz="1600" dirty="0"/>
          </a:p>
        </p:txBody>
      </p:sp>
      <p:sp>
        <p:nvSpPr>
          <p:cNvPr id="25" name="Text 18"/>
          <p:cNvSpPr/>
          <p:nvPr/>
        </p:nvSpPr>
        <p:spPr>
          <a:xfrm>
            <a:off x="6207204" y="7223641"/>
            <a:ext cx="7702391" cy="3295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kern="0" spc="-32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Visuals should complement your text, not replace it or stand apart.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63059"/>
            <a:ext cx="9429869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kern="0" spc="-134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Addressing Limitations Transparently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8348" y="1825466"/>
            <a:ext cx="2152055" cy="1669852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4892" y="2677478"/>
            <a:ext cx="318968" cy="398621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5357217" y="223373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Academic Integrity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5357217" y="2724150"/>
            <a:ext cx="642294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Honesty about limitations strengthens your research credibility.</a:t>
            </a:r>
            <a:endParaRPr lang="en-US" sz="1750" dirty="0"/>
          </a:p>
        </p:txBody>
      </p:sp>
      <p:sp>
        <p:nvSpPr>
          <p:cNvPr id="7" name="Shape 3"/>
          <p:cNvSpPr/>
          <p:nvPr/>
        </p:nvSpPr>
        <p:spPr>
          <a:xfrm>
            <a:off x="5187077" y="3508415"/>
            <a:ext cx="8592860" cy="15240"/>
          </a:xfrm>
          <a:prstGeom prst="roundRect">
            <a:avLst>
              <a:gd name="adj" fmla="val 625116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2381" y="3551992"/>
            <a:ext cx="4304109" cy="1669852"/>
          </a:xfrm>
          <a:prstGeom prst="rect">
            <a:avLst/>
          </a:prstGeom>
        </p:spPr>
      </p:pic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4892" y="4187547"/>
            <a:ext cx="318968" cy="398621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6433304" y="396025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Balanced Perspective</a:t>
            </a:r>
            <a:endParaRPr lang="en-US" sz="2200" dirty="0"/>
          </a:p>
        </p:txBody>
      </p:sp>
      <p:sp>
        <p:nvSpPr>
          <p:cNvPr id="11" name="Text 5"/>
          <p:cNvSpPr/>
          <p:nvPr/>
        </p:nvSpPr>
        <p:spPr>
          <a:xfrm>
            <a:off x="6433304" y="4450675"/>
            <a:ext cx="608766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Acknowledge limitations without undermining your findings.</a:t>
            </a:r>
            <a:endParaRPr lang="en-US" sz="1750" dirty="0"/>
          </a:p>
        </p:txBody>
      </p:sp>
      <p:sp>
        <p:nvSpPr>
          <p:cNvPr id="12" name="Shape 6"/>
          <p:cNvSpPr/>
          <p:nvPr/>
        </p:nvSpPr>
        <p:spPr>
          <a:xfrm>
            <a:off x="6263164" y="5234940"/>
            <a:ext cx="7516773" cy="15240"/>
          </a:xfrm>
          <a:prstGeom prst="roundRect">
            <a:avLst>
              <a:gd name="adj" fmla="val 625116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6294" y="5278517"/>
            <a:ext cx="6456164" cy="1669852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94773" y="5914073"/>
            <a:ext cx="318968" cy="398621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7509272" y="5505331"/>
            <a:ext cx="342221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Methodological Constraints</a:t>
            </a:r>
            <a:endParaRPr lang="en-US" sz="2200" dirty="0"/>
          </a:p>
        </p:txBody>
      </p:sp>
      <p:sp>
        <p:nvSpPr>
          <p:cNvPr id="16" name="Text 8"/>
          <p:cNvSpPr/>
          <p:nvPr/>
        </p:nvSpPr>
        <p:spPr>
          <a:xfrm>
            <a:off x="7509272" y="5995749"/>
            <a:ext cx="6100524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Address sample size, data collection issues, or potential biases.</a:t>
            </a:r>
            <a:endParaRPr lang="en-US" sz="1750" dirty="0"/>
          </a:p>
        </p:txBody>
      </p:sp>
      <p:sp>
        <p:nvSpPr>
          <p:cNvPr id="17" name="Text 9"/>
          <p:cNvSpPr/>
          <p:nvPr/>
        </p:nvSpPr>
        <p:spPr>
          <a:xfrm>
            <a:off x="793790" y="7203519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Brief acknowledgment of limitations demonstrates research maturity. It shows awareness of your study's boundaries.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42023"/>
            <a:ext cx="79234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kern="0" spc="-134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Crafting an Effective Conclusion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1583412" y="2643188"/>
            <a:ext cx="310907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Summarize Key Findings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3133606"/>
            <a:ext cx="389870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Briefly recap the most significant results without introducing new data.</a:t>
            </a:r>
            <a:endParaRPr lang="en-US" sz="17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2653" y="2104430"/>
            <a:ext cx="4564975" cy="4564975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6731" y="2867501"/>
            <a:ext cx="339328" cy="42422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937790" y="246173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Connect to Objectives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9937790" y="2952155"/>
            <a:ext cx="38988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Remind readers how these findings address your original research questions.</a:t>
            </a:r>
            <a:endParaRPr lang="en-US" sz="17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2653" y="2104430"/>
            <a:ext cx="4564975" cy="4564975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52604" y="3256002"/>
            <a:ext cx="339328" cy="424220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937790" y="509575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Bridge to Discussion</a:t>
            </a:r>
            <a:endParaRPr lang="en-US" sz="2200" dirty="0"/>
          </a:p>
        </p:txBody>
      </p:sp>
      <p:sp>
        <p:nvSpPr>
          <p:cNvPr id="12" name="Text 6"/>
          <p:cNvSpPr/>
          <p:nvPr/>
        </p:nvSpPr>
        <p:spPr>
          <a:xfrm>
            <a:off x="9937790" y="5586174"/>
            <a:ext cx="3898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Set the stage for deeper analysis in your next chapter – include your Dissertation title in italics.</a:t>
            </a:r>
            <a:endParaRPr lang="en-US" sz="17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2653" y="2104430"/>
            <a:ext cx="4564975" cy="4564975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64103" y="5481876"/>
            <a:ext cx="339328" cy="424220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1857256" y="509575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Provide Signposts</a:t>
            </a:r>
            <a:endParaRPr lang="en-US" sz="2200" dirty="0"/>
          </a:p>
        </p:txBody>
      </p:sp>
      <p:sp>
        <p:nvSpPr>
          <p:cNvPr id="16" name="Text 8"/>
          <p:cNvSpPr/>
          <p:nvPr/>
        </p:nvSpPr>
        <p:spPr>
          <a:xfrm>
            <a:off x="793790" y="5586174"/>
            <a:ext cx="389870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Indicate what readers can expect in the upcoming discussion.</a:t>
            </a:r>
            <a:endParaRPr lang="en-US" sz="1750" dirty="0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32653" y="2104430"/>
            <a:ext cx="4564975" cy="4564975"/>
          </a:xfrm>
          <a:prstGeom prst="rect">
            <a:avLst/>
          </a:prstGeom>
        </p:spPr>
      </p:pic>
      <p:pic>
        <p:nvPicPr>
          <p:cNvPr id="18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38230" y="5093375"/>
            <a:ext cx="339328" cy="424220"/>
          </a:xfrm>
          <a:prstGeom prst="rect">
            <a:avLst/>
          </a:prstGeom>
        </p:spPr>
      </p:pic>
      <p:sp>
        <p:nvSpPr>
          <p:cNvPr id="19" name="Text 9"/>
          <p:cNvSpPr/>
          <p:nvPr/>
        </p:nvSpPr>
        <p:spPr>
          <a:xfrm>
            <a:off x="793790" y="6924556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 strong conclusion creates continuity between chapters. It maintains narrative flow throughout your dissertation.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41772"/>
            <a:ext cx="8048744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kern="0" spc="-134" dirty="0">
                <a:solidFill>
                  <a:srgbClr val="2C3F42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Final Review and Quality Control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004179"/>
            <a:ext cx="2173724" cy="1306949"/>
          </a:xfrm>
          <a:prstGeom prst="roundRect">
            <a:avLst>
              <a:gd name="adj" fmla="val 7289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1167" y="2458283"/>
            <a:ext cx="318968" cy="398621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3194328" y="2230993"/>
            <a:ext cx="511611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Verify alignment with research questions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3194328" y="2721412"/>
            <a:ext cx="5786318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Ensure every piece of data serves your research purpose.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3080861" y="3295888"/>
            <a:ext cx="10642402" cy="15240"/>
          </a:xfrm>
          <a:prstGeom prst="roundRect">
            <a:avLst>
              <a:gd name="adj" fmla="val 625116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793790" y="3424476"/>
            <a:ext cx="4347567" cy="1306949"/>
          </a:xfrm>
          <a:prstGeom prst="roundRect">
            <a:avLst>
              <a:gd name="adj" fmla="val 7289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8089" y="3878580"/>
            <a:ext cx="318968" cy="398621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368171" y="3651290"/>
            <a:ext cx="358854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Check text-visual integration</a:t>
            </a:r>
            <a:endParaRPr lang="en-US" sz="2200" dirty="0"/>
          </a:p>
        </p:txBody>
      </p:sp>
      <p:sp>
        <p:nvSpPr>
          <p:cNvPr id="11" name="Text 7"/>
          <p:cNvSpPr/>
          <p:nvPr/>
        </p:nvSpPr>
        <p:spPr>
          <a:xfrm>
            <a:off x="5368171" y="4141708"/>
            <a:ext cx="5945148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Confirm that all figures and tables are properly referenced.</a:t>
            </a:r>
            <a:endParaRPr lang="en-US" sz="1750" dirty="0"/>
          </a:p>
        </p:txBody>
      </p:sp>
      <p:sp>
        <p:nvSpPr>
          <p:cNvPr id="12" name="Shape 8"/>
          <p:cNvSpPr/>
          <p:nvPr/>
        </p:nvSpPr>
        <p:spPr>
          <a:xfrm>
            <a:off x="5254704" y="4716185"/>
            <a:ext cx="8468558" cy="15240"/>
          </a:xfrm>
          <a:prstGeom prst="roundRect">
            <a:avLst>
              <a:gd name="adj" fmla="val 625116"/>
            </a:avLst>
          </a:prstGeom>
          <a:solidFill>
            <a:srgbClr val="E2C8B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9"/>
          <p:cNvSpPr/>
          <p:nvPr/>
        </p:nvSpPr>
        <p:spPr>
          <a:xfrm>
            <a:off x="793790" y="4844772"/>
            <a:ext cx="6521410" cy="1306949"/>
          </a:xfrm>
          <a:prstGeom prst="roundRect">
            <a:avLst>
              <a:gd name="adj" fmla="val 7289"/>
            </a:avLst>
          </a:prstGeom>
          <a:solidFill>
            <a:srgbClr val="FCE2CF"/>
          </a:solidFill>
          <a:ln w="7620">
            <a:solidFill>
              <a:srgbClr val="E2C8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5011" y="5298877"/>
            <a:ext cx="318968" cy="398621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7542014" y="5071586"/>
            <a:ext cx="390132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kern="0" spc="-67" dirty="0">
                <a:solidFill>
                  <a:srgbClr val="2B2E3C"/>
                </a:solidFill>
                <a:latin typeface="Bitter Medium" pitchFamily="34" charset="0"/>
                <a:ea typeface="Bitter Medium" pitchFamily="34" charset="-122"/>
                <a:cs typeface="Bitter Medium" pitchFamily="34" charset="-120"/>
              </a:rPr>
              <a:t>Validate evidence-based claims</a:t>
            </a:r>
            <a:endParaRPr lang="en-US" sz="2200" dirty="0"/>
          </a:p>
        </p:txBody>
      </p:sp>
      <p:sp>
        <p:nvSpPr>
          <p:cNvPr id="16" name="Text 11"/>
          <p:cNvSpPr/>
          <p:nvPr/>
        </p:nvSpPr>
        <p:spPr>
          <a:xfrm>
            <a:off x="7542014" y="5562005"/>
            <a:ext cx="572488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Verify that all assertions are supported by your raw data.</a:t>
            </a:r>
            <a:endParaRPr lang="en-US" sz="1750" dirty="0"/>
          </a:p>
        </p:txBody>
      </p:sp>
      <p:sp>
        <p:nvSpPr>
          <p:cNvPr id="17" name="Text 12"/>
          <p:cNvSpPr/>
          <p:nvPr/>
        </p:nvSpPr>
        <p:spPr>
          <a:xfrm>
            <a:off x="793790" y="6406872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Thorough editing ensures coherence and accuracy. It polishes your work to scholarly standards.</a:t>
            </a:r>
            <a:endParaRPr lang="en-US" sz="1750" dirty="0"/>
          </a:p>
        </p:txBody>
      </p:sp>
      <p:sp>
        <p:nvSpPr>
          <p:cNvPr id="18" name="Text 13"/>
          <p:cNvSpPr/>
          <p:nvPr/>
        </p:nvSpPr>
        <p:spPr>
          <a:xfrm>
            <a:off x="793790" y="7024926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kern="0" spc="-36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Consider asking a critical friend to review for clarity and comprehensibility – not one of your fellow students!</a:t>
            </a:r>
            <a:endParaRPr lang="en-US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563</Words>
  <Application>Microsoft Office PowerPoint</Application>
  <PresentationFormat>Custom</PresentationFormat>
  <Paragraphs>78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Open Sans</vt:lpstr>
      <vt:lpstr>Bitter Medium</vt:lpstr>
      <vt:lpstr>Open Sans Bold</vt:lpstr>
      <vt:lpstr>Open Sans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Angharad Lewis</cp:lastModifiedBy>
  <cp:revision>2</cp:revision>
  <dcterms:created xsi:type="dcterms:W3CDTF">2025-04-03T09:34:12Z</dcterms:created>
  <dcterms:modified xsi:type="dcterms:W3CDTF">2025-04-03T09:40:45Z</dcterms:modified>
</cp:coreProperties>
</file>