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theme/theme10.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1.xml" ContentType="application/vnd.openxmlformats-officedocument.theme+xml"/>
  <Override PartName="/ppt/slideLayouts/slideLayout23.xml" ContentType="application/vnd.openxmlformats-officedocument.presentationml.slideLayout+xml"/>
  <Override PartName="/ppt/theme/theme12.xml" ContentType="application/vnd.openxmlformats-officedocument.theme+xml"/>
  <Override PartName="/ppt/slideLayouts/slideLayout24.xml" ContentType="application/vnd.openxmlformats-officedocument.presentationml.slideLayout+xml"/>
  <Override PartName="/ppt/theme/theme13.xml" ContentType="application/vnd.openxmlformats-officedocument.theme+xml"/>
  <Override PartName="/ppt/slideLayouts/slideLayout25.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Lst>
  <p:notesMasterIdLst>
    <p:notesMasterId r:id="rId37"/>
  </p:notesMasterIdLst>
  <p:sldIdLst>
    <p:sldId id="851" r:id="rId18"/>
    <p:sldId id="848" r:id="rId19"/>
    <p:sldId id="944" r:id="rId20"/>
    <p:sldId id="536" r:id="rId21"/>
    <p:sldId id="942" r:id="rId22"/>
    <p:sldId id="953" r:id="rId23"/>
    <p:sldId id="350" r:id="rId24"/>
    <p:sldId id="352" r:id="rId25"/>
    <p:sldId id="945" r:id="rId26"/>
    <p:sldId id="282" r:id="rId27"/>
    <p:sldId id="946" r:id="rId28"/>
    <p:sldId id="948" r:id="rId29"/>
    <p:sldId id="949" r:id="rId30"/>
    <p:sldId id="950" r:id="rId31"/>
    <p:sldId id="932" r:id="rId32"/>
    <p:sldId id="532" r:id="rId33"/>
    <p:sldId id="954" r:id="rId34"/>
    <p:sldId id="955" r:id="rId35"/>
    <p:sldId id="336" r:id="rId36"/>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E143A7-2B1C-4123-B10E-02177F4E1E71}" v="51" dt="2023-03-09T16:48:06.1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080" autoAdjust="0"/>
  </p:normalViewPr>
  <p:slideViewPr>
    <p:cSldViewPr snapToGrid="0">
      <p:cViewPr varScale="1">
        <p:scale>
          <a:sx n="67" d="100"/>
          <a:sy n="67" d="100"/>
        </p:scale>
        <p:origin x="129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 Target="slides/slide1.xml"/><Relationship Id="rId26" Type="http://schemas.openxmlformats.org/officeDocument/2006/relationships/slide" Target="slides/slide9.xml"/><Relationship Id="rId39" Type="http://schemas.openxmlformats.org/officeDocument/2006/relationships/viewProps" Target="viewProps.xml"/><Relationship Id="rId21" Type="http://schemas.openxmlformats.org/officeDocument/2006/relationships/slide" Target="slides/slide4.xml"/><Relationship Id="rId34" Type="http://schemas.openxmlformats.org/officeDocument/2006/relationships/slide" Target="slides/slide17.xml"/><Relationship Id="rId42"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3.xml"/><Relationship Id="rId29" Type="http://schemas.openxmlformats.org/officeDocument/2006/relationships/slide" Target="slides/slide1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slide" Target="slides/slide1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slide" Target="slides/slide11.xml"/><Relationship Id="rId36" Type="http://schemas.openxmlformats.org/officeDocument/2006/relationships/slide" Target="slides/slide19.xml"/><Relationship Id="rId10" Type="http://schemas.openxmlformats.org/officeDocument/2006/relationships/slideMaster" Target="slideMasters/slideMaster7.xml"/><Relationship Id="rId19" Type="http://schemas.openxmlformats.org/officeDocument/2006/relationships/slide" Target="slides/slide2.xml"/><Relationship Id="rId31"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slide" Target="slides/slide13.xml"/><Relationship Id="rId35" Type="http://schemas.openxmlformats.org/officeDocument/2006/relationships/slide" Target="slides/slide18.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33" Type="http://schemas.openxmlformats.org/officeDocument/2006/relationships/slide" Target="slides/slide16.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DBD5F032-5F8F-FE40-B2B4-2970B147A59F}" type="datetimeFigureOut">
              <a:rPr lang="en-GB" smtClean="0"/>
              <a:t>09/03/2023</a:t>
            </a:fld>
            <a:endParaRPr lang="en-GB" dirty="0"/>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ipd.co.uk/knowledge/fundamentals/relations/disputes/managing-workplace-conflict-repor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Pre-work HBR article Psychological safety in a hybrid workplace.</a:t>
            </a:r>
          </a:p>
          <a:p>
            <a:r>
              <a:rPr lang="en-GB" dirty="0"/>
              <a:t>Essential e-learnings E&amp;D / Challenging Unconscious Bias</a:t>
            </a:r>
          </a:p>
        </p:txBody>
      </p:sp>
      <p:sp>
        <p:nvSpPr>
          <p:cNvPr id="4" name="Slide Number Placeholder 3"/>
          <p:cNvSpPr>
            <a:spLocks noGrp="1"/>
          </p:cNvSpPr>
          <p:nvPr>
            <p:ph type="sldNum" sz="quarter" idx="10"/>
          </p:nvPr>
        </p:nvSpPr>
        <p:spPr/>
        <p:txBody>
          <a:bodyPr/>
          <a:lstStyle/>
          <a:p>
            <a:fld id="{2892395D-BC1B-4D1D-949A-52A1A007E086}" type="slidenum">
              <a:rPr lang="en-GB" smtClean="0"/>
              <a:t>1</a:t>
            </a:fld>
            <a:endParaRPr lang="en-GB" dirty="0"/>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cs typeface="Calibri"/>
            </a:endParaRPr>
          </a:p>
        </p:txBody>
      </p:sp>
      <p:sp>
        <p:nvSpPr>
          <p:cNvPr id="4" name="Slide Number Placeholder 3"/>
          <p:cNvSpPr>
            <a:spLocks noGrp="1"/>
          </p:cNvSpPr>
          <p:nvPr>
            <p:ph type="sldNum" sz="quarter" idx="5"/>
          </p:nvPr>
        </p:nvSpPr>
        <p:spPr/>
        <p:txBody>
          <a:bodyPr/>
          <a:lstStyle/>
          <a:p>
            <a:fld id="{553B316D-00FF-AA49-9284-97CB249A2A53}" type="slidenum">
              <a:rPr lang="en-GB" smtClean="0"/>
              <a:t>2</a:t>
            </a:fld>
            <a:endParaRPr lang="en-GB" dirty="0"/>
          </a:p>
        </p:txBody>
      </p:sp>
    </p:spTree>
    <p:extLst>
      <p:ext uri="{BB962C8B-B14F-4D97-AF65-F5344CB8AC3E}">
        <p14:creationId xmlns:p14="http://schemas.microsoft.com/office/powerpoint/2010/main" val="2410436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3</a:t>
            </a:fld>
            <a:endParaRPr lang="en-GB" dirty="0"/>
          </a:p>
        </p:txBody>
      </p:sp>
    </p:spTree>
    <p:extLst>
      <p:ext uri="{BB962C8B-B14F-4D97-AF65-F5344CB8AC3E}">
        <p14:creationId xmlns:p14="http://schemas.microsoft.com/office/powerpoint/2010/main" val="2038091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8698">
              <a:defRPr/>
            </a:pPr>
            <a:r>
              <a:rPr lang="en-GB" baseline="0" dirty="0"/>
              <a:t>So why do some teams succeed and others don’t? Google set out to explore this in 2012 – Project Aristotle </a:t>
            </a:r>
            <a:r>
              <a:rPr lang="en-GB" dirty="0"/>
              <a:t>- a tribute to Aristotle’s quote, "the whole is greater than the sum of its parts" (as the Google researchers believed employees can do more effective working together than alone) – huge project explore everything from location of teams to each other, reward structure, personal characteristics like gender, interests and hobbies of group members etc.</a:t>
            </a:r>
          </a:p>
          <a:p>
            <a:pPr defTabSz="918698">
              <a:defRPr/>
            </a:pPr>
            <a:endParaRPr lang="en-GB" dirty="0"/>
          </a:p>
          <a:p>
            <a:pPr defTabSz="918698">
              <a:defRPr/>
            </a:pPr>
            <a:r>
              <a:rPr lang="en-GB" b="1" dirty="0"/>
              <a:t>The researchers found that what really mattered was less about who is on the team, and more about how the team worked together.</a:t>
            </a:r>
            <a:r>
              <a:rPr lang="en-GB" dirty="0"/>
              <a:t> And</a:t>
            </a:r>
          </a:p>
          <a:p>
            <a:pPr defTabSz="918698">
              <a:defRPr/>
            </a:pPr>
            <a:endParaRPr lang="en-GB" dirty="0"/>
          </a:p>
          <a:p>
            <a:pPr defTabSz="918698">
              <a:defRPr/>
            </a:pPr>
            <a:r>
              <a:rPr lang="en-GB" dirty="0"/>
              <a:t>There were 5 main factors which contribute to team effectiveness and performance – number 1 was Psychological Safety.</a:t>
            </a:r>
          </a:p>
          <a:p>
            <a:endParaRPr lang="en-GB" dirty="0"/>
          </a:p>
          <a:p>
            <a:r>
              <a:rPr lang="en-GB" dirty="0"/>
              <a:t>Amy Edmundson video link (3 mins) https://www.youtube.com/watch?v=KUo1QwVcCv0</a:t>
            </a: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4</a:t>
            </a:fld>
            <a:endParaRPr lang="en-GB" dirty="0"/>
          </a:p>
        </p:txBody>
      </p:sp>
    </p:spTree>
    <p:extLst>
      <p:ext uri="{BB962C8B-B14F-4D97-AF65-F5344CB8AC3E}">
        <p14:creationId xmlns:p14="http://schemas.microsoft.com/office/powerpoint/2010/main" val="472384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In teams and organisations low on psychological safety, </a:t>
            </a:r>
            <a:r>
              <a:rPr lang="en-GB" sz="1800" b="1"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micro-management, fear </a:t>
            </a:r>
            <a:r>
              <a:rPr lang="en-GB" sz="1800"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and </a:t>
            </a:r>
            <a:r>
              <a:rPr lang="en-GB" sz="1800" b="1"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bullying</a:t>
            </a:r>
            <a:r>
              <a:rPr lang="en-GB" sz="1800"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 are often apparent. At its worst extent, this can lead to a </a:t>
            </a:r>
            <a:r>
              <a:rPr lang="en-GB" sz="1800" b="1"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toxic</a:t>
            </a:r>
            <a:r>
              <a:rPr lang="en-GB" sz="1800" dirty="0">
                <a:solidFill>
                  <a:srgbClr val="444444"/>
                </a:solidFill>
                <a:effectLst/>
                <a:latin typeface="Helvetica" panose="020B0604020202020204" pitchFamily="34" charset="0"/>
                <a:ea typeface="DengXian" panose="02010600030101010101" pitchFamily="2" charset="-122"/>
                <a:cs typeface="Times New Roman" panose="02020603050405020304" pitchFamily="18" charset="0"/>
              </a:rPr>
              <a:t> and destructive organisational culture.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Share Amy Edmundson Questions – 5 mins in groups - how do you increase Psychological safety in your team?</a:t>
            </a:r>
          </a:p>
          <a:p>
            <a:pPr marL="0" indent="0">
              <a:buFontTx/>
              <a:buNone/>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5</a:t>
            </a:fld>
            <a:endParaRPr lang="en-GB" dirty="0"/>
          </a:p>
        </p:txBody>
      </p:sp>
    </p:spTree>
    <p:extLst>
      <p:ext uri="{BB962C8B-B14F-4D97-AF65-F5344CB8AC3E}">
        <p14:creationId xmlns:p14="http://schemas.microsoft.com/office/powerpoint/2010/main" val="4167481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Increasing psychological safety in teams means it is less likely that you will need to deal with negative or inappropriate behaviours and so creating a climate of psychological safety can be seen as a preventative measure…so how do you increase psychological safety in teams?</a:t>
            </a:r>
          </a:p>
          <a:p>
            <a:endParaRPr lang="en-GB" b="1" baseline="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dirty="0">
                <a:solidFill>
                  <a:srgbClr val="58595B"/>
                </a:solidFill>
                <a:effectLst/>
                <a:latin typeface="Open Sans" panose="020B0606030504020204" pitchFamily="34" charset="0"/>
              </a:rPr>
              <a:t>Developing a climate of respect </a:t>
            </a:r>
            <a:r>
              <a:rPr lang="en-GB" b="0" i="0" dirty="0">
                <a:solidFill>
                  <a:srgbClr val="58595B"/>
                </a:solidFill>
                <a:effectLst/>
                <a:latin typeface="Open Sans" panose="020B0606030504020204" pitchFamily="34" charset="0"/>
              </a:rPr>
              <a:t>- prevention is better than cure. Promoting a positive climate at work for everyone based on personal respect and dignity will help to prevent inappropriate behaviour starting. </a:t>
            </a:r>
            <a:r>
              <a:rPr lang="en-GB" sz="1200" b="0" i="0" dirty="0">
                <a:solidFill>
                  <a:srgbClr val="58595B"/>
                </a:solidFill>
                <a:effectLst/>
                <a:latin typeface="Open Sans" panose="020B0606030504020204" pitchFamily="34" charset="0"/>
              </a:rPr>
              <a:t>E</a:t>
            </a:r>
            <a:r>
              <a:rPr lang="en-GB" sz="1200" dirty="0"/>
              <a:t>nsure your meetings and interactions encourage input and feedback from every member of your team – not just those with the loudest voices, or those who are physically present. Welcoming different perspectives and encouraging people to challenge with compassion and respect is important.</a:t>
            </a:r>
          </a:p>
          <a:p>
            <a:pPr marL="171450" indent="-171450" algn="l">
              <a:buFont typeface="Arial" panose="020B0604020202020204" pitchFamily="34" charset="0"/>
              <a:buChar char="•"/>
            </a:pPr>
            <a:endParaRPr lang="en-GB" b="1" i="0" dirty="0">
              <a:solidFill>
                <a:srgbClr val="58595B"/>
              </a:solidFill>
              <a:effectLst/>
              <a:latin typeface="Open Sans" panose="020B0606030504020204" pitchFamily="34" charset="0"/>
            </a:endParaRPr>
          </a:p>
          <a:p>
            <a:pPr marL="171450" indent="-171450">
              <a:buFont typeface="Arial" panose="020B0604020202020204" pitchFamily="34" charset="0"/>
              <a:buChar char="•"/>
            </a:pPr>
            <a:r>
              <a:rPr lang="en-GB" b="1" dirty="0"/>
              <a:t>Role model good behaviours - </a:t>
            </a:r>
            <a:r>
              <a:rPr lang="en-GB" sz="1200" dirty="0"/>
              <a:t>as a manager or leader, you can show others that it’s OK to try new things, make mistakes and show your vulnerable side, without fear of recrimination. </a:t>
            </a:r>
            <a:endParaRPr lang="en-GB" sz="1200"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Good communication </a:t>
            </a:r>
            <a:r>
              <a:rPr lang="en-GB" b="0" dirty="0"/>
              <a:t>– Hold team meetings as well as regular catch ups - keep your staff updated on developments, clarify any rumours going around as well as listen to your staff.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Outline the standards of behaviour expected of staff </a:t>
            </a:r>
            <a:r>
              <a:rPr lang="en-GB" b="0" dirty="0"/>
              <a:t>– this could be verbally and by procedure, </a:t>
            </a:r>
            <a:r>
              <a:rPr lang="en-GB" sz="1200" dirty="0"/>
              <a:t>setting up a team contract can really help with this.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i="0" dirty="0">
              <a:solidFill>
                <a:srgbClr val="58595B"/>
              </a:solidFill>
              <a:effectLst/>
              <a:latin typeface="Open Sans" panose="020B0606030504020204" pitchFamily="34" charset="0"/>
            </a:endParaRPr>
          </a:p>
          <a:p>
            <a:pPr marL="171450" indent="-171450">
              <a:buFont typeface="Arial" panose="020B0604020202020204" pitchFamily="34" charset="0"/>
              <a:buChar char="•"/>
            </a:pPr>
            <a:r>
              <a:rPr lang="en-GB" b="1" dirty="0"/>
              <a:t>Listen and respond to your staff &amp; respond promptly if and when staff raise a complaint with you</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Call out inappropriate behaviour- </a:t>
            </a:r>
            <a:r>
              <a:rPr lang="en-GB" sz="1200" dirty="0"/>
              <a:t>where you witness someone undermining the psychological safety of your team, e.g. by constantly running a person or their ideas down, then it’s important to address this behaviour promptly. </a:t>
            </a:r>
          </a:p>
          <a:p>
            <a:pPr marL="171450" indent="-171450">
              <a:buFont typeface="Arial" panose="020B0604020202020204" pitchFamily="34" charset="0"/>
              <a:buChar char="•"/>
            </a:pPr>
            <a:endParaRPr lang="en-GB" b="1" dirty="0"/>
          </a:p>
          <a:p>
            <a:r>
              <a:rPr lang="en-GB" dirty="0"/>
              <a:t>Differentiate between bullying and managerial supervision. Managers have a legitimate right to raise issues and criticise poor work, timekeeping, attitude, and so on. </a:t>
            </a:r>
          </a:p>
          <a:p>
            <a:endParaRPr lang="en-GB" dirty="0"/>
          </a:p>
          <a:p>
            <a:r>
              <a:rPr lang="en-GB" dirty="0"/>
              <a:t>So what do we mean by inappropriate behaviour in the workplace? </a:t>
            </a:r>
            <a:r>
              <a:rPr lang="en-GB" b="1" dirty="0"/>
              <a:t>Exercise: Shades of Grey</a:t>
            </a:r>
          </a:p>
          <a:p>
            <a:pPr marL="0" indent="0">
              <a:buNone/>
            </a:pPr>
            <a:endParaRPr lang="en-GB" sz="1200" b="1" dirty="0"/>
          </a:p>
          <a:p>
            <a:endParaRPr lang="en-GB" baseline="0"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6</a:t>
            </a:fld>
            <a:endParaRPr lang="en-GB" dirty="0"/>
          </a:p>
        </p:txBody>
      </p:sp>
    </p:spTree>
    <p:extLst>
      <p:ext uri="{BB962C8B-B14F-4D97-AF65-F5344CB8AC3E}">
        <p14:creationId xmlns:p14="http://schemas.microsoft.com/office/powerpoint/2010/main" val="283505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a typeface="Calibri"/>
              <a:cs typeface="Calibri"/>
            </a:endParaRPr>
          </a:p>
          <a:p>
            <a:endParaRPr lang="en-GB" baseline="0" dirty="0"/>
          </a:p>
        </p:txBody>
      </p:sp>
      <p:sp>
        <p:nvSpPr>
          <p:cNvPr id="4" name="Slide Number Placeholder 3"/>
          <p:cNvSpPr>
            <a:spLocks noGrp="1"/>
          </p:cNvSpPr>
          <p:nvPr>
            <p:ph type="sldNum" sz="quarter" idx="10"/>
          </p:nvPr>
        </p:nvSpPr>
        <p:spPr/>
        <p:txBody>
          <a:bodyPr/>
          <a:lstStyle/>
          <a:p>
            <a:fld id="{2892395D-BC1B-4D1D-949A-52A1A007E086}" type="slidenum">
              <a:rPr lang="en-GB" smtClean="0"/>
              <a:t>7</a:t>
            </a:fld>
            <a:endParaRPr lang="en-GB" dirty="0"/>
          </a:p>
        </p:txBody>
      </p:sp>
    </p:spTree>
    <p:extLst>
      <p:ext uri="{BB962C8B-B14F-4D97-AF65-F5344CB8AC3E}">
        <p14:creationId xmlns:p14="http://schemas.microsoft.com/office/powerpoint/2010/main" val="37517355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Comfort break</a:t>
            </a:r>
          </a:p>
        </p:txBody>
      </p:sp>
      <p:sp>
        <p:nvSpPr>
          <p:cNvPr id="4" name="Slide Number Placeholder 3"/>
          <p:cNvSpPr>
            <a:spLocks noGrp="1"/>
          </p:cNvSpPr>
          <p:nvPr>
            <p:ph type="sldNum" sz="quarter" idx="10"/>
          </p:nvPr>
        </p:nvSpPr>
        <p:spPr/>
        <p:txBody>
          <a:bodyPr/>
          <a:lstStyle/>
          <a:p>
            <a:fld id="{2892395D-BC1B-4D1D-949A-52A1A007E086}" type="slidenum">
              <a:rPr lang="en-GB" smtClean="0"/>
              <a:t>8</a:t>
            </a:fld>
            <a:endParaRPr lang="en-GB" dirty="0"/>
          </a:p>
        </p:txBody>
      </p:sp>
    </p:spTree>
    <p:extLst>
      <p:ext uri="{BB962C8B-B14F-4D97-AF65-F5344CB8AC3E}">
        <p14:creationId xmlns:p14="http://schemas.microsoft.com/office/powerpoint/2010/main" val="28922158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8595B"/>
                </a:solidFill>
                <a:effectLst/>
                <a:latin typeface="Open Sans" panose="020B0606030504020204" pitchFamily="34" charset="0"/>
              </a:rPr>
              <a:t>All individuals have a responsibility to behave in ways which support an inclusive and tolerant working environment. Everyone should play their part in making the organisation’s policy a reality and employers should challenge inappropriate behaviour and take 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58595B"/>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solidFill>
                  <a:srgbClr val="FF0000"/>
                </a:solidFill>
                <a:latin typeface="Arial" panose="020B0604020202020204" pitchFamily="34" charset="0"/>
              </a:rPr>
              <a:t>Exercise: In chat, note examples of bullying behaviours.</a:t>
            </a:r>
            <a:endParaRPr lang="en-GB" b="1" i="0" dirty="0">
              <a:solidFill>
                <a:srgbClr val="FF0000"/>
              </a:solidFill>
              <a:effectLst/>
              <a:latin typeface="Open Sans" panose="020B0606030504020204" pitchFamily="34" charset="0"/>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9</a:t>
            </a:fld>
            <a:endParaRPr lang="en-GB" dirty="0"/>
          </a:p>
        </p:txBody>
      </p:sp>
    </p:spTree>
    <p:extLst>
      <p:ext uri="{BB962C8B-B14F-4D97-AF65-F5344CB8AC3E}">
        <p14:creationId xmlns:p14="http://schemas.microsoft.com/office/powerpoint/2010/main" val="8228554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C0E3D2-3600-4CB2-9C22-A8160CF8F497}" type="slidenum">
              <a:rPr lang="en-GB" altLang="en-GB" smtClean="0">
                <a:solidFill>
                  <a:srgbClr val="FFFFFF"/>
                </a:solidFill>
              </a:rPr>
              <a:pPr>
                <a:spcBef>
                  <a:spcPct val="0"/>
                </a:spcBef>
              </a:pPr>
              <a:t>10</a:t>
            </a:fld>
            <a:endParaRPr lang="en-GB" altLang="en-GB" dirty="0">
              <a:solidFill>
                <a:srgbClr val="FFFFFF"/>
              </a:solidFill>
            </a:endParaRPr>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dirty="0">
                <a:latin typeface="Arial" panose="020B0604020202020204" pitchFamily="34" charset="0"/>
              </a:rPr>
              <a:t>		</a:t>
            </a:r>
            <a:endParaRPr lang="en-US" altLang="en-US" dirty="0">
              <a:latin typeface="Arial" panose="020B0604020202020204" pitchFamily="34" charset="0"/>
            </a:endParaRPr>
          </a:p>
        </p:txBody>
      </p:sp>
    </p:spTree>
    <p:extLst>
      <p:ext uri="{BB962C8B-B14F-4D97-AF65-F5344CB8AC3E}">
        <p14:creationId xmlns:p14="http://schemas.microsoft.com/office/powerpoint/2010/main" val="3246653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8595B"/>
                </a:solidFill>
                <a:effectLst/>
                <a:latin typeface="Open Sans" panose="020B0606030504020204" pitchFamily="34" charset="0"/>
              </a:rPr>
              <a:t>Employers should be especially aware of ‘cyber bullying’. Detrimental texts sent via mobiles or images of work colleagues posted on external websites following work events could amount to bullying for which the employer could be liable. CIPD </a:t>
            </a:r>
            <a:r>
              <a:rPr lang="en-GB" b="0" i="0" u="sng" dirty="0">
                <a:solidFill>
                  <a:srgbClr val="68297F"/>
                </a:solidFill>
                <a:effectLst/>
                <a:latin typeface="Open Sans" panose="020B0606030504020204" pitchFamily="34" charset="0"/>
                <a:hlinkClick r:id="rId3" tooltip="Managing conflict in the modern workplace"/>
              </a:rPr>
              <a:t>research</a:t>
            </a:r>
            <a:r>
              <a:rPr lang="en-GB" b="0" i="0" dirty="0">
                <a:solidFill>
                  <a:srgbClr val="58595B"/>
                </a:solidFill>
                <a:effectLst/>
                <a:latin typeface="Open Sans" panose="020B0606030504020204" pitchFamily="34" charset="0"/>
              </a:rPr>
              <a:t> found that cyber-bullying is more common than inappropriate behaviour at a work social event, with one in ten employees reporting that it happened.</a:t>
            </a:r>
            <a:endParaRPr lang="en-US" altLang="en-US" b="0" dirty="0">
              <a:latin typeface="Arial" panose="020B0604020202020204" pitchFamily="34" charset="0"/>
            </a:endParaRPr>
          </a:p>
          <a:p>
            <a:pPr marL="0" indent="0">
              <a:buFontTx/>
              <a:buNone/>
            </a:pPr>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11</a:t>
            </a:fld>
            <a:endParaRPr lang="en-GB" dirty="0"/>
          </a:p>
        </p:txBody>
      </p:sp>
    </p:spTree>
    <p:extLst>
      <p:ext uri="{BB962C8B-B14F-4D97-AF65-F5344CB8AC3E}">
        <p14:creationId xmlns:p14="http://schemas.microsoft.com/office/powerpoint/2010/main" val="981219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No legal definition of Bullying – ACAS definition on slide. </a:t>
            </a:r>
          </a:p>
          <a:p>
            <a:endParaRPr lang="en-US" altLang="en-US" dirty="0">
              <a:latin typeface="Arial" panose="020B0604020202020204" pitchFamily="34" charset="0"/>
            </a:endParaRPr>
          </a:p>
          <a:p>
            <a:r>
              <a:rPr lang="en-US" altLang="en-US" dirty="0">
                <a:latin typeface="Arial" panose="020B0604020202020204" pitchFamily="34" charset="0"/>
              </a:rPr>
              <a:t>B&amp;</a:t>
            </a:r>
            <a:r>
              <a:rPr lang="en-US" altLang="en-US" baseline="0" dirty="0">
                <a:latin typeface="Arial" panose="020B0604020202020204" pitchFamily="34" charset="0"/>
              </a:rPr>
              <a:t>H used interchangeably</a:t>
            </a:r>
            <a:endParaRPr lang="en-US" altLang="en-US" dirty="0">
              <a:latin typeface="Arial" panose="020B0604020202020204" pitchFamily="34" charset="0"/>
            </a:endParaRPr>
          </a:p>
          <a:p>
            <a:endParaRPr lang="en-US" altLang="en-US" dirty="0">
              <a:latin typeface="Arial" panose="020B0604020202020204" pitchFamily="34" charset="0"/>
            </a:endParaRPr>
          </a:p>
          <a:p>
            <a:r>
              <a:rPr lang="en-US" altLang="en-US" dirty="0">
                <a:latin typeface="Arial" panose="020B0604020202020204" pitchFamily="34" charset="0"/>
              </a:rPr>
              <a:t>Behaviour that is considered bullying by one person</a:t>
            </a:r>
            <a:r>
              <a:rPr lang="en-US" altLang="en-US" baseline="0" dirty="0">
                <a:latin typeface="Arial" panose="020B0604020202020204" pitchFamily="34" charset="0"/>
              </a:rPr>
              <a:t> could be considered firm management by another . Most people will agree on extreme cases of B&amp;H but it is rarely this clear and is often grey – REFER TO SHADES OF GREY Exercise</a:t>
            </a:r>
          </a:p>
          <a:p>
            <a:endParaRPr lang="en-US" altLang="en-US" baseline="0" dirty="0">
              <a:latin typeface="Arial" panose="020B0604020202020204" pitchFamily="34" charset="0"/>
            </a:endParaRPr>
          </a:p>
          <a:p>
            <a:r>
              <a:rPr lang="en-US" altLang="en-US" baseline="0" dirty="0">
                <a:latin typeface="Arial" panose="020B0604020202020204" pitchFamily="34" charset="0"/>
              </a:rPr>
              <a:t>B&amp;H often hard to recognize, symptoms may not be obvious and may be insidious, those on the receiving end may think it is just normal behavior in the organisation</a:t>
            </a:r>
          </a:p>
          <a:p>
            <a:endParaRPr lang="en-US" altLang="en-US" baseline="0"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12</a:t>
            </a:fld>
            <a:endParaRPr lang="en-GB" dirty="0"/>
          </a:p>
        </p:txBody>
      </p:sp>
    </p:spTree>
    <p:extLst>
      <p:ext uri="{BB962C8B-B14F-4D97-AF65-F5344CB8AC3E}">
        <p14:creationId xmlns:p14="http://schemas.microsoft.com/office/powerpoint/2010/main" val="19798843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baseline="0" dirty="0">
                <a:latin typeface="Arial" panose="020B0604020202020204" pitchFamily="34" charset="0"/>
              </a:rPr>
              <a:t>Exercise: In chat, can you list the protected characteristics?</a:t>
            </a:r>
            <a:endParaRPr lang="en-US" altLang="en-US" b="1" baseline="0" dirty="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553B316D-00FF-AA49-9284-97CB249A2A53}" type="slidenum">
              <a:rPr lang="en-GB" smtClean="0"/>
              <a:t>13</a:t>
            </a:fld>
            <a:endParaRPr lang="en-GB" dirty="0"/>
          </a:p>
        </p:txBody>
      </p:sp>
    </p:spTree>
    <p:extLst>
      <p:ext uri="{BB962C8B-B14F-4D97-AF65-F5344CB8AC3E}">
        <p14:creationId xmlns:p14="http://schemas.microsoft.com/office/powerpoint/2010/main" val="433114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Certain forms of Harassment</a:t>
            </a:r>
            <a:r>
              <a:rPr lang="en-US" altLang="en-US" baseline="0" dirty="0">
                <a:latin typeface="Arial" panose="020B0604020202020204" pitchFamily="34" charset="0"/>
              </a:rPr>
              <a:t> at work will amount to unlawful discrimination if it relates to one of the relevant protected characteristics</a:t>
            </a:r>
          </a:p>
          <a:p>
            <a:endParaRPr lang="en-US" altLang="en-US" baseline="0" dirty="0">
              <a:latin typeface="Arial" panose="020B0604020202020204" pitchFamily="34" charset="0"/>
            </a:endParaRPr>
          </a:p>
          <a:p>
            <a:r>
              <a:rPr lang="en-US" altLang="en-US" baseline="0" dirty="0">
                <a:latin typeface="Arial" panose="020B0604020202020204" pitchFamily="34" charset="0"/>
              </a:rPr>
              <a:t>Employees can make complaints against their employer where they are harassed by someone who doesn’t work for that employer such as a client or customer, student.</a:t>
            </a:r>
          </a:p>
          <a:p>
            <a:endParaRPr lang="en-US" altLang="en-US" baseline="0" dirty="0">
              <a:latin typeface="Arial" panose="020B0604020202020204" pitchFamily="34" charset="0"/>
            </a:endParaRPr>
          </a:p>
          <a:p>
            <a:endParaRPr lang="en-US" altLang="en-US" baseline="0" dirty="0">
              <a:latin typeface="Arial" panose="020B0604020202020204" pitchFamily="34" charset="0"/>
            </a:endParaRPr>
          </a:p>
        </p:txBody>
      </p:sp>
      <p:sp>
        <p:nvSpPr>
          <p:cNvPr id="4" name="Slide Number Placeholder 3"/>
          <p:cNvSpPr>
            <a:spLocks noGrp="1"/>
          </p:cNvSpPr>
          <p:nvPr>
            <p:ph type="sldNum" sz="quarter" idx="5"/>
          </p:nvPr>
        </p:nvSpPr>
        <p:spPr/>
        <p:txBody>
          <a:bodyPr/>
          <a:lstStyle/>
          <a:p>
            <a:fld id="{553B316D-00FF-AA49-9284-97CB249A2A53}" type="slidenum">
              <a:rPr lang="en-GB" smtClean="0"/>
              <a:t>14</a:t>
            </a:fld>
            <a:endParaRPr lang="en-GB" dirty="0"/>
          </a:p>
        </p:txBody>
      </p:sp>
    </p:spTree>
    <p:extLst>
      <p:ext uri="{BB962C8B-B14F-4D97-AF65-F5344CB8AC3E}">
        <p14:creationId xmlns:p14="http://schemas.microsoft.com/office/powerpoint/2010/main" val="1244178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Policies </a:t>
            </a:r>
          </a:p>
          <a:p>
            <a:endParaRPr lang="en-GB" dirty="0"/>
          </a:p>
          <a:p>
            <a:r>
              <a:rPr lang="en-GB" baseline="0" dirty="0"/>
              <a:t>Outcome at the end of the process mediation/return to working environment – issues much more difficult to manage</a:t>
            </a:r>
          </a:p>
          <a:p>
            <a:r>
              <a:rPr lang="en-GB" dirty="0"/>
              <a:t>Informal/formal</a:t>
            </a:r>
            <a:r>
              <a:rPr lang="en-GB" baseline="0" dirty="0"/>
              <a:t> stages</a:t>
            </a:r>
          </a:p>
          <a:p>
            <a:endParaRPr lang="en-GB" baseline="0"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15</a:t>
            </a:fld>
            <a:endParaRPr lang="en-GB" dirty="0"/>
          </a:p>
        </p:txBody>
      </p:sp>
    </p:spTree>
    <p:extLst>
      <p:ext uri="{BB962C8B-B14F-4D97-AF65-F5344CB8AC3E}">
        <p14:creationId xmlns:p14="http://schemas.microsoft.com/office/powerpoint/2010/main" val="381068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Aft>
                <a:spcPts val="600"/>
              </a:spcAft>
            </a:pPr>
            <a:r>
              <a:rPr lang="en-GB" sz="2200" dirty="0"/>
              <a:t>Break out rooms – Bite-size scenarios</a:t>
            </a:r>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16</a:t>
            </a:fld>
            <a:endParaRPr lang="en-GB" dirty="0"/>
          </a:p>
        </p:txBody>
      </p:sp>
    </p:spTree>
    <p:extLst>
      <p:ext uri="{BB962C8B-B14F-4D97-AF65-F5344CB8AC3E}">
        <p14:creationId xmlns:p14="http://schemas.microsoft.com/office/powerpoint/2010/main" val="3940152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17</a:t>
            </a:fld>
            <a:endParaRPr lang="en-GB" dirty="0"/>
          </a:p>
        </p:txBody>
      </p:sp>
    </p:spTree>
    <p:extLst>
      <p:ext uri="{BB962C8B-B14F-4D97-AF65-F5344CB8AC3E}">
        <p14:creationId xmlns:p14="http://schemas.microsoft.com/office/powerpoint/2010/main" val="41241164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5"/>
          </p:nvPr>
        </p:nvSpPr>
        <p:spPr/>
        <p:txBody>
          <a:bodyPr/>
          <a:lstStyle/>
          <a:p>
            <a:fld id="{553B316D-00FF-AA49-9284-97CB249A2A53}" type="slidenum">
              <a:rPr lang="en-GB" smtClean="0"/>
              <a:t>18</a:t>
            </a:fld>
            <a:endParaRPr lang="en-GB" dirty="0"/>
          </a:p>
        </p:txBody>
      </p:sp>
    </p:spTree>
    <p:extLst>
      <p:ext uri="{BB962C8B-B14F-4D97-AF65-F5344CB8AC3E}">
        <p14:creationId xmlns:p14="http://schemas.microsoft.com/office/powerpoint/2010/main" val="23233595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altLang="en-US" dirty="0">
              <a:solidFill>
                <a:schemeClr val="tx2"/>
              </a:solidFill>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19</a:t>
            </a:fld>
            <a:endParaRPr lang="en-GB" dirty="0"/>
          </a:p>
        </p:txBody>
      </p:sp>
    </p:spTree>
    <p:extLst>
      <p:ext uri="{BB962C8B-B14F-4D97-AF65-F5344CB8AC3E}">
        <p14:creationId xmlns:p14="http://schemas.microsoft.com/office/powerpoint/2010/main" val="495697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09/03/2023</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09/03/2023</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94015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09/03/2023</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431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09/03/2023</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10936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10.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4.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7" r:id="rId2"/>
    <p:sldLayoutId id="2147483709" r:id="rId3"/>
    <p:sldLayoutId id="214748371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KUo1QwVcCv0"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24.png"/><Relationship Id="rId5" Type="http://schemas.openxmlformats.org/officeDocument/2006/relationships/image" Target="../media/image23.jpg"/><Relationship Id="rId4" Type="http://schemas.openxmlformats.org/officeDocument/2006/relationships/image" Target="../media/image22.jpg"/><Relationship Id="rId9" Type="http://schemas.openxmlformats.org/officeDocument/2006/relationships/image" Target="../media/image27.png"/></Relationships>
</file>

<file path=ppt/slides/_rels/slide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uowtsd.sharepoint.com/datblygiadstaff/SitePages/Cydraddoldeb-ac-Amrywiaeth.aspx" TargetMode="External"/><Relationship Id="rId3" Type="http://schemas.openxmlformats.org/officeDocument/2006/relationships/hyperlink" Target="https://uowtsd.sharepoint.com/HR/SitePages/Home.aspx?RootFolder=%2FHR%2FShared%20Documents%2FPolicies%20and%20Procedures%20%2D%20Polis%C3%AFau%20a%20Gweithdrefnau%2FGeneral%20HR%20Policies%20and%20Procedures%20%2D%20Polis%C3%AFau%20a%20Gweithdrefnau%20AD%20Cyffredinol%2FAflonyddu%20a%20Bwlio%20%2D%20Harassment%20and%20Bullying&amp;FolderCTID=0x01200061AD1DF0E459D1409C9C28EE63B10294&amp;View=%7BC1EDA8C9%2DD955%2D45EE%2D8AF1%2DD038E186D549%7D" TargetMode="External"/><Relationship Id="rId7" Type="http://schemas.openxmlformats.org/officeDocument/2006/relationships/hyperlink" Target="https://uowtsd.sharepoint.com/HR/SitePages/Home.aspx"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hyperlink" Target="https://uowtsd.sharepoint.com/staffdevelopment/SitePages/equality-diversity.aspx" TargetMode="External"/><Relationship Id="rId5" Type="http://schemas.openxmlformats.org/officeDocument/2006/relationships/hyperlink" Target="https://app.mindtools.com/share/uwtsd/playlists/37782e20-f0de-011c-9714-0133c8a2a12f" TargetMode="External"/><Relationship Id="rId4" Type="http://schemas.openxmlformats.org/officeDocument/2006/relationships/hyperlink" Target="https://moodle.uwtsd.ac.uk/course/view.php?id=53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0" y="1390222"/>
            <a:ext cx="5891404" cy="1496669"/>
          </a:xfrm>
        </p:spPr>
        <p:txBody>
          <a:bodyPr>
            <a:normAutofit fontScale="90000"/>
          </a:bodyPr>
          <a:lstStyle/>
          <a:p>
            <a:r>
              <a:rPr lang="cy-GB" b="1"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Hanfodion Rheoli Pobl</a:t>
            </a:r>
            <a:r>
              <a:rPr lang="cy-GB" i="1" dirty="0">
                <a:solidFill>
                  <a:schemeClr val="bg1"/>
                </a:solidFill>
                <a:effectLst/>
                <a:latin typeface="Calibri Light" panose="020F0302020204030204" pitchFamily="34" charset="0"/>
                <a:ea typeface="DengXian" panose="02010600030101010101" pitchFamily="2" charset="-122"/>
                <a:cs typeface="Calibri Light" panose="020F0302020204030204" pitchFamily="34" charset="0"/>
              </a:rPr>
              <a:t> </a:t>
            </a:r>
            <a:br>
              <a:rPr lang="en-GB" i="1" dirty="0">
                <a:solidFill>
                  <a:schemeClr val="bg1"/>
                </a:solidFill>
              </a:rPr>
            </a:br>
            <a:br>
              <a:rPr lang="en-GB" i="1" dirty="0">
                <a:solidFill>
                  <a:schemeClr val="bg1"/>
                </a:solidFill>
              </a:rPr>
            </a:br>
            <a:r>
              <a:rPr lang="en-GB" i="1" dirty="0">
                <a:solidFill>
                  <a:schemeClr val="bg1"/>
                </a:solidFill>
              </a:rPr>
              <a:t>People Management Essentials</a:t>
            </a:r>
            <a:br>
              <a:rPr lang="en-GB" i="1" dirty="0">
                <a:solidFill>
                  <a:schemeClr val="bg1"/>
                </a:solidFill>
              </a:rPr>
            </a:br>
            <a:br>
              <a:rPr lang="en-GB" i="1" dirty="0">
                <a:solidFill>
                  <a:schemeClr val="bg1"/>
                </a:solidFill>
              </a:rPr>
            </a:br>
            <a:br>
              <a:rPr lang="en-GB" i="1" dirty="0">
                <a:solidFill>
                  <a:schemeClr val="bg1"/>
                </a:solidFill>
              </a:rPr>
            </a:br>
            <a:endParaRPr lang="en-GB" dirty="0">
              <a:solidFill>
                <a:schemeClr val="bg1"/>
              </a:solidFill>
            </a:endParaRPr>
          </a:p>
        </p:txBody>
      </p:sp>
      <p:sp>
        <p:nvSpPr>
          <p:cNvPr id="5" name="Title 1"/>
          <p:cNvSpPr txBox="1">
            <a:spLocks/>
          </p:cNvSpPr>
          <p:nvPr/>
        </p:nvSpPr>
        <p:spPr>
          <a:xfrm>
            <a:off x="6566208" y="1555685"/>
            <a:ext cx="5891404" cy="1496669"/>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solidFill>
                <a:schemeClr val="bg1"/>
              </a:solidFill>
            </a:endParaRPr>
          </a:p>
        </p:txBody>
      </p:sp>
      <p:sp>
        <p:nvSpPr>
          <p:cNvPr id="9" name="Title 1"/>
          <p:cNvSpPr txBox="1">
            <a:spLocks/>
          </p:cNvSpPr>
          <p:nvPr/>
        </p:nvSpPr>
        <p:spPr>
          <a:xfrm>
            <a:off x="5913064" y="2138556"/>
            <a:ext cx="5891404" cy="2847101"/>
          </a:xfrm>
        </p:spPr>
        <p:txBody>
          <a:bodyP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5300" i="1" dirty="0">
              <a:solidFill>
                <a:schemeClr val="bg1"/>
              </a:solidFill>
              <a:latin typeface="Calibri Light" panose="020F0302020204030204" pitchFamily="34" charset="0"/>
              <a:cs typeface="Calibri Light" panose="020F0302020204030204" pitchFamily="34" charset="0"/>
            </a:endParaRPr>
          </a:p>
          <a:p>
            <a:r>
              <a:rPr lang="cy-GB" sz="6900" b="1" i="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Rheoli Ymddygiadau a Chynhwysiant</a:t>
            </a:r>
          </a:p>
          <a:p>
            <a:endParaRPr lang="cy-GB" sz="6900" b="1" i="1" dirty="0">
              <a:solidFill>
                <a:schemeClr val="bg1"/>
              </a:solidFill>
              <a:latin typeface="Calibri" panose="020F0502020204030204" pitchFamily="34" charset="0"/>
              <a:ea typeface="DengXian" panose="02010600030101010101" pitchFamily="2" charset="-122"/>
              <a:cs typeface="Times New Roman" panose="02020603050405020304" pitchFamily="18" charset="0"/>
            </a:endParaRPr>
          </a:p>
          <a:p>
            <a:r>
              <a:rPr lang="en-GB" sz="6900" b="1" i="1" dirty="0">
                <a:solidFill>
                  <a:schemeClr val="bg1"/>
                </a:solidFill>
              </a:rPr>
              <a:t>Managing Behaviours and Inclusion</a:t>
            </a:r>
          </a:p>
        </p:txBody>
      </p:sp>
      <p:sp>
        <p:nvSpPr>
          <p:cNvPr id="11" name="Rectangle 5"/>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Rheoli Ymddygiadau a Chynhwysiant </a:t>
            </a:r>
            <a:br>
              <a:rPr lang="cy-GB" sz="3200" b="1" dirty="0">
                <a:solidFill>
                  <a:schemeClr val="tx2"/>
                </a:solidFill>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Managing Behaviours and Inclusion</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690688"/>
            <a:ext cx="5384800" cy="3732832"/>
          </a:xfrm>
        </p:spPr>
        <p:txBody>
          <a:bodyPr>
            <a:noAutofit/>
          </a:bodyPr>
          <a:lstStyle/>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Sut i adeiladu diwylliant tîm cynhwysol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Mynd i’r afael â gwahanol ymddygiadau yn y gweithle (gan gynnwys ymddygiadau heriol)</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Bwlio ac Aflonyddu – y fframwaith cyfreithiol a pholisi</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r>
              <a:rPr lang="cy-GB" sz="2400" dirty="0">
                <a:effectLst/>
                <a:latin typeface="Arial" panose="020B0604020202020204" pitchFamily="34" charset="0"/>
                <a:ea typeface="DengXian" panose="02010600030101010101" pitchFamily="2" charset="-122"/>
                <a:cs typeface="Arial" panose="020B0604020202020204" pitchFamily="34" charset="0"/>
              </a:rPr>
              <a:t>Rheoli sgyrsiau anodd</a:t>
            </a:r>
            <a:endParaRPr lang="en-GB" sz="24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How to build an inclusive team culture</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Dealing with different behaviours in the workplace (including challenging behaviours)</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Bullying and Harassment - the legal and policy framework</a:t>
            </a:r>
          </a:p>
          <a:p>
            <a:pPr marL="342900" lvl="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Managing difficult conversations</a:t>
            </a:r>
          </a:p>
        </p:txBody>
      </p:sp>
    </p:spTree>
    <p:extLst>
      <p:ext uri="{BB962C8B-B14F-4D97-AF65-F5344CB8AC3E}">
        <p14:creationId xmlns:p14="http://schemas.microsoft.com/office/powerpoint/2010/main" val="1022921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Diffiniadau </a:t>
            </a:r>
            <a:r>
              <a:rPr lang="cy-GB" sz="32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Definitions</a:t>
            </a:r>
            <a:endParaRPr lang="en-GB" sz="3200" b="1" dirty="0">
              <a:solidFill>
                <a:schemeClr val="tx2"/>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09600" y="1434480"/>
            <a:ext cx="5384800" cy="3989040"/>
          </a:xfrm>
        </p:spPr>
        <p:txBody>
          <a:bodyPr>
            <a:noAutofit/>
          </a:bodyPr>
          <a:lstStyle/>
          <a:p>
            <a:pPr marL="0" indent="0">
              <a:lnSpc>
                <a:spcPct val="107000"/>
              </a:lnSpc>
              <a:spcAft>
                <a:spcPts val="800"/>
              </a:spcAft>
              <a:buNone/>
            </a:pPr>
            <a:r>
              <a:rPr lang="cy-GB" sz="2000" b="1" dirty="0">
                <a:solidFill>
                  <a:schemeClr val="tx2"/>
                </a:solidFill>
                <a:latin typeface="Arial" panose="020B0604020202020204" pitchFamily="34" charset="0"/>
                <a:cs typeface="Arial" panose="020B0604020202020204" pitchFamily="34" charset="0"/>
              </a:rPr>
              <a:t>Cydraddoldeb </a:t>
            </a:r>
            <a:r>
              <a:rPr lang="cy-GB" sz="2000" dirty="0">
                <a:latin typeface="Arial" panose="020B0604020202020204" pitchFamily="34" charset="0"/>
                <a:cs typeface="Arial" panose="020B0604020202020204" pitchFamily="34" charset="0"/>
              </a:rPr>
              <a:t>– yn trin pobl yn deg, pa beth bynnag yw eu priodoleddau personol neu eu cefndir</a:t>
            </a:r>
          </a:p>
          <a:p>
            <a:pPr marL="0" indent="0">
              <a:lnSpc>
                <a:spcPct val="107000"/>
              </a:lnSpc>
              <a:spcAft>
                <a:spcPts val="800"/>
              </a:spcAft>
              <a:buNone/>
            </a:pPr>
            <a:r>
              <a:rPr lang="cy-GB" sz="2000" b="1" dirty="0">
                <a:solidFill>
                  <a:schemeClr val="tx2"/>
                </a:solidFill>
                <a:latin typeface="Arial" panose="020B0604020202020204" pitchFamily="34" charset="0"/>
                <a:cs typeface="Arial" panose="020B0604020202020204" pitchFamily="34" charset="0"/>
              </a:rPr>
              <a:t>Amrywiaeth</a:t>
            </a:r>
            <a:r>
              <a:rPr lang="cy-GB" sz="2000" dirty="0">
                <a:latin typeface="Arial" panose="020B0604020202020204" pitchFamily="34" charset="0"/>
                <a:cs typeface="Arial" panose="020B0604020202020204" pitchFamily="34" charset="0"/>
              </a:rPr>
              <a:t> – yn cynrychioli gwahanol bobl o fewn sefydliad </a:t>
            </a:r>
            <a:endParaRPr lang="en-GB" sz="2000" dirty="0">
              <a:latin typeface="Arial" panose="020B0604020202020204" pitchFamily="34" charset="0"/>
              <a:cs typeface="Arial" panose="020B0604020202020204" pitchFamily="34" charset="0"/>
            </a:endParaRPr>
          </a:p>
          <a:p>
            <a:pPr marL="0" indent="0">
              <a:lnSpc>
                <a:spcPct val="107000"/>
              </a:lnSpc>
              <a:spcAft>
                <a:spcPts val="800"/>
              </a:spcAft>
              <a:buNone/>
            </a:pPr>
            <a:r>
              <a:rPr lang="cy-GB" sz="2000" b="1" dirty="0">
                <a:solidFill>
                  <a:schemeClr val="tx2"/>
                </a:solidFill>
                <a:latin typeface="Arial" panose="020B0604020202020204" pitchFamily="34" charset="0"/>
                <a:cs typeface="Arial" panose="020B0604020202020204" pitchFamily="34" charset="0"/>
              </a:rPr>
              <a:t>Cynhwysiant</a:t>
            </a:r>
            <a:r>
              <a:rPr lang="cy-GB" sz="2000" dirty="0">
                <a:latin typeface="Arial" panose="020B0604020202020204" pitchFamily="34" charset="0"/>
                <a:cs typeface="Arial" panose="020B0604020202020204" pitchFamily="34" charset="0"/>
              </a:rPr>
              <a:t> – yn sicrhau bod pawb yn cael cyfle cyfartal i gyfrannu at, a dylanwadu ar, bob rhan a phob lefel o’r gweithle</a:t>
            </a:r>
            <a:endParaRPr lang="en-GB" sz="2000" dirty="0">
              <a:latin typeface="Arial" panose="020B0604020202020204" pitchFamily="34" charset="0"/>
              <a:cs typeface="Arial" panose="020B0604020202020204" pitchFamily="34" charset="0"/>
            </a:endParaRPr>
          </a:p>
          <a:p>
            <a:pPr marL="0" indent="0">
              <a:buNone/>
            </a:pPr>
            <a:r>
              <a:rPr lang="cy-GB" sz="2000" b="1" dirty="0">
                <a:solidFill>
                  <a:schemeClr val="tx2"/>
                </a:solidFill>
                <a:latin typeface="Arial" panose="020B0604020202020204" pitchFamily="34" charset="0"/>
                <a:cs typeface="Arial" panose="020B0604020202020204" pitchFamily="34" charset="0"/>
              </a:rPr>
              <a:t>Perthyn </a:t>
            </a:r>
            <a:r>
              <a:rPr lang="cy-GB" sz="2000" dirty="0">
                <a:latin typeface="Arial" panose="020B0604020202020204" pitchFamily="34" charset="0"/>
                <a:cs typeface="Arial" panose="020B0604020202020204" pitchFamily="34" charset="0"/>
              </a:rPr>
              <a:t>– yn sicrhau bod pawb yn teimlo’n ddiogel ac yn gallu dod â’u personoliaethau cyflawn ac unigryw i’r gwaith </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vert="horz" lIns="91440" tIns="45720" rIns="91440" bIns="45720" rtlCol="0" anchor="t">
            <a:noAutofit/>
          </a:bodyPr>
          <a:lstStyle/>
          <a:p>
            <a:pPr marL="0" indent="0">
              <a:buNone/>
            </a:pPr>
            <a:r>
              <a:rPr lang="en-GB" sz="2000" b="1" dirty="0">
                <a:solidFill>
                  <a:schemeClr val="tx2"/>
                </a:solidFill>
                <a:latin typeface="Arial"/>
                <a:cs typeface="Arial"/>
              </a:rPr>
              <a:t>Equality</a:t>
            </a:r>
            <a:r>
              <a:rPr lang="en-GB" sz="2000" dirty="0">
                <a:latin typeface="Arial"/>
                <a:cs typeface="Arial"/>
              </a:rPr>
              <a:t> – the fair treatment of people regardless of their personal characteristics or background</a:t>
            </a:r>
          </a:p>
          <a:p>
            <a:pPr>
              <a:buNone/>
            </a:pPr>
            <a:r>
              <a:rPr lang="en-GB" sz="2000" b="1" dirty="0">
                <a:solidFill>
                  <a:schemeClr val="tx2"/>
                </a:solidFill>
                <a:latin typeface="Arial"/>
                <a:cs typeface="Arial"/>
              </a:rPr>
              <a:t>Diversity</a:t>
            </a:r>
            <a:r>
              <a:rPr lang="en-GB" sz="2000" b="1" i="0" dirty="0">
                <a:solidFill>
                  <a:srgbClr val="000000"/>
                </a:solidFill>
                <a:effectLst/>
                <a:latin typeface="Arial"/>
                <a:cs typeface="Arial"/>
              </a:rPr>
              <a:t> </a:t>
            </a:r>
            <a:r>
              <a:rPr lang="en-GB" sz="2000" dirty="0">
                <a:solidFill>
                  <a:srgbClr val="000000"/>
                </a:solidFill>
                <a:latin typeface="Arial"/>
                <a:cs typeface="Arial"/>
              </a:rPr>
              <a:t>- </a:t>
            </a:r>
            <a:r>
              <a:rPr lang="en-GB" sz="2000" b="0" i="0" dirty="0">
                <a:solidFill>
                  <a:srgbClr val="000000"/>
                </a:solidFill>
                <a:effectLst/>
                <a:latin typeface="Arial"/>
                <a:cs typeface="Arial"/>
              </a:rPr>
              <a:t>the representation of </a:t>
            </a:r>
            <a:r>
              <a:rPr lang="en-GB" sz="2000" dirty="0">
                <a:solidFill>
                  <a:srgbClr val="000000"/>
                </a:solidFill>
                <a:latin typeface="Arial"/>
                <a:cs typeface="Arial"/>
              </a:rPr>
              <a:t>different people</a:t>
            </a:r>
            <a:r>
              <a:rPr lang="en-GB" sz="2000" b="0" i="0" dirty="0">
                <a:solidFill>
                  <a:srgbClr val="000000"/>
                </a:solidFill>
                <a:effectLst/>
                <a:latin typeface="Arial"/>
                <a:cs typeface="Arial"/>
              </a:rPr>
              <a:t> in an organisation</a:t>
            </a:r>
            <a:endParaRPr lang="en-GB" sz="2000" dirty="0">
              <a:latin typeface="Arial"/>
              <a:cs typeface="Arial"/>
            </a:endParaRPr>
          </a:p>
          <a:p>
            <a:pPr marL="0" indent="0">
              <a:buNone/>
            </a:pPr>
            <a:r>
              <a:rPr lang="en-GB" sz="2000" b="1" dirty="0">
                <a:solidFill>
                  <a:schemeClr val="tx2"/>
                </a:solidFill>
                <a:latin typeface="Arial" panose="020B0604020202020204" pitchFamily="34" charset="0"/>
                <a:cs typeface="Arial" panose="020B0604020202020204" pitchFamily="34" charset="0"/>
              </a:rPr>
              <a:t>Inclusion</a:t>
            </a:r>
            <a:r>
              <a:rPr lang="en-GB" sz="2000" dirty="0">
                <a:latin typeface="Arial" panose="020B0604020202020204" pitchFamily="34" charset="0"/>
                <a:cs typeface="Arial" panose="020B0604020202020204" pitchFamily="34" charset="0"/>
              </a:rPr>
              <a:t> - e</a:t>
            </a:r>
            <a:r>
              <a:rPr lang="en-GB" sz="2000" b="0" i="0" dirty="0">
                <a:solidFill>
                  <a:srgbClr val="000000"/>
                </a:solidFill>
                <a:effectLst/>
                <a:latin typeface="Arial" panose="020B0604020202020204" pitchFamily="34" charset="0"/>
                <a:cs typeface="Arial" panose="020B0604020202020204" pitchFamily="34" charset="0"/>
              </a:rPr>
              <a:t>nsuring that everyone has an equal opportunity to contribute to and influence every part and level of a workplace</a:t>
            </a:r>
          </a:p>
          <a:p>
            <a:pPr marL="0" indent="0">
              <a:buNone/>
            </a:pPr>
            <a:r>
              <a:rPr lang="en-GB" sz="2000" b="1" dirty="0">
                <a:solidFill>
                  <a:schemeClr val="tx2"/>
                </a:solidFill>
                <a:latin typeface="Arial" panose="020B0604020202020204" pitchFamily="34" charset="0"/>
                <a:cs typeface="Arial" panose="020B0604020202020204" pitchFamily="34" charset="0"/>
              </a:rPr>
              <a:t>B</a:t>
            </a:r>
            <a:r>
              <a:rPr lang="en-GB" sz="2000" b="1" i="0" dirty="0">
                <a:solidFill>
                  <a:schemeClr val="tx2"/>
                </a:solidFill>
                <a:effectLst/>
                <a:latin typeface="Arial" panose="020B0604020202020204" pitchFamily="34" charset="0"/>
                <a:cs typeface="Arial" panose="020B0604020202020204" pitchFamily="34" charset="0"/>
              </a:rPr>
              <a:t>elonging</a:t>
            </a:r>
            <a:r>
              <a:rPr lang="en-GB" sz="2000" b="1" i="0" dirty="0">
                <a:solidFill>
                  <a:srgbClr val="000000"/>
                </a:solidFill>
                <a:effectLst/>
                <a:latin typeface="Arial" panose="020B0604020202020204" pitchFamily="34" charset="0"/>
                <a:cs typeface="Arial" panose="020B0604020202020204" pitchFamily="34" charset="0"/>
              </a:rPr>
              <a:t> </a:t>
            </a:r>
            <a:r>
              <a:rPr lang="en-GB" sz="2000" dirty="0">
                <a:solidFill>
                  <a:srgbClr val="000000"/>
                </a:solidFill>
                <a:latin typeface="Arial" panose="020B0604020202020204" pitchFamily="34" charset="0"/>
                <a:cs typeface="Arial" panose="020B0604020202020204" pitchFamily="34" charset="0"/>
              </a:rPr>
              <a:t>- </a:t>
            </a:r>
            <a:r>
              <a:rPr lang="en-GB" sz="2000" b="0" i="0" dirty="0">
                <a:solidFill>
                  <a:srgbClr val="000000"/>
                </a:solidFill>
                <a:effectLst/>
                <a:latin typeface="Arial" panose="020B0604020202020204" pitchFamily="34" charset="0"/>
                <a:cs typeface="Arial" panose="020B0604020202020204" pitchFamily="34" charset="0"/>
              </a:rPr>
              <a:t>ensuring that everyone feels safe and can bring their full, unique selves to work</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6975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5063208" cy="5078313"/>
          </a:xfrm>
          <a:prstGeom prst="rect">
            <a:avLst/>
          </a:prstGeom>
          <a:noFill/>
        </p:spPr>
        <p:txBody>
          <a:bodyPr wrap="square" rtlCol="0">
            <a:spAutoFit/>
          </a:bodyPr>
          <a:lstStyle/>
          <a:p>
            <a:endParaRPr lang="cy-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cy-GB" sz="3600" b="1" dirty="0">
              <a:solidFill>
                <a:schemeClr val="tx2"/>
              </a:solidFill>
              <a:latin typeface="Calibri" panose="020F0502020204030204" pitchFamily="34" charset="0"/>
              <a:ea typeface="DengXian" panose="02010600030101010101" pitchFamily="2" charset="-122"/>
              <a:cs typeface="Times New Roman" panose="02020603050405020304" pitchFamily="18" charset="0"/>
            </a:endParaRPr>
          </a:p>
          <a:p>
            <a:endParaRPr lang="cy-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yw nodweddion tîm perffaith?</a:t>
            </a:r>
          </a:p>
          <a:p>
            <a:endPar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What makes a perfect team?</a:t>
            </a:r>
          </a:p>
          <a:p>
            <a:endParaRPr lang="en-GB" sz="3600" b="1" dirty="0">
              <a:solidFill>
                <a:schemeClr val="tx2"/>
              </a:solidFill>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a:hlinkClick r:id="rId3"/>
            <a:extLst>
              <a:ext uri="{FF2B5EF4-FFF2-40B4-BE49-F238E27FC236}">
                <a16:creationId xmlns:a16="http://schemas.microsoft.com/office/drawing/2014/main" id="{CB0458F3-9827-47A8-8FC3-C15E6C64EB4C}"/>
              </a:ext>
            </a:extLst>
          </p:cNvPr>
          <p:cNvPicPr>
            <a:picLocks noChangeAspect="1"/>
          </p:cNvPicPr>
          <p:nvPr/>
        </p:nvPicPr>
        <p:blipFill>
          <a:blip r:embed="rId4"/>
          <a:stretch>
            <a:fillRect/>
          </a:stretch>
        </p:blipFill>
        <p:spPr>
          <a:xfrm>
            <a:off x="5063208" y="0"/>
            <a:ext cx="7128792" cy="5689867"/>
          </a:xfrm>
          <a:prstGeom prst="rect">
            <a:avLst/>
          </a:prstGeom>
        </p:spPr>
      </p:pic>
    </p:spTree>
    <p:extLst>
      <p:ext uri="{BB962C8B-B14F-4D97-AF65-F5344CB8AC3E}">
        <p14:creationId xmlns:p14="http://schemas.microsoft.com/office/powerpoint/2010/main" val="1892802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Diogelwch Seicolegol                  </a:t>
            </a:r>
            <a:r>
              <a:rPr lang="en-GB" sz="3200" b="1" dirty="0">
                <a:solidFill>
                  <a:schemeClr val="tx2"/>
                </a:solidFill>
                <a:latin typeface="Arial" panose="020B0604020202020204" pitchFamily="34" charset="0"/>
                <a:cs typeface="Arial" panose="020B0604020202020204" pitchFamily="34" charset="0"/>
              </a:rPr>
              <a:t>Psychological Safety</a:t>
            </a:r>
          </a:p>
        </p:txBody>
      </p:sp>
      <p:sp>
        <p:nvSpPr>
          <p:cNvPr id="3" name="Content Placeholder 2"/>
          <p:cNvSpPr>
            <a:spLocks noGrp="1"/>
          </p:cNvSpPr>
          <p:nvPr>
            <p:ph sz="half" idx="1"/>
          </p:nvPr>
        </p:nvSpPr>
        <p:spPr>
          <a:xfrm>
            <a:off x="609600" y="1434480"/>
            <a:ext cx="5384800" cy="3989040"/>
          </a:xfrm>
        </p:spPr>
        <p:txBody>
          <a:bodyPr>
            <a:noAutofit/>
          </a:bodyPr>
          <a:lstStyle/>
          <a:p>
            <a:pPr marL="0" indent="0">
              <a:lnSpc>
                <a:spcPct val="107000"/>
              </a:lnSpc>
              <a:buNone/>
              <a:tabLst>
                <a:tab pos="457200" algn="l"/>
              </a:tabLst>
            </a:pPr>
            <a:r>
              <a:rPr lang="cy-GB" sz="2000" i="1" dirty="0">
                <a:effectLst/>
                <a:latin typeface="Arial" panose="020B0604020202020204" pitchFamily="34" charset="0"/>
                <a:ea typeface="DengXian" panose="02010600030101010101" pitchFamily="2" charset="-122"/>
                <a:cs typeface="Arial" panose="020B0604020202020204" pitchFamily="34" charset="0"/>
              </a:rPr>
              <a:t>‘Mae aelodau’r tîm yn teimlo’n ddiogel wrth gymryd risgiau o gwmpas aelodau eraill o’r tîm. Maent yn teimlo’n hyderus na fydd neb sydd ar y tîm yn codi cywilydd ar, neu yn cosbi unrhyw un arall am gyfaddef ei fod ef/hi wedi gwneud  camgymeriad, am ofyn cwestiwn, neu am gynnig syniad newydd.’</a:t>
            </a:r>
            <a:endParaRPr lang="en-GB" sz="2000" i="1" dirty="0">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buNone/>
              <a:tabLst>
                <a:tab pos="457200" algn="l"/>
              </a:tabLst>
            </a:pPr>
            <a:endParaRPr lang="en-GB" sz="2000" i="1"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buNone/>
              <a:tabLst>
                <a:tab pos="457200" algn="l"/>
              </a:tabLst>
            </a:pPr>
            <a:r>
              <a:rPr lang="cy-GB" sz="2000" dirty="0">
                <a:effectLst/>
                <a:latin typeface="Arial" panose="020B0604020202020204" pitchFamily="34" charset="0"/>
                <a:ea typeface="DengXian" panose="02010600030101010101" pitchFamily="2" charset="-122"/>
                <a:cs typeface="Arial" panose="020B0604020202020204" pitchFamily="34" charset="0"/>
              </a:rPr>
              <a:t>Mewn timau sy’n seicolegol ddiogel, mae aelodau’r tîm yn teimlo eu bod nhw’n cael eu derbyn a’u parchu am eu gwahaniaethau, ac am eu cyfraniadau unigryw</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pPr marL="0" indent="0">
              <a:buNone/>
            </a:pPr>
            <a:r>
              <a:rPr lang="en-GB" sz="2200" i="1" dirty="0">
                <a:latin typeface="Arial" panose="020B0604020202020204" pitchFamily="34" charset="0"/>
                <a:cs typeface="Arial" panose="020B0604020202020204" pitchFamily="34" charset="0"/>
              </a:rPr>
              <a:t>‘Team members feel safe to take risks around other team members. They feel confident that no one on the team will embarrass or punish anyone else for admitting a mistake, asking a question, or offering a new idea.’</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In psychologically safe teams, team members feel accepted and respected for their differences and their unique contributions</a:t>
            </a:r>
          </a:p>
          <a:p>
            <a:pPr marL="342900" lvl="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105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4485-903B-4E92-86B2-8F9C04E3EE12}"/>
              </a:ext>
            </a:extLst>
          </p:cNvPr>
          <p:cNvSpPr>
            <a:spLocks noGrp="1"/>
          </p:cNvSpPr>
          <p:nvPr>
            <p:ph type="title"/>
          </p:nvPr>
        </p:nvSpPr>
        <p:spPr/>
        <p:txBody>
          <a:bodyPr>
            <a:normAutofit/>
          </a:bodyPr>
          <a:lstStyle/>
          <a:p>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cy-GB" sz="3600" b="1" dirty="0">
                <a:solidFill>
                  <a:schemeClr val="tx2"/>
                </a:solidFill>
                <a:latin typeface="Arial" panose="020B0604020202020204" pitchFamily="34" charset="0"/>
                <a:ea typeface="DengXian" panose="02010600030101010101" pitchFamily="2" charset="-122"/>
                <a:cs typeface="Arial" panose="020B0604020202020204" pitchFamily="34" charset="0"/>
              </a:rPr>
              <a:t>Mesurau Ataliol                    </a:t>
            </a:r>
            <a:r>
              <a:rPr lang="en-GB" sz="3600" b="1" dirty="0">
                <a:solidFill>
                  <a:schemeClr val="tx2"/>
                </a:solidFill>
                <a:latin typeface="Arial" panose="020B0604020202020204" pitchFamily="34" charset="0"/>
                <a:cs typeface="Arial" panose="020B0604020202020204" pitchFamily="34" charset="0"/>
              </a:rPr>
              <a:t>Preventative Measures</a:t>
            </a:r>
          </a:p>
        </p:txBody>
      </p:sp>
      <p:sp>
        <p:nvSpPr>
          <p:cNvPr id="3" name="Content Placeholder 2">
            <a:extLst>
              <a:ext uri="{FF2B5EF4-FFF2-40B4-BE49-F238E27FC236}">
                <a16:creationId xmlns:a16="http://schemas.microsoft.com/office/drawing/2014/main" id="{05F217D5-5CCE-46CD-9FDC-E73A40F18BF0}"/>
              </a:ext>
            </a:extLst>
          </p:cNvPr>
          <p:cNvSpPr>
            <a:spLocks noGrp="1"/>
          </p:cNvSpPr>
          <p:nvPr>
            <p:ph sz="half" idx="1"/>
          </p:nvPr>
        </p:nvSpPr>
        <p:spPr/>
        <p:txBody>
          <a:bodyPr>
            <a:noAutofit/>
          </a:bodyPr>
          <a:lstStyle/>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Datblygwch amgylchedd o barch</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Byddwch yn esiampl o ymddygiadau da</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Cyfathrebwch â’ch tîm ac yn unigol ag aelodau’r tîm</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Amlinellwch y safonau ymddygiad y disgwylir o aelodau staff</a:t>
            </a:r>
            <a:endParaRPr lang="en-GB" sz="20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000" dirty="0">
                <a:latin typeface="Arial" panose="020B0604020202020204" pitchFamily="34" charset="0"/>
                <a:cs typeface="Arial" panose="020B0604020202020204" pitchFamily="34" charset="0"/>
              </a:rPr>
              <a:t>Gwrandewch ar, ac ymatebwch i’ch staff</a:t>
            </a:r>
            <a:endParaRPr lang="en-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Ymatebwch yn brydlon pryd, neu pe bai aelod o staff yn dod atoch â  chwyn</a:t>
            </a:r>
          </a:p>
          <a:p>
            <a:r>
              <a:rPr lang="cy-GB" sz="2000" dirty="0">
                <a:latin typeface="Arial" panose="020B0604020202020204" pitchFamily="34" charset="0"/>
                <a:cs typeface="Arial" panose="020B0604020202020204" pitchFamily="34" charset="0"/>
              </a:rPr>
              <a:t>Amlygwch ymddygiad amhriodol</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6362F5-F1E4-460F-A8CB-03A412B22E85}"/>
              </a:ext>
            </a:extLst>
          </p:cNvPr>
          <p:cNvSpPr>
            <a:spLocks noGrp="1"/>
          </p:cNvSpPr>
          <p:nvPr>
            <p:ph sz="half" idx="2"/>
          </p:nvPr>
        </p:nvSpPr>
        <p:spPr>
          <a:xfrm>
            <a:off x="6197600" y="1690688"/>
            <a:ext cx="5384800" cy="3989040"/>
          </a:xfrm>
        </p:spPr>
        <p:txBody>
          <a:bodyPr>
            <a:normAutofit/>
          </a:bodyPr>
          <a:lstStyle/>
          <a:p>
            <a:r>
              <a:rPr lang="en-GB" sz="2000" dirty="0">
                <a:latin typeface="Arial" panose="020B0604020202020204" pitchFamily="34" charset="0"/>
                <a:cs typeface="Arial" panose="020B0604020202020204" pitchFamily="34" charset="0"/>
              </a:rPr>
              <a:t>Develop a climate of respect</a:t>
            </a:r>
          </a:p>
          <a:p>
            <a:r>
              <a:rPr lang="en-GB" sz="2000" dirty="0">
                <a:latin typeface="Arial" panose="020B0604020202020204" pitchFamily="34" charset="0"/>
                <a:cs typeface="Arial" panose="020B0604020202020204" pitchFamily="34" charset="0"/>
              </a:rPr>
              <a:t>Role model good behaviours</a:t>
            </a:r>
          </a:p>
          <a:p>
            <a:r>
              <a:rPr lang="en-GB" sz="2000" dirty="0">
                <a:latin typeface="Arial" panose="020B0604020202020204" pitchFamily="34" charset="0"/>
                <a:cs typeface="Arial" panose="020B0604020202020204" pitchFamily="34" charset="0"/>
              </a:rPr>
              <a:t>Communicate with your team and individually with team members</a:t>
            </a:r>
          </a:p>
          <a:p>
            <a:r>
              <a:rPr lang="en-GB" sz="2000" dirty="0">
                <a:latin typeface="Arial" panose="020B0604020202020204" pitchFamily="34" charset="0"/>
                <a:cs typeface="Arial" panose="020B0604020202020204" pitchFamily="34" charset="0"/>
              </a:rPr>
              <a:t>Outline the standards of behaviour expected of staff </a:t>
            </a:r>
          </a:p>
          <a:p>
            <a:r>
              <a:rPr lang="en-GB" sz="2000" dirty="0">
                <a:latin typeface="Arial" panose="020B0604020202020204" pitchFamily="34" charset="0"/>
                <a:cs typeface="Arial" panose="020B0604020202020204" pitchFamily="34" charset="0"/>
              </a:rPr>
              <a:t>Listen and respond to your staff</a:t>
            </a:r>
          </a:p>
          <a:p>
            <a:r>
              <a:rPr lang="en-GB" sz="2000" dirty="0">
                <a:latin typeface="Arial" panose="020B0604020202020204" pitchFamily="34" charset="0"/>
                <a:cs typeface="Arial" panose="020B0604020202020204" pitchFamily="34" charset="0"/>
              </a:rPr>
              <a:t>Respond promptly if and when staff raise a complaint with you</a:t>
            </a:r>
          </a:p>
          <a:p>
            <a:r>
              <a:rPr lang="en-GB" sz="2000" dirty="0">
                <a:latin typeface="Arial" panose="020B0604020202020204" pitchFamily="34" charset="0"/>
                <a:cs typeface="Arial" panose="020B0604020202020204" pitchFamily="34" charset="0"/>
              </a:rPr>
              <a:t>Call out inappropriate behaviour </a:t>
            </a:r>
          </a:p>
          <a:p>
            <a:endParaRPr lang="en-GB" sz="2000" dirty="0">
              <a:latin typeface="Arial" panose="020B0604020202020204" pitchFamily="34" charset="0"/>
              <a:cs typeface="Arial" panose="020B0604020202020204" pitchFamily="34" charset="0"/>
            </a:endParaRPr>
          </a:p>
          <a:p>
            <a:pPr marL="0" indent="0">
              <a:lnSpc>
                <a:spcPct val="120000"/>
              </a:lnSpc>
              <a:buNone/>
            </a:pPr>
            <a:endParaRPr lang="en-GB" sz="2400" dirty="0"/>
          </a:p>
        </p:txBody>
      </p:sp>
    </p:spTree>
    <p:extLst>
      <p:ext uri="{BB962C8B-B14F-4D97-AF65-F5344CB8AC3E}">
        <p14:creationId xmlns:p14="http://schemas.microsoft.com/office/powerpoint/2010/main" val="791071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947" y="1283941"/>
            <a:ext cx="3863658" cy="2648250"/>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24720" y="1285408"/>
            <a:ext cx="4151112" cy="2075556"/>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66795" y="3551191"/>
            <a:ext cx="3397272" cy="2496322"/>
          </a:xfrm>
          <a:prstGeom prst="rect">
            <a:avLst/>
          </a:prstGeom>
        </p:spPr>
      </p:pic>
      <p:sp>
        <p:nvSpPr>
          <p:cNvPr id="3" name="Rectangle 2"/>
          <p:cNvSpPr/>
          <p:nvPr/>
        </p:nvSpPr>
        <p:spPr>
          <a:xfrm>
            <a:off x="6563580" y="165506"/>
            <a:ext cx="5134417" cy="1200329"/>
          </a:xfrm>
          <a:prstGeom prst="rect">
            <a:avLst/>
          </a:prstGeom>
        </p:spPr>
        <p:txBody>
          <a:bodyPr wrap="square">
            <a:spAutoFit/>
          </a:bodyPr>
          <a:lstStyle/>
          <a:p>
            <a:r>
              <a:rPr lang="en-GB" sz="3600" b="1" dirty="0">
                <a:solidFill>
                  <a:schemeClr val="tx2"/>
                </a:solidFill>
                <a:latin typeface="Arial" panose="020B0604020202020204" pitchFamily="34" charset="0"/>
                <a:cs typeface="Arial" panose="020B0604020202020204" pitchFamily="34" charset="0"/>
              </a:rPr>
              <a:t>When behaviours are unacceptable</a:t>
            </a:r>
          </a:p>
        </p:txBody>
      </p:sp>
      <p:pic>
        <p:nvPicPr>
          <p:cNvPr id="11" name="Picture 10">
            <a:extLst>
              <a:ext uri="{FF2B5EF4-FFF2-40B4-BE49-F238E27FC236}">
                <a16:creationId xmlns:a16="http://schemas.microsoft.com/office/drawing/2014/main" id="{CF9538B7-B05E-48BD-8B14-917AA2987258}"/>
              </a:ext>
            </a:extLst>
          </p:cNvPr>
          <p:cNvPicPr>
            <a:picLocks noChangeAspect="1"/>
          </p:cNvPicPr>
          <p:nvPr/>
        </p:nvPicPr>
        <p:blipFill rotWithShape="1">
          <a:blip r:embed="rId6"/>
          <a:srcRect l="2677" t="12168" r="40537" b="4740"/>
          <a:stretch/>
        </p:blipFill>
        <p:spPr>
          <a:xfrm>
            <a:off x="98454" y="3429000"/>
            <a:ext cx="3785174" cy="3114009"/>
          </a:xfrm>
          <a:prstGeom prst="rect">
            <a:avLst/>
          </a:prstGeom>
        </p:spPr>
      </p:pic>
      <p:sp>
        <p:nvSpPr>
          <p:cNvPr id="12" name="TextBox 11">
            <a:extLst>
              <a:ext uri="{FF2B5EF4-FFF2-40B4-BE49-F238E27FC236}">
                <a16:creationId xmlns:a16="http://schemas.microsoft.com/office/drawing/2014/main" id="{CB456622-2E3D-4766-BB37-2F2F6AEC9320}"/>
              </a:ext>
            </a:extLst>
          </p:cNvPr>
          <p:cNvSpPr txBox="1"/>
          <p:nvPr/>
        </p:nvSpPr>
        <p:spPr>
          <a:xfrm>
            <a:off x="131947" y="314991"/>
            <a:ext cx="6797909" cy="1200329"/>
          </a:xfrm>
          <a:prstGeom prst="rect">
            <a:avLst/>
          </a:prstGeom>
          <a:noFill/>
        </p:spPr>
        <p:txBody>
          <a:bodyPr wrap="square">
            <a:sp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Pa ymddygiadau sydd yn annerbyniol</a:t>
            </a:r>
            <a:endParaRPr lang="en-GB" sz="3600" dirty="0">
              <a:solidFill>
                <a:schemeClr val="tx2"/>
              </a:solidFill>
              <a:latin typeface="Arial" panose="020B0604020202020204" pitchFamily="34" charset="0"/>
              <a:cs typeface="Arial" panose="020B0604020202020204" pitchFamily="34" charset="0"/>
            </a:endParaRPr>
          </a:p>
        </p:txBody>
      </p:sp>
      <p:pic>
        <p:nvPicPr>
          <p:cNvPr id="2" name="Picture 5" descr="A picture containing person, hall, crowd, auditorium&#10;&#10;Description automatically generated">
            <a:extLst>
              <a:ext uri="{FF2B5EF4-FFF2-40B4-BE49-F238E27FC236}">
                <a16:creationId xmlns:a16="http://schemas.microsoft.com/office/drawing/2014/main" id="{5C743882-E478-785A-818E-A1337E03AF7C}"/>
              </a:ext>
            </a:extLst>
          </p:cNvPr>
          <p:cNvPicPr>
            <a:picLocks noChangeAspect="1"/>
          </p:cNvPicPr>
          <p:nvPr/>
        </p:nvPicPr>
        <p:blipFill>
          <a:blip r:embed="rId7"/>
          <a:stretch>
            <a:fillRect/>
          </a:stretch>
        </p:blipFill>
        <p:spPr>
          <a:xfrm>
            <a:off x="3989615" y="1409047"/>
            <a:ext cx="3940628" cy="2148513"/>
          </a:xfrm>
          <a:prstGeom prst="rect">
            <a:avLst/>
          </a:prstGeom>
        </p:spPr>
      </p:pic>
      <p:pic>
        <p:nvPicPr>
          <p:cNvPr id="6" name="Picture 9" descr="Graphical user interface&#10;&#10;Description automatically generated">
            <a:extLst>
              <a:ext uri="{FF2B5EF4-FFF2-40B4-BE49-F238E27FC236}">
                <a16:creationId xmlns:a16="http://schemas.microsoft.com/office/drawing/2014/main" id="{BFC6AA92-9E01-FA8C-56EA-0FFC28E04BBD}"/>
              </a:ext>
            </a:extLst>
          </p:cNvPr>
          <p:cNvPicPr>
            <a:picLocks noChangeAspect="1"/>
          </p:cNvPicPr>
          <p:nvPr/>
        </p:nvPicPr>
        <p:blipFill>
          <a:blip r:embed="rId8"/>
          <a:stretch>
            <a:fillRect/>
          </a:stretch>
        </p:blipFill>
        <p:spPr>
          <a:xfrm>
            <a:off x="8614683" y="3411311"/>
            <a:ext cx="3385457" cy="2634342"/>
          </a:xfrm>
          <a:prstGeom prst="rect">
            <a:avLst/>
          </a:prstGeom>
        </p:spPr>
      </p:pic>
      <p:pic>
        <p:nvPicPr>
          <p:cNvPr id="10" name="Picture 12" descr="A picture containing text&#10;&#10;Description automatically generated">
            <a:extLst>
              <a:ext uri="{FF2B5EF4-FFF2-40B4-BE49-F238E27FC236}">
                <a16:creationId xmlns:a16="http://schemas.microsoft.com/office/drawing/2014/main" id="{6D03B55B-CE36-3A4B-53B3-8D1407BAF973}"/>
              </a:ext>
            </a:extLst>
          </p:cNvPr>
          <p:cNvPicPr>
            <a:picLocks noChangeAspect="1"/>
          </p:cNvPicPr>
          <p:nvPr/>
        </p:nvPicPr>
        <p:blipFill>
          <a:blip r:embed="rId9"/>
          <a:stretch>
            <a:fillRect/>
          </a:stretch>
        </p:blipFill>
        <p:spPr>
          <a:xfrm>
            <a:off x="6248401" y="4476734"/>
            <a:ext cx="2879271" cy="1510427"/>
          </a:xfrm>
          <a:prstGeom prst="rect">
            <a:avLst/>
          </a:prstGeom>
        </p:spPr>
      </p:pic>
    </p:spTree>
    <p:extLst>
      <p:ext uri="{BB962C8B-B14F-4D97-AF65-F5344CB8AC3E}">
        <p14:creationId xmlns:p14="http://schemas.microsoft.com/office/powerpoint/2010/main" val="4263685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1020866"/>
            <a:ext cx="7658100" cy="4816267"/>
          </a:xfrm>
          <a:prstGeom prst="rect">
            <a:avLst/>
          </a:prstGeom>
        </p:spPr>
      </p:pic>
      <p:sp>
        <p:nvSpPr>
          <p:cNvPr id="2" name="TextBox 1">
            <a:extLst>
              <a:ext uri="{FF2B5EF4-FFF2-40B4-BE49-F238E27FC236}">
                <a16:creationId xmlns:a16="http://schemas.microsoft.com/office/drawing/2014/main" id="{CE878E7B-B60C-46C4-B580-CE14AAF520D6}"/>
              </a:ext>
            </a:extLst>
          </p:cNvPr>
          <p:cNvSpPr txBox="1"/>
          <p:nvPr/>
        </p:nvSpPr>
        <p:spPr>
          <a:xfrm>
            <a:off x="419100" y="209549"/>
            <a:ext cx="3771900" cy="2062103"/>
          </a:xfrm>
          <a:prstGeom prst="rect">
            <a:avLst/>
          </a:prstGeom>
          <a:noFill/>
        </p:spPr>
        <p:txBody>
          <a:bodyPr wrap="square" rtlCol="0">
            <a:sp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Egwyl o 5 munud</a:t>
            </a:r>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endPar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endParaRPr>
          </a:p>
          <a:p>
            <a:r>
              <a:rPr lang="en-GB" sz="3200" b="1" dirty="0">
                <a:solidFill>
                  <a:schemeClr val="tx2"/>
                </a:solidFill>
                <a:latin typeface="Arial" panose="020B0604020202020204" pitchFamily="34" charset="0"/>
                <a:cs typeface="Arial" panose="020B0604020202020204" pitchFamily="34" charset="0"/>
              </a:rPr>
              <a:t>5 mins Comfort Break</a:t>
            </a:r>
          </a:p>
        </p:txBody>
      </p:sp>
    </p:spTree>
    <p:extLst>
      <p:ext uri="{BB962C8B-B14F-4D97-AF65-F5344CB8AC3E}">
        <p14:creationId xmlns:p14="http://schemas.microsoft.com/office/powerpoint/2010/main" val="379918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Pam yr ydym yn cymryd bwlio ac aflonyddu o ddifri?</a:t>
            </a:r>
            <a:br>
              <a:rPr lang="en-GB" sz="1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Why take bullying and harassment seriously?</a:t>
            </a:r>
          </a:p>
        </p:txBody>
      </p:sp>
      <p:sp>
        <p:nvSpPr>
          <p:cNvPr id="3" name="Content Placeholder 2"/>
          <p:cNvSpPr>
            <a:spLocks noGrp="1"/>
          </p:cNvSpPr>
          <p:nvPr>
            <p:ph sz="half" idx="1"/>
          </p:nvPr>
        </p:nvSpPr>
        <p:spPr>
          <a:xfrm>
            <a:off x="711200" y="1690688"/>
            <a:ext cx="5384800" cy="3989040"/>
          </a:xfrm>
        </p:spPr>
        <p:txBody>
          <a:bodyPr>
            <a:noAutofit/>
          </a:bodyPr>
          <a:lstStyle/>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Maent yn  achosi niwed i’r unigolyn</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Y mae dyletswydd i ddarparu amgylchedd diogel ac iach</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Maent yn dangos diffyg parch tuag at reolwyr</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Maent yn niweidio morâl y gweithwyr</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Maent yn gysylltiedig â pherfformiad gwael</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Gallant arwain at gwynion disgyblu dichonol</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Absenoldeb ac ymddiswyddo</a:t>
            </a:r>
            <a:endParaRPr lang="en-GB" sz="18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1800" dirty="0">
                <a:latin typeface="Arial" panose="020B0604020202020204" pitchFamily="34" charset="0"/>
                <a:cs typeface="Arial" panose="020B0604020202020204" pitchFamily="34" charset="0"/>
              </a:rPr>
              <a:t>Gallant achosi niwed i enw da unigolion</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Arial" panose="020B0604020202020204" pitchFamily="34" charset="0"/>
              <a:buChar char="•"/>
              <a:tabLst>
                <a:tab pos="457200" algn="l"/>
              </a:tabLst>
            </a:pPr>
            <a:endParaRPr lang="en-GB" sz="26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448981" y="1690688"/>
            <a:ext cx="5384800" cy="3989040"/>
          </a:xfrm>
        </p:spPr>
        <p:txBody>
          <a:bodyPr>
            <a:normAutofit/>
          </a:bodyPr>
          <a:lstStyle/>
          <a:p>
            <a:r>
              <a:rPr lang="en-GB" sz="2000" dirty="0">
                <a:latin typeface="Arial" panose="020B0604020202020204" pitchFamily="34" charset="0"/>
                <a:cs typeface="Arial" panose="020B0604020202020204" pitchFamily="34" charset="0"/>
              </a:rPr>
              <a:t>Cause harm to the individual</a:t>
            </a:r>
          </a:p>
          <a:p>
            <a:r>
              <a:rPr lang="en-GB" sz="2000" dirty="0">
                <a:latin typeface="Arial" panose="020B0604020202020204" pitchFamily="34" charset="0"/>
                <a:cs typeface="Arial" panose="020B0604020202020204" pitchFamily="34" charset="0"/>
              </a:rPr>
              <a:t>Duty to provide safe and healthy environment</a:t>
            </a:r>
          </a:p>
          <a:p>
            <a:r>
              <a:rPr lang="en-GB" sz="2000" dirty="0">
                <a:latin typeface="Arial" panose="020B0604020202020204" pitchFamily="34" charset="0"/>
                <a:cs typeface="Arial" panose="020B0604020202020204" pitchFamily="34" charset="0"/>
              </a:rPr>
              <a:t>Loss of respect for management</a:t>
            </a:r>
          </a:p>
          <a:p>
            <a:r>
              <a:rPr lang="en-GB" sz="2000" dirty="0">
                <a:latin typeface="Arial" panose="020B0604020202020204" pitchFamily="34" charset="0"/>
                <a:cs typeface="Arial" panose="020B0604020202020204" pitchFamily="34" charset="0"/>
              </a:rPr>
              <a:t>Damaging to employee morale</a:t>
            </a:r>
          </a:p>
          <a:p>
            <a:r>
              <a:rPr lang="en-GB" sz="2000" dirty="0">
                <a:latin typeface="Arial" panose="020B0604020202020204" pitchFamily="34" charset="0"/>
                <a:cs typeface="Arial" panose="020B0604020202020204" pitchFamily="34" charset="0"/>
              </a:rPr>
              <a:t>Linked to poor performance</a:t>
            </a:r>
          </a:p>
          <a:p>
            <a:r>
              <a:rPr lang="en-GB" sz="2000" dirty="0">
                <a:latin typeface="Arial" panose="020B0604020202020204" pitchFamily="34" charset="0"/>
                <a:cs typeface="Arial" panose="020B0604020202020204" pitchFamily="34" charset="0"/>
              </a:rPr>
              <a:t>Potential disciplinary grievances</a:t>
            </a:r>
          </a:p>
          <a:p>
            <a:r>
              <a:rPr lang="en-GB" sz="2000" dirty="0">
                <a:latin typeface="Arial" panose="020B0604020202020204" pitchFamily="34" charset="0"/>
                <a:cs typeface="Arial" panose="020B0604020202020204" pitchFamily="34" charset="0"/>
              </a:rPr>
              <a:t>Absence and resignation</a:t>
            </a:r>
          </a:p>
          <a:p>
            <a:r>
              <a:rPr lang="en-GB" sz="2000" dirty="0">
                <a:latin typeface="Arial" panose="020B0604020202020204" pitchFamily="34" charset="0"/>
                <a:cs typeface="Arial" panose="020B0604020202020204" pitchFamily="34" charset="0"/>
              </a:rPr>
              <a:t>Damage to reputation</a:t>
            </a: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pPr marL="0" indent="0">
              <a:buNone/>
            </a:pPr>
            <a:endParaRPr lang="en-GB" sz="2800" b="1" dirty="0"/>
          </a:p>
        </p:txBody>
      </p:sp>
    </p:spTree>
    <p:extLst>
      <p:ext uri="{BB962C8B-B14F-4D97-AF65-F5344CB8AC3E}">
        <p14:creationId xmlns:p14="http://schemas.microsoft.com/office/powerpoint/2010/main" val="3676028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1084521" y="304800"/>
            <a:ext cx="7322879" cy="78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eaLnBrk="1" hangingPunct="1">
              <a:spcBef>
                <a:spcPct val="0"/>
              </a:spcBef>
              <a:buFontTx/>
              <a:buNone/>
            </a:pPr>
            <a:r>
              <a:rPr lang="cy-GB" sz="2800" b="1" dirty="0">
                <a:solidFill>
                  <a:schemeClr val="tx2"/>
                </a:solidFill>
                <a:effectLst/>
                <a:latin typeface="Arial" panose="020B0604020202020204" pitchFamily="34" charset="0"/>
                <a:ea typeface="DengXian" panose="02010600030101010101" pitchFamily="2" charset="-122"/>
              </a:rPr>
              <a:t>Enghreifftiau o Fwlio</a:t>
            </a:r>
            <a:r>
              <a:rPr lang="en-GB" altLang="en-US" sz="2800" dirty="0">
                <a:solidFill>
                  <a:schemeClr val="tx2"/>
                </a:solidFill>
                <a:latin typeface="Arial" panose="020B0604020202020204" pitchFamily="34" charset="0"/>
              </a:rPr>
              <a:t> / Bullying examples</a:t>
            </a:r>
            <a:endParaRPr lang="en-US" altLang="en-US" sz="2800" dirty="0">
              <a:solidFill>
                <a:schemeClr val="tx2"/>
              </a:solidFill>
              <a:latin typeface="Arial" panose="020B0604020202020204" pitchFamily="34" charset="0"/>
            </a:endParaRPr>
          </a:p>
        </p:txBody>
      </p:sp>
      <p:grpSp>
        <p:nvGrpSpPr>
          <p:cNvPr id="2" name="Group 5"/>
          <p:cNvGrpSpPr>
            <a:grpSpLocks noChangeAspect="1"/>
          </p:cNvGrpSpPr>
          <p:nvPr/>
        </p:nvGrpSpPr>
        <p:grpSpPr bwMode="auto">
          <a:xfrm>
            <a:off x="7150101" y="857250"/>
            <a:ext cx="1833563" cy="1824038"/>
            <a:chOff x="-1575666" y="1238250"/>
            <a:chExt cx="2188441" cy="2177119"/>
          </a:xfrm>
        </p:grpSpPr>
        <p:sp>
          <p:nvSpPr>
            <p:cNvPr id="22"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817" name="AutoShape 50"/>
            <p:cNvSpPr>
              <a:spLocks noChangeArrowheads="1"/>
            </p:cNvSpPr>
            <p:nvPr/>
          </p:nvSpPr>
          <p:spPr bwMode="auto">
            <a:xfrm>
              <a:off x="-1575666" y="1238250"/>
              <a:ext cx="2169930" cy="216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making inconsistent demands</a:t>
              </a:r>
            </a:p>
          </p:txBody>
        </p:sp>
      </p:grpSp>
      <p:grpSp>
        <p:nvGrpSpPr>
          <p:cNvPr id="3" name="Group 5"/>
          <p:cNvGrpSpPr>
            <a:grpSpLocks noChangeAspect="1"/>
          </p:cNvGrpSpPr>
          <p:nvPr/>
        </p:nvGrpSpPr>
        <p:grpSpPr bwMode="auto">
          <a:xfrm>
            <a:off x="8626476" y="1800225"/>
            <a:ext cx="2112963" cy="1860550"/>
            <a:chOff x="-1710978" y="1238250"/>
            <a:chExt cx="2474023" cy="2177119"/>
          </a:xfrm>
        </p:grpSpPr>
        <p:sp>
          <p:nvSpPr>
            <p:cNvPr id="25" name="AutoShape 50"/>
            <p:cNvSpPr>
              <a:spLocks noChangeArrowheads="1"/>
            </p:cNvSpPr>
            <p:nvPr/>
          </p:nvSpPr>
          <p:spPr bwMode="auto">
            <a:xfrm>
              <a:off x="-1555193" y="1249362"/>
              <a:ext cx="2167968" cy="2166007"/>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813" name="AutoShape 50"/>
            <p:cNvSpPr>
              <a:spLocks noChangeArrowheads="1"/>
            </p:cNvSpPr>
            <p:nvPr/>
          </p:nvSpPr>
          <p:spPr bwMode="auto">
            <a:xfrm>
              <a:off x="-1710978" y="1238250"/>
              <a:ext cx="2474023" cy="2166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undermining confidence by threatening</a:t>
              </a:r>
              <a:br>
                <a:rPr lang="en-GB" altLang="en-US" sz="1800" dirty="0">
                  <a:solidFill>
                    <a:schemeClr val="bg1"/>
                  </a:solidFill>
                </a:rPr>
              </a:br>
              <a:r>
                <a:rPr lang="en-GB" altLang="en-US" sz="1800" dirty="0">
                  <a:solidFill>
                    <a:schemeClr val="bg1"/>
                  </a:solidFill>
                </a:rPr>
                <a:t>job security</a:t>
              </a:r>
            </a:p>
          </p:txBody>
        </p:sp>
      </p:grpSp>
      <p:grpSp>
        <p:nvGrpSpPr>
          <p:cNvPr id="4" name="Group 5"/>
          <p:cNvGrpSpPr>
            <a:grpSpLocks noChangeAspect="1"/>
          </p:cNvGrpSpPr>
          <p:nvPr/>
        </p:nvGrpSpPr>
        <p:grpSpPr bwMode="auto">
          <a:xfrm>
            <a:off x="8739188" y="3571876"/>
            <a:ext cx="2055812" cy="1928813"/>
            <a:chOff x="-1675491" y="1112877"/>
            <a:chExt cx="2454409" cy="2302492"/>
          </a:xfrm>
        </p:grpSpPr>
        <p:sp>
          <p:nvSpPr>
            <p:cNvPr id="28"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809" name="AutoShape 50"/>
            <p:cNvSpPr>
              <a:spLocks noChangeArrowheads="1"/>
            </p:cNvSpPr>
            <p:nvPr/>
          </p:nvSpPr>
          <p:spPr bwMode="auto">
            <a:xfrm>
              <a:off x="-1675491" y="1112877"/>
              <a:ext cx="2454409" cy="2166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removing  areas of responsibility</a:t>
              </a:r>
            </a:p>
          </p:txBody>
        </p:sp>
      </p:grpSp>
      <p:grpSp>
        <p:nvGrpSpPr>
          <p:cNvPr id="5" name="Group 5"/>
          <p:cNvGrpSpPr>
            <a:grpSpLocks noChangeAspect="1"/>
          </p:cNvGrpSpPr>
          <p:nvPr/>
        </p:nvGrpSpPr>
        <p:grpSpPr bwMode="auto">
          <a:xfrm>
            <a:off x="6810376" y="4425950"/>
            <a:ext cx="2200275" cy="2189162"/>
            <a:chOff x="-1575666" y="1238250"/>
            <a:chExt cx="2188441" cy="2177118"/>
          </a:xfrm>
        </p:grpSpPr>
        <p:sp>
          <p:nvSpPr>
            <p:cNvPr id="31" name="AutoShape 50"/>
            <p:cNvSpPr>
              <a:spLocks noChangeArrowheads="1"/>
            </p:cNvSpPr>
            <p:nvPr/>
          </p:nvSpPr>
          <p:spPr bwMode="auto">
            <a:xfrm>
              <a:off x="-1555193" y="1249362"/>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805" name="AutoShape 50"/>
            <p:cNvSpPr>
              <a:spLocks noChangeArrowheads="1"/>
            </p:cNvSpPr>
            <p:nvPr/>
          </p:nvSpPr>
          <p:spPr bwMode="auto">
            <a:xfrm>
              <a:off x="-1575666" y="1238250"/>
              <a:ext cx="2169930" cy="216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intentionally blocking training/ promotion opportunities</a:t>
              </a:r>
              <a:endParaRPr lang="en-US" altLang="en-US" sz="1800" dirty="0">
                <a:solidFill>
                  <a:schemeClr val="bg1"/>
                </a:solidFill>
              </a:endParaRPr>
            </a:p>
          </p:txBody>
        </p:sp>
      </p:grpSp>
      <p:sp>
        <p:nvSpPr>
          <p:cNvPr id="32775" name="Freeform 62"/>
          <p:cNvSpPr>
            <a:spLocks noEditPoints="1"/>
          </p:cNvSpPr>
          <p:nvPr/>
        </p:nvSpPr>
        <p:spPr bwMode="auto">
          <a:xfrm>
            <a:off x="5024438" y="3146426"/>
            <a:ext cx="2024062" cy="1927225"/>
          </a:xfrm>
          <a:custGeom>
            <a:avLst/>
            <a:gdLst>
              <a:gd name="T0" fmla="*/ 2147483646 w 707"/>
              <a:gd name="T1" fmla="*/ 2147483646 h 673"/>
              <a:gd name="T2" fmla="*/ 2147483646 w 707"/>
              <a:gd name="T3" fmla="*/ 2147483646 h 673"/>
              <a:gd name="T4" fmla="*/ 2147483646 w 707"/>
              <a:gd name="T5" fmla="*/ 2147483646 h 673"/>
              <a:gd name="T6" fmla="*/ 2147483646 w 707"/>
              <a:gd name="T7" fmla="*/ 2147483646 h 673"/>
              <a:gd name="T8" fmla="*/ 2147483646 w 707"/>
              <a:gd name="T9" fmla="*/ 2147483646 h 673"/>
              <a:gd name="T10" fmla="*/ 2147483646 w 707"/>
              <a:gd name="T11" fmla="*/ 2147483646 h 673"/>
              <a:gd name="T12" fmla="*/ 2147483646 w 707"/>
              <a:gd name="T13" fmla="*/ 2147483646 h 673"/>
              <a:gd name="T14" fmla="*/ 2147483646 w 707"/>
              <a:gd name="T15" fmla="*/ 2147483646 h 673"/>
              <a:gd name="T16" fmla="*/ 2147483646 w 707"/>
              <a:gd name="T17" fmla="*/ 2147483646 h 673"/>
              <a:gd name="T18" fmla="*/ 2147483646 w 707"/>
              <a:gd name="T19" fmla="*/ 2147483646 h 673"/>
              <a:gd name="T20" fmla="*/ 2147483646 w 707"/>
              <a:gd name="T21" fmla="*/ 2147483646 h 673"/>
              <a:gd name="T22" fmla="*/ 2147483646 w 707"/>
              <a:gd name="T23" fmla="*/ 2147483646 h 673"/>
              <a:gd name="T24" fmla="*/ 2147483646 w 707"/>
              <a:gd name="T25" fmla="*/ 2147483646 h 673"/>
              <a:gd name="T26" fmla="*/ 2147483646 w 707"/>
              <a:gd name="T27" fmla="*/ 2147483646 h 673"/>
              <a:gd name="T28" fmla="*/ 2147483646 w 707"/>
              <a:gd name="T29" fmla="*/ 2147483646 h 673"/>
              <a:gd name="T30" fmla="*/ 2147483646 w 707"/>
              <a:gd name="T31" fmla="*/ 2147483646 h 673"/>
              <a:gd name="T32" fmla="*/ 2147483646 w 707"/>
              <a:gd name="T33" fmla="*/ 2147483646 h 673"/>
              <a:gd name="T34" fmla="*/ 2147483646 w 707"/>
              <a:gd name="T35" fmla="*/ 2147483646 h 673"/>
              <a:gd name="T36" fmla="*/ 2147483646 w 707"/>
              <a:gd name="T37" fmla="*/ 2147483646 h 673"/>
              <a:gd name="T38" fmla="*/ 2147483646 w 707"/>
              <a:gd name="T39" fmla="*/ 2147483646 h 673"/>
              <a:gd name="T40" fmla="*/ 2147483646 w 707"/>
              <a:gd name="T41" fmla="*/ 2147483646 h 673"/>
              <a:gd name="T42" fmla="*/ 2147483646 w 707"/>
              <a:gd name="T43" fmla="*/ 2147483646 h 673"/>
              <a:gd name="T44" fmla="*/ 2147483646 w 707"/>
              <a:gd name="T45" fmla="*/ 2147483646 h 673"/>
              <a:gd name="T46" fmla="*/ 2147483646 w 707"/>
              <a:gd name="T47" fmla="*/ 2147483646 h 673"/>
              <a:gd name="T48" fmla="*/ 2147483646 w 707"/>
              <a:gd name="T49" fmla="*/ 2147483646 h 673"/>
              <a:gd name="T50" fmla="*/ 2147483646 w 707"/>
              <a:gd name="T51" fmla="*/ 2147483646 h 673"/>
              <a:gd name="T52" fmla="*/ 2147483646 w 707"/>
              <a:gd name="T53" fmla="*/ 2147483646 h 673"/>
              <a:gd name="T54" fmla="*/ 2147483646 w 707"/>
              <a:gd name="T55" fmla="*/ 2147483646 h 673"/>
              <a:gd name="T56" fmla="*/ 2147483646 w 707"/>
              <a:gd name="T57" fmla="*/ 2147483646 h 673"/>
              <a:gd name="T58" fmla="*/ 2147483646 w 707"/>
              <a:gd name="T59" fmla="*/ 2147483646 h 673"/>
              <a:gd name="T60" fmla="*/ 2147483646 w 707"/>
              <a:gd name="T61" fmla="*/ 2147483646 h 673"/>
              <a:gd name="T62" fmla="*/ 2147483646 w 707"/>
              <a:gd name="T63" fmla="*/ 2147483646 h 673"/>
              <a:gd name="T64" fmla="*/ 2147483646 w 707"/>
              <a:gd name="T65" fmla="*/ 2147483646 h 673"/>
              <a:gd name="T66" fmla="*/ 2147483646 w 707"/>
              <a:gd name="T67" fmla="*/ 2147483646 h 673"/>
              <a:gd name="T68" fmla="*/ 2147483646 w 707"/>
              <a:gd name="T69" fmla="*/ 2147483646 h 673"/>
              <a:gd name="T70" fmla="*/ 2147483646 w 707"/>
              <a:gd name="T71" fmla="*/ 2147483646 h 673"/>
              <a:gd name="T72" fmla="*/ 2147483646 w 707"/>
              <a:gd name="T73" fmla="*/ 2147483646 h 673"/>
              <a:gd name="T74" fmla="*/ 2147483646 w 707"/>
              <a:gd name="T75" fmla="*/ 2147483646 h 673"/>
              <a:gd name="T76" fmla="*/ 2147483646 w 707"/>
              <a:gd name="T77" fmla="*/ 2147483646 h 673"/>
              <a:gd name="T78" fmla="*/ 2147483646 w 707"/>
              <a:gd name="T79" fmla="*/ 2147483646 h 673"/>
              <a:gd name="T80" fmla="*/ 2147483646 w 707"/>
              <a:gd name="T81" fmla="*/ 2147483646 h 673"/>
              <a:gd name="T82" fmla="*/ 2147483646 w 707"/>
              <a:gd name="T83" fmla="*/ 2147483646 h 673"/>
              <a:gd name="T84" fmla="*/ 2147483646 w 707"/>
              <a:gd name="T85" fmla="*/ 2147483646 h 673"/>
              <a:gd name="T86" fmla="*/ 2147483646 w 707"/>
              <a:gd name="T87" fmla="*/ 2147483646 h 673"/>
              <a:gd name="T88" fmla="*/ 2147483646 w 707"/>
              <a:gd name="T89" fmla="*/ 2147483646 h 673"/>
              <a:gd name="T90" fmla="*/ 2147483646 w 707"/>
              <a:gd name="T91" fmla="*/ 2147483646 h 673"/>
              <a:gd name="T92" fmla="*/ 2147483646 w 707"/>
              <a:gd name="T93" fmla="*/ 2147483646 h 673"/>
              <a:gd name="T94" fmla="*/ 2147483646 w 707"/>
              <a:gd name="T95" fmla="*/ 2147483646 h 673"/>
              <a:gd name="T96" fmla="*/ 2147483646 w 707"/>
              <a:gd name="T97" fmla="*/ 2147483646 h 673"/>
              <a:gd name="T98" fmla="*/ 2147483646 w 707"/>
              <a:gd name="T99" fmla="*/ 2147483646 h 673"/>
              <a:gd name="T100" fmla="*/ 2147483646 w 707"/>
              <a:gd name="T101" fmla="*/ 2147483646 h 673"/>
              <a:gd name="T102" fmla="*/ 2147483646 w 707"/>
              <a:gd name="T103" fmla="*/ 2147483646 h 673"/>
              <a:gd name="T104" fmla="*/ 2147483646 w 707"/>
              <a:gd name="T105" fmla="*/ 2147483646 h 673"/>
              <a:gd name="T106" fmla="*/ 2147483646 w 707"/>
              <a:gd name="T107" fmla="*/ 2147483646 h 673"/>
              <a:gd name="T108" fmla="*/ 2147483646 w 707"/>
              <a:gd name="T109" fmla="*/ 2147483646 h 673"/>
              <a:gd name="T110" fmla="*/ 2147483646 w 707"/>
              <a:gd name="T111" fmla="*/ 2147483646 h 673"/>
              <a:gd name="T112" fmla="*/ 2147483646 w 707"/>
              <a:gd name="T113" fmla="*/ 2147483646 h 673"/>
              <a:gd name="T114" fmla="*/ 2147483646 w 707"/>
              <a:gd name="T115" fmla="*/ 2147483646 h 673"/>
              <a:gd name="T116" fmla="*/ 2147483646 w 707"/>
              <a:gd name="T117" fmla="*/ 2147483646 h 673"/>
              <a:gd name="T118" fmla="*/ 2147483646 w 707"/>
              <a:gd name="T119" fmla="*/ 2147483646 h 673"/>
              <a:gd name="T120" fmla="*/ 2147483646 w 707"/>
              <a:gd name="T121" fmla="*/ 2147483646 h 673"/>
              <a:gd name="T122" fmla="*/ 2147483646 w 707"/>
              <a:gd name="T123" fmla="*/ 2147483646 h 673"/>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707"/>
              <a:gd name="T187" fmla="*/ 0 h 673"/>
              <a:gd name="T188" fmla="*/ 707 w 707"/>
              <a:gd name="T189" fmla="*/ 673 h 673"/>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707" h="673">
                <a:moveTo>
                  <a:pt x="11" y="105"/>
                </a:moveTo>
                <a:cubicBezTo>
                  <a:pt x="12" y="107"/>
                  <a:pt x="16" y="110"/>
                  <a:pt x="16" y="112"/>
                </a:cubicBezTo>
                <a:cubicBezTo>
                  <a:pt x="16" y="115"/>
                  <a:pt x="14" y="119"/>
                  <a:pt x="14" y="122"/>
                </a:cubicBezTo>
                <a:cubicBezTo>
                  <a:pt x="14" y="125"/>
                  <a:pt x="16" y="128"/>
                  <a:pt x="17" y="130"/>
                </a:cubicBezTo>
                <a:cubicBezTo>
                  <a:pt x="18" y="132"/>
                  <a:pt x="12" y="135"/>
                  <a:pt x="12" y="137"/>
                </a:cubicBezTo>
                <a:cubicBezTo>
                  <a:pt x="11" y="138"/>
                  <a:pt x="11" y="142"/>
                  <a:pt x="12" y="144"/>
                </a:cubicBezTo>
                <a:cubicBezTo>
                  <a:pt x="15" y="149"/>
                  <a:pt x="16" y="149"/>
                  <a:pt x="12" y="153"/>
                </a:cubicBezTo>
                <a:cubicBezTo>
                  <a:pt x="8" y="159"/>
                  <a:pt x="7" y="165"/>
                  <a:pt x="5" y="172"/>
                </a:cubicBezTo>
                <a:cubicBezTo>
                  <a:pt x="4" y="175"/>
                  <a:pt x="8" y="186"/>
                  <a:pt x="10" y="188"/>
                </a:cubicBezTo>
                <a:cubicBezTo>
                  <a:pt x="15" y="193"/>
                  <a:pt x="19" y="198"/>
                  <a:pt x="22" y="204"/>
                </a:cubicBezTo>
                <a:cubicBezTo>
                  <a:pt x="27" y="214"/>
                  <a:pt x="35" y="225"/>
                  <a:pt x="42" y="233"/>
                </a:cubicBezTo>
                <a:cubicBezTo>
                  <a:pt x="36" y="235"/>
                  <a:pt x="31" y="237"/>
                  <a:pt x="25" y="240"/>
                </a:cubicBezTo>
                <a:cubicBezTo>
                  <a:pt x="23" y="241"/>
                  <a:pt x="15" y="245"/>
                  <a:pt x="16" y="249"/>
                </a:cubicBezTo>
                <a:cubicBezTo>
                  <a:pt x="18" y="260"/>
                  <a:pt x="21" y="270"/>
                  <a:pt x="24" y="281"/>
                </a:cubicBezTo>
                <a:cubicBezTo>
                  <a:pt x="26" y="294"/>
                  <a:pt x="28" y="306"/>
                  <a:pt x="28" y="319"/>
                </a:cubicBezTo>
                <a:cubicBezTo>
                  <a:pt x="28" y="320"/>
                  <a:pt x="22" y="321"/>
                  <a:pt x="21" y="321"/>
                </a:cubicBezTo>
                <a:cubicBezTo>
                  <a:pt x="18" y="322"/>
                  <a:pt x="17" y="322"/>
                  <a:pt x="17" y="325"/>
                </a:cubicBezTo>
                <a:cubicBezTo>
                  <a:pt x="17" y="327"/>
                  <a:pt x="15" y="334"/>
                  <a:pt x="16" y="335"/>
                </a:cubicBezTo>
                <a:cubicBezTo>
                  <a:pt x="17" y="336"/>
                  <a:pt x="23" y="336"/>
                  <a:pt x="25" y="336"/>
                </a:cubicBezTo>
                <a:cubicBezTo>
                  <a:pt x="25" y="411"/>
                  <a:pt x="25" y="487"/>
                  <a:pt x="25" y="562"/>
                </a:cubicBezTo>
                <a:cubicBezTo>
                  <a:pt x="25" y="594"/>
                  <a:pt x="25" y="625"/>
                  <a:pt x="25" y="656"/>
                </a:cubicBezTo>
                <a:cubicBezTo>
                  <a:pt x="25" y="661"/>
                  <a:pt x="35" y="657"/>
                  <a:pt x="35" y="658"/>
                </a:cubicBezTo>
                <a:cubicBezTo>
                  <a:pt x="35" y="654"/>
                  <a:pt x="35" y="650"/>
                  <a:pt x="35" y="646"/>
                </a:cubicBezTo>
                <a:cubicBezTo>
                  <a:pt x="35" y="625"/>
                  <a:pt x="36" y="604"/>
                  <a:pt x="36" y="583"/>
                </a:cubicBezTo>
                <a:cubicBezTo>
                  <a:pt x="36" y="559"/>
                  <a:pt x="37" y="535"/>
                  <a:pt x="37" y="511"/>
                </a:cubicBezTo>
                <a:cubicBezTo>
                  <a:pt x="37" y="508"/>
                  <a:pt x="36" y="481"/>
                  <a:pt x="38" y="481"/>
                </a:cubicBezTo>
                <a:cubicBezTo>
                  <a:pt x="73" y="478"/>
                  <a:pt x="108" y="473"/>
                  <a:pt x="142" y="474"/>
                </a:cubicBezTo>
                <a:cubicBezTo>
                  <a:pt x="153" y="474"/>
                  <a:pt x="163" y="475"/>
                  <a:pt x="173" y="475"/>
                </a:cubicBezTo>
                <a:cubicBezTo>
                  <a:pt x="179" y="475"/>
                  <a:pt x="184" y="470"/>
                  <a:pt x="189" y="470"/>
                </a:cubicBezTo>
                <a:cubicBezTo>
                  <a:pt x="193" y="470"/>
                  <a:pt x="198" y="469"/>
                  <a:pt x="201" y="470"/>
                </a:cubicBezTo>
                <a:cubicBezTo>
                  <a:pt x="205" y="470"/>
                  <a:pt x="209" y="472"/>
                  <a:pt x="212" y="473"/>
                </a:cubicBezTo>
                <a:cubicBezTo>
                  <a:pt x="217" y="475"/>
                  <a:pt x="221" y="476"/>
                  <a:pt x="226" y="478"/>
                </a:cubicBezTo>
                <a:cubicBezTo>
                  <a:pt x="228" y="479"/>
                  <a:pt x="233" y="477"/>
                  <a:pt x="235" y="476"/>
                </a:cubicBezTo>
                <a:cubicBezTo>
                  <a:pt x="235" y="542"/>
                  <a:pt x="235" y="608"/>
                  <a:pt x="234" y="673"/>
                </a:cubicBezTo>
                <a:cubicBezTo>
                  <a:pt x="237" y="673"/>
                  <a:pt x="241" y="673"/>
                  <a:pt x="244" y="673"/>
                </a:cubicBezTo>
                <a:cubicBezTo>
                  <a:pt x="243" y="642"/>
                  <a:pt x="243" y="610"/>
                  <a:pt x="243" y="578"/>
                </a:cubicBezTo>
                <a:cubicBezTo>
                  <a:pt x="244" y="553"/>
                  <a:pt x="244" y="529"/>
                  <a:pt x="244" y="505"/>
                </a:cubicBezTo>
                <a:cubicBezTo>
                  <a:pt x="244" y="497"/>
                  <a:pt x="244" y="489"/>
                  <a:pt x="244" y="481"/>
                </a:cubicBezTo>
                <a:cubicBezTo>
                  <a:pt x="244" y="475"/>
                  <a:pt x="243" y="475"/>
                  <a:pt x="249" y="474"/>
                </a:cubicBezTo>
                <a:cubicBezTo>
                  <a:pt x="258" y="474"/>
                  <a:pt x="267" y="473"/>
                  <a:pt x="276" y="471"/>
                </a:cubicBezTo>
                <a:cubicBezTo>
                  <a:pt x="283" y="469"/>
                  <a:pt x="289" y="469"/>
                  <a:pt x="296" y="468"/>
                </a:cubicBezTo>
                <a:cubicBezTo>
                  <a:pt x="301" y="467"/>
                  <a:pt x="307" y="466"/>
                  <a:pt x="312" y="466"/>
                </a:cubicBezTo>
                <a:cubicBezTo>
                  <a:pt x="315" y="465"/>
                  <a:pt x="320" y="465"/>
                  <a:pt x="323" y="464"/>
                </a:cubicBezTo>
                <a:cubicBezTo>
                  <a:pt x="326" y="462"/>
                  <a:pt x="330" y="462"/>
                  <a:pt x="334" y="462"/>
                </a:cubicBezTo>
                <a:cubicBezTo>
                  <a:pt x="338" y="461"/>
                  <a:pt x="342" y="460"/>
                  <a:pt x="347" y="460"/>
                </a:cubicBezTo>
                <a:cubicBezTo>
                  <a:pt x="352" y="459"/>
                  <a:pt x="355" y="457"/>
                  <a:pt x="356" y="463"/>
                </a:cubicBezTo>
                <a:cubicBezTo>
                  <a:pt x="356" y="464"/>
                  <a:pt x="356" y="465"/>
                  <a:pt x="356" y="466"/>
                </a:cubicBezTo>
                <a:cubicBezTo>
                  <a:pt x="356" y="472"/>
                  <a:pt x="356" y="479"/>
                  <a:pt x="356" y="485"/>
                </a:cubicBezTo>
                <a:cubicBezTo>
                  <a:pt x="356" y="509"/>
                  <a:pt x="357" y="532"/>
                  <a:pt x="357" y="555"/>
                </a:cubicBezTo>
                <a:cubicBezTo>
                  <a:pt x="357" y="577"/>
                  <a:pt x="357" y="598"/>
                  <a:pt x="358" y="619"/>
                </a:cubicBezTo>
                <a:cubicBezTo>
                  <a:pt x="358" y="623"/>
                  <a:pt x="358" y="627"/>
                  <a:pt x="358" y="631"/>
                </a:cubicBezTo>
                <a:cubicBezTo>
                  <a:pt x="358" y="631"/>
                  <a:pt x="366" y="632"/>
                  <a:pt x="366" y="631"/>
                </a:cubicBezTo>
                <a:cubicBezTo>
                  <a:pt x="366" y="630"/>
                  <a:pt x="366" y="628"/>
                  <a:pt x="366" y="627"/>
                </a:cubicBezTo>
                <a:cubicBezTo>
                  <a:pt x="366" y="586"/>
                  <a:pt x="366" y="545"/>
                  <a:pt x="366" y="504"/>
                </a:cubicBezTo>
                <a:cubicBezTo>
                  <a:pt x="365" y="486"/>
                  <a:pt x="365" y="468"/>
                  <a:pt x="365" y="450"/>
                </a:cubicBezTo>
                <a:cubicBezTo>
                  <a:pt x="373" y="453"/>
                  <a:pt x="381" y="455"/>
                  <a:pt x="389" y="457"/>
                </a:cubicBezTo>
                <a:cubicBezTo>
                  <a:pt x="392" y="458"/>
                  <a:pt x="399" y="458"/>
                  <a:pt x="401" y="460"/>
                </a:cubicBezTo>
                <a:cubicBezTo>
                  <a:pt x="403" y="462"/>
                  <a:pt x="405" y="469"/>
                  <a:pt x="406" y="472"/>
                </a:cubicBezTo>
                <a:cubicBezTo>
                  <a:pt x="414" y="489"/>
                  <a:pt x="426" y="502"/>
                  <a:pt x="436" y="516"/>
                </a:cubicBezTo>
                <a:cubicBezTo>
                  <a:pt x="446" y="528"/>
                  <a:pt x="457" y="540"/>
                  <a:pt x="463" y="554"/>
                </a:cubicBezTo>
                <a:cubicBezTo>
                  <a:pt x="465" y="559"/>
                  <a:pt x="468" y="564"/>
                  <a:pt x="470" y="569"/>
                </a:cubicBezTo>
                <a:cubicBezTo>
                  <a:pt x="471" y="573"/>
                  <a:pt x="467" y="574"/>
                  <a:pt x="466" y="577"/>
                </a:cubicBezTo>
                <a:cubicBezTo>
                  <a:pt x="463" y="584"/>
                  <a:pt x="458" y="594"/>
                  <a:pt x="461" y="602"/>
                </a:cubicBezTo>
                <a:cubicBezTo>
                  <a:pt x="467" y="619"/>
                  <a:pt x="468" y="639"/>
                  <a:pt x="471" y="657"/>
                </a:cubicBezTo>
                <a:cubicBezTo>
                  <a:pt x="471" y="660"/>
                  <a:pt x="477" y="662"/>
                  <a:pt x="477" y="658"/>
                </a:cubicBezTo>
                <a:cubicBezTo>
                  <a:pt x="477" y="653"/>
                  <a:pt x="477" y="649"/>
                  <a:pt x="477" y="645"/>
                </a:cubicBezTo>
                <a:cubicBezTo>
                  <a:pt x="478" y="634"/>
                  <a:pt x="479" y="624"/>
                  <a:pt x="480" y="614"/>
                </a:cubicBezTo>
                <a:cubicBezTo>
                  <a:pt x="488" y="618"/>
                  <a:pt x="492" y="621"/>
                  <a:pt x="496" y="630"/>
                </a:cubicBezTo>
                <a:cubicBezTo>
                  <a:pt x="500" y="637"/>
                  <a:pt x="502" y="646"/>
                  <a:pt x="504" y="653"/>
                </a:cubicBezTo>
                <a:cubicBezTo>
                  <a:pt x="506" y="660"/>
                  <a:pt x="511" y="665"/>
                  <a:pt x="518" y="665"/>
                </a:cubicBezTo>
                <a:cubicBezTo>
                  <a:pt x="530" y="666"/>
                  <a:pt x="541" y="666"/>
                  <a:pt x="552" y="666"/>
                </a:cubicBezTo>
                <a:cubicBezTo>
                  <a:pt x="559" y="666"/>
                  <a:pt x="568" y="667"/>
                  <a:pt x="574" y="664"/>
                </a:cubicBezTo>
                <a:cubicBezTo>
                  <a:pt x="577" y="662"/>
                  <a:pt x="579" y="659"/>
                  <a:pt x="579" y="655"/>
                </a:cubicBezTo>
                <a:cubicBezTo>
                  <a:pt x="580" y="650"/>
                  <a:pt x="580" y="646"/>
                  <a:pt x="582" y="641"/>
                </a:cubicBezTo>
                <a:cubicBezTo>
                  <a:pt x="584" y="634"/>
                  <a:pt x="569" y="632"/>
                  <a:pt x="564" y="630"/>
                </a:cubicBezTo>
                <a:cubicBezTo>
                  <a:pt x="561" y="629"/>
                  <a:pt x="557" y="628"/>
                  <a:pt x="554" y="626"/>
                </a:cubicBezTo>
                <a:cubicBezTo>
                  <a:pt x="550" y="621"/>
                  <a:pt x="550" y="621"/>
                  <a:pt x="544" y="622"/>
                </a:cubicBezTo>
                <a:cubicBezTo>
                  <a:pt x="545" y="622"/>
                  <a:pt x="547" y="621"/>
                  <a:pt x="548" y="621"/>
                </a:cubicBezTo>
                <a:cubicBezTo>
                  <a:pt x="541" y="610"/>
                  <a:pt x="534" y="599"/>
                  <a:pt x="526" y="589"/>
                </a:cubicBezTo>
                <a:cubicBezTo>
                  <a:pt x="519" y="579"/>
                  <a:pt x="514" y="568"/>
                  <a:pt x="508" y="557"/>
                </a:cubicBezTo>
                <a:cubicBezTo>
                  <a:pt x="519" y="564"/>
                  <a:pt x="532" y="569"/>
                  <a:pt x="541" y="578"/>
                </a:cubicBezTo>
                <a:cubicBezTo>
                  <a:pt x="552" y="588"/>
                  <a:pt x="563" y="598"/>
                  <a:pt x="573" y="609"/>
                </a:cubicBezTo>
                <a:cubicBezTo>
                  <a:pt x="572" y="609"/>
                  <a:pt x="571" y="610"/>
                  <a:pt x="571" y="610"/>
                </a:cubicBezTo>
                <a:cubicBezTo>
                  <a:pt x="573" y="616"/>
                  <a:pt x="575" y="626"/>
                  <a:pt x="580" y="631"/>
                </a:cubicBezTo>
                <a:cubicBezTo>
                  <a:pt x="582" y="633"/>
                  <a:pt x="586" y="638"/>
                  <a:pt x="589" y="639"/>
                </a:cubicBezTo>
                <a:cubicBezTo>
                  <a:pt x="593" y="640"/>
                  <a:pt x="597" y="641"/>
                  <a:pt x="602" y="643"/>
                </a:cubicBezTo>
                <a:cubicBezTo>
                  <a:pt x="610" y="646"/>
                  <a:pt x="619" y="651"/>
                  <a:pt x="627" y="655"/>
                </a:cubicBezTo>
                <a:cubicBezTo>
                  <a:pt x="631" y="656"/>
                  <a:pt x="645" y="665"/>
                  <a:pt x="646" y="663"/>
                </a:cubicBezTo>
                <a:cubicBezTo>
                  <a:pt x="648" y="660"/>
                  <a:pt x="651" y="658"/>
                  <a:pt x="648" y="656"/>
                </a:cubicBezTo>
                <a:cubicBezTo>
                  <a:pt x="643" y="654"/>
                  <a:pt x="639" y="651"/>
                  <a:pt x="635" y="648"/>
                </a:cubicBezTo>
                <a:cubicBezTo>
                  <a:pt x="627" y="643"/>
                  <a:pt x="619" y="638"/>
                  <a:pt x="611" y="633"/>
                </a:cubicBezTo>
                <a:cubicBezTo>
                  <a:pt x="602" y="627"/>
                  <a:pt x="622" y="618"/>
                  <a:pt x="625" y="617"/>
                </a:cubicBezTo>
                <a:cubicBezTo>
                  <a:pt x="632" y="614"/>
                  <a:pt x="641" y="614"/>
                  <a:pt x="648" y="617"/>
                </a:cubicBezTo>
                <a:cubicBezTo>
                  <a:pt x="657" y="621"/>
                  <a:pt x="663" y="624"/>
                  <a:pt x="673" y="622"/>
                </a:cubicBezTo>
                <a:cubicBezTo>
                  <a:pt x="680" y="621"/>
                  <a:pt x="684" y="612"/>
                  <a:pt x="688" y="606"/>
                </a:cubicBezTo>
                <a:cubicBezTo>
                  <a:pt x="692" y="599"/>
                  <a:pt x="696" y="592"/>
                  <a:pt x="700" y="584"/>
                </a:cubicBezTo>
                <a:cubicBezTo>
                  <a:pt x="702" y="580"/>
                  <a:pt x="704" y="575"/>
                  <a:pt x="706" y="571"/>
                </a:cubicBezTo>
                <a:cubicBezTo>
                  <a:pt x="707" y="569"/>
                  <a:pt x="699" y="562"/>
                  <a:pt x="698" y="561"/>
                </a:cubicBezTo>
                <a:cubicBezTo>
                  <a:pt x="697" y="560"/>
                  <a:pt x="692" y="556"/>
                  <a:pt x="691" y="557"/>
                </a:cubicBezTo>
                <a:cubicBezTo>
                  <a:pt x="686" y="559"/>
                  <a:pt x="682" y="560"/>
                  <a:pt x="678" y="563"/>
                </a:cubicBezTo>
                <a:cubicBezTo>
                  <a:pt x="674" y="565"/>
                  <a:pt x="671" y="569"/>
                  <a:pt x="667" y="571"/>
                </a:cubicBezTo>
                <a:cubicBezTo>
                  <a:pt x="664" y="574"/>
                  <a:pt x="659" y="574"/>
                  <a:pt x="655" y="575"/>
                </a:cubicBezTo>
                <a:cubicBezTo>
                  <a:pt x="648" y="577"/>
                  <a:pt x="641" y="577"/>
                  <a:pt x="633" y="578"/>
                </a:cubicBezTo>
                <a:cubicBezTo>
                  <a:pt x="627" y="578"/>
                  <a:pt x="615" y="579"/>
                  <a:pt x="610" y="577"/>
                </a:cubicBezTo>
                <a:cubicBezTo>
                  <a:pt x="603" y="574"/>
                  <a:pt x="595" y="571"/>
                  <a:pt x="590" y="566"/>
                </a:cubicBezTo>
                <a:cubicBezTo>
                  <a:pt x="582" y="559"/>
                  <a:pt x="574" y="552"/>
                  <a:pt x="565" y="545"/>
                </a:cubicBezTo>
                <a:cubicBezTo>
                  <a:pt x="554" y="536"/>
                  <a:pt x="547" y="523"/>
                  <a:pt x="536" y="513"/>
                </a:cubicBezTo>
                <a:cubicBezTo>
                  <a:pt x="521" y="499"/>
                  <a:pt x="507" y="485"/>
                  <a:pt x="492" y="472"/>
                </a:cubicBezTo>
                <a:cubicBezTo>
                  <a:pt x="484" y="464"/>
                  <a:pt x="470" y="454"/>
                  <a:pt x="466" y="444"/>
                </a:cubicBezTo>
                <a:cubicBezTo>
                  <a:pt x="460" y="423"/>
                  <a:pt x="453" y="403"/>
                  <a:pt x="446" y="382"/>
                </a:cubicBezTo>
                <a:cubicBezTo>
                  <a:pt x="444" y="376"/>
                  <a:pt x="443" y="370"/>
                  <a:pt x="443" y="363"/>
                </a:cubicBezTo>
                <a:cubicBezTo>
                  <a:pt x="442" y="360"/>
                  <a:pt x="436" y="357"/>
                  <a:pt x="434" y="355"/>
                </a:cubicBezTo>
                <a:cubicBezTo>
                  <a:pt x="431" y="353"/>
                  <a:pt x="429" y="351"/>
                  <a:pt x="425" y="349"/>
                </a:cubicBezTo>
                <a:cubicBezTo>
                  <a:pt x="410" y="345"/>
                  <a:pt x="395" y="344"/>
                  <a:pt x="379" y="345"/>
                </a:cubicBezTo>
                <a:cubicBezTo>
                  <a:pt x="367" y="345"/>
                  <a:pt x="356" y="346"/>
                  <a:pt x="344" y="347"/>
                </a:cubicBezTo>
                <a:cubicBezTo>
                  <a:pt x="341" y="347"/>
                  <a:pt x="337" y="347"/>
                  <a:pt x="334" y="347"/>
                </a:cubicBezTo>
                <a:cubicBezTo>
                  <a:pt x="331" y="347"/>
                  <a:pt x="331" y="343"/>
                  <a:pt x="329" y="339"/>
                </a:cubicBezTo>
                <a:cubicBezTo>
                  <a:pt x="329" y="338"/>
                  <a:pt x="327" y="334"/>
                  <a:pt x="328" y="334"/>
                </a:cubicBezTo>
                <a:cubicBezTo>
                  <a:pt x="332" y="333"/>
                  <a:pt x="332" y="333"/>
                  <a:pt x="331" y="329"/>
                </a:cubicBezTo>
                <a:cubicBezTo>
                  <a:pt x="330" y="323"/>
                  <a:pt x="326" y="318"/>
                  <a:pt x="324" y="314"/>
                </a:cubicBezTo>
                <a:cubicBezTo>
                  <a:pt x="319" y="306"/>
                  <a:pt x="311" y="299"/>
                  <a:pt x="302" y="298"/>
                </a:cubicBezTo>
                <a:cubicBezTo>
                  <a:pt x="290" y="296"/>
                  <a:pt x="279" y="297"/>
                  <a:pt x="267" y="297"/>
                </a:cubicBezTo>
                <a:cubicBezTo>
                  <a:pt x="263" y="298"/>
                  <a:pt x="259" y="298"/>
                  <a:pt x="255" y="298"/>
                </a:cubicBezTo>
                <a:cubicBezTo>
                  <a:pt x="252" y="298"/>
                  <a:pt x="248" y="299"/>
                  <a:pt x="244" y="299"/>
                </a:cubicBezTo>
                <a:cubicBezTo>
                  <a:pt x="243" y="299"/>
                  <a:pt x="239" y="298"/>
                  <a:pt x="239" y="300"/>
                </a:cubicBezTo>
                <a:cubicBezTo>
                  <a:pt x="230" y="284"/>
                  <a:pt x="224" y="267"/>
                  <a:pt x="216" y="251"/>
                </a:cubicBezTo>
                <a:cubicBezTo>
                  <a:pt x="213" y="245"/>
                  <a:pt x="208" y="239"/>
                  <a:pt x="206" y="233"/>
                </a:cubicBezTo>
                <a:cubicBezTo>
                  <a:pt x="205" y="230"/>
                  <a:pt x="196" y="209"/>
                  <a:pt x="197" y="208"/>
                </a:cubicBezTo>
                <a:cubicBezTo>
                  <a:pt x="212" y="200"/>
                  <a:pt x="228" y="193"/>
                  <a:pt x="241" y="181"/>
                </a:cubicBezTo>
                <a:cubicBezTo>
                  <a:pt x="247" y="175"/>
                  <a:pt x="254" y="169"/>
                  <a:pt x="260" y="163"/>
                </a:cubicBezTo>
                <a:cubicBezTo>
                  <a:pt x="263" y="160"/>
                  <a:pt x="265" y="158"/>
                  <a:pt x="266" y="154"/>
                </a:cubicBezTo>
                <a:cubicBezTo>
                  <a:pt x="269" y="150"/>
                  <a:pt x="269" y="148"/>
                  <a:pt x="269" y="142"/>
                </a:cubicBezTo>
                <a:cubicBezTo>
                  <a:pt x="269" y="138"/>
                  <a:pt x="266" y="133"/>
                  <a:pt x="263" y="131"/>
                </a:cubicBezTo>
                <a:cubicBezTo>
                  <a:pt x="258" y="127"/>
                  <a:pt x="255" y="121"/>
                  <a:pt x="248" y="121"/>
                </a:cubicBezTo>
                <a:cubicBezTo>
                  <a:pt x="244" y="121"/>
                  <a:pt x="239" y="113"/>
                  <a:pt x="235" y="111"/>
                </a:cubicBezTo>
                <a:cubicBezTo>
                  <a:pt x="231" y="108"/>
                  <a:pt x="226" y="105"/>
                  <a:pt x="221" y="104"/>
                </a:cubicBezTo>
                <a:cubicBezTo>
                  <a:pt x="220" y="104"/>
                  <a:pt x="214" y="103"/>
                  <a:pt x="214" y="103"/>
                </a:cubicBezTo>
                <a:cubicBezTo>
                  <a:pt x="212" y="101"/>
                  <a:pt x="211" y="100"/>
                  <a:pt x="208" y="99"/>
                </a:cubicBezTo>
                <a:cubicBezTo>
                  <a:pt x="202" y="97"/>
                  <a:pt x="197" y="95"/>
                  <a:pt x="191" y="93"/>
                </a:cubicBezTo>
                <a:cubicBezTo>
                  <a:pt x="186" y="91"/>
                  <a:pt x="181" y="89"/>
                  <a:pt x="176" y="88"/>
                </a:cubicBezTo>
                <a:cubicBezTo>
                  <a:pt x="173" y="87"/>
                  <a:pt x="161" y="80"/>
                  <a:pt x="160" y="85"/>
                </a:cubicBezTo>
                <a:cubicBezTo>
                  <a:pt x="161" y="82"/>
                  <a:pt x="139" y="75"/>
                  <a:pt x="137" y="72"/>
                </a:cubicBezTo>
                <a:cubicBezTo>
                  <a:pt x="130" y="63"/>
                  <a:pt x="126" y="53"/>
                  <a:pt x="118" y="45"/>
                </a:cubicBezTo>
                <a:cubicBezTo>
                  <a:pt x="115" y="42"/>
                  <a:pt x="111" y="41"/>
                  <a:pt x="106" y="39"/>
                </a:cubicBezTo>
                <a:cubicBezTo>
                  <a:pt x="102" y="36"/>
                  <a:pt x="98" y="31"/>
                  <a:pt x="94" y="27"/>
                </a:cubicBezTo>
                <a:cubicBezTo>
                  <a:pt x="88" y="20"/>
                  <a:pt x="80" y="14"/>
                  <a:pt x="73" y="9"/>
                </a:cubicBezTo>
                <a:cubicBezTo>
                  <a:pt x="79" y="10"/>
                  <a:pt x="84" y="12"/>
                  <a:pt x="90" y="13"/>
                </a:cubicBezTo>
                <a:cubicBezTo>
                  <a:pt x="84" y="10"/>
                  <a:pt x="79" y="6"/>
                  <a:pt x="73" y="3"/>
                </a:cubicBezTo>
                <a:cubicBezTo>
                  <a:pt x="70" y="2"/>
                  <a:pt x="67" y="0"/>
                  <a:pt x="64" y="1"/>
                </a:cubicBezTo>
                <a:cubicBezTo>
                  <a:pt x="60" y="2"/>
                  <a:pt x="56" y="2"/>
                  <a:pt x="53" y="4"/>
                </a:cubicBezTo>
                <a:cubicBezTo>
                  <a:pt x="48" y="0"/>
                  <a:pt x="43" y="4"/>
                  <a:pt x="37" y="6"/>
                </a:cubicBezTo>
                <a:cubicBezTo>
                  <a:pt x="35" y="8"/>
                  <a:pt x="34" y="11"/>
                  <a:pt x="32" y="13"/>
                </a:cubicBezTo>
                <a:cubicBezTo>
                  <a:pt x="31" y="14"/>
                  <a:pt x="28" y="15"/>
                  <a:pt x="27" y="16"/>
                </a:cubicBezTo>
                <a:cubicBezTo>
                  <a:pt x="22" y="19"/>
                  <a:pt x="17" y="22"/>
                  <a:pt x="13" y="26"/>
                </a:cubicBezTo>
                <a:cubicBezTo>
                  <a:pt x="11" y="28"/>
                  <a:pt x="7" y="30"/>
                  <a:pt x="6" y="33"/>
                </a:cubicBezTo>
                <a:cubicBezTo>
                  <a:pt x="4" y="35"/>
                  <a:pt x="6" y="39"/>
                  <a:pt x="4" y="42"/>
                </a:cubicBezTo>
                <a:cubicBezTo>
                  <a:pt x="1" y="47"/>
                  <a:pt x="2" y="54"/>
                  <a:pt x="2" y="60"/>
                </a:cubicBezTo>
                <a:cubicBezTo>
                  <a:pt x="1" y="65"/>
                  <a:pt x="4" y="70"/>
                  <a:pt x="2" y="74"/>
                </a:cubicBezTo>
                <a:cubicBezTo>
                  <a:pt x="0" y="78"/>
                  <a:pt x="2" y="87"/>
                  <a:pt x="3" y="91"/>
                </a:cubicBezTo>
                <a:cubicBezTo>
                  <a:pt x="3" y="92"/>
                  <a:pt x="6" y="97"/>
                  <a:pt x="7" y="98"/>
                </a:cubicBezTo>
                <a:cubicBezTo>
                  <a:pt x="9" y="98"/>
                  <a:pt x="10" y="104"/>
                  <a:pt x="11" y="105"/>
                </a:cubicBezTo>
                <a:moveTo>
                  <a:pt x="317" y="335"/>
                </a:moveTo>
                <a:cubicBezTo>
                  <a:pt x="319" y="339"/>
                  <a:pt x="320" y="343"/>
                  <a:pt x="321" y="347"/>
                </a:cubicBezTo>
                <a:cubicBezTo>
                  <a:pt x="314" y="348"/>
                  <a:pt x="306" y="349"/>
                  <a:pt x="299" y="348"/>
                </a:cubicBezTo>
                <a:cubicBezTo>
                  <a:pt x="295" y="347"/>
                  <a:pt x="291" y="345"/>
                  <a:pt x="288" y="344"/>
                </a:cubicBezTo>
                <a:cubicBezTo>
                  <a:pt x="284" y="343"/>
                  <a:pt x="280" y="343"/>
                  <a:pt x="276" y="342"/>
                </a:cubicBezTo>
                <a:cubicBezTo>
                  <a:pt x="274" y="341"/>
                  <a:pt x="268" y="340"/>
                  <a:pt x="266" y="338"/>
                </a:cubicBezTo>
                <a:cubicBezTo>
                  <a:pt x="264" y="335"/>
                  <a:pt x="261" y="332"/>
                  <a:pt x="258" y="330"/>
                </a:cubicBezTo>
                <a:cubicBezTo>
                  <a:pt x="251" y="325"/>
                  <a:pt x="248" y="316"/>
                  <a:pt x="244" y="307"/>
                </a:cubicBezTo>
                <a:cubicBezTo>
                  <a:pt x="246" y="312"/>
                  <a:pt x="247" y="311"/>
                  <a:pt x="252" y="311"/>
                </a:cubicBezTo>
                <a:cubicBezTo>
                  <a:pt x="257" y="311"/>
                  <a:pt x="261" y="311"/>
                  <a:pt x="266" y="311"/>
                </a:cubicBezTo>
                <a:cubicBezTo>
                  <a:pt x="271" y="311"/>
                  <a:pt x="276" y="314"/>
                  <a:pt x="280" y="316"/>
                </a:cubicBezTo>
                <a:cubicBezTo>
                  <a:pt x="289" y="319"/>
                  <a:pt x="297" y="323"/>
                  <a:pt x="305" y="326"/>
                </a:cubicBezTo>
                <a:cubicBezTo>
                  <a:pt x="308" y="327"/>
                  <a:pt x="308" y="327"/>
                  <a:pt x="309" y="329"/>
                </a:cubicBezTo>
                <a:cubicBezTo>
                  <a:pt x="312" y="334"/>
                  <a:pt x="312" y="335"/>
                  <a:pt x="317" y="335"/>
                </a:cubicBezTo>
                <a:moveTo>
                  <a:pt x="58" y="121"/>
                </a:moveTo>
                <a:cubicBezTo>
                  <a:pt x="58" y="120"/>
                  <a:pt x="58" y="120"/>
                  <a:pt x="58" y="120"/>
                </a:cubicBezTo>
                <a:cubicBezTo>
                  <a:pt x="59" y="120"/>
                  <a:pt x="59" y="121"/>
                  <a:pt x="59" y="121"/>
                </a:cubicBezTo>
                <a:cubicBezTo>
                  <a:pt x="59" y="121"/>
                  <a:pt x="59" y="121"/>
                  <a:pt x="58" y="121"/>
                </a:cubicBezTo>
                <a:moveTo>
                  <a:pt x="65" y="122"/>
                </a:moveTo>
                <a:cubicBezTo>
                  <a:pt x="68" y="123"/>
                  <a:pt x="71" y="125"/>
                  <a:pt x="74" y="125"/>
                </a:cubicBezTo>
                <a:cubicBezTo>
                  <a:pt x="79" y="126"/>
                  <a:pt x="78" y="126"/>
                  <a:pt x="78" y="121"/>
                </a:cubicBezTo>
                <a:cubicBezTo>
                  <a:pt x="78" y="123"/>
                  <a:pt x="78" y="125"/>
                  <a:pt x="78" y="127"/>
                </a:cubicBezTo>
                <a:cubicBezTo>
                  <a:pt x="74" y="126"/>
                  <a:pt x="69" y="124"/>
                  <a:pt x="65" y="122"/>
                </a:cubicBezTo>
                <a:moveTo>
                  <a:pt x="48" y="114"/>
                </a:moveTo>
                <a:cubicBezTo>
                  <a:pt x="47" y="114"/>
                  <a:pt x="47" y="114"/>
                  <a:pt x="48" y="114"/>
                </a:cubicBezTo>
                <a:moveTo>
                  <a:pt x="297" y="432"/>
                </a:moveTo>
                <a:cubicBezTo>
                  <a:pt x="297" y="433"/>
                  <a:pt x="296" y="433"/>
                  <a:pt x="296" y="433"/>
                </a:cubicBezTo>
                <a:cubicBezTo>
                  <a:pt x="296" y="433"/>
                  <a:pt x="297" y="433"/>
                  <a:pt x="297" y="432"/>
                </a:cubicBezTo>
                <a:moveTo>
                  <a:pt x="296" y="434"/>
                </a:moveTo>
                <a:cubicBezTo>
                  <a:pt x="296" y="434"/>
                  <a:pt x="296" y="435"/>
                  <a:pt x="295" y="435"/>
                </a:cubicBezTo>
                <a:cubicBezTo>
                  <a:pt x="296" y="435"/>
                  <a:pt x="296" y="434"/>
                  <a:pt x="296" y="434"/>
                </a:cubicBezTo>
                <a:close/>
                <a:moveTo>
                  <a:pt x="296" y="434"/>
                </a:moveTo>
                <a:cubicBezTo>
                  <a:pt x="296" y="434"/>
                  <a:pt x="296" y="434"/>
                  <a:pt x="296" y="434"/>
                </a:cubicBezTo>
                <a:cubicBezTo>
                  <a:pt x="296" y="434"/>
                  <a:pt x="296" y="434"/>
                  <a:pt x="296" y="434"/>
                </a:cubicBezTo>
                <a:close/>
                <a:moveTo>
                  <a:pt x="93" y="371"/>
                </a:moveTo>
                <a:cubicBezTo>
                  <a:pt x="102" y="371"/>
                  <a:pt x="111" y="371"/>
                  <a:pt x="120" y="371"/>
                </a:cubicBezTo>
                <a:cubicBezTo>
                  <a:pt x="111" y="371"/>
                  <a:pt x="102" y="371"/>
                  <a:pt x="93" y="371"/>
                </a:cubicBezTo>
                <a:moveTo>
                  <a:pt x="59" y="77"/>
                </a:moveTo>
                <a:cubicBezTo>
                  <a:pt x="59" y="78"/>
                  <a:pt x="58" y="79"/>
                  <a:pt x="58" y="81"/>
                </a:cubicBezTo>
                <a:cubicBezTo>
                  <a:pt x="58" y="79"/>
                  <a:pt x="59" y="78"/>
                  <a:pt x="59" y="77"/>
                </a:cubicBezTo>
                <a:moveTo>
                  <a:pt x="189" y="140"/>
                </a:moveTo>
                <a:cubicBezTo>
                  <a:pt x="190" y="141"/>
                  <a:pt x="191" y="142"/>
                  <a:pt x="192" y="143"/>
                </a:cubicBezTo>
                <a:cubicBezTo>
                  <a:pt x="191" y="143"/>
                  <a:pt x="191" y="143"/>
                  <a:pt x="191" y="142"/>
                </a:cubicBezTo>
                <a:cubicBezTo>
                  <a:pt x="191" y="143"/>
                  <a:pt x="191" y="143"/>
                  <a:pt x="191" y="143"/>
                </a:cubicBezTo>
                <a:cubicBezTo>
                  <a:pt x="189" y="142"/>
                  <a:pt x="187" y="142"/>
                  <a:pt x="185" y="142"/>
                </a:cubicBezTo>
                <a:cubicBezTo>
                  <a:pt x="183" y="142"/>
                  <a:pt x="183" y="144"/>
                  <a:pt x="181" y="144"/>
                </a:cubicBezTo>
                <a:cubicBezTo>
                  <a:pt x="177" y="144"/>
                  <a:pt x="173" y="144"/>
                  <a:pt x="169" y="141"/>
                </a:cubicBezTo>
                <a:cubicBezTo>
                  <a:pt x="167" y="140"/>
                  <a:pt x="164" y="134"/>
                  <a:pt x="160" y="137"/>
                </a:cubicBezTo>
                <a:cubicBezTo>
                  <a:pt x="159" y="138"/>
                  <a:pt x="152" y="134"/>
                  <a:pt x="150" y="134"/>
                </a:cubicBezTo>
                <a:cubicBezTo>
                  <a:pt x="145" y="133"/>
                  <a:pt x="143" y="133"/>
                  <a:pt x="138" y="134"/>
                </a:cubicBezTo>
                <a:cubicBezTo>
                  <a:pt x="132" y="135"/>
                  <a:pt x="134" y="133"/>
                  <a:pt x="130" y="129"/>
                </a:cubicBezTo>
                <a:cubicBezTo>
                  <a:pt x="125" y="122"/>
                  <a:pt x="121" y="115"/>
                  <a:pt x="117" y="107"/>
                </a:cubicBezTo>
                <a:cubicBezTo>
                  <a:pt x="115" y="105"/>
                  <a:pt x="108" y="105"/>
                  <a:pt x="112" y="100"/>
                </a:cubicBezTo>
                <a:cubicBezTo>
                  <a:pt x="116" y="96"/>
                  <a:pt x="120" y="99"/>
                  <a:pt x="124" y="101"/>
                </a:cubicBezTo>
                <a:cubicBezTo>
                  <a:pt x="126" y="103"/>
                  <a:pt x="131" y="101"/>
                  <a:pt x="134" y="102"/>
                </a:cubicBezTo>
                <a:cubicBezTo>
                  <a:pt x="139" y="103"/>
                  <a:pt x="144" y="103"/>
                  <a:pt x="149" y="104"/>
                </a:cubicBezTo>
                <a:cubicBezTo>
                  <a:pt x="153" y="105"/>
                  <a:pt x="150" y="109"/>
                  <a:pt x="152" y="111"/>
                </a:cubicBezTo>
                <a:cubicBezTo>
                  <a:pt x="155" y="114"/>
                  <a:pt x="158" y="118"/>
                  <a:pt x="162" y="120"/>
                </a:cubicBezTo>
                <a:cubicBezTo>
                  <a:pt x="168" y="125"/>
                  <a:pt x="176" y="132"/>
                  <a:pt x="184" y="135"/>
                </a:cubicBezTo>
                <a:cubicBezTo>
                  <a:pt x="188" y="137"/>
                  <a:pt x="189" y="135"/>
                  <a:pt x="189" y="140"/>
                </a:cubicBezTo>
                <a:moveTo>
                  <a:pt x="240" y="301"/>
                </a:moveTo>
                <a:cubicBezTo>
                  <a:pt x="240" y="301"/>
                  <a:pt x="240" y="301"/>
                  <a:pt x="240" y="302"/>
                </a:cubicBezTo>
                <a:cubicBezTo>
                  <a:pt x="240" y="301"/>
                  <a:pt x="240" y="301"/>
                  <a:pt x="240" y="301"/>
                </a:cubicBezTo>
                <a:close/>
                <a:moveTo>
                  <a:pt x="242" y="305"/>
                </a:moveTo>
                <a:cubicBezTo>
                  <a:pt x="242" y="305"/>
                  <a:pt x="243" y="305"/>
                  <a:pt x="243" y="305"/>
                </a:cubicBezTo>
                <a:cubicBezTo>
                  <a:pt x="243" y="305"/>
                  <a:pt x="242" y="305"/>
                  <a:pt x="242" y="305"/>
                </a:cubicBezTo>
                <a:close/>
                <a:moveTo>
                  <a:pt x="241" y="303"/>
                </a:moveTo>
                <a:cubicBezTo>
                  <a:pt x="241" y="303"/>
                  <a:pt x="242" y="303"/>
                  <a:pt x="242" y="304"/>
                </a:cubicBezTo>
                <a:cubicBezTo>
                  <a:pt x="242" y="303"/>
                  <a:pt x="241" y="303"/>
                  <a:pt x="241" y="303"/>
                </a:cubicBezTo>
                <a:close/>
                <a:moveTo>
                  <a:pt x="38" y="467"/>
                </a:moveTo>
                <a:cubicBezTo>
                  <a:pt x="38" y="442"/>
                  <a:pt x="38" y="417"/>
                  <a:pt x="39" y="392"/>
                </a:cubicBezTo>
                <a:cubicBezTo>
                  <a:pt x="48" y="395"/>
                  <a:pt x="60" y="396"/>
                  <a:pt x="71" y="396"/>
                </a:cubicBezTo>
                <a:cubicBezTo>
                  <a:pt x="78" y="396"/>
                  <a:pt x="84" y="396"/>
                  <a:pt x="91" y="396"/>
                </a:cubicBezTo>
                <a:cubicBezTo>
                  <a:pt x="96" y="396"/>
                  <a:pt x="100" y="394"/>
                  <a:pt x="105" y="394"/>
                </a:cubicBezTo>
                <a:cubicBezTo>
                  <a:pt x="104" y="392"/>
                  <a:pt x="103" y="391"/>
                  <a:pt x="103" y="389"/>
                </a:cubicBezTo>
                <a:cubicBezTo>
                  <a:pt x="104" y="392"/>
                  <a:pt x="105" y="395"/>
                  <a:pt x="107" y="397"/>
                </a:cubicBezTo>
                <a:cubicBezTo>
                  <a:pt x="111" y="401"/>
                  <a:pt x="110" y="402"/>
                  <a:pt x="110" y="408"/>
                </a:cubicBezTo>
                <a:cubicBezTo>
                  <a:pt x="110" y="409"/>
                  <a:pt x="115" y="415"/>
                  <a:pt x="116" y="416"/>
                </a:cubicBezTo>
                <a:cubicBezTo>
                  <a:pt x="119" y="418"/>
                  <a:pt x="123" y="420"/>
                  <a:pt x="126" y="421"/>
                </a:cubicBezTo>
                <a:cubicBezTo>
                  <a:pt x="116" y="416"/>
                  <a:pt x="104" y="418"/>
                  <a:pt x="93" y="417"/>
                </a:cubicBezTo>
                <a:cubicBezTo>
                  <a:pt x="88" y="417"/>
                  <a:pt x="83" y="418"/>
                  <a:pt x="79" y="419"/>
                </a:cubicBezTo>
                <a:cubicBezTo>
                  <a:pt x="74" y="420"/>
                  <a:pt x="71" y="425"/>
                  <a:pt x="68" y="429"/>
                </a:cubicBezTo>
                <a:cubicBezTo>
                  <a:pt x="65" y="432"/>
                  <a:pt x="63" y="437"/>
                  <a:pt x="61" y="441"/>
                </a:cubicBezTo>
                <a:cubicBezTo>
                  <a:pt x="59" y="446"/>
                  <a:pt x="67" y="450"/>
                  <a:pt x="70" y="452"/>
                </a:cubicBezTo>
                <a:cubicBezTo>
                  <a:pt x="73" y="454"/>
                  <a:pt x="78" y="456"/>
                  <a:pt x="82" y="455"/>
                </a:cubicBezTo>
                <a:cubicBezTo>
                  <a:pt x="83" y="455"/>
                  <a:pt x="89" y="455"/>
                  <a:pt x="90" y="455"/>
                </a:cubicBezTo>
                <a:cubicBezTo>
                  <a:pt x="90" y="458"/>
                  <a:pt x="90" y="461"/>
                  <a:pt x="91" y="464"/>
                </a:cubicBezTo>
                <a:cubicBezTo>
                  <a:pt x="73" y="465"/>
                  <a:pt x="55" y="466"/>
                  <a:pt x="38" y="467"/>
                </a:cubicBezTo>
              </a:path>
            </a:pathLst>
          </a:custGeom>
          <a:solidFill>
            <a:srgbClr val="8496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sp>
        <p:nvSpPr>
          <p:cNvPr id="32776" name="Freeform 67"/>
          <p:cNvSpPr>
            <a:spLocks noEditPoints="1"/>
          </p:cNvSpPr>
          <p:nvPr/>
        </p:nvSpPr>
        <p:spPr bwMode="auto">
          <a:xfrm flipH="1">
            <a:off x="6242051" y="2527300"/>
            <a:ext cx="576263" cy="2006600"/>
          </a:xfrm>
          <a:custGeom>
            <a:avLst/>
            <a:gdLst>
              <a:gd name="T0" fmla="*/ 2147483646 w 117"/>
              <a:gd name="T1" fmla="*/ 2147483646 h 407"/>
              <a:gd name="T2" fmla="*/ 2147483646 w 117"/>
              <a:gd name="T3" fmla="*/ 2147483646 h 407"/>
              <a:gd name="T4" fmla="*/ 2147483646 w 117"/>
              <a:gd name="T5" fmla="*/ 2147483646 h 407"/>
              <a:gd name="T6" fmla="*/ 2147483646 w 117"/>
              <a:gd name="T7" fmla="*/ 2147483646 h 407"/>
              <a:gd name="T8" fmla="*/ 2147483646 w 117"/>
              <a:gd name="T9" fmla="*/ 2147483646 h 407"/>
              <a:gd name="T10" fmla="*/ 2147483646 w 117"/>
              <a:gd name="T11" fmla="*/ 2147483646 h 407"/>
              <a:gd name="T12" fmla="*/ 2147483646 w 117"/>
              <a:gd name="T13" fmla="*/ 2147483646 h 407"/>
              <a:gd name="T14" fmla="*/ 2147483646 w 117"/>
              <a:gd name="T15" fmla="*/ 2147483646 h 407"/>
              <a:gd name="T16" fmla="*/ 2147483646 w 117"/>
              <a:gd name="T17" fmla="*/ 2147483646 h 407"/>
              <a:gd name="T18" fmla="*/ 2147483646 w 117"/>
              <a:gd name="T19" fmla="*/ 2147483646 h 407"/>
              <a:gd name="T20" fmla="*/ 2147483646 w 117"/>
              <a:gd name="T21" fmla="*/ 2147483646 h 407"/>
              <a:gd name="T22" fmla="*/ 2147483646 w 117"/>
              <a:gd name="T23" fmla="*/ 2147483646 h 407"/>
              <a:gd name="T24" fmla="*/ 2147483646 w 117"/>
              <a:gd name="T25" fmla="*/ 2147483646 h 407"/>
              <a:gd name="T26" fmla="*/ 2147483646 w 117"/>
              <a:gd name="T27" fmla="*/ 2147483646 h 407"/>
              <a:gd name="T28" fmla="*/ 0 w 117"/>
              <a:gd name="T29" fmla="*/ 2147483646 h 407"/>
              <a:gd name="T30" fmla="*/ 2147483646 w 117"/>
              <a:gd name="T31" fmla="*/ 2147483646 h 407"/>
              <a:gd name="T32" fmla="*/ 2147483646 w 117"/>
              <a:gd name="T33" fmla="*/ 2147483646 h 407"/>
              <a:gd name="T34" fmla="*/ 2147483646 w 117"/>
              <a:gd name="T35" fmla="*/ 2147483646 h 407"/>
              <a:gd name="T36" fmla="*/ 2147483646 w 117"/>
              <a:gd name="T37" fmla="*/ 2147483646 h 407"/>
              <a:gd name="T38" fmla="*/ 2147483646 w 117"/>
              <a:gd name="T39" fmla="*/ 2147483646 h 407"/>
              <a:gd name="T40" fmla="*/ 2147483646 w 117"/>
              <a:gd name="T41" fmla="*/ 2147483646 h 407"/>
              <a:gd name="T42" fmla="*/ 2147483646 w 117"/>
              <a:gd name="T43" fmla="*/ 2147483646 h 407"/>
              <a:gd name="T44" fmla="*/ 2147483646 w 117"/>
              <a:gd name="T45" fmla="*/ 2147483646 h 407"/>
              <a:gd name="T46" fmla="*/ 2147483646 w 117"/>
              <a:gd name="T47" fmla="*/ 2147483646 h 407"/>
              <a:gd name="T48" fmla="*/ 2147483646 w 117"/>
              <a:gd name="T49" fmla="*/ 2147483646 h 407"/>
              <a:gd name="T50" fmla="*/ 2147483646 w 117"/>
              <a:gd name="T51" fmla="*/ 2147483646 h 407"/>
              <a:gd name="T52" fmla="*/ 2147483646 w 117"/>
              <a:gd name="T53" fmla="*/ 2147483646 h 407"/>
              <a:gd name="T54" fmla="*/ 2147483646 w 117"/>
              <a:gd name="T55" fmla="*/ 2147483646 h 407"/>
              <a:gd name="T56" fmla="*/ 2147483646 w 117"/>
              <a:gd name="T57" fmla="*/ 2147483646 h 407"/>
              <a:gd name="T58" fmla="*/ 2147483646 w 117"/>
              <a:gd name="T59" fmla="*/ 2147483646 h 407"/>
              <a:gd name="T60" fmla="*/ 2147483646 w 117"/>
              <a:gd name="T61" fmla="*/ 2147483646 h 407"/>
              <a:gd name="T62" fmla="*/ 2147483646 w 117"/>
              <a:gd name="T63" fmla="*/ 2147483646 h 407"/>
              <a:gd name="T64" fmla="*/ 2147483646 w 117"/>
              <a:gd name="T65" fmla="*/ 2147483646 h 407"/>
              <a:gd name="T66" fmla="*/ 2147483646 w 117"/>
              <a:gd name="T67" fmla="*/ 2147483646 h 407"/>
              <a:gd name="T68" fmla="*/ 2147483646 w 117"/>
              <a:gd name="T69" fmla="*/ 2147483646 h 407"/>
              <a:gd name="T70" fmla="*/ 2147483646 w 117"/>
              <a:gd name="T71" fmla="*/ 2147483646 h 407"/>
              <a:gd name="T72" fmla="*/ 2147483646 w 117"/>
              <a:gd name="T73" fmla="*/ 2147483646 h 407"/>
              <a:gd name="T74" fmla="*/ 2147483646 w 117"/>
              <a:gd name="T75" fmla="*/ 2147483646 h 407"/>
              <a:gd name="T76" fmla="*/ 2147483646 w 117"/>
              <a:gd name="T77" fmla="*/ 2147483646 h 407"/>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117"/>
              <a:gd name="T118" fmla="*/ 0 h 407"/>
              <a:gd name="T119" fmla="*/ 117 w 117"/>
              <a:gd name="T120" fmla="*/ 407 h 407"/>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117" h="407">
                <a:moveTo>
                  <a:pt x="115" y="124"/>
                </a:moveTo>
                <a:cubicBezTo>
                  <a:pt x="117" y="121"/>
                  <a:pt x="107" y="112"/>
                  <a:pt x="104" y="110"/>
                </a:cubicBezTo>
                <a:cubicBezTo>
                  <a:pt x="103" y="109"/>
                  <a:pt x="104" y="107"/>
                  <a:pt x="103" y="106"/>
                </a:cubicBezTo>
                <a:cubicBezTo>
                  <a:pt x="101" y="105"/>
                  <a:pt x="100" y="105"/>
                  <a:pt x="100" y="103"/>
                </a:cubicBezTo>
                <a:cubicBezTo>
                  <a:pt x="99" y="101"/>
                  <a:pt x="94" y="101"/>
                  <a:pt x="98" y="98"/>
                </a:cubicBezTo>
                <a:cubicBezTo>
                  <a:pt x="95" y="98"/>
                  <a:pt x="95" y="94"/>
                  <a:pt x="94" y="92"/>
                </a:cubicBezTo>
                <a:cubicBezTo>
                  <a:pt x="93" y="90"/>
                  <a:pt x="88" y="83"/>
                  <a:pt x="88" y="81"/>
                </a:cubicBezTo>
                <a:cubicBezTo>
                  <a:pt x="89" y="73"/>
                  <a:pt x="78" y="71"/>
                  <a:pt x="71" y="68"/>
                </a:cubicBezTo>
                <a:cubicBezTo>
                  <a:pt x="69" y="67"/>
                  <a:pt x="64" y="67"/>
                  <a:pt x="63" y="64"/>
                </a:cubicBezTo>
                <a:cubicBezTo>
                  <a:pt x="62" y="59"/>
                  <a:pt x="62" y="59"/>
                  <a:pt x="64" y="55"/>
                </a:cubicBezTo>
                <a:cubicBezTo>
                  <a:pt x="69" y="49"/>
                  <a:pt x="73" y="42"/>
                  <a:pt x="72" y="34"/>
                </a:cubicBezTo>
                <a:cubicBezTo>
                  <a:pt x="72" y="36"/>
                  <a:pt x="72" y="38"/>
                  <a:pt x="72" y="39"/>
                </a:cubicBezTo>
                <a:cubicBezTo>
                  <a:pt x="74" y="32"/>
                  <a:pt x="77" y="24"/>
                  <a:pt x="75" y="17"/>
                </a:cubicBezTo>
                <a:cubicBezTo>
                  <a:pt x="74" y="12"/>
                  <a:pt x="75" y="9"/>
                  <a:pt x="71" y="7"/>
                </a:cubicBezTo>
                <a:cubicBezTo>
                  <a:pt x="69" y="6"/>
                  <a:pt x="67" y="4"/>
                  <a:pt x="65" y="4"/>
                </a:cubicBezTo>
                <a:cubicBezTo>
                  <a:pt x="62" y="3"/>
                  <a:pt x="63" y="5"/>
                  <a:pt x="61" y="3"/>
                </a:cubicBezTo>
                <a:cubicBezTo>
                  <a:pt x="57" y="1"/>
                  <a:pt x="53" y="0"/>
                  <a:pt x="49" y="3"/>
                </a:cubicBezTo>
                <a:cubicBezTo>
                  <a:pt x="46" y="5"/>
                  <a:pt x="42" y="6"/>
                  <a:pt x="38" y="9"/>
                </a:cubicBezTo>
                <a:cubicBezTo>
                  <a:pt x="30" y="14"/>
                  <a:pt x="36" y="23"/>
                  <a:pt x="32" y="30"/>
                </a:cubicBezTo>
                <a:cubicBezTo>
                  <a:pt x="28" y="36"/>
                  <a:pt x="37" y="42"/>
                  <a:pt x="36" y="48"/>
                </a:cubicBezTo>
                <a:cubicBezTo>
                  <a:pt x="36" y="50"/>
                  <a:pt x="33" y="54"/>
                  <a:pt x="32" y="55"/>
                </a:cubicBezTo>
                <a:cubicBezTo>
                  <a:pt x="31" y="56"/>
                  <a:pt x="30" y="55"/>
                  <a:pt x="30" y="56"/>
                </a:cubicBezTo>
                <a:cubicBezTo>
                  <a:pt x="29" y="57"/>
                  <a:pt x="28" y="57"/>
                  <a:pt x="27" y="58"/>
                </a:cubicBezTo>
                <a:cubicBezTo>
                  <a:pt x="26" y="60"/>
                  <a:pt x="24" y="60"/>
                  <a:pt x="22" y="61"/>
                </a:cubicBezTo>
                <a:cubicBezTo>
                  <a:pt x="15" y="64"/>
                  <a:pt x="5" y="64"/>
                  <a:pt x="2" y="73"/>
                </a:cubicBezTo>
                <a:cubicBezTo>
                  <a:pt x="0" y="80"/>
                  <a:pt x="1" y="90"/>
                  <a:pt x="2" y="97"/>
                </a:cubicBezTo>
                <a:cubicBezTo>
                  <a:pt x="2" y="108"/>
                  <a:pt x="8" y="118"/>
                  <a:pt x="12" y="128"/>
                </a:cubicBezTo>
                <a:cubicBezTo>
                  <a:pt x="14" y="137"/>
                  <a:pt x="12" y="148"/>
                  <a:pt x="11" y="157"/>
                </a:cubicBezTo>
                <a:cubicBezTo>
                  <a:pt x="9" y="167"/>
                  <a:pt x="5" y="176"/>
                  <a:pt x="4" y="187"/>
                </a:cubicBezTo>
                <a:cubicBezTo>
                  <a:pt x="3" y="198"/>
                  <a:pt x="1" y="209"/>
                  <a:pt x="0" y="221"/>
                </a:cubicBezTo>
                <a:cubicBezTo>
                  <a:pt x="2" y="221"/>
                  <a:pt x="9" y="220"/>
                  <a:pt x="10" y="221"/>
                </a:cubicBezTo>
                <a:cubicBezTo>
                  <a:pt x="13" y="222"/>
                  <a:pt x="12" y="230"/>
                  <a:pt x="13" y="233"/>
                </a:cubicBezTo>
                <a:cubicBezTo>
                  <a:pt x="13" y="241"/>
                  <a:pt x="15" y="248"/>
                  <a:pt x="15" y="256"/>
                </a:cubicBezTo>
                <a:cubicBezTo>
                  <a:pt x="14" y="264"/>
                  <a:pt x="16" y="272"/>
                  <a:pt x="15" y="279"/>
                </a:cubicBezTo>
                <a:cubicBezTo>
                  <a:pt x="14" y="288"/>
                  <a:pt x="12" y="297"/>
                  <a:pt x="13" y="306"/>
                </a:cubicBezTo>
                <a:cubicBezTo>
                  <a:pt x="13" y="315"/>
                  <a:pt x="14" y="324"/>
                  <a:pt x="14" y="333"/>
                </a:cubicBezTo>
                <a:cubicBezTo>
                  <a:pt x="14" y="341"/>
                  <a:pt x="15" y="349"/>
                  <a:pt x="16" y="357"/>
                </a:cubicBezTo>
                <a:cubicBezTo>
                  <a:pt x="16" y="358"/>
                  <a:pt x="14" y="359"/>
                  <a:pt x="14" y="360"/>
                </a:cubicBezTo>
                <a:cubicBezTo>
                  <a:pt x="14" y="363"/>
                  <a:pt x="14" y="364"/>
                  <a:pt x="14" y="366"/>
                </a:cubicBezTo>
                <a:cubicBezTo>
                  <a:pt x="15" y="370"/>
                  <a:pt x="20" y="373"/>
                  <a:pt x="18" y="377"/>
                </a:cubicBezTo>
                <a:cubicBezTo>
                  <a:pt x="17" y="379"/>
                  <a:pt x="19" y="385"/>
                  <a:pt x="19" y="388"/>
                </a:cubicBezTo>
                <a:cubicBezTo>
                  <a:pt x="19" y="391"/>
                  <a:pt x="15" y="397"/>
                  <a:pt x="18" y="398"/>
                </a:cubicBezTo>
                <a:cubicBezTo>
                  <a:pt x="20" y="400"/>
                  <a:pt x="28" y="407"/>
                  <a:pt x="32" y="406"/>
                </a:cubicBezTo>
                <a:cubicBezTo>
                  <a:pt x="34" y="406"/>
                  <a:pt x="37" y="406"/>
                  <a:pt x="39" y="405"/>
                </a:cubicBezTo>
                <a:cubicBezTo>
                  <a:pt x="43" y="405"/>
                  <a:pt x="42" y="404"/>
                  <a:pt x="43" y="400"/>
                </a:cubicBezTo>
                <a:cubicBezTo>
                  <a:pt x="45" y="397"/>
                  <a:pt x="42" y="390"/>
                  <a:pt x="41" y="386"/>
                </a:cubicBezTo>
                <a:cubicBezTo>
                  <a:pt x="41" y="384"/>
                  <a:pt x="39" y="382"/>
                  <a:pt x="38" y="380"/>
                </a:cubicBezTo>
                <a:cubicBezTo>
                  <a:pt x="37" y="376"/>
                  <a:pt x="36" y="377"/>
                  <a:pt x="33" y="376"/>
                </a:cubicBezTo>
                <a:cubicBezTo>
                  <a:pt x="35" y="376"/>
                  <a:pt x="37" y="378"/>
                  <a:pt x="38" y="376"/>
                </a:cubicBezTo>
                <a:cubicBezTo>
                  <a:pt x="40" y="373"/>
                  <a:pt x="41" y="371"/>
                  <a:pt x="42" y="368"/>
                </a:cubicBezTo>
                <a:cubicBezTo>
                  <a:pt x="42" y="369"/>
                  <a:pt x="41" y="371"/>
                  <a:pt x="40" y="372"/>
                </a:cubicBezTo>
                <a:cubicBezTo>
                  <a:pt x="43" y="369"/>
                  <a:pt x="46" y="371"/>
                  <a:pt x="48" y="373"/>
                </a:cubicBezTo>
                <a:cubicBezTo>
                  <a:pt x="52" y="377"/>
                  <a:pt x="56" y="377"/>
                  <a:pt x="61" y="378"/>
                </a:cubicBezTo>
                <a:cubicBezTo>
                  <a:pt x="65" y="378"/>
                  <a:pt x="69" y="378"/>
                  <a:pt x="73" y="378"/>
                </a:cubicBezTo>
                <a:cubicBezTo>
                  <a:pt x="77" y="379"/>
                  <a:pt x="80" y="378"/>
                  <a:pt x="78" y="374"/>
                </a:cubicBezTo>
                <a:cubicBezTo>
                  <a:pt x="77" y="371"/>
                  <a:pt x="74" y="369"/>
                  <a:pt x="71" y="368"/>
                </a:cubicBezTo>
                <a:cubicBezTo>
                  <a:pt x="67" y="366"/>
                  <a:pt x="63" y="364"/>
                  <a:pt x="59" y="362"/>
                </a:cubicBezTo>
                <a:cubicBezTo>
                  <a:pt x="56" y="361"/>
                  <a:pt x="55" y="356"/>
                  <a:pt x="55" y="354"/>
                </a:cubicBezTo>
                <a:cubicBezTo>
                  <a:pt x="54" y="352"/>
                  <a:pt x="53" y="349"/>
                  <a:pt x="53" y="347"/>
                </a:cubicBezTo>
                <a:cubicBezTo>
                  <a:pt x="53" y="347"/>
                  <a:pt x="52" y="346"/>
                  <a:pt x="52" y="346"/>
                </a:cubicBezTo>
                <a:cubicBezTo>
                  <a:pt x="52" y="344"/>
                  <a:pt x="54" y="345"/>
                  <a:pt x="54" y="344"/>
                </a:cubicBezTo>
                <a:cubicBezTo>
                  <a:pt x="56" y="340"/>
                  <a:pt x="55" y="336"/>
                  <a:pt x="56" y="332"/>
                </a:cubicBezTo>
                <a:cubicBezTo>
                  <a:pt x="57" y="329"/>
                  <a:pt x="58" y="325"/>
                  <a:pt x="59" y="322"/>
                </a:cubicBezTo>
                <a:cubicBezTo>
                  <a:pt x="62" y="312"/>
                  <a:pt x="64" y="302"/>
                  <a:pt x="67" y="292"/>
                </a:cubicBezTo>
                <a:cubicBezTo>
                  <a:pt x="72" y="276"/>
                  <a:pt x="74" y="260"/>
                  <a:pt x="77" y="244"/>
                </a:cubicBezTo>
                <a:cubicBezTo>
                  <a:pt x="79" y="234"/>
                  <a:pt x="80" y="225"/>
                  <a:pt x="81" y="215"/>
                </a:cubicBezTo>
                <a:cubicBezTo>
                  <a:pt x="82" y="216"/>
                  <a:pt x="84" y="225"/>
                  <a:pt x="87" y="222"/>
                </a:cubicBezTo>
                <a:cubicBezTo>
                  <a:pt x="90" y="218"/>
                  <a:pt x="89" y="217"/>
                  <a:pt x="89" y="213"/>
                </a:cubicBezTo>
                <a:cubicBezTo>
                  <a:pt x="89" y="203"/>
                  <a:pt x="89" y="194"/>
                  <a:pt x="88" y="185"/>
                </a:cubicBezTo>
                <a:cubicBezTo>
                  <a:pt x="88" y="181"/>
                  <a:pt x="88" y="175"/>
                  <a:pt x="87" y="171"/>
                </a:cubicBezTo>
                <a:cubicBezTo>
                  <a:pt x="86" y="167"/>
                  <a:pt x="84" y="162"/>
                  <a:pt x="83" y="158"/>
                </a:cubicBezTo>
                <a:cubicBezTo>
                  <a:pt x="83" y="156"/>
                  <a:pt x="84" y="147"/>
                  <a:pt x="85" y="147"/>
                </a:cubicBezTo>
                <a:cubicBezTo>
                  <a:pt x="90" y="146"/>
                  <a:pt x="88" y="142"/>
                  <a:pt x="87" y="138"/>
                </a:cubicBezTo>
                <a:cubicBezTo>
                  <a:pt x="94" y="138"/>
                  <a:pt x="101" y="141"/>
                  <a:pt x="107" y="139"/>
                </a:cubicBezTo>
                <a:cubicBezTo>
                  <a:pt x="111" y="137"/>
                  <a:pt x="113" y="137"/>
                  <a:pt x="114" y="133"/>
                </a:cubicBezTo>
                <a:cubicBezTo>
                  <a:pt x="115" y="130"/>
                  <a:pt x="117" y="127"/>
                  <a:pt x="115" y="124"/>
                </a:cubicBezTo>
                <a:moveTo>
                  <a:pt x="72" y="113"/>
                </a:moveTo>
                <a:cubicBezTo>
                  <a:pt x="73" y="113"/>
                  <a:pt x="75" y="113"/>
                  <a:pt x="76" y="114"/>
                </a:cubicBezTo>
                <a:cubicBezTo>
                  <a:pt x="75" y="113"/>
                  <a:pt x="73" y="113"/>
                  <a:pt x="72" y="113"/>
                </a:cubicBezTo>
              </a:path>
            </a:pathLst>
          </a:custGeom>
          <a:solidFill>
            <a:srgbClr val="98032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dirty="0"/>
          </a:p>
        </p:txBody>
      </p:sp>
      <p:grpSp>
        <p:nvGrpSpPr>
          <p:cNvPr id="6" name="Group 5"/>
          <p:cNvGrpSpPr>
            <a:grpSpLocks noChangeAspect="1"/>
          </p:cNvGrpSpPr>
          <p:nvPr/>
        </p:nvGrpSpPr>
        <p:grpSpPr bwMode="auto">
          <a:xfrm>
            <a:off x="3459164" y="857250"/>
            <a:ext cx="1831975" cy="1824038"/>
            <a:chOff x="-1575666" y="1238250"/>
            <a:chExt cx="2188441" cy="2177119"/>
          </a:xfrm>
        </p:grpSpPr>
        <p:sp>
          <p:nvSpPr>
            <p:cNvPr id="48"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801" name="AutoShape 50"/>
            <p:cNvSpPr>
              <a:spLocks noChangeArrowheads="1"/>
            </p:cNvSpPr>
            <p:nvPr/>
          </p:nvSpPr>
          <p:spPr bwMode="auto">
            <a:xfrm>
              <a:off x="-1575666" y="1238250"/>
              <a:ext cx="2169930" cy="216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criticism/ personal insults</a:t>
              </a:r>
            </a:p>
          </p:txBody>
        </p:sp>
      </p:grpSp>
      <p:grpSp>
        <p:nvGrpSpPr>
          <p:cNvPr id="7" name="Group 5"/>
          <p:cNvGrpSpPr>
            <a:grpSpLocks noChangeAspect="1"/>
          </p:cNvGrpSpPr>
          <p:nvPr/>
        </p:nvGrpSpPr>
        <p:grpSpPr bwMode="auto">
          <a:xfrm>
            <a:off x="1735139" y="1824039"/>
            <a:ext cx="2020887" cy="1824037"/>
            <a:chOff x="-1695110" y="1238250"/>
            <a:chExt cx="2412932" cy="2177119"/>
          </a:xfrm>
        </p:grpSpPr>
        <p:sp>
          <p:nvSpPr>
            <p:cNvPr id="51"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797" name="AutoShape 50"/>
            <p:cNvSpPr>
              <a:spLocks noChangeArrowheads="1"/>
            </p:cNvSpPr>
            <p:nvPr/>
          </p:nvSpPr>
          <p:spPr bwMode="auto">
            <a:xfrm>
              <a:off x="-1695110" y="1238250"/>
              <a:ext cx="2412932" cy="2166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unpredictable behaviour</a:t>
              </a:r>
            </a:p>
          </p:txBody>
        </p:sp>
      </p:grpSp>
      <p:grpSp>
        <p:nvGrpSpPr>
          <p:cNvPr id="8" name="Group 5"/>
          <p:cNvGrpSpPr>
            <a:grpSpLocks noChangeAspect="1"/>
          </p:cNvGrpSpPr>
          <p:nvPr/>
        </p:nvGrpSpPr>
        <p:grpSpPr bwMode="auto">
          <a:xfrm>
            <a:off x="1566864" y="3640139"/>
            <a:ext cx="1831975" cy="1824037"/>
            <a:chOff x="-1575666" y="1238250"/>
            <a:chExt cx="2188441" cy="2177119"/>
          </a:xfrm>
        </p:grpSpPr>
        <p:sp>
          <p:nvSpPr>
            <p:cNvPr id="54"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793" name="AutoShape 50"/>
            <p:cNvSpPr>
              <a:spLocks noChangeArrowheads="1"/>
            </p:cNvSpPr>
            <p:nvPr/>
          </p:nvSpPr>
          <p:spPr bwMode="auto">
            <a:xfrm>
              <a:off x="-1575666" y="1238250"/>
              <a:ext cx="2169930" cy="216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ignoring or excluding people</a:t>
              </a:r>
            </a:p>
          </p:txBody>
        </p:sp>
      </p:grpSp>
      <p:grpSp>
        <p:nvGrpSpPr>
          <p:cNvPr id="9" name="Group 5"/>
          <p:cNvGrpSpPr>
            <a:grpSpLocks noChangeAspect="1"/>
          </p:cNvGrpSpPr>
          <p:nvPr/>
        </p:nvGrpSpPr>
        <p:grpSpPr bwMode="auto">
          <a:xfrm>
            <a:off x="3276601" y="4425950"/>
            <a:ext cx="1890713" cy="1824038"/>
            <a:chOff x="-1575667" y="1238250"/>
            <a:chExt cx="2258182" cy="2177119"/>
          </a:xfrm>
        </p:grpSpPr>
        <p:sp>
          <p:nvSpPr>
            <p:cNvPr id="57"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789" name="AutoShape 50"/>
            <p:cNvSpPr>
              <a:spLocks noChangeArrowheads="1"/>
            </p:cNvSpPr>
            <p:nvPr/>
          </p:nvSpPr>
          <p:spPr bwMode="auto">
            <a:xfrm>
              <a:off x="-1575667" y="1238250"/>
              <a:ext cx="2258182" cy="2166006"/>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shouting at people</a:t>
              </a:r>
            </a:p>
          </p:txBody>
        </p:sp>
      </p:grpSp>
      <p:grpSp>
        <p:nvGrpSpPr>
          <p:cNvPr id="10" name="Group 5"/>
          <p:cNvGrpSpPr>
            <a:grpSpLocks noChangeAspect="1"/>
          </p:cNvGrpSpPr>
          <p:nvPr/>
        </p:nvGrpSpPr>
        <p:grpSpPr bwMode="auto">
          <a:xfrm>
            <a:off x="5054600" y="714375"/>
            <a:ext cx="2287588" cy="1824038"/>
            <a:chOff x="-1885196" y="1238250"/>
            <a:chExt cx="2731203" cy="2177119"/>
          </a:xfrm>
        </p:grpSpPr>
        <p:sp>
          <p:nvSpPr>
            <p:cNvPr id="60" name="AutoShape 50"/>
            <p:cNvSpPr>
              <a:spLocks noChangeArrowheads="1"/>
            </p:cNvSpPr>
            <p:nvPr/>
          </p:nvSpPr>
          <p:spPr bwMode="auto">
            <a:xfrm>
              <a:off x="-1555193" y="1249363"/>
              <a:ext cx="2167968" cy="2166006"/>
            </a:xfrm>
            <a:prstGeom prst="ellipse">
              <a:avLst/>
            </a:prstGeom>
            <a:solidFill>
              <a:srgbClr val="2E8DAE"/>
            </a:solidFill>
            <a:ln w="9525" algn="ctr">
              <a:noFill/>
              <a:miter lim="800000"/>
              <a:headEnd/>
              <a:tailEnd/>
            </a:ln>
            <a:scene3d>
              <a:camera prst="orthographicFront"/>
              <a:lightRig rig="threePt" dir="t"/>
            </a:scene3d>
            <a:sp3d prstMaterial="matte">
              <a:bevelT w="635000" h="127000"/>
            </a:sp3d>
          </p:spPr>
          <p:txBody>
            <a:bodyPr lIns="0" rIns="0" anchor="ctr"/>
            <a:lstStyle/>
            <a:p>
              <a:pPr algn="ctr">
                <a:defRPr/>
              </a:pPr>
              <a:endParaRPr lang="en-GB" b="1" dirty="0">
                <a:cs typeface="Arial" pitchFamily="34" charset="0"/>
              </a:endParaRPr>
            </a:p>
          </p:txBody>
        </p:sp>
        <p:sp>
          <p:nvSpPr>
            <p:cNvPr id="32785" name="AutoShape 50"/>
            <p:cNvSpPr>
              <a:spLocks noChangeArrowheads="1"/>
            </p:cNvSpPr>
            <p:nvPr/>
          </p:nvSpPr>
          <p:spPr bwMode="auto">
            <a:xfrm>
              <a:off x="-1885196" y="1238250"/>
              <a:ext cx="2731203" cy="2166006"/>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0" rIns="0" anchor="ctr"/>
            <a:lstStyle>
              <a:lvl1pPr>
                <a:spcBef>
                  <a:spcPct val="20000"/>
                </a:spcBef>
                <a:buChar char="•"/>
                <a:defRPr sz="2000" b="1">
                  <a:solidFill>
                    <a:schemeClr val="accent1"/>
                  </a:solidFill>
                  <a:latin typeface="Verdana" panose="020B0604030504040204" pitchFamily="34" charset="0"/>
                  <a:cs typeface="Arial" panose="020B0604020202020204" pitchFamily="34" charset="0"/>
                </a:defRPr>
              </a:lvl1pPr>
              <a:lvl2pPr marL="742950" indent="-285750">
                <a:spcBef>
                  <a:spcPct val="20000"/>
                </a:spcBef>
                <a:buChar char="•"/>
                <a:defRPr sz="2000">
                  <a:solidFill>
                    <a:schemeClr val="accent1"/>
                  </a:solidFill>
                  <a:latin typeface="Verdana" panose="020B0604030504040204" pitchFamily="34" charset="0"/>
                  <a:cs typeface="Arial" panose="020B0604020202020204" pitchFamily="34" charset="0"/>
                </a:defRPr>
              </a:lvl2pPr>
              <a:lvl3pPr marL="1143000" indent="-228600">
                <a:spcBef>
                  <a:spcPct val="20000"/>
                </a:spcBef>
                <a:buChar char="•"/>
                <a:defRPr sz="2000">
                  <a:solidFill>
                    <a:schemeClr val="accent1"/>
                  </a:solidFill>
                  <a:latin typeface="Verdana" panose="020B0604030504040204" pitchFamily="34" charset="0"/>
                  <a:cs typeface="Arial" panose="020B0604020202020204" pitchFamily="34" charset="0"/>
                </a:defRPr>
              </a:lvl3pPr>
              <a:lvl4pPr marL="1600200" indent="-228600">
                <a:spcBef>
                  <a:spcPct val="20000"/>
                </a:spcBef>
                <a:buChar char="–"/>
                <a:defRPr sz="2000">
                  <a:solidFill>
                    <a:schemeClr val="accent1"/>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accent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accent1"/>
                  </a:solidFill>
                  <a:latin typeface="Verdana" panose="020B0604030504040204" pitchFamily="34" charset="0"/>
                  <a:cs typeface="Arial" panose="020B0604020202020204" pitchFamily="34" charset="0"/>
                </a:defRPr>
              </a:lvl9pPr>
            </a:lstStyle>
            <a:p>
              <a:pPr algn="ctr">
                <a:lnSpc>
                  <a:spcPct val="90000"/>
                </a:lnSpc>
                <a:spcBef>
                  <a:spcPct val="0"/>
                </a:spcBef>
                <a:buFontTx/>
                <a:buNone/>
              </a:pPr>
              <a:r>
                <a:rPr lang="en-GB" altLang="en-US" sz="1800" dirty="0">
                  <a:solidFill>
                    <a:schemeClr val="bg1"/>
                  </a:solidFill>
                </a:rPr>
                <a:t>setting impossible targets</a:t>
              </a:r>
            </a:p>
          </p:txBody>
        </p:sp>
      </p:grpSp>
    </p:spTree>
    <p:extLst>
      <p:ext uri="{BB962C8B-B14F-4D97-AF65-F5344CB8AC3E}">
        <p14:creationId xmlns:p14="http://schemas.microsoft.com/office/powerpoint/2010/main" val="583102248"/>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528"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ppt_x</p:attrName>
                                        </p:attrNameLst>
                                      </p:cBhvr>
                                      <p:tavLst>
                                        <p:tav tm="0">
                                          <p:val>
                                            <p:fltVal val="0.5"/>
                                          </p:val>
                                        </p:tav>
                                        <p:tav tm="100000">
                                          <p:val>
                                            <p:strVal val="#ppt_x"/>
                                          </p:val>
                                        </p:tav>
                                      </p:tavLst>
                                    </p:anim>
                                    <p:anim calcmode="lin" valueType="num">
                                      <p:cBhvr>
                                        <p:cTn id="10" dur="1000" fill="hold"/>
                                        <p:tgtEl>
                                          <p:spTgt spid="5"/>
                                        </p:tgtEl>
                                        <p:attrNameLst>
                                          <p:attrName>ppt_y</p:attrName>
                                        </p:attrNameLst>
                                      </p:cBhvr>
                                      <p:tavLst>
                                        <p:tav tm="0">
                                          <p:val>
                                            <p:fltVal val="0.5"/>
                                          </p:val>
                                        </p:tav>
                                        <p:tav tm="100000">
                                          <p:val>
                                            <p:strVal val="#ppt_y"/>
                                          </p:val>
                                        </p:tav>
                                      </p:tavLst>
                                    </p:anim>
                                  </p:childTnLst>
                                </p:cTn>
                              </p:par>
                              <p:par>
                                <p:cTn id="11" presetID="23" presetClass="entr" presetSubtype="528" fill="hold" nodeType="withEffect">
                                  <p:stCondLst>
                                    <p:cond delay="200"/>
                                  </p:stCondLst>
                                  <p:childTnLst>
                                    <p:set>
                                      <p:cBhvr>
                                        <p:cTn id="12" dur="1" fill="hold">
                                          <p:stCondLst>
                                            <p:cond delay="0"/>
                                          </p:stCondLst>
                                        </p:cTn>
                                        <p:tgtEl>
                                          <p:spTgt spid="4"/>
                                        </p:tgtEl>
                                        <p:attrNameLst>
                                          <p:attrName>style.visibility</p:attrName>
                                        </p:attrNameLst>
                                      </p:cBhvr>
                                      <p:to>
                                        <p:strVal val="visible"/>
                                      </p:to>
                                    </p:set>
                                    <p:anim calcmode="lin" valueType="num">
                                      <p:cBhvr>
                                        <p:cTn id="13" dur="1000" fill="hold"/>
                                        <p:tgtEl>
                                          <p:spTgt spid="4"/>
                                        </p:tgtEl>
                                        <p:attrNameLst>
                                          <p:attrName>ppt_w</p:attrName>
                                        </p:attrNameLst>
                                      </p:cBhvr>
                                      <p:tavLst>
                                        <p:tav tm="0">
                                          <p:val>
                                            <p:fltVal val="0"/>
                                          </p:val>
                                        </p:tav>
                                        <p:tav tm="100000">
                                          <p:val>
                                            <p:strVal val="#ppt_w"/>
                                          </p:val>
                                        </p:tav>
                                      </p:tavLst>
                                    </p:anim>
                                    <p:anim calcmode="lin" valueType="num">
                                      <p:cBhvr>
                                        <p:cTn id="14" dur="1000" fill="hold"/>
                                        <p:tgtEl>
                                          <p:spTgt spid="4"/>
                                        </p:tgtEl>
                                        <p:attrNameLst>
                                          <p:attrName>ppt_h</p:attrName>
                                        </p:attrNameLst>
                                      </p:cBhvr>
                                      <p:tavLst>
                                        <p:tav tm="0">
                                          <p:val>
                                            <p:fltVal val="0"/>
                                          </p:val>
                                        </p:tav>
                                        <p:tav tm="100000">
                                          <p:val>
                                            <p:strVal val="#ppt_h"/>
                                          </p:val>
                                        </p:tav>
                                      </p:tavLst>
                                    </p:anim>
                                    <p:anim calcmode="lin" valueType="num">
                                      <p:cBhvr>
                                        <p:cTn id="15" dur="1000" fill="hold"/>
                                        <p:tgtEl>
                                          <p:spTgt spid="4"/>
                                        </p:tgtEl>
                                        <p:attrNameLst>
                                          <p:attrName>ppt_x</p:attrName>
                                        </p:attrNameLst>
                                      </p:cBhvr>
                                      <p:tavLst>
                                        <p:tav tm="0">
                                          <p:val>
                                            <p:fltVal val="0.5"/>
                                          </p:val>
                                        </p:tav>
                                        <p:tav tm="100000">
                                          <p:val>
                                            <p:strVal val="#ppt_x"/>
                                          </p:val>
                                        </p:tav>
                                      </p:tavLst>
                                    </p:anim>
                                    <p:anim calcmode="lin" valueType="num">
                                      <p:cBhvr>
                                        <p:cTn id="16" dur="1000" fill="hold"/>
                                        <p:tgtEl>
                                          <p:spTgt spid="4"/>
                                        </p:tgtEl>
                                        <p:attrNameLst>
                                          <p:attrName>ppt_y</p:attrName>
                                        </p:attrNameLst>
                                      </p:cBhvr>
                                      <p:tavLst>
                                        <p:tav tm="0">
                                          <p:val>
                                            <p:fltVal val="0.5"/>
                                          </p:val>
                                        </p:tav>
                                        <p:tav tm="100000">
                                          <p:val>
                                            <p:strVal val="#ppt_y"/>
                                          </p:val>
                                        </p:tav>
                                      </p:tavLst>
                                    </p:anim>
                                  </p:childTnLst>
                                </p:cTn>
                              </p:par>
                              <p:par>
                                <p:cTn id="17" presetID="23" presetClass="entr" presetSubtype="528" fill="hold" nodeType="withEffect">
                                  <p:stCondLst>
                                    <p:cond delay="400"/>
                                  </p:stCondLst>
                                  <p:childTnLst>
                                    <p:set>
                                      <p:cBhvr>
                                        <p:cTn id="18" dur="1" fill="hold">
                                          <p:stCondLst>
                                            <p:cond delay="0"/>
                                          </p:stCondLst>
                                        </p:cTn>
                                        <p:tgtEl>
                                          <p:spTgt spid="3"/>
                                        </p:tgtEl>
                                        <p:attrNameLst>
                                          <p:attrName>style.visibility</p:attrName>
                                        </p:attrNameLst>
                                      </p:cBhvr>
                                      <p:to>
                                        <p:strVal val="visible"/>
                                      </p:to>
                                    </p:set>
                                    <p:anim calcmode="lin" valueType="num">
                                      <p:cBhvr>
                                        <p:cTn id="19" dur="1000" fill="hold"/>
                                        <p:tgtEl>
                                          <p:spTgt spid="3"/>
                                        </p:tgtEl>
                                        <p:attrNameLst>
                                          <p:attrName>ppt_w</p:attrName>
                                        </p:attrNameLst>
                                      </p:cBhvr>
                                      <p:tavLst>
                                        <p:tav tm="0">
                                          <p:val>
                                            <p:fltVal val="0"/>
                                          </p:val>
                                        </p:tav>
                                        <p:tav tm="100000">
                                          <p:val>
                                            <p:strVal val="#ppt_w"/>
                                          </p:val>
                                        </p:tav>
                                      </p:tavLst>
                                    </p:anim>
                                    <p:anim calcmode="lin" valueType="num">
                                      <p:cBhvr>
                                        <p:cTn id="20" dur="1000" fill="hold"/>
                                        <p:tgtEl>
                                          <p:spTgt spid="3"/>
                                        </p:tgtEl>
                                        <p:attrNameLst>
                                          <p:attrName>ppt_h</p:attrName>
                                        </p:attrNameLst>
                                      </p:cBhvr>
                                      <p:tavLst>
                                        <p:tav tm="0">
                                          <p:val>
                                            <p:fltVal val="0"/>
                                          </p:val>
                                        </p:tav>
                                        <p:tav tm="100000">
                                          <p:val>
                                            <p:strVal val="#ppt_h"/>
                                          </p:val>
                                        </p:tav>
                                      </p:tavLst>
                                    </p:anim>
                                    <p:anim calcmode="lin" valueType="num">
                                      <p:cBhvr>
                                        <p:cTn id="21" dur="1000" fill="hold"/>
                                        <p:tgtEl>
                                          <p:spTgt spid="3"/>
                                        </p:tgtEl>
                                        <p:attrNameLst>
                                          <p:attrName>ppt_x</p:attrName>
                                        </p:attrNameLst>
                                      </p:cBhvr>
                                      <p:tavLst>
                                        <p:tav tm="0">
                                          <p:val>
                                            <p:fltVal val="0.5"/>
                                          </p:val>
                                        </p:tav>
                                        <p:tav tm="100000">
                                          <p:val>
                                            <p:strVal val="#ppt_x"/>
                                          </p:val>
                                        </p:tav>
                                      </p:tavLst>
                                    </p:anim>
                                    <p:anim calcmode="lin" valueType="num">
                                      <p:cBhvr>
                                        <p:cTn id="22" dur="1000" fill="hold"/>
                                        <p:tgtEl>
                                          <p:spTgt spid="3"/>
                                        </p:tgtEl>
                                        <p:attrNameLst>
                                          <p:attrName>ppt_y</p:attrName>
                                        </p:attrNameLst>
                                      </p:cBhvr>
                                      <p:tavLst>
                                        <p:tav tm="0">
                                          <p:val>
                                            <p:fltVal val="0.5"/>
                                          </p:val>
                                        </p:tav>
                                        <p:tav tm="100000">
                                          <p:val>
                                            <p:strVal val="#ppt_y"/>
                                          </p:val>
                                        </p:tav>
                                      </p:tavLst>
                                    </p:anim>
                                  </p:childTnLst>
                                </p:cTn>
                              </p:par>
                              <p:par>
                                <p:cTn id="23" presetID="23" presetClass="entr" presetSubtype="528" fill="hold" nodeType="withEffect">
                                  <p:stCondLst>
                                    <p:cond delay="600"/>
                                  </p:stCondLst>
                                  <p:childTnLst>
                                    <p:set>
                                      <p:cBhvr>
                                        <p:cTn id="24" dur="1" fill="hold">
                                          <p:stCondLst>
                                            <p:cond delay="0"/>
                                          </p:stCondLst>
                                        </p:cTn>
                                        <p:tgtEl>
                                          <p:spTgt spid="2"/>
                                        </p:tgtEl>
                                        <p:attrNameLst>
                                          <p:attrName>style.visibility</p:attrName>
                                        </p:attrNameLst>
                                      </p:cBhvr>
                                      <p:to>
                                        <p:strVal val="visible"/>
                                      </p:to>
                                    </p:set>
                                    <p:anim calcmode="lin" valueType="num">
                                      <p:cBhvr>
                                        <p:cTn id="25" dur="1000" fill="hold"/>
                                        <p:tgtEl>
                                          <p:spTgt spid="2"/>
                                        </p:tgtEl>
                                        <p:attrNameLst>
                                          <p:attrName>ppt_w</p:attrName>
                                        </p:attrNameLst>
                                      </p:cBhvr>
                                      <p:tavLst>
                                        <p:tav tm="0">
                                          <p:val>
                                            <p:fltVal val="0"/>
                                          </p:val>
                                        </p:tav>
                                        <p:tav tm="100000">
                                          <p:val>
                                            <p:strVal val="#ppt_w"/>
                                          </p:val>
                                        </p:tav>
                                      </p:tavLst>
                                    </p:anim>
                                    <p:anim calcmode="lin" valueType="num">
                                      <p:cBhvr>
                                        <p:cTn id="26" dur="1000" fill="hold"/>
                                        <p:tgtEl>
                                          <p:spTgt spid="2"/>
                                        </p:tgtEl>
                                        <p:attrNameLst>
                                          <p:attrName>ppt_h</p:attrName>
                                        </p:attrNameLst>
                                      </p:cBhvr>
                                      <p:tavLst>
                                        <p:tav tm="0">
                                          <p:val>
                                            <p:fltVal val="0"/>
                                          </p:val>
                                        </p:tav>
                                        <p:tav tm="100000">
                                          <p:val>
                                            <p:strVal val="#ppt_h"/>
                                          </p:val>
                                        </p:tav>
                                      </p:tavLst>
                                    </p:anim>
                                    <p:anim calcmode="lin" valueType="num">
                                      <p:cBhvr>
                                        <p:cTn id="27" dur="1000" fill="hold"/>
                                        <p:tgtEl>
                                          <p:spTgt spid="2"/>
                                        </p:tgtEl>
                                        <p:attrNameLst>
                                          <p:attrName>ppt_x</p:attrName>
                                        </p:attrNameLst>
                                      </p:cBhvr>
                                      <p:tavLst>
                                        <p:tav tm="0">
                                          <p:val>
                                            <p:fltVal val="0.5"/>
                                          </p:val>
                                        </p:tav>
                                        <p:tav tm="100000">
                                          <p:val>
                                            <p:strVal val="#ppt_x"/>
                                          </p:val>
                                        </p:tav>
                                      </p:tavLst>
                                    </p:anim>
                                    <p:anim calcmode="lin" valueType="num">
                                      <p:cBhvr>
                                        <p:cTn id="28" dur="1000" fill="hold"/>
                                        <p:tgtEl>
                                          <p:spTgt spid="2"/>
                                        </p:tgtEl>
                                        <p:attrNameLst>
                                          <p:attrName>ppt_y</p:attrName>
                                        </p:attrNameLst>
                                      </p:cBhvr>
                                      <p:tavLst>
                                        <p:tav tm="0">
                                          <p:val>
                                            <p:fltVal val="0.5"/>
                                          </p:val>
                                        </p:tav>
                                        <p:tav tm="100000">
                                          <p:val>
                                            <p:strVal val="#ppt_y"/>
                                          </p:val>
                                        </p:tav>
                                      </p:tavLst>
                                    </p:anim>
                                  </p:childTnLst>
                                </p:cTn>
                              </p:par>
                              <p:par>
                                <p:cTn id="29" presetID="23" presetClass="entr" presetSubtype="528" fill="hold" nodeType="withEffect">
                                  <p:stCondLst>
                                    <p:cond delay="800"/>
                                  </p:stCondLst>
                                  <p:childTnLst>
                                    <p:set>
                                      <p:cBhvr>
                                        <p:cTn id="30" dur="1" fill="hold">
                                          <p:stCondLst>
                                            <p:cond delay="0"/>
                                          </p:stCondLst>
                                        </p:cTn>
                                        <p:tgtEl>
                                          <p:spTgt spid="10"/>
                                        </p:tgtEl>
                                        <p:attrNameLst>
                                          <p:attrName>style.visibility</p:attrName>
                                        </p:attrNameLst>
                                      </p:cBhvr>
                                      <p:to>
                                        <p:strVal val="visible"/>
                                      </p:to>
                                    </p:set>
                                    <p:anim calcmode="lin" valueType="num">
                                      <p:cBhvr>
                                        <p:cTn id="31" dur="1000" fill="hold"/>
                                        <p:tgtEl>
                                          <p:spTgt spid="10"/>
                                        </p:tgtEl>
                                        <p:attrNameLst>
                                          <p:attrName>ppt_w</p:attrName>
                                        </p:attrNameLst>
                                      </p:cBhvr>
                                      <p:tavLst>
                                        <p:tav tm="0">
                                          <p:val>
                                            <p:fltVal val="0"/>
                                          </p:val>
                                        </p:tav>
                                        <p:tav tm="100000">
                                          <p:val>
                                            <p:strVal val="#ppt_w"/>
                                          </p:val>
                                        </p:tav>
                                      </p:tavLst>
                                    </p:anim>
                                    <p:anim calcmode="lin" valueType="num">
                                      <p:cBhvr>
                                        <p:cTn id="32" dur="1000" fill="hold"/>
                                        <p:tgtEl>
                                          <p:spTgt spid="10"/>
                                        </p:tgtEl>
                                        <p:attrNameLst>
                                          <p:attrName>ppt_h</p:attrName>
                                        </p:attrNameLst>
                                      </p:cBhvr>
                                      <p:tavLst>
                                        <p:tav tm="0">
                                          <p:val>
                                            <p:fltVal val="0"/>
                                          </p:val>
                                        </p:tav>
                                        <p:tav tm="100000">
                                          <p:val>
                                            <p:strVal val="#ppt_h"/>
                                          </p:val>
                                        </p:tav>
                                      </p:tavLst>
                                    </p:anim>
                                    <p:anim calcmode="lin" valueType="num">
                                      <p:cBhvr>
                                        <p:cTn id="33" dur="1000" fill="hold"/>
                                        <p:tgtEl>
                                          <p:spTgt spid="10"/>
                                        </p:tgtEl>
                                        <p:attrNameLst>
                                          <p:attrName>ppt_x</p:attrName>
                                        </p:attrNameLst>
                                      </p:cBhvr>
                                      <p:tavLst>
                                        <p:tav tm="0">
                                          <p:val>
                                            <p:fltVal val="0.5"/>
                                          </p:val>
                                        </p:tav>
                                        <p:tav tm="100000">
                                          <p:val>
                                            <p:strVal val="#ppt_x"/>
                                          </p:val>
                                        </p:tav>
                                      </p:tavLst>
                                    </p:anim>
                                    <p:anim calcmode="lin" valueType="num">
                                      <p:cBhvr>
                                        <p:cTn id="34" dur="1000" fill="hold"/>
                                        <p:tgtEl>
                                          <p:spTgt spid="10"/>
                                        </p:tgtEl>
                                        <p:attrNameLst>
                                          <p:attrName>ppt_y</p:attrName>
                                        </p:attrNameLst>
                                      </p:cBhvr>
                                      <p:tavLst>
                                        <p:tav tm="0">
                                          <p:val>
                                            <p:fltVal val="0.5"/>
                                          </p:val>
                                        </p:tav>
                                        <p:tav tm="100000">
                                          <p:val>
                                            <p:strVal val="#ppt_y"/>
                                          </p:val>
                                        </p:tav>
                                      </p:tavLst>
                                    </p:anim>
                                  </p:childTnLst>
                                </p:cTn>
                              </p:par>
                              <p:par>
                                <p:cTn id="35" presetID="23" presetClass="entr" presetSubtype="528" fill="hold" nodeType="withEffect">
                                  <p:stCondLst>
                                    <p:cond delay="1000"/>
                                  </p:stCondLst>
                                  <p:childTnLst>
                                    <p:set>
                                      <p:cBhvr>
                                        <p:cTn id="36" dur="1" fill="hold">
                                          <p:stCondLst>
                                            <p:cond delay="0"/>
                                          </p:stCondLst>
                                        </p:cTn>
                                        <p:tgtEl>
                                          <p:spTgt spid="6"/>
                                        </p:tgtEl>
                                        <p:attrNameLst>
                                          <p:attrName>style.visibility</p:attrName>
                                        </p:attrNameLst>
                                      </p:cBhvr>
                                      <p:to>
                                        <p:strVal val="visible"/>
                                      </p:to>
                                    </p:set>
                                    <p:anim calcmode="lin" valueType="num">
                                      <p:cBhvr>
                                        <p:cTn id="37" dur="1000" fill="hold"/>
                                        <p:tgtEl>
                                          <p:spTgt spid="6"/>
                                        </p:tgtEl>
                                        <p:attrNameLst>
                                          <p:attrName>ppt_w</p:attrName>
                                        </p:attrNameLst>
                                      </p:cBhvr>
                                      <p:tavLst>
                                        <p:tav tm="0">
                                          <p:val>
                                            <p:fltVal val="0"/>
                                          </p:val>
                                        </p:tav>
                                        <p:tav tm="100000">
                                          <p:val>
                                            <p:strVal val="#ppt_w"/>
                                          </p:val>
                                        </p:tav>
                                      </p:tavLst>
                                    </p:anim>
                                    <p:anim calcmode="lin" valueType="num">
                                      <p:cBhvr>
                                        <p:cTn id="38" dur="1000" fill="hold"/>
                                        <p:tgtEl>
                                          <p:spTgt spid="6"/>
                                        </p:tgtEl>
                                        <p:attrNameLst>
                                          <p:attrName>ppt_h</p:attrName>
                                        </p:attrNameLst>
                                      </p:cBhvr>
                                      <p:tavLst>
                                        <p:tav tm="0">
                                          <p:val>
                                            <p:fltVal val="0"/>
                                          </p:val>
                                        </p:tav>
                                        <p:tav tm="100000">
                                          <p:val>
                                            <p:strVal val="#ppt_h"/>
                                          </p:val>
                                        </p:tav>
                                      </p:tavLst>
                                    </p:anim>
                                    <p:anim calcmode="lin" valueType="num">
                                      <p:cBhvr>
                                        <p:cTn id="39" dur="1000" fill="hold"/>
                                        <p:tgtEl>
                                          <p:spTgt spid="6"/>
                                        </p:tgtEl>
                                        <p:attrNameLst>
                                          <p:attrName>ppt_x</p:attrName>
                                        </p:attrNameLst>
                                      </p:cBhvr>
                                      <p:tavLst>
                                        <p:tav tm="0">
                                          <p:val>
                                            <p:fltVal val="0.5"/>
                                          </p:val>
                                        </p:tav>
                                        <p:tav tm="100000">
                                          <p:val>
                                            <p:strVal val="#ppt_x"/>
                                          </p:val>
                                        </p:tav>
                                      </p:tavLst>
                                    </p:anim>
                                    <p:anim calcmode="lin" valueType="num">
                                      <p:cBhvr>
                                        <p:cTn id="40" dur="1000" fill="hold"/>
                                        <p:tgtEl>
                                          <p:spTgt spid="6"/>
                                        </p:tgtEl>
                                        <p:attrNameLst>
                                          <p:attrName>ppt_y</p:attrName>
                                        </p:attrNameLst>
                                      </p:cBhvr>
                                      <p:tavLst>
                                        <p:tav tm="0">
                                          <p:val>
                                            <p:fltVal val="0.5"/>
                                          </p:val>
                                        </p:tav>
                                        <p:tav tm="100000">
                                          <p:val>
                                            <p:strVal val="#ppt_y"/>
                                          </p:val>
                                        </p:tav>
                                      </p:tavLst>
                                    </p:anim>
                                  </p:childTnLst>
                                </p:cTn>
                              </p:par>
                              <p:par>
                                <p:cTn id="41" presetID="23" presetClass="entr" presetSubtype="528" fill="hold" nodeType="withEffect">
                                  <p:stCondLst>
                                    <p:cond delay="1200"/>
                                  </p:stCondLst>
                                  <p:childTnLst>
                                    <p:set>
                                      <p:cBhvr>
                                        <p:cTn id="42" dur="1" fill="hold">
                                          <p:stCondLst>
                                            <p:cond delay="0"/>
                                          </p:stCondLst>
                                        </p:cTn>
                                        <p:tgtEl>
                                          <p:spTgt spid="7"/>
                                        </p:tgtEl>
                                        <p:attrNameLst>
                                          <p:attrName>style.visibility</p:attrName>
                                        </p:attrNameLst>
                                      </p:cBhvr>
                                      <p:to>
                                        <p:strVal val="visible"/>
                                      </p:to>
                                    </p:set>
                                    <p:anim calcmode="lin" valueType="num">
                                      <p:cBhvr>
                                        <p:cTn id="43" dur="1000" fill="hold"/>
                                        <p:tgtEl>
                                          <p:spTgt spid="7"/>
                                        </p:tgtEl>
                                        <p:attrNameLst>
                                          <p:attrName>ppt_w</p:attrName>
                                        </p:attrNameLst>
                                      </p:cBhvr>
                                      <p:tavLst>
                                        <p:tav tm="0">
                                          <p:val>
                                            <p:fltVal val="0"/>
                                          </p:val>
                                        </p:tav>
                                        <p:tav tm="100000">
                                          <p:val>
                                            <p:strVal val="#ppt_w"/>
                                          </p:val>
                                        </p:tav>
                                      </p:tavLst>
                                    </p:anim>
                                    <p:anim calcmode="lin" valueType="num">
                                      <p:cBhvr>
                                        <p:cTn id="44" dur="1000" fill="hold"/>
                                        <p:tgtEl>
                                          <p:spTgt spid="7"/>
                                        </p:tgtEl>
                                        <p:attrNameLst>
                                          <p:attrName>ppt_h</p:attrName>
                                        </p:attrNameLst>
                                      </p:cBhvr>
                                      <p:tavLst>
                                        <p:tav tm="0">
                                          <p:val>
                                            <p:fltVal val="0"/>
                                          </p:val>
                                        </p:tav>
                                        <p:tav tm="100000">
                                          <p:val>
                                            <p:strVal val="#ppt_h"/>
                                          </p:val>
                                        </p:tav>
                                      </p:tavLst>
                                    </p:anim>
                                    <p:anim calcmode="lin" valueType="num">
                                      <p:cBhvr>
                                        <p:cTn id="45" dur="1000" fill="hold"/>
                                        <p:tgtEl>
                                          <p:spTgt spid="7"/>
                                        </p:tgtEl>
                                        <p:attrNameLst>
                                          <p:attrName>ppt_x</p:attrName>
                                        </p:attrNameLst>
                                      </p:cBhvr>
                                      <p:tavLst>
                                        <p:tav tm="0">
                                          <p:val>
                                            <p:fltVal val="0.5"/>
                                          </p:val>
                                        </p:tav>
                                        <p:tav tm="100000">
                                          <p:val>
                                            <p:strVal val="#ppt_x"/>
                                          </p:val>
                                        </p:tav>
                                      </p:tavLst>
                                    </p:anim>
                                    <p:anim calcmode="lin" valueType="num">
                                      <p:cBhvr>
                                        <p:cTn id="46" dur="1000" fill="hold"/>
                                        <p:tgtEl>
                                          <p:spTgt spid="7"/>
                                        </p:tgtEl>
                                        <p:attrNameLst>
                                          <p:attrName>ppt_y</p:attrName>
                                        </p:attrNameLst>
                                      </p:cBhvr>
                                      <p:tavLst>
                                        <p:tav tm="0">
                                          <p:val>
                                            <p:fltVal val="0.5"/>
                                          </p:val>
                                        </p:tav>
                                        <p:tav tm="100000">
                                          <p:val>
                                            <p:strVal val="#ppt_y"/>
                                          </p:val>
                                        </p:tav>
                                      </p:tavLst>
                                    </p:anim>
                                  </p:childTnLst>
                                </p:cTn>
                              </p:par>
                              <p:par>
                                <p:cTn id="47" presetID="23" presetClass="entr" presetSubtype="528" fill="hold" nodeType="withEffect">
                                  <p:stCondLst>
                                    <p:cond delay="1400"/>
                                  </p:stCondLst>
                                  <p:childTnLst>
                                    <p:set>
                                      <p:cBhvr>
                                        <p:cTn id="48" dur="1" fill="hold">
                                          <p:stCondLst>
                                            <p:cond delay="0"/>
                                          </p:stCondLst>
                                        </p:cTn>
                                        <p:tgtEl>
                                          <p:spTgt spid="8"/>
                                        </p:tgtEl>
                                        <p:attrNameLst>
                                          <p:attrName>style.visibility</p:attrName>
                                        </p:attrNameLst>
                                      </p:cBhvr>
                                      <p:to>
                                        <p:strVal val="visible"/>
                                      </p:to>
                                    </p:set>
                                    <p:anim calcmode="lin" valueType="num">
                                      <p:cBhvr>
                                        <p:cTn id="49" dur="1000" fill="hold"/>
                                        <p:tgtEl>
                                          <p:spTgt spid="8"/>
                                        </p:tgtEl>
                                        <p:attrNameLst>
                                          <p:attrName>ppt_w</p:attrName>
                                        </p:attrNameLst>
                                      </p:cBhvr>
                                      <p:tavLst>
                                        <p:tav tm="0">
                                          <p:val>
                                            <p:fltVal val="0"/>
                                          </p:val>
                                        </p:tav>
                                        <p:tav tm="100000">
                                          <p:val>
                                            <p:strVal val="#ppt_w"/>
                                          </p:val>
                                        </p:tav>
                                      </p:tavLst>
                                    </p:anim>
                                    <p:anim calcmode="lin" valueType="num">
                                      <p:cBhvr>
                                        <p:cTn id="50" dur="1000" fill="hold"/>
                                        <p:tgtEl>
                                          <p:spTgt spid="8"/>
                                        </p:tgtEl>
                                        <p:attrNameLst>
                                          <p:attrName>ppt_h</p:attrName>
                                        </p:attrNameLst>
                                      </p:cBhvr>
                                      <p:tavLst>
                                        <p:tav tm="0">
                                          <p:val>
                                            <p:fltVal val="0"/>
                                          </p:val>
                                        </p:tav>
                                        <p:tav tm="100000">
                                          <p:val>
                                            <p:strVal val="#ppt_h"/>
                                          </p:val>
                                        </p:tav>
                                      </p:tavLst>
                                    </p:anim>
                                    <p:anim calcmode="lin" valueType="num">
                                      <p:cBhvr>
                                        <p:cTn id="51" dur="1000" fill="hold"/>
                                        <p:tgtEl>
                                          <p:spTgt spid="8"/>
                                        </p:tgtEl>
                                        <p:attrNameLst>
                                          <p:attrName>ppt_x</p:attrName>
                                        </p:attrNameLst>
                                      </p:cBhvr>
                                      <p:tavLst>
                                        <p:tav tm="0">
                                          <p:val>
                                            <p:fltVal val="0.5"/>
                                          </p:val>
                                        </p:tav>
                                        <p:tav tm="100000">
                                          <p:val>
                                            <p:strVal val="#ppt_x"/>
                                          </p:val>
                                        </p:tav>
                                      </p:tavLst>
                                    </p:anim>
                                    <p:anim calcmode="lin" valueType="num">
                                      <p:cBhvr>
                                        <p:cTn id="52" dur="1000" fill="hold"/>
                                        <p:tgtEl>
                                          <p:spTgt spid="8"/>
                                        </p:tgtEl>
                                        <p:attrNameLst>
                                          <p:attrName>ppt_y</p:attrName>
                                        </p:attrNameLst>
                                      </p:cBhvr>
                                      <p:tavLst>
                                        <p:tav tm="0">
                                          <p:val>
                                            <p:fltVal val="0.5"/>
                                          </p:val>
                                        </p:tav>
                                        <p:tav tm="100000">
                                          <p:val>
                                            <p:strVal val="#ppt_y"/>
                                          </p:val>
                                        </p:tav>
                                      </p:tavLst>
                                    </p:anim>
                                  </p:childTnLst>
                                </p:cTn>
                              </p:par>
                              <p:par>
                                <p:cTn id="53" presetID="23" presetClass="entr" presetSubtype="528" fill="hold" nodeType="withEffect">
                                  <p:stCondLst>
                                    <p:cond delay="1600"/>
                                  </p:stCondLst>
                                  <p:childTnLst>
                                    <p:set>
                                      <p:cBhvr>
                                        <p:cTn id="54" dur="1" fill="hold">
                                          <p:stCondLst>
                                            <p:cond delay="0"/>
                                          </p:stCondLst>
                                        </p:cTn>
                                        <p:tgtEl>
                                          <p:spTgt spid="9"/>
                                        </p:tgtEl>
                                        <p:attrNameLst>
                                          <p:attrName>style.visibility</p:attrName>
                                        </p:attrNameLst>
                                      </p:cBhvr>
                                      <p:to>
                                        <p:strVal val="visible"/>
                                      </p:to>
                                    </p:set>
                                    <p:anim calcmode="lin" valueType="num">
                                      <p:cBhvr>
                                        <p:cTn id="55" dur="1000" fill="hold"/>
                                        <p:tgtEl>
                                          <p:spTgt spid="9"/>
                                        </p:tgtEl>
                                        <p:attrNameLst>
                                          <p:attrName>ppt_w</p:attrName>
                                        </p:attrNameLst>
                                      </p:cBhvr>
                                      <p:tavLst>
                                        <p:tav tm="0">
                                          <p:val>
                                            <p:fltVal val="0"/>
                                          </p:val>
                                        </p:tav>
                                        <p:tav tm="100000">
                                          <p:val>
                                            <p:strVal val="#ppt_w"/>
                                          </p:val>
                                        </p:tav>
                                      </p:tavLst>
                                    </p:anim>
                                    <p:anim calcmode="lin" valueType="num">
                                      <p:cBhvr>
                                        <p:cTn id="56" dur="1000" fill="hold"/>
                                        <p:tgtEl>
                                          <p:spTgt spid="9"/>
                                        </p:tgtEl>
                                        <p:attrNameLst>
                                          <p:attrName>ppt_h</p:attrName>
                                        </p:attrNameLst>
                                      </p:cBhvr>
                                      <p:tavLst>
                                        <p:tav tm="0">
                                          <p:val>
                                            <p:fltVal val="0"/>
                                          </p:val>
                                        </p:tav>
                                        <p:tav tm="100000">
                                          <p:val>
                                            <p:strVal val="#ppt_h"/>
                                          </p:val>
                                        </p:tav>
                                      </p:tavLst>
                                    </p:anim>
                                    <p:anim calcmode="lin" valueType="num">
                                      <p:cBhvr>
                                        <p:cTn id="57" dur="1000" fill="hold"/>
                                        <p:tgtEl>
                                          <p:spTgt spid="9"/>
                                        </p:tgtEl>
                                        <p:attrNameLst>
                                          <p:attrName>ppt_x</p:attrName>
                                        </p:attrNameLst>
                                      </p:cBhvr>
                                      <p:tavLst>
                                        <p:tav tm="0">
                                          <p:val>
                                            <p:fltVal val="0.5"/>
                                          </p:val>
                                        </p:tav>
                                        <p:tav tm="100000">
                                          <p:val>
                                            <p:strVal val="#ppt_x"/>
                                          </p:val>
                                        </p:tav>
                                      </p:tavLst>
                                    </p:anim>
                                    <p:anim calcmode="lin" valueType="num">
                                      <p:cBhvr>
                                        <p:cTn id="58" dur="1000" fill="hold"/>
                                        <p:tgtEl>
                                          <p:spTgt spid="9"/>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sz="1800" dirty="0">
                <a:effectLst/>
                <a:latin typeface="Calibri" panose="020F0502020204030204" pitchFamily="34" charset="0"/>
                <a:ea typeface="DengXian" panose="02010600030101010101" pitchFamily="2" charset="-122"/>
                <a:cs typeface="Times New Roman" panose="02020603050405020304" pitchFamily="18" charset="0"/>
              </a:rPr>
            </a:b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Seiberfwlio</a:t>
            </a: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 / </a:t>
            </a:r>
            <a:r>
              <a:rPr lang="en-GB" sz="3200" b="1" dirty="0">
                <a:solidFill>
                  <a:schemeClr val="tx2"/>
                </a:solidFill>
                <a:latin typeface="Arial" panose="020B0604020202020204" pitchFamily="34" charset="0"/>
                <a:cs typeface="Arial" panose="020B0604020202020204" pitchFamily="34" charset="0"/>
              </a:rPr>
              <a:t>Cyberbullying</a:t>
            </a:r>
          </a:p>
        </p:txBody>
      </p:sp>
      <p:sp>
        <p:nvSpPr>
          <p:cNvPr id="3" name="Content Placeholder 2"/>
          <p:cNvSpPr>
            <a:spLocks noGrp="1"/>
          </p:cNvSpPr>
          <p:nvPr>
            <p:ph sz="half" idx="1"/>
          </p:nvPr>
        </p:nvSpPr>
        <p:spPr>
          <a:xfrm>
            <a:off x="609600" y="1434480"/>
            <a:ext cx="5384800" cy="3989040"/>
          </a:xfrm>
        </p:spPr>
        <p:txBody>
          <a:bodyPr>
            <a:noAutofit/>
          </a:bodyPr>
          <a:lstStyle/>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Bwlio gan ddefnyddio technoleg</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E-byst ymosodol</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Bygythiadau gan ddefnyddio e-byst</a:t>
            </a:r>
            <a:endParaRPr lang="en-GB" sz="20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000" dirty="0">
                <a:latin typeface="Arial" panose="020B0604020202020204" pitchFamily="34" charset="0"/>
                <a:cs typeface="Arial" panose="020B0604020202020204" pitchFamily="34" charset="0"/>
              </a:rPr>
              <a:t>Postiadau neu sylwadau ar safleoedd y cyfryngau cymdeithasol</a:t>
            </a:r>
            <a:endParaRPr lang="en-GB" sz="20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000" dirty="0">
                <a:latin typeface="Arial" panose="020B0604020202020204" pitchFamily="34" charset="0"/>
                <a:cs typeface="Arial" panose="020B0604020202020204" pitchFamily="34" charset="0"/>
              </a:rPr>
              <a:t>Gallai’r dioddefwr fod yn ymwybodol o’r bwlio neu beidio</a:t>
            </a:r>
            <a:endParaRPr lang="en-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Gallai’r bwlio barhau y tu allan i’r gweithle </a:t>
            </a:r>
            <a:endParaRPr lang="en-GB" sz="2000"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448981" y="1381428"/>
            <a:ext cx="5384800" cy="3989040"/>
          </a:xfrm>
        </p:spPr>
        <p:txBody>
          <a:bodyPr>
            <a:normAutofit fontScale="70000" lnSpcReduction="20000"/>
          </a:bodyPr>
          <a:lstStyle/>
          <a:p>
            <a:pPr>
              <a:defRPr/>
            </a:pPr>
            <a:r>
              <a:rPr lang="en-GB" b="0" dirty="0">
                <a:latin typeface="Arial" panose="020B0604020202020204" pitchFamily="34" charset="0"/>
                <a:cs typeface="Arial" panose="020B0604020202020204" pitchFamily="34" charset="0"/>
              </a:rPr>
              <a:t>Bullying through technology</a:t>
            </a:r>
          </a:p>
          <a:p>
            <a:pPr>
              <a:defRPr/>
            </a:pPr>
            <a:endParaRPr lang="en-GB" b="0" dirty="0">
              <a:latin typeface="Arial" panose="020B0604020202020204" pitchFamily="34" charset="0"/>
              <a:cs typeface="Arial" panose="020B0604020202020204" pitchFamily="34" charset="0"/>
            </a:endParaRPr>
          </a:p>
          <a:p>
            <a:pPr>
              <a:defRPr/>
            </a:pPr>
            <a:r>
              <a:rPr lang="en-GB" b="0" dirty="0">
                <a:latin typeface="Arial" panose="020B0604020202020204" pitchFamily="34" charset="0"/>
                <a:cs typeface="Arial" panose="020B0604020202020204" pitchFamily="34" charset="0"/>
              </a:rPr>
              <a:t>Offensive emails</a:t>
            </a:r>
          </a:p>
          <a:p>
            <a:pPr>
              <a:defRPr/>
            </a:pPr>
            <a:endParaRPr lang="en-GB" b="0" dirty="0">
              <a:latin typeface="Arial" panose="020B0604020202020204" pitchFamily="34" charset="0"/>
              <a:cs typeface="Arial" panose="020B0604020202020204" pitchFamily="34" charset="0"/>
            </a:endParaRPr>
          </a:p>
          <a:p>
            <a:pPr>
              <a:defRPr/>
            </a:pPr>
            <a:r>
              <a:rPr lang="en-GB" b="0" dirty="0">
                <a:latin typeface="Arial" panose="020B0604020202020204" pitchFamily="34" charset="0"/>
                <a:cs typeface="Arial" panose="020B0604020202020204" pitchFamily="34" charset="0"/>
              </a:rPr>
              <a:t>Email threats</a:t>
            </a:r>
          </a:p>
          <a:p>
            <a:pPr>
              <a:defRPr/>
            </a:pPr>
            <a:endParaRPr lang="en-GB" b="0" dirty="0">
              <a:latin typeface="Arial" panose="020B0604020202020204" pitchFamily="34" charset="0"/>
              <a:cs typeface="Arial" panose="020B0604020202020204" pitchFamily="34" charset="0"/>
            </a:endParaRPr>
          </a:p>
          <a:p>
            <a:pPr>
              <a:defRPr/>
            </a:pPr>
            <a:r>
              <a:rPr lang="en-GB" b="0" dirty="0">
                <a:latin typeface="Arial" panose="020B0604020202020204" pitchFamily="34" charset="0"/>
                <a:cs typeface="Arial" panose="020B0604020202020204" pitchFamily="34" charset="0"/>
              </a:rPr>
              <a:t>Posts or comments on social media sites</a:t>
            </a:r>
          </a:p>
          <a:p>
            <a:pPr>
              <a:defRPr/>
            </a:pPr>
            <a:endParaRPr lang="en-GB" b="0" dirty="0">
              <a:latin typeface="Arial" panose="020B0604020202020204" pitchFamily="34" charset="0"/>
              <a:cs typeface="Arial" panose="020B0604020202020204" pitchFamily="34" charset="0"/>
            </a:endParaRPr>
          </a:p>
          <a:p>
            <a:pPr>
              <a:defRPr/>
            </a:pPr>
            <a:r>
              <a:rPr lang="en-GB" b="0" dirty="0">
                <a:latin typeface="Arial" panose="020B0604020202020204" pitchFamily="34" charset="0"/>
                <a:cs typeface="Arial" panose="020B0604020202020204" pitchFamily="34" charset="0"/>
              </a:rPr>
              <a:t>Victim may or may not be aware of bullying</a:t>
            </a:r>
          </a:p>
          <a:p>
            <a:pPr>
              <a:defRPr/>
            </a:pPr>
            <a:endParaRPr lang="en-GB" b="0" dirty="0">
              <a:latin typeface="Arial" panose="020B0604020202020204" pitchFamily="34" charset="0"/>
              <a:cs typeface="Arial" panose="020B0604020202020204" pitchFamily="34" charset="0"/>
            </a:endParaRPr>
          </a:p>
          <a:p>
            <a:pPr>
              <a:defRPr/>
            </a:pPr>
            <a:r>
              <a:rPr lang="en-GB" b="0" dirty="0">
                <a:latin typeface="Arial" panose="020B0604020202020204" pitchFamily="34" charset="0"/>
                <a:cs typeface="Arial" panose="020B0604020202020204" pitchFamily="34" charset="0"/>
              </a:rPr>
              <a:t>Can continue outside of work</a:t>
            </a:r>
          </a:p>
          <a:p>
            <a:pPr marL="0" indent="0">
              <a:buNone/>
            </a:pPr>
            <a:endParaRPr lang="en-GB" sz="2800" b="1" dirty="0">
              <a:latin typeface="Arial" panose="020B0604020202020204" pitchFamily="34" charset="0"/>
              <a:cs typeface="Arial" panose="020B0604020202020204" pitchFamily="34" charset="0"/>
            </a:endParaRPr>
          </a:p>
          <a:p>
            <a:pPr marL="0" indent="0">
              <a:buNone/>
            </a:pPr>
            <a:endParaRPr lang="en-GB" sz="2800" b="1" dirty="0"/>
          </a:p>
        </p:txBody>
      </p:sp>
    </p:spTree>
    <p:extLst>
      <p:ext uri="{BB962C8B-B14F-4D97-AF65-F5344CB8AC3E}">
        <p14:creationId xmlns:p14="http://schemas.microsoft.com/office/powerpoint/2010/main" val="4045608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3552-12C3-454C-BB4B-150DF79E5CCD}"/>
              </a:ext>
            </a:extLst>
          </p:cNvPr>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yw Bwlio?                   </a:t>
            </a:r>
            <a:r>
              <a:rPr lang="en-GB" sz="3600" b="1" dirty="0">
                <a:solidFill>
                  <a:schemeClr val="tx2"/>
                </a:solidFill>
                <a:latin typeface="Arial" panose="020B0604020202020204" pitchFamily="34" charset="0"/>
                <a:cs typeface="Arial" panose="020B0604020202020204" pitchFamily="34" charset="0"/>
              </a:rPr>
              <a:t>What is Bullying?</a:t>
            </a:r>
          </a:p>
        </p:txBody>
      </p:sp>
      <p:sp>
        <p:nvSpPr>
          <p:cNvPr id="3" name="Content Placeholder 2">
            <a:extLst>
              <a:ext uri="{FF2B5EF4-FFF2-40B4-BE49-F238E27FC236}">
                <a16:creationId xmlns:a16="http://schemas.microsoft.com/office/drawing/2014/main" id="{5A7B3400-1357-4D84-9909-DE873EE9E23B}"/>
              </a:ext>
            </a:extLst>
          </p:cNvPr>
          <p:cNvSpPr>
            <a:spLocks noGrp="1"/>
          </p:cNvSpPr>
          <p:nvPr>
            <p:ph sz="half" idx="1"/>
          </p:nvPr>
        </p:nvSpPr>
        <p:spPr/>
        <p:txBody>
          <a:bodyPr>
            <a:normAutofit fontScale="92500" lnSpcReduction="20000"/>
          </a:bodyPr>
          <a:lstStyle/>
          <a:p>
            <a:pPr marL="0" lvl="0" indent="0">
              <a:lnSpc>
                <a:spcPct val="107000"/>
              </a:lnSpc>
              <a:buNone/>
            </a:pPr>
            <a:r>
              <a:rPr lang="cy-GB" sz="3000" dirty="0">
                <a:effectLst/>
                <a:latin typeface="Arial" panose="020B0604020202020204" pitchFamily="34" charset="0"/>
                <a:ea typeface="DengXian" panose="02010600030101010101" pitchFamily="2" charset="-122"/>
                <a:cs typeface="Arial" panose="020B0604020202020204" pitchFamily="34" charset="0"/>
              </a:rPr>
              <a:t>Mae ACAS yn diffinio bwlio fel:</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000" dirty="0">
                <a:effectLst/>
                <a:latin typeface="Arial" panose="020B0604020202020204" pitchFamily="34" charset="0"/>
                <a:ea typeface="DengXian" panose="02010600030101010101" pitchFamily="2" charset="-122"/>
                <a:cs typeface="Arial" panose="020B0604020202020204" pitchFamily="34" charset="0"/>
              </a:rPr>
              <a:t>Ymddygiad ymosodol, bygythiol, maleisus neu sarhaus</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000" dirty="0">
                <a:effectLst/>
                <a:latin typeface="Arial" panose="020B0604020202020204" pitchFamily="34" charset="0"/>
                <a:ea typeface="DengXian" panose="02010600030101010101" pitchFamily="2" charset="-122"/>
                <a:cs typeface="Arial" panose="020B0604020202020204" pitchFamily="34" charset="0"/>
              </a:rPr>
              <a:t>Camddefnyddio neu gamarfer awdurdod</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3000" dirty="0">
                <a:effectLst/>
                <a:latin typeface="Arial" panose="020B0604020202020204" pitchFamily="34" charset="0"/>
                <a:ea typeface="DengXian" panose="02010600030101010101" pitchFamily="2" charset="-122"/>
                <a:cs typeface="Arial" panose="020B0604020202020204" pitchFamily="34" charset="0"/>
              </a:rPr>
              <a:t>Ymgais i danseilio, bychanu, diraddio neu frifo teimladau rhywun yn fwriadol</a:t>
            </a:r>
            <a:endParaRPr lang="en-GB" sz="30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B8817C6-C969-49C7-93DD-ABF563FB5796}"/>
              </a:ext>
            </a:extLst>
          </p:cNvPr>
          <p:cNvSpPr>
            <a:spLocks noGrp="1"/>
          </p:cNvSpPr>
          <p:nvPr>
            <p:ph sz="half" idx="2"/>
          </p:nvPr>
        </p:nvSpPr>
        <p:spPr/>
        <p:txBody>
          <a:bodyPr>
            <a:normAutofit fontScale="92500" lnSpcReduction="20000"/>
          </a:bodyPr>
          <a:lstStyle/>
          <a:p>
            <a:pPr marL="0" indent="0">
              <a:buNone/>
            </a:pPr>
            <a:r>
              <a:rPr lang="en-GB" altLang="en-US" sz="2800" b="0" dirty="0">
                <a:latin typeface="Arial" panose="020B0604020202020204" pitchFamily="34" charset="0"/>
                <a:cs typeface="Arial" panose="020B0604020202020204" pitchFamily="34" charset="0"/>
              </a:rPr>
              <a:t>ACAS defines bullying as:</a:t>
            </a:r>
          </a:p>
          <a:p>
            <a:endParaRPr lang="en-GB" altLang="en-US" sz="2800" b="0" dirty="0">
              <a:latin typeface="Arial" panose="020B0604020202020204" pitchFamily="34" charset="0"/>
              <a:cs typeface="Arial" panose="020B0604020202020204" pitchFamily="34" charset="0"/>
            </a:endParaRPr>
          </a:p>
          <a:p>
            <a:r>
              <a:rPr lang="en-GB" altLang="en-US" sz="2800" b="0" dirty="0">
                <a:latin typeface="Arial" panose="020B0604020202020204" pitchFamily="34" charset="0"/>
                <a:cs typeface="Arial" panose="020B0604020202020204" pitchFamily="34" charset="0"/>
              </a:rPr>
              <a:t>Offensive, intimidating, malicious or insulting behaviour</a:t>
            </a:r>
          </a:p>
          <a:p>
            <a:endParaRPr lang="en-GB" altLang="en-US" dirty="0">
              <a:latin typeface="Arial" panose="020B0604020202020204" pitchFamily="34" charset="0"/>
              <a:cs typeface="Arial" panose="020B0604020202020204" pitchFamily="34" charset="0"/>
            </a:endParaRPr>
          </a:p>
          <a:p>
            <a:r>
              <a:rPr lang="en-GB" altLang="en-US" sz="2800" b="0" dirty="0">
                <a:latin typeface="Arial" panose="020B0604020202020204" pitchFamily="34" charset="0"/>
                <a:cs typeface="Arial" panose="020B0604020202020204" pitchFamily="34" charset="0"/>
              </a:rPr>
              <a:t>an abuse or misuse of power</a:t>
            </a:r>
          </a:p>
          <a:p>
            <a:pPr>
              <a:buFontTx/>
              <a:buNone/>
            </a:pPr>
            <a:endParaRPr lang="en-GB" altLang="en-US" b="0" dirty="0">
              <a:latin typeface="Arial" panose="020B0604020202020204" pitchFamily="34" charset="0"/>
              <a:cs typeface="Arial" panose="020B0604020202020204" pitchFamily="34" charset="0"/>
            </a:endParaRPr>
          </a:p>
          <a:p>
            <a:pPr marL="342900" indent="-342900"/>
            <a:r>
              <a:rPr lang="en-GB" altLang="en-US" sz="2800" b="0" dirty="0">
                <a:latin typeface="Arial" panose="020B0604020202020204" pitchFamily="34" charset="0"/>
                <a:cs typeface="Arial" panose="020B0604020202020204" pitchFamily="34" charset="0"/>
              </a:rPr>
              <a:t>an attempt to undermine, humiliate, demean or deliberately hurt someone's feelings</a:t>
            </a:r>
          </a:p>
          <a:p>
            <a:endParaRPr lang="en-GB" dirty="0"/>
          </a:p>
        </p:txBody>
      </p:sp>
    </p:spTree>
    <p:extLst>
      <p:ext uri="{BB962C8B-B14F-4D97-AF65-F5344CB8AC3E}">
        <p14:creationId xmlns:p14="http://schemas.microsoft.com/office/powerpoint/2010/main" val="2101857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3552-12C3-454C-BB4B-150DF79E5CCD}"/>
              </a:ext>
            </a:extLst>
          </p:cNvPr>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Beth yw Aflonyddu?</a:t>
            </a:r>
            <a:r>
              <a:rPr lang="en-GB" sz="36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3600" b="1" dirty="0">
                <a:solidFill>
                  <a:schemeClr val="tx2"/>
                </a:solidFill>
                <a:latin typeface="Arial" panose="020B0604020202020204" pitchFamily="34" charset="0"/>
                <a:cs typeface="Arial" panose="020B0604020202020204" pitchFamily="34" charset="0"/>
              </a:rPr>
              <a:t>What is Harassment?</a:t>
            </a:r>
          </a:p>
        </p:txBody>
      </p:sp>
      <p:sp>
        <p:nvSpPr>
          <p:cNvPr id="3" name="Content Placeholder 2">
            <a:extLst>
              <a:ext uri="{FF2B5EF4-FFF2-40B4-BE49-F238E27FC236}">
                <a16:creationId xmlns:a16="http://schemas.microsoft.com/office/drawing/2014/main" id="{5A7B3400-1357-4D84-9909-DE873EE9E23B}"/>
              </a:ext>
            </a:extLst>
          </p:cNvPr>
          <p:cNvSpPr>
            <a:spLocks noGrp="1"/>
          </p:cNvSpPr>
          <p:nvPr>
            <p:ph sz="half" idx="1"/>
          </p:nvPr>
        </p:nvSpPr>
        <p:spPr/>
        <p:txBody>
          <a:bodyPr>
            <a:normAutofit fontScale="92500" lnSpcReduction="20000"/>
          </a:bodyPr>
          <a:lstStyle/>
          <a:p>
            <a:pPr marL="0" indent="0">
              <a:lnSpc>
                <a:spcPct val="107000"/>
              </a:lnSpc>
              <a:spcAft>
                <a:spcPts val="800"/>
              </a:spcAft>
              <a:buNone/>
            </a:pPr>
            <a:r>
              <a:rPr lang="cy-GB" dirty="0">
                <a:latin typeface="Arial" panose="020B0604020202020204" pitchFamily="34" charset="0"/>
                <a:cs typeface="Arial" panose="020B0604020202020204" pitchFamily="34" charset="0"/>
              </a:rPr>
              <a:t>Y diffiniad a geir yn Neddf Cydraddoldeb 2010 yw:</a:t>
            </a:r>
            <a:endParaRPr lang="en-GB" dirty="0">
              <a:latin typeface="Arial" panose="020B0604020202020204" pitchFamily="34" charset="0"/>
              <a:cs typeface="Arial" panose="020B0604020202020204" pitchFamily="34" charset="0"/>
            </a:endParaRPr>
          </a:p>
          <a:p>
            <a:pPr marL="0" indent="0">
              <a:lnSpc>
                <a:spcPct val="107000"/>
              </a:lnSpc>
              <a:spcAft>
                <a:spcPts val="800"/>
              </a:spcAft>
              <a:buNone/>
            </a:pPr>
            <a:r>
              <a:rPr lang="cy-GB" dirty="0">
                <a:latin typeface="Arial" panose="020B0604020202020204" pitchFamily="34" charset="0"/>
                <a:cs typeface="Arial" panose="020B0604020202020204" pitchFamily="34" charset="0"/>
              </a:rPr>
              <a:t>“</a:t>
            </a:r>
            <a:r>
              <a:rPr lang="cy-GB" i="1" dirty="0">
                <a:latin typeface="Arial" panose="020B0604020202020204" pitchFamily="34" charset="0"/>
                <a:cs typeface="Arial" panose="020B0604020202020204" pitchFamily="34" charset="0"/>
              </a:rPr>
              <a:t>ymddygiad annymunol sy'n gysylltiedig â nodwedd warchodedig berthnasol, sydd â'r bwriad neu'r effaith o darfu ar urddas unigolyn neu greu amgylchedd bygythiol, gelyniaethus, diraddiol, bychanol neu sarhaus i'r unigolyn hwnnw</a:t>
            </a:r>
            <a:r>
              <a:rPr lang="cy-GB"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B8817C6-C969-49C7-93DD-ABF563FB5796}"/>
              </a:ext>
            </a:extLst>
          </p:cNvPr>
          <p:cNvSpPr>
            <a:spLocks noGrp="1"/>
          </p:cNvSpPr>
          <p:nvPr>
            <p:ph sz="half" idx="2"/>
          </p:nvPr>
        </p:nvSpPr>
        <p:spPr/>
        <p:txBody>
          <a:bodyPr>
            <a:normAutofit fontScale="92500" lnSpcReduction="20000"/>
          </a:bodyPr>
          <a:lstStyle/>
          <a:p>
            <a:pPr>
              <a:spcBef>
                <a:spcPct val="0"/>
              </a:spcBef>
              <a:buFontTx/>
              <a:buNone/>
            </a:pPr>
            <a:r>
              <a:rPr lang="en-GB" altLang="en-US" sz="2800" b="0" dirty="0">
                <a:latin typeface="Arial" panose="020B0604020202020204" pitchFamily="34" charset="0"/>
                <a:cs typeface="Arial" panose="020B0604020202020204" pitchFamily="34" charset="0"/>
              </a:rPr>
              <a:t>Definition contained under the Equality Act 2010:</a:t>
            </a:r>
          </a:p>
          <a:p>
            <a:pPr>
              <a:spcBef>
                <a:spcPct val="0"/>
              </a:spcBef>
              <a:buFontTx/>
              <a:buNone/>
            </a:pPr>
            <a:endParaRPr lang="en-GB" altLang="en-US" sz="2800" b="0" dirty="0">
              <a:latin typeface="Arial" panose="020B0604020202020204" pitchFamily="34" charset="0"/>
              <a:cs typeface="Arial" panose="020B0604020202020204" pitchFamily="34" charset="0"/>
            </a:endParaRPr>
          </a:p>
          <a:p>
            <a:pPr>
              <a:spcBef>
                <a:spcPct val="0"/>
              </a:spcBef>
              <a:buFontTx/>
              <a:buNone/>
            </a:pPr>
            <a:r>
              <a:rPr lang="en-GB" altLang="en-US" sz="2800" b="0" dirty="0">
                <a:latin typeface="Arial" panose="020B0604020202020204" pitchFamily="34" charset="0"/>
                <a:cs typeface="Arial" panose="020B0604020202020204" pitchFamily="34" charset="0"/>
              </a:rPr>
              <a:t>	“</a:t>
            </a:r>
            <a:r>
              <a:rPr lang="en-GB" altLang="en-US" sz="2800" b="0" i="1" dirty="0">
                <a:latin typeface="Arial" panose="020B0604020202020204" pitchFamily="34" charset="0"/>
                <a:cs typeface="Arial" panose="020B0604020202020204" pitchFamily="34" charset="0"/>
              </a:rPr>
              <a:t>unwanted conduct related to a relevant protected characteristic, which has the purpose or effect of violating an individual’s dignity or creating an intimidating, hostile, degrading, humiliating or offensive environment for that individual</a:t>
            </a:r>
            <a:r>
              <a:rPr lang="en-GB" altLang="en-US" sz="2800" b="0"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2296460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D3552-12C3-454C-BB4B-150DF79E5CCD}"/>
              </a:ext>
            </a:extLst>
          </p:cNvPr>
          <p:cNvSpPr>
            <a:spLocks noGrp="1"/>
          </p:cNvSpPr>
          <p:nvPr>
            <p:ph type="title"/>
          </p:nvPr>
        </p:nvSpPr>
        <p:spPr/>
        <p:txBody>
          <a:bodyPr>
            <a:norm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Gwahaniaethu Anghyfreithlon</a:t>
            </a:r>
            <a:r>
              <a:rPr lang="en-GB" sz="28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2800" b="1" dirty="0">
                <a:solidFill>
                  <a:schemeClr val="tx2"/>
                </a:solidFill>
                <a:latin typeface="Arial" panose="020B0604020202020204" pitchFamily="34" charset="0"/>
                <a:cs typeface="Arial" panose="020B0604020202020204" pitchFamily="34" charset="0"/>
              </a:rPr>
              <a:t>Unlawful Discrimination</a:t>
            </a:r>
          </a:p>
        </p:txBody>
      </p:sp>
      <p:sp>
        <p:nvSpPr>
          <p:cNvPr id="3" name="Content Placeholder 2">
            <a:extLst>
              <a:ext uri="{FF2B5EF4-FFF2-40B4-BE49-F238E27FC236}">
                <a16:creationId xmlns:a16="http://schemas.microsoft.com/office/drawing/2014/main" id="{5A7B3400-1357-4D84-9909-DE873EE9E23B}"/>
              </a:ext>
            </a:extLst>
          </p:cNvPr>
          <p:cNvSpPr>
            <a:spLocks noGrp="1"/>
          </p:cNvSpPr>
          <p:nvPr>
            <p:ph sz="half" idx="1"/>
          </p:nvPr>
        </p:nvSpPr>
        <p:spPr>
          <a:xfrm>
            <a:off x="443961" y="1190847"/>
            <a:ext cx="5642466" cy="5450884"/>
          </a:xfrm>
        </p:spPr>
        <p:txBody>
          <a:bodyPr>
            <a:noAutofit/>
          </a:bodyPr>
          <a:lstStyle/>
          <a:p>
            <a:pPr marL="0" indent="0">
              <a:lnSpc>
                <a:spcPct val="107000"/>
              </a:lnSpc>
              <a:spcAft>
                <a:spcPts val="800"/>
              </a:spcAft>
              <a:buNone/>
            </a:pPr>
            <a:r>
              <a:rPr lang="cy-GB" dirty="0"/>
              <a:t>Nodweddion Gwarchodedig:</a:t>
            </a:r>
            <a:endParaRPr lang="en-GB" dirty="0"/>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oedran</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anabledd</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ailbennu rhywedd</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hil</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crefydd neu gred</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rhyw</a:t>
            </a:r>
            <a:endParaRPr lang="en-GB" sz="2000" dirty="0">
              <a:latin typeface="Arial" panose="020B0604020202020204" pitchFamily="34" charset="0"/>
              <a:cs typeface="Arial" panose="020B0604020202020204" pitchFamily="34" charset="0"/>
            </a:endParaRPr>
          </a:p>
          <a:p>
            <a:pPr marL="342900" lvl="0" indent="-342900">
              <a:lnSpc>
                <a:spcPct val="100000"/>
              </a:lnSpc>
              <a:buFont typeface="Symbol" panose="05050102010706020507" pitchFamily="18" charset="2"/>
              <a:buChar char=""/>
            </a:pPr>
            <a:r>
              <a:rPr lang="cy-GB" sz="2000" dirty="0">
                <a:latin typeface="Arial" panose="020B0604020202020204" pitchFamily="34" charset="0"/>
                <a:cs typeface="Arial" panose="020B0604020202020204" pitchFamily="34" charset="0"/>
              </a:rPr>
              <a:t>cyfeiriadedd rhywiol</a:t>
            </a:r>
            <a:endParaRPr lang="en-GB" sz="2000" dirty="0">
              <a:latin typeface="Arial" panose="020B0604020202020204" pitchFamily="34" charset="0"/>
              <a:cs typeface="Arial" panose="020B0604020202020204" pitchFamily="34" charset="0"/>
            </a:endParaRPr>
          </a:p>
          <a:p>
            <a:pPr marL="342900" lvl="0" indent="-342900">
              <a:lnSpc>
                <a:spcPct val="100000"/>
              </a:lnSpc>
              <a:spcAft>
                <a:spcPts val="800"/>
              </a:spcAft>
              <a:buFont typeface="Symbol" panose="05050102010706020507" pitchFamily="18" charset="2"/>
              <a:buChar char=""/>
            </a:pPr>
            <a:r>
              <a:rPr lang="cy-GB" sz="2000" dirty="0">
                <a:latin typeface="Arial" panose="020B0604020202020204" pitchFamily="34" charset="0"/>
                <a:cs typeface="Arial" panose="020B0604020202020204" pitchFamily="34" charset="0"/>
              </a:rPr>
              <a:t>beichiogrwydd a mamolaeth</a:t>
            </a:r>
            <a:endParaRPr lang="en-GB" sz="2000" dirty="0">
              <a:latin typeface="Arial" panose="020B0604020202020204" pitchFamily="34" charset="0"/>
              <a:cs typeface="Arial" panose="020B0604020202020204" pitchFamily="34" charset="0"/>
            </a:endParaRPr>
          </a:p>
          <a:p>
            <a:pPr>
              <a:lnSpc>
                <a:spcPct val="100000"/>
              </a:lnSpc>
            </a:pPr>
            <a:r>
              <a:rPr lang="cy-GB" sz="2000" dirty="0">
                <a:latin typeface="Arial" panose="020B0604020202020204" pitchFamily="34" charset="0"/>
                <a:cs typeface="Arial" panose="020B0604020202020204" pitchFamily="34" charset="0"/>
              </a:rPr>
              <a:t>priodi a phartneriaethau sifil</a:t>
            </a:r>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B8817C6-C969-49C7-93DD-ABF563FB5796}"/>
              </a:ext>
            </a:extLst>
          </p:cNvPr>
          <p:cNvSpPr>
            <a:spLocks noGrp="1"/>
          </p:cNvSpPr>
          <p:nvPr>
            <p:ph sz="half" idx="2"/>
          </p:nvPr>
        </p:nvSpPr>
        <p:spPr/>
        <p:txBody>
          <a:bodyPr>
            <a:normAutofit/>
          </a:bodyPr>
          <a:lstStyle/>
          <a:p>
            <a:pPr>
              <a:lnSpc>
                <a:spcPct val="90000"/>
              </a:lnSpc>
              <a:buFontTx/>
              <a:buNone/>
            </a:pPr>
            <a:r>
              <a:rPr lang="en-GB" altLang="en-US" sz="2800" b="0" dirty="0">
                <a:latin typeface="Arial" panose="020B0604020202020204" pitchFamily="34" charset="0"/>
                <a:cs typeface="Arial" panose="020B0604020202020204" pitchFamily="34" charset="0"/>
              </a:rPr>
              <a:t>Protected characteristics:</a:t>
            </a:r>
          </a:p>
          <a:p>
            <a:pPr>
              <a:spcBef>
                <a:spcPct val="0"/>
              </a:spcBef>
            </a:pPr>
            <a:r>
              <a:rPr lang="en-GB" altLang="en-US" sz="2800" b="0" dirty="0">
                <a:latin typeface="Arial" panose="020B0604020202020204" pitchFamily="34" charset="0"/>
                <a:cs typeface="Arial" panose="020B0604020202020204" pitchFamily="34" charset="0"/>
              </a:rPr>
              <a:t>age</a:t>
            </a:r>
          </a:p>
          <a:p>
            <a:pPr>
              <a:spcBef>
                <a:spcPct val="0"/>
              </a:spcBef>
            </a:pPr>
            <a:r>
              <a:rPr lang="en-GB" altLang="en-US" sz="2800" b="0" dirty="0">
                <a:latin typeface="Arial" panose="020B0604020202020204" pitchFamily="34" charset="0"/>
                <a:cs typeface="Arial" panose="020B0604020202020204" pitchFamily="34" charset="0"/>
              </a:rPr>
              <a:t>disability </a:t>
            </a:r>
          </a:p>
          <a:p>
            <a:pPr>
              <a:spcBef>
                <a:spcPct val="0"/>
              </a:spcBef>
            </a:pPr>
            <a:r>
              <a:rPr lang="en-GB" altLang="en-US" sz="2800" b="0" dirty="0">
                <a:latin typeface="Arial" panose="020B0604020202020204" pitchFamily="34" charset="0"/>
                <a:cs typeface="Arial" panose="020B0604020202020204" pitchFamily="34" charset="0"/>
              </a:rPr>
              <a:t>gender reassignment </a:t>
            </a:r>
          </a:p>
          <a:p>
            <a:pPr>
              <a:spcBef>
                <a:spcPct val="0"/>
              </a:spcBef>
            </a:pPr>
            <a:r>
              <a:rPr lang="en-GB" altLang="en-US" sz="2800" b="0" dirty="0">
                <a:latin typeface="Arial" panose="020B0604020202020204" pitchFamily="34" charset="0"/>
                <a:cs typeface="Arial" panose="020B0604020202020204" pitchFamily="34" charset="0"/>
              </a:rPr>
              <a:t>race </a:t>
            </a:r>
          </a:p>
          <a:p>
            <a:pPr>
              <a:spcBef>
                <a:spcPct val="0"/>
              </a:spcBef>
            </a:pPr>
            <a:r>
              <a:rPr lang="en-GB" altLang="en-US" sz="2800" b="0" dirty="0">
                <a:latin typeface="Arial" panose="020B0604020202020204" pitchFamily="34" charset="0"/>
                <a:cs typeface="Arial" panose="020B0604020202020204" pitchFamily="34" charset="0"/>
              </a:rPr>
              <a:t>religion or belief </a:t>
            </a:r>
          </a:p>
          <a:p>
            <a:pPr>
              <a:spcBef>
                <a:spcPct val="0"/>
              </a:spcBef>
            </a:pPr>
            <a:r>
              <a:rPr lang="en-GB" altLang="en-US" sz="2800" b="0" dirty="0">
                <a:latin typeface="Arial" panose="020B0604020202020204" pitchFamily="34" charset="0"/>
                <a:cs typeface="Arial" panose="020B0604020202020204" pitchFamily="34" charset="0"/>
              </a:rPr>
              <a:t>sex </a:t>
            </a:r>
          </a:p>
          <a:p>
            <a:pPr>
              <a:spcBef>
                <a:spcPct val="0"/>
              </a:spcBef>
            </a:pPr>
            <a:r>
              <a:rPr lang="en-GB" altLang="en-US" sz="2800" b="0" dirty="0">
                <a:latin typeface="Arial" panose="020B0604020202020204" pitchFamily="34" charset="0"/>
                <a:cs typeface="Arial" panose="020B0604020202020204" pitchFamily="34" charset="0"/>
              </a:rPr>
              <a:t>sexual orientation </a:t>
            </a:r>
          </a:p>
          <a:p>
            <a:pPr>
              <a:spcBef>
                <a:spcPct val="0"/>
              </a:spcBef>
            </a:pPr>
            <a:r>
              <a:rPr lang="en-GB" altLang="en-US" sz="2800" b="0" dirty="0">
                <a:latin typeface="Arial" panose="020B0604020202020204" pitchFamily="34" charset="0"/>
                <a:cs typeface="Arial" panose="020B0604020202020204" pitchFamily="34" charset="0"/>
              </a:rPr>
              <a:t>pregnancy &amp; maternity</a:t>
            </a:r>
          </a:p>
          <a:p>
            <a:pPr>
              <a:spcBef>
                <a:spcPct val="0"/>
              </a:spcBef>
            </a:pPr>
            <a:r>
              <a:rPr lang="en-GB" altLang="en-US" sz="2800" b="0" dirty="0">
                <a:latin typeface="Arial" panose="020B0604020202020204" pitchFamily="34" charset="0"/>
                <a:cs typeface="Arial" panose="020B0604020202020204" pitchFamily="34" charset="0"/>
              </a:rPr>
              <a:t>marriage &amp; civil partnerships </a:t>
            </a:r>
          </a:p>
          <a:p>
            <a:endParaRPr lang="en-GB" dirty="0"/>
          </a:p>
        </p:txBody>
      </p:sp>
    </p:spTree>
    <p:extLst>
      <p:ext uri="{BB962C8B-B14F-4D97-AF65-F5344CB8AC3E}">
        <p14:creationId xmlns:p14="http://schemas.microsoft.com/office/powerpoint/2010/main" val="253783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4485-903B-4E92-86B2-8F9C04E3EE12}"/>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Fframwaith Pholisi</a:t>
            </a:r>
            <a:r>
              <a:rPr lang="en-GB" sz="3200" b="1" dirty="0">
                <a:solidFill>
                  <a:schemeClr val="tx2"/>
                </a:solidFill>
                <a:latin typeface="Arial" panose="020B0604020202020204" pitchFamily="34" charset="0"/>
                <a:ea typeface="DengXian" panose="02010600030101010101" pitchFamily="2" charset="-122"/>
                <a:cs typeface="Arial" panose="020B0604020202020204" pitchFamily="34" charset="0"/>
              </a:rPr>
              <a:t>                      </a:t>
            </a:r>
            <a:r>
              <a:rPr lang="en-GB" sz="3200" b="1" dirty="0">
                <a:solidFill>
                  <a:schemeClr val="tx2"/>
                </a:solidFill>
                <a:latin typeface="Arial" panose="020B0604020202020204" pitchFamily="34" charset="0"/>
                <a:cs typeface="Arial" panose="020B0604020202020204" pitchFamily="34" charset="0"/>
              </a:rPr>
              <a:t>Policy Framework</a:t>
            </a:r>
          </a:p>
        </p:txBody>
      </p:sp>
      <p:sp>
        <p:nvSpPr>
          <p:cNvPr id="3" name="Content Placeholder 2">
            <a:extLst>
              <a:ext uri="{FF2B5EF4-FFF2-40B4-BE49-F238E27FC236}">
                <a16:creationId xmlns:a16="http://schemas.microsoft.com/office/drawing/2014/main" id="{05F217D5-5CCE-46CD-9FDC-E73A40F18BF0}"/>
              </a:ext>
            </a:extLst>
          </p:cNvPr>
          <p:cNvSpPr>
            <a:spLocks noGrp="1"/>
          </p:cNvSpPr>
          <p:nvPr>
            <p:ph sz="half" idx="1"/>
          </p:nvPr>
        </p:nvSpPr>
        <p:spPr/>
        <p:txBody>
          <a:bodyPr>
            <a:noAutofit/>
          </a:bodyPr>
          <a:lstStyle/>
          <a:p>
            <a:pPr marL="342900" lvl="0" indent="-342900">
              <a:lnSpc>
                <a:spcPct val="107000"/>
              </a:lnSpc>
              <a:buFont typeface="Symbol" panose="05050102010706020507" pitchFamily="18" charset="2"/>
              <a:buChar char=""/>
            </a:pPr>
            <a:r>
              <a:rPr lang="cy-GB" sz="2400" dirty="0">
                <a:latin typeface="Arial" panose="020B0604020202020204" pitchFamily="34" charset="0"/>
                <a:cs typeface="Arial" panose="020B0604020202020204" pitchFamily="34" charset="0"/>
              </a:rPr>
              <a:t>Polisi Aflonyddu a Bwlio Staff </a:t>
            </a:r>
            <a:endParaRPr lang="en-GB" sz="24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400" dirty="0">
                <a:latin typeface="Arial" panose="020B0604020202020204" pitchFamily="34" charset="0"/>
                <a:cs typeface="Arial" panose="020B0604020202020204" pitchFamily="34" charset="0"/>
              </a:rPr>
              <a:t>Modylau E-ddysgu – Herio Rhagfarn Ddiarwybod a modylau Cydraddoldeb ac Amrywiaeth</a:t>
            </a:r>
            <a:endParaRPr lang="en-GB" sz="24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2400" dirty="0">
                <a:latin typeface="Arial" panose="020B0604020202020204" pitchFamily="34" charset="0"/>
                <a:cs typeface="Arial" panose="020B0604020202020204" pitchFamily="34" charset="0"/>
              </a:rPr>
              <a:t>Cyfryngdod</a:t>
            </a:r>
            <a:endParaRPr lang="en-GB" sz="24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latin typeface="Arial" panose="020B0604020202020204" pitchFamily="34" charset="0"/>
                <a:cs typeface="Arial" panose="020B0604020202020204" pitchFamily="34" charset="0"/>
              </a:rPr>
              <a:t>Cyfrifoldebau Rheolwr Llinell</a:t>
            </a:r>
            <a:endParaRPr lang="en-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Gweithdrefnau Cwynion a Disgyblaethol</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6362F5-F1E4-460F-A8CB-03A412B22E85}"/>
              </a:ext>
            </a:extLst>
          </p:cNvPr>
          <p:cNvSpPr>
            <a:spLocks noGrp="1"/>
          </p:cNvSpPr>
          <p:nvPr>
            <p:ph sz="half" idx="2"/>
          </p:nvPr>
        </p:nvSpPr>
        <p:spPr>
          <a:xfrm>
            <a:off x="6197600" y="1690688"/>
            <a:ext cx="5384800" cy="3989040"/>
          </a:xfrm>
        </p:spPr>
        <p:txBody>
          <a:bodyPr>
            <a:normAutofit/>
          </a:bodyPr>
          <a:lstStyle/>
          <a:p>
            <a:r>
              <a:rPr lang="en-GB" sz="2400" dirty="0">
                <a:latin typeface="Arial" panose="020B0604020202020204" pitchFamily="34" charset="0"/>
                <a:cs typeface="Arial" panose="020B0604020202020204" pitchFamily="34" charset="0"/>
              </a:rPr>
              <a:t>Staff Harassment &amp; Bullying Policy</a:t>
            </a:r>
          </a:p>
          <a:p>
            <a:r>
              <a:rPr lang="en-GB" sz="2400" dirty="0">
                <a:latin typeface="Arial" panose="020B0604020202020204" pitchFamily="34" charset="0"/>
                <a:cs typeface="Arial" panose="020B0604020202020204" pitchFamily="34" charset="0"/>
              </a:rPr>
              <a:t>E-learning modules – Challenging Unconscious Bias and Equality and Diversity modules</a:t>
            </a:r>
          </a:p>
          <a:p>
            <a:r>
              <a:rPr lang="en-GB" sz="2400" dirty="0">
                <a:latin typeface="Arial" panose="020B0604020202020204" pitchFamily="34" charset="0"/>
                <a:cs typeface="Arial" panose="020B0604020202020204" pitchFamily="34" charset="0"/>
              </a:rPr>
              <a:t>Mediation</a:t>
            </a:r>
          </a:p>
          <a:p>
            <a:r>
              <a:rPr lang="en-GB" sz="2400" dirty="0">
                <a:latin typeface="Arial" panose="020B0604020202020204" pitchFamily="34" charset="0"/>
                <a:cs typeface="Arial" panose="020B0604020202020204" pitchFamily="34" charset="0"/>
              </a:rPr>
              <a:t>Line Manager responsibilities</a:t>
            </a:r>
          </a:p>
          <a:p>
            <a:r>
              <a:rPr lang="en-GB" sz="2400" dirty="0">
                <a:latin typeface="Arial" panose="020B0604020202020204" pitchFamily="34" charset="0"/>
                <a:cs typeface="Arial" panose="020B0604020202020204" pitchFamily="34" charset="0"/>
              </a:rPr>
              <a:t>Grievance &amp; Disciplinary Procedures</a:t>
            </a:r>
          </a:p>
          <a:p>
            <a:pPr marL="0" indent="0">
              <a:lnSpc>
                <a:spcPct val="120000"/>
              </a:lnSpc>
              <a:buNone/>
            </a:pPr>
            <a:endParaRPr lang="en-GB" sz="2400" dirty="0"/>
          </a:p>
        </p:txBody>
      </p:sp>
    </p:spTree>
    <p:extLst>
      <p:ext uri="{BB962C8B-B14F-4D97-AF65-F5344CB8AC3E}">
        <p14:creationId xmlns:p14="http://schemas.microsoft.com/office/powerpoint/2010/main" val="3162540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1808" y="0"/>
            <a:ext cx="6300192" cy="4449511"/>
          </a:xfrm>
          <a:prstGeom prst="rect">
            <a:avLst/>
          </a:prstGeom>
        </p:spPr>
      </p:pic>
      <p:sp>
        <p:nvSpPr>
          <p:cNvPr id="2" name="Title 1"/>
          <p:cNvSpPr>
            <a:spLocks noGrp="1"/>
          </p:cNvSpPr>
          <p:nvPr>
            <p:ph type="title" idx="4294967295"/>
          </p:nvPr>
        </p:nvSpPr>
        <p:spPr>
          <a:xfrm>
            <a:off x="1991544" y="260648"/>
            <a:ext cx="8229600" cy="1143000"/>
          </a:xfrm>
        </p:spPr>
        <p:txBody>
          <a:bodyPr>
            <a:normAutofit fontScale="90000"/>
          </a:bodyPr>
          <a:lstStyle/>
          <a:p>
            <a:br>
              <a:rPr lang="en-GB" dirty="0"/>
            </a:br>
            <a:br>
              <a:rPr lang="en-GB" dirty="0"/>
            </a:br>
            <a:br>
              <a:rPr lang="en-GB" dirty="0"/>
            </a:br>
            <a:br>
              <a:rPr lang="en-GB" dirty="0"/>
            </a:br>
            <a:br>
              <a:rPr lang="en-GB" dirty="0"/>
            </a:br>
            <a:br>
              <a:rPr lang="en-GB" dirty="0"/>
            </a:br>
            <a:endParaRPr lang="en-GB" sz="6000" dirty="0"/>
          </a:p>
        </p:txBody>
      </p:sp>
      <p:sp>
        <p:nvSpPr>
          <p:cNvPr id="5" name="TextBox 4"/>
          <p:cNvSpPr txBox="1"/>
          <p:nvPr/>
        </p:nvSpPr>
        <p:spPr>
          <a:xfrm>
            <a:off x="549187" y="1223951"/>
            <a:ext cx="4654184" cy="2246769"/>
          </a:xfrm>
          <a:prstGeom prst="rect">
            <a:avLst/>
          </a:prstGeom>
          <a:noFill/>
        </p:spPr>
        <p:txBody>
          <a:bodyPr wrap="square" rtlCol="0">
            <a:spAutoFit/>
          </a:bodyPr>
          <a:lstStyle/>
          <a:p>
            <a:r>
              <a:rPr lang="cy-GB" sz="28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Sgyrsiau Anodd Senarios Byrion</a:t>
            </a:r>
          </a:p>
          <a:p>
            <a:endParaRPr lang="en-GB" sz="2800" b="1" dirty="0">
              <a:solidFill>
                <a:schemeClr val="tx2"/>
              </a:solidFill>
              <a:latin typeface="Arial" panose="020B0604020202020204" pitchFamily="34" charset="0"/>
              <a:cs typeface="Arial" panose="020B0604020202020204" pitchFamily="34" charset="0"/>
            </a:endParaRPr>
          </a:p>
          <a:p>
            <a:r>
              <a:rPr lang="en-GB" sz="2800" b="1" dirty="0">
                <a:solidFill>
                  <a:schemeClr val="tx2"/>
                </a:solidFill>
                <a:latin typeface="Arial" panose="020B0604020202020204" pitchFamily="34" charset="0"/>
                <a:cs typeface="Arial" panose="020B0604020202020204" pitchFamily="34" charset="0"/>
              </a:rPr>
              <a:t>Bite-Size Scenarios Difficult Conversations</a:t>
            </a:r>
          </a:p>
        </p:txBody>
      </p:sp>
    </p:spTree>
    <p:extLst>
      <p:ext uri="{BB962C8B-B14F-4D97-AF65-F5344CB8AC3E}">
        <p14:creationId xmlns:p14="http://schemas.microsoft.com/office/powerpoint/2010/main" val="2444491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4485-903B-4E92-86B2-8F9C04E3EE12}"/>
              </a:ext>
            </a:extLst>
          </p:cNvPr>
          <p:cNvSpPr>
            <a:spLocks noGrp="1"/>
          </p:cNvSpPr>
          <p:nvPr>
            <p:ph type="title"/>
          </p:nvPr>
        </p:nvSpPr>
        <p:spPr/>
        <p:txBody>
          <a:bodyPr>
            <a:normAutofit/>
          </a:bodyPr>
          <a:lstStyle/>
          <a:p>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Sgyrsiau Anodd                          </a:t>
            </a:r>
            <a:r>
              <a:rPr lang="en-GB" sz="3200" b="1" dirty="0">
                <a:solidFill>
                  <a:schemeClr val="tx2"/>
                </a:solidFill>
                <a:latin typeface="Arial" panose="020B0604020202020204" pitchFamily="34" charset="0"/>
                <a:cs typeface="Arial" panose="020B0604020202020204" pitchFamily="34" charset="0"/>
              </a:rPr>
              <a:t>Difficult Conversations</a:t>
            </a:r>
          </a:p>
        </p:txBody>
      </p:sp>
      <p:sp>
        <p:nvSpPr>
          <p:cNvPr id="3" name="Content Placeholder 2">
            <a:extLst>
              <a:ext uri="{FF2B5EF4-FFF2-40B4-BE49-F238E27FC236}">
                <a16:creationId xmlns:a16="http://schemas.microsoft.com/office/drawing/2014/main" id="{05F217D5-5CCE-46CD-9FDC-E73A40F18BF0}"/>
              </a:ext>
            </a:extLst>
          </p:cNvPr>
          <p:cNvSpPr>
            <a:spLocks noGrp="1"/>
          </p:cNvSpPr>
          <p:nvPr>
            <p:ph sz="half" idx="1"/>
          </p:nvPr>
        </p:nvSpPr>
        <p:spPr>
          <a:xfrm>
            <a:off x="429906" y="1434480"/>
            <a:ext cx="5384800" cy="3989040"/>
          </a:xfrm>
        </p:spPr>
        <p:txBody>
          <a:bodyPr>
            <a:noAutofit/>
          </a:bodyPr>
          <a:lstStyle/>
          <a:p>
            <a:pPr marL="0" indent="0">
              <a:lnSpc>
                <a:spcPct val="107000"/>
              </a:lnSpc>
              <a:spcAft>
                <a:spcPts val="800"/>
              </a:spcAft>
              <a:buNone/>
            </a:pPr>
            <a:r>
              <a:rPr lang="cy-GB" sz="1800" b="1" dirty="0">
                <a:latin typeface="Arial" panose="020B0604020202020204" pitchFamily="34" charset="0"/>
                <a:cs typeface="Arial" panose="020B0604020202020204" pitchFamily="34" charset="0"/>
              </a:rPr>
              <a:t>Dylech:</a:t>
            </a:r>
            <a:endParaRPr lang="en-GB" sz="1800" b="1"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fod yn anfarnol</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beidio â thybio</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fod yn bendant</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ddefnyddio iaith nad yw’n gyfwynebiadol </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beidio â chynhyrfu</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ganolbwyntio ar y mater</a:t>
            </a:r>
            <a:endParaRPr lang="en-GB" sz="1800" dirty="0">
              <a:latin typeface="Arial" panose="020B060402020202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cy-GB" sz="1800" dirty="0">
                <a:latin typeface="Arial" panose="020B0604020202020204" pitchFamily="34" charset="0"/>
                <a:cs typeface="Arial" panose="020B0604020202020204" pitchFamily="34" charset="0"/>
              </a:rPr>
              <a:t>fod yn glir am y canlyniadau dymunol a’r / neu’r canlyniadau dilynol  </a:t>
            </a:r>
            <a:endParaRPr lang="en-GB" sz="18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1800" dirty="0">
                <a:latin typeface="Arial" panose="020B0604020202020204" pitchFamily="34" charset="0"/>
                <a:cs typeface="Arial" panose="020B0604020202020204" pitchFamily="34" charset="0"/>
              </a:rPr>
              <a:t>Meddyliwch OSCAR!</a:t>
            </a:r>
            <a:endParaRPr lang="en-GB" sz="1800" dirty="0">
              <a:latin typeface="Arial" panose="020B0604020202020204" pitchFamily="34" charset="0"/>
              <a:cs typeface="Arial" panose="020B0604020202020204" pitchFamily="34" charset="0"/>
            </a:endParaRPr>
          </a:p>
          <a:p>
            <a:pPr>
              <a:lnSpc>
                <a:spcPct val="100000"/>
              </a:lnSpc>
              <a:spcBef>
                <a:spcPts val="0"/>
              </a:spcBef>
              <a:spcAft>
                <a:spcPts val="800"/>
              </a:spcAft>
              <a:tabLst>
                <a:tab pos="457200" algn="l"/>
              </a:tabLst>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6362F5-F1E4-460F-A8CB-03A412B22E85}"/>
              </a:ext>
            </a:extLst>
          </p:cNvPr>
          <p:cNvSpPr>
            <a:spLocks noGrp="1"/>
          </p:cNvSpPr>
          <p:nvPr>
            <p:ph sz="half" idx="2"/>
          </p:nvPr>
        </p:nvSpPr>
        <p:spPr>
          <a:xfrm>
            <a:off x="6197600" y="1690688"/>
            <a:ext cx="5384800" cy="3989040"/>
          </a:xfrm>
        </p:spPr>
        <p:txBody>
          <a:bodyPr>
            <a:normAutofit/>
          </a:bodyPr>
          <a:lstStyle/>
          <a:p>
            <a:pPr>
              <a:buFontTx/>
              <a:buNone/>
            </a:pPr>
            <a:r>
              <a:rPr lang="en-GB" altLang="en-US" sz="1900" b="1" dirty="0">
                <a:latin typeface="Arial" panose="020B0604020202020204" pitchFamily="34" charset="0"/>
                <a:cs typeface="Arial" panose="020B0604020202020204" pitchFamily="34" charset="0"/>
              </a:rPr>
              <a:t>Do’s:</a:t>
            </a:r>
          </a:p>
          <a:p>
            <a:r>
              <a:rPr lang="en-GB" altLang="en-US" sz="1900" dirty="0">
                <a:latin typeface="Arial" panose="020B0604020202020204" pitchFamily="34" charset="0"/>
                <a:cs typeface="Arial" panose="020B0604020202020204" pitchFamily="34" charset="0"/>
              </a:rPr>
              <a:t>non judgemental</a:t>
            </a:r>
          </a:p>
          <a:p>
            <a:r>
              <a:rPr lang="en-GB" altLang="en-US" sz="1900" dirty="0">
                <a:latin typeface="Arial" panose="020B0604020202020204" pitchFamily="34" charset="0"/>
                <a:cs typeface="Arial" panose="020B0604020202020204" pitchFamily="34" charset="0"/>
              </a:rPr>
              <a:t>no assumptions</a:t>
            </a:r>
          </a:p>
          <a:p>
            <a:r>
              <a:rPr lang="en-GB" altLang="en-US" sz="1900" dirty="0">
                <a:latin typeface="Arial" panose="020B0604020202020204" pitchFamily="34" charset="0"/>
                <a:cs typeface="Arial" panose="020B0604020202020204" pitchFamily="34" charset="0"/>
              </a:rPr>
              <a:t>assertive</a:t>
            </a:r>
          </a:p>
          <a:p>
            <a:r>
              <a:rPr lang="en-GB" altLang="en-US" sz="1900" dirty="0">
                <a:latin typeface="Arial" panose="020B0604020202020204" pitchFamily="34" charset="0"/>
                <a:cs typeface="Arial" panose="020B0604020202020204" pitchFamily="34" charset="0"/>
              </a:rPr>
              <a:t>non-confrontational language</a:t>
            </a:r>
          </a:p>
          <a:p>
            <a:r>
              <a:rPr lang="en-GB" altLang="en-US" sz="1900" dirty="0">
                <a:latin typeface="Arial" panose="020B0604020202020204" pitchFamily="34" charset="0"/>
                <a:cs typeface="Arial" panose="020B0604020202020204" pitchFamily="34" charset="0"/>
              </a:rPr>
              <a:t>stay calm</a:t>
            </a:r>
          </a:p>
          <a:p>
            <a:r>
              <a:rPr lang="en-GB" altLang="en-US" sz="1900" dirty="0">
                <a:latin typeface="Arial" panose="020B0604020202020204" pitchFamily="34" charset="0"/>
                <a:cs typeface="Arial" panose="020B0604020202020204" pitchFamily="34" charset="0"/>
              </a:rPr>
              <a:t>focus on issue </a:t>
            </a:r>
          </a:p>
          <a:p>
            <a:r>
              <a:rPr lang="en-GB" altLang="en-US" sz="1900" dirty="0">
                <a:latin typeface="Arial" panose="020B0604020202020204" pitchFamily="34" charset="0"/>
                <a:cs typeface="Arial" panose="020B0604020202020204" pitchFamily="34" charset="0"/>
              </a:rPr>
              <a:t>be clear about desired outcomes and/or consequences</a:t>
            </a:r>
          </a:p>
          <a:p>
            <a:r>
              <a:rPr lang="en-GB" altLang="en-US" sz="1900" dirty="0">
                <a:latin typeface="Arial" panose="020B0604020202020204" pitchFamily="34" charset="0"/>
                <a:cs typeface="Arial" panose="020B0604020202020204" pitchFamily="34" charset="0"/>
              </a:rPr>
              <a:t>Think OSCAR!</a:t>
            </a:r>
          </a:p>
          <a:p>
            <a:pPr marL="0" indent="0">
              <a:buNone/>
            </a:pPr>
            <a:endParaRPr lang="en-US" altLang="en-US" sz="2400" dirty="0">
              <a:cs typeface="Arial" panose="020B0604020202020204" pitchFamily="34" charset="0"/>
            </a:endParaRPr>
          </a:p>
          <a:p>
            <a:pPr marL="0" indent="0">
              <a:lnSpc>
                <a:spcPct val="120000"/>
              </a:lnSpc>
              <a:buNone/>
            </a:pPr>
            <a:endParaRPr lang="en-GB" sz="2400" dirty="0"/>
          </a:p>
        </p:txBody>
      </p:sp>
    </p:spTree>
    <p:extLst>
      <p:ext uri="{BB962C8B-B14F-4D97-AF65-F5344CB8AC3E}">
        <p14:creationId xmlns:p14="http://schemas.microsoft.com/office/powerpoint/2010/main" val="2064765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4485-903B-4E92-86B2-8F9C04E3EE12}"/>
              </a:ext>
            </a:extLst>
          </p:cNvPr>
          <p:cNvSpPr>
            <a:spLocks noGrp="1"/>
          </p:cNvSpPr>
          <p:nvPr>
            <p:ph type="title"/>
          </p:nvPr>
        </p:nvSpPr>
        <p:spPr/>
        <p:txBody>
          <a:bodyPr>
            <a:normAutofit/>
          </a:bodyPr>
          <a:lstStyle/>
          <a:p>
            <a:br>
              <a:rPr lang="en-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br>
            <a:r>
              <a:rPr lang="cy-GB" sz="32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Sgyrsiau Anodd                          </a:t>
            </a:r>
            <a:r>
              <a:rPr lang="en-GB" sz="3200" b="1" dirty="0">
                <a:solidFill>
                  <a:schemeClr val="tx2"/>
                </a:solidFill>
                <a:latin typeface="Arial" panose="020B0604020202020204" pitchFamily="34" charset="0"/>
                <a:cs typeface="Arial" panose="020B0604020202020204" pitchFamily="34" charset="0"/>
              </a:rPr>
              <a:t>Difficult Conversations</a:t>
            </a:r>
          </a:p>
        </p:txBody>
      </p:sp>
      <p:sp>
        <p:nvSpPr>
          <p:cNvPr id="3" name="Content Placeholder 2">
            <a:extLst>
              <a:ext uri="{FF2B5EF4-FFF2-40B4-BE49-F238E27FC236}">
                <a16:creationId xmlns:a16="http://schemas.microsoft.com/office/drawing/2014/main" id="{05F217D5-5CCE-46CD-9FDC-E73A40F18BF0}"/>
              </a:ext>
            </a:extLst>
          </p:cNvPr>
          <p:cNvSpPr>
            <a:spLocks noGrp="1"/>
          </p:cNvSpPr>
          <p:nvPr>
            <p:ph sz="half" idx="1"/>
          </p:nvPr>
        </p:nvSpPr>
        <p:spPr/>
        <p:txBody>
          <a:bodyPr>
            <a:noAutofit/>
          </a:bodyPr>
          <a:lstStyle/>
          <a:p>
            <a:pPr marL="0" indent="0">
              <a:lnSpc>
                <a:spcPct val="107000"/>
              </a:lnSpc>
              <a:buNone/>
            </a:pPr>
            <a:r>
              <a:rPr lang="cy-GB" sz="2400" b="1" dirty="0">
                <a:effectLst/>
                <a:latin typeface="Arial" panose="020B0604020202020204" pitchFamily="34" charset="0"/>
                <a:ea typeface="DengXian" panose="02010600030101010101" pitchFamily="2" charset="-122"/>
                <a:cs typeface="Arial" panose="020B0604020202020204" pitchFamily="34" charset="0"/>
              </a:rPr>
              <a:t>Osgowch:</a:t>
            </a:r>
            <a:endParaRPr lang="en-GB" sz="2400" b="1"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farnu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gynnig eich barn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wneud sylwadau ‘byrfyfyr’ neu rai ‘rhyngoch chi a minnau’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fynd ynghlwm yn emosiynol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a:lnSpc>
                <a:spcPct val="100000"/>
              </a:lnSpc>
              <a:spcBef>
                <a:spcPts val="0"/>
              </a:spcBef>
              <a:spcAft>
                <a:spcPts val="800"/>
              </a:spcAft>
              <a:tabLst>
                <a:tab pos="457200" algn="l"/>
              </a:tabLst>
            </a:pP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06362F5-F1E4-460F-A8CB-03A412B22E85}"/>
              </a:ext>
            </a:extLst>
          </p:cNvPr>
          <p:cNvSpPr>
            <a:spLocks noGrp="1"/>
          </p:cNvSpPr>
          <p:nvPr>
            <p:ph sz="half" idx="2"/>
          </p:nvPr>
        </p:nvSpPr>
        <p:spPr>
          <a:xfrm>
            <a:off x="6197600" y="1690688"/>
            <a:ext cx="5384800" cy="3989040"/>
          </a:xfrm>
        </p:spPr>
        <p:txBody>
          <a:bodyPr>
            <a:normAutofit/>
          </a:bodyPr>
          <a:lstStyle/>
          <a:p>
            <a:pPr>
              <a:buFontTx/>
              <a:buNone/>
            </a:pPr>
            <a:r>
              <a:rPr lang="en-GB" altLang="en-US" sz="2400" b="1" dirty="0">
                <a:latin typeface="Arial" panose="020B0604020202020204" pitchFamily="34" charset="0"/>
                <a:cs typeface="Arial" panose="020B0604020202020204" pitchFamily="34" charset="0"/>
              </a:rPr>
              <a:t>Avoid: </a:t>
            </a:r>
          </a:p>
          <a:p>
            <a:r>
              <a:rPr lang="en-GB" altLang="en-US" sz="2400" dirty="0">
                <a:latin typeface="Arial" panose="020B0604020202020204" pitchFamily="34" charset="0"/>
                <a:cs typeface="Arial" panose="020B0604020202020204" pitchFamily="34" charset="0"/>
              </a:rPr>
              <a:t>Forming judgements</a:t>
            </a:r>
          </a:p>
          <a:p>
            <a:r>
              <a:rPr lang="en-GB" altLang="en-US" sz="2400" dirty="0">
                <a:latin typeface="Arial" panose="020B0604020202020204" pitchFamily="34" charset="0"/>
                <a:cs typeface="Arial" panose="020B0604020202020204" pitchFamily="34" charset="0"/>
              </a:rPr>
              <a:t>Offering opinions</a:t>
            </a:r>
          </a:p>
          <a:p>
            <a:r>
              <a:rPr lang="en-GB" altLang="en-US" sz="2400" dirty="0">
                <a:latin typeface="Arial" panose="020B0604020202020204" pitchFamily="34" charset="0"/>
                <a:cs typeface="Arial" panose="020B0604020202020204" pitchFamily="34" charset="0"/>
              </a:rPr>
              <a:t>Making ‘off the cuff’ or ‘of the record’ remarks</a:t>
            </a:r>
          </a:p>
          <a:p>
            <a:r>
              <a:rPr lang="en-GB" altLang="en-US" sz="2400" dirty="0">
                <a:latin typeface="Arial" panose="020B0604020202020204" pitchFamily="34" charset="0"/>
                <a:cs typeface="Arial" panose="020B0604020202020204" pitchFamily="34" charset="0"/>
              </a:rPr>
              <a:t>Becoming emotionally involved</a:t>
            </a:r>
          </a:p>
          <a:p>
            <a:endParaRPr lang="en-GB" altLang="en-US" sz="2400" dirty="0">
              <a:cs typeface="Arial" panose="020B0604020202020204" pitchFamily="34" charset="0"/>
            </a:endParaRPr>
          </a:p>
          <a:p>
            <a:pPr marL="0" indent="0">
              <a:buNone/>
            </a:pPr>
            <a:endParaRPr lang="en-US" altLang="en-US" sz="2400" dirty="0">
              <a:cs typeface="Arial" panose="020B0604020202020204" pitchFamily="34" charset="0"/>
            </a:endParaRPr>
          </a:p>
          <a:p>
            <a:pPr marL="0" indent="0">
              <a:lnSpc>
                <a:spcPct val="120000"/>
              </a:lnSpc>
              <a:buNone/>
            </a:pPr>
            <a:endParaRPr lang="en-GB" sz="2400" dirty="0"/>
          </a:p>
        </p:txBody>
      </p:sp>
    </p:spTree>
    <p:extLst>
      <p:ext uri="{BB962C8B-B14F-4D97-AF65-F5344CB8AC3E}">
        <p14:creationId xmlns:p14="http://schemas.microsoft.com/office/powerpoint/2010/main" val="10550904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600" b="1" dirty="0">
                <a:solidFill>
                  <a:schemeClr val="tx2"/>
                </a:solidFill>
                <a:effectLst/>
                <a:latin typeface="Arial" panose="020B0604020202020204" pitchFamily="34" charset="0"/>
                <a:ea typeface="DengXian" panose="02010600030101010101" pitchFamily="2" charset="-122"/>
                <a:cs typeface="Arial" panose="020B0604020202020204" pitchFamily="34" charset="0"/>
              </a:rPr>
              <a:t>Cymorth Ychwanegol</a:t>
            </a:r>
            <a:r>
              <a:rPr lang="en-GB" sz="1800" b="1" dirty="0">
                <a:solidFill>
                  <a:schemeClr val="tx2"/>
                </a:solidFill>
                <a:latin typeface="Calibri" panose="020F0502020204030204" pitchFamily="34" charset="0"/>
                <a:ea typeface="DengXian" panose="02010600030101010101" pitchFamily="2" charset="-122"/>
                <a:cs typeface="Times New Roman" panose="02020603050405020304" pitchFamily="18" charset="0"/>
              </a:rPr>
              <a:t>                                   </a:t>
            </a:r>
            <a:r>
              <a:rPr lang="en-GB" sz="3600" b="1" dirty="0">
                <a:solidFill>
                  <a:schemeClr val="tx2"/>
                </a:solidFill>
                <a:latin typeface="Arial" panose="020B0604020202020204" pitchFamily="34" charset="0"/>
                <a:cs typeface="Arial" panose="020B0604020202020204" pitchFamily="34" charset="0"/>
              </a:rPr>
              <a:t>Additional Support</a:t>
            </a:r>
          </a:p>
        </p:txBody>
      </p:sp>
      <p:sp>
        <p:nvSpPr>
          <p:cNvPr id="3" name="Content Placeholder 2"/>
          <p:cNvSpPr>
            <a:spLocks noGrp="1"/>
          </p:cNvSpPr>
          <p:nvPr>
            <p:ph idx="1"/>
          </p:nvPr>
        </p:nvSpPr>
        <p:spPr>
          <a:xfrm>
            <a:off x="6856333" y="1491951"/>
            <a:ext cx="5274983" cy="3874097"/>
          </a:xfrm>
        </p:spPr>
        <p:txBody>
          <a:bodyPr vert="horz" lIns="91440" tIns="45720" rIns="91440" bIns="45720" rtlCol="0" anchor="t">
            <a:normAutofit fontScale="92500"/>
          </a:bodyPr>
          <a:lstStyle/>
          <a:p>
            <a:r>
              <a:rPr lang="en-GB" sz="2600" dirty="0">
                <a:latin typeface="Arial"/>
                <a:cs typeface="Arial"/>
              </a:rPr>
              <a:t>HR Business Partners and </a:t>
            </a:r>
            <a:r>
              <a:rPr lang="en-GB" sz="2600" dirty="0">
                <a:latin typeface="Arial"/>
                <a:cs typeface="Arial"/>
                <a:hlinkClick r:id="rId3"/>
              </a:rPr>
              <a:t>Guidance</a:t>
            </a:r>
          </a:p>
          <a:p>
            <a:r>
              <a:rPr lang="en-GB" sz="2600" dirty="0">
                <a:latin typeface="Arial" panose="020B0604020202020204" pitchFamily="34" charset="0"/>
                <a:cs typeface="Arial" panose="020B0604020202020204" pitchFamily="34" charset="0"/>
                <a:hlinkClick r:id="rId4"/>
              </a:rPr>
              <a:t>People Management Essentials Moodle</a:t>
            </a:r>
            <a:r>
              <a:rPr lang="en-GB" sz="2600" u="sng" dirty="0">
                <a:latin typeface="Arial" panose="020B0604020202020204" pitchFamily="34" charset="0"/>
                <a:cs typeface="Arial" panose="020B0604020202020204" pitchFamily="34" charset="0"/>
                <a:hlinkClick r:id="rId4"/>
              </a:rPr>
              <a:t> </a:t>
            </a:r>
            <a:r>
              <a:rPr lang="en-GB" sz="2600" dirty="0">
                <a:latin typeface="Arial" panose="020B0604020202020204" pitchFamily="34" charset="0"/>
                <a:cs typeface="Arial" panose="020B0604020202020204" pitchFamily="34" charset="0"/>
              </a:rPr>
              <a:t>site (enrolment key: essentials2018) </a:t>
            </a:r>
          </a:p>
          <a:p>
            <a:r>
              <a:rPr lang="en-GB" sz="2600" dirty="0">
                <a:latin typeface="Arial" panose="020B0604020202020204" pitchFamily="34" charset="0"/>
                <a:cs typeface="Arial" panose="020B0604020202020204" pitchFamily="34" charset="0"/>
              </a:rPr>
              <a:t>MyMentor </a:t>
            </a:r>
            <a:r>
              <a:rPr lang="en-GB" sz="2600" dirty="0">
                <a:latin typeface="Arial" panose="020B0604020202020204" pitchFamily="34" charset="0"/>
                <a:cs typeface="Arial" panose="020B0604020202020204" pitchFamily="34" charset="0"/>
                <a:hlinkClick r:id="rId5"/>
              </a:rPr>
              <a:t>(Managing Behaviours and Inclusion Playlist</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hlinkClick r:id="rId6"/>
              </a:rPr>
              <a:t>Equality and Diversity and Challenging Unconscious Bias </a:t>
            </a:r>
            <a:r>
              <a:rPr lang="en-GB" sz="2600" dirty="0">
                <a:latin typeface="Arial" panose="020B0604020202020204" pitchFamily="34" charset="0"/>
                <a:cs typeface="Arial" panose="020B0604020202020204" pitchFamily="34" charset="0"/>
              </a:rPr>
              <a:t>e-Learning</a:t>
            </a:r>
          </a:p>
          <a:p>
            <a:endParaRPr lang="en-GB" dirty="0"/>
          </a:p>
        </p:txBody>
      </p:sp>
      <p:sp>
        <p:nvSpPr>
          <p:cNvPr id="5" name="Content Placeholder 2">
            <a:extLst>
              <a:ext uri="{FF2B5EF4-FFF2-40B4-BE49-F238E27FC236}">
                <a16:creationId xmlns:a16="http://schemas.microsoft.com/office/drawing/2014/main" id="{6604D137-F17C-4FBA-81B2-9792C1AB8D40}"/>
              </a:ext>
            </a:extLst>
          </p:cNvPr>
          <p:cNvSpPr txBox="1">
            <a:spLocks/>
          </p:cNvSpPr>
          <p:nvPr/>
        </p:nvSpPr>
        <p:spPr>
          <a:xfrm>
            <a:off x="567332" y="1886024"/>
            <a:ext cx="5486400" cy="42218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6" name="TextBox 5">
            <a:extLst>
              <a:ext uri="{FF2B5EF4-FFF2-40B4-BE49-F238E27FC236}">
                <a16:creationId xmlns:a16="http://schemas.microsoft.com/office/drawing/2014/main" id="{4D3BB4E9-ECD9-48F8-9806-D191898D1F08}"/>
              </a:ext>
            </a:extLst>
          </p:cNvPr>
          <p:cNvSpPr txBox="1"/>
          <p:nvPr/>
        </p:nvSpPr>
        <p:spPr>
          <a:xfrm>
            <a:off x="571893" y="1491951"/>
            <a:ext cx="4999568" cy="4323107"/>
          </a:xfrm>
          <a:prstGeom prst="rect">
            <a:avLst/>
          </a:prstGeom>
          <a:noFill/>
        </p:spPr>
        <p:txBody>
          <a:bodyPr wrap="square" lIns="91440" tIns="45720" rIns="91440" bIns="45720" anchor="t">
            <a:spAutoFit/>
          </a:bodyPr>
          <a:lstStyle/>
          <a:p>
            <a:pPr marL="342900" indent="-342900">
              <a:lnSpc>
                <a:spcPct val="107000"/>
              </a:lnSpc>
              <a:spcAft>
                <a:spcPts val="800"/>
              </a:spcAft>
              <a:buFont typeface="Arial" panose="020B0604020202020204" pitchFamily="34" charset="0"/>
              <a:buChar char="•"/>
              <a:tabLst>
                <a:tab pos="457200" algn="l"/>
              </a:tabLst>
            </a:pPr>
            <a:r>
              <a:rPr lang="cy-GB" sz="2400" dirty="0">
                <a:latin typeface="Arial"/>
                <a:cs typeface="Arial"/>
              </a:rPr>
              <a:t>Partneriaid Busnes a</a:t>
            </a:r>
            <a:r>
              <a:rPr lang="cy-GB" sz="2400" dirty="0">
                <a:latin typeface="Arial"/>
                <a:cs typeface="Arial"/>
                <a:hlinkClick r:id="rId7"/>
              </a:rPr>
              <a:t> </a:t>
            </a:r>
            <a:r>
              <a:rPr lang="cy-GB" sz="2400" dirty="0">
                <a:latin typeface="Arial"/>
                <a:cs typeface="Arial"/>
                <a:hlinkClick r:id="rId3"/>
              </a:rPr>
              <a:t> Chanllawiau </a:t>
            </a:r>
            <a:r>
              <a:rPr lang="cy-GB" sz="2400" dirty="0">
                <a:latin typeface="Arial"/>
                <a:cs typeface="Arial"/>
              </a:rPr>
              <a:t> Adnoddau Dynol</a:t>
            </a:r>
            <a:endParaRPr lang="en-GB" sz="2400" dirty="0">
              <a:latin typeface="Arial"/>
              <a:cs typeface="Arial"/>
            </a:endParaRPr>
          </a:p>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hlinkClick r:id="rId4"/>
              </a:rPr>
              <a:t>Safle Moodle, Hanfodion Rheoli Pobl</a:t>
            </a:r>
            <a:endParaRPr lang="en-GB" sz="2400" dirty="0">
              <a:latin typeface="Arial" panose="020B0604020202020204" pitchFamily="34" charset="0"/>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dirty="0">
                <a:latin typeface="Arial" panose="020B0604020202020204" pitchFamily="34" charset="0"/>
                <a:cs typeface="Arial" panose="020B0604020202020204" pitchFamily="34" charset="0"/>
              </a:rPr>
              <a:t>FyMentor (</a:t>
            </a:r>
            <a:r>
              <a:rPr lang="cy-GB" sz="2400" b="1" dirty="0">
                <a:effectLst/>
                <a:latin typeface="Arial" panose="020B0604020202020204" pitchFamily="34" charset="0"/>
                <a:ea typeface="DengXian" panose="02010600030101010101" pitchFamily="2" charset="-122"/>
                <a:cs typeface="Arial" panose="020B0604020202020204" pitchFamily="34" charset="0"/>
                <a:hlinkClick r:id="rId5"/>
              </a:rPr>
              <a:t>Rhestr Chwarae Rheoli Ymddygiadau a Chynhwysiant</a:t>
            </a:r>
            <a:r>
              <a:rPr lang="cy-GB" sz="2400" b="1"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07000"/>
              </a:lnSpc>
              <a:spcAft>
                <a:spcPts val="800"/>
              </a:spcAft>
              <a:buFont typeface="Arial" panose="020B0604020202020204" pitchFamily="34" charset="0"/>
              <a:buChar char="•"/>
              <a:tabLst>
                <a:tab pos="457200" algn="l"/>
              </a:tabLst>
            </a:pPr>
            <a:r>
              <a:rPr lang="en-GB" sz="2400" b="0" i="0" dirty="0">
                <a:solidFill>
                  <a:srgbClr val="373A3C"/>
                </a:solidFill>
                <a:effectLst/>
                <a:latin typeface="open sans" panose="020B0606030504020204" pitchFamily="34" charset="0"/>
              </a:rPr>
              <a:t>e-Ddysgu </a:t>
            </a:r>
            <a:r>
              <a:rPr lang="en-GB" sz="2400" dirty="0">
                <a:latin typeface="Arial" panose="020B0604020202020204" pitchFamily="34" charset="0"/>
                <a:cs typeface="Arial" panose="020B0604020202020204" pitchFamily="34" charset="0"/>
                <a:hlinkClick r:id="rId8"/>
              </a:rPr>
              <a:t>Cydraddoldeb ac Amrywiaeth a Tuedd Anymwybodol</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0286738"/>
      </p:ext>
    </p:extLst>
  </p:cSld>
  <p:clrMapOvr>
    <a:masterClrMapping/>
  </p:clrMapOvr>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pVersion xmlns="831d9468-d593-433a-a441-e02726f32cad" xsi:nil="true"/>
    <TeamsChannelId xmlns="831d9468-d593-433a-a441-e02726f32cad" xsi:nil="true"/>
    <IsNotebookLocked xmlns="831d9468-d593-433a-a441-e02726f32cad" xsi:nil="true"/>
    <Invited_Members xmlns="831d9468-d593-433a-a441-e02726f32cad" xsi:nil="true"/>
    <Math_Settings xmlns="831d9468-d593-433a-a441-e02726f32cad" xsi:nil="true"/>
    <Templates xmlns="831d9468-d593-433a-a441-e02726f32cad" xsi:nil="true"/>
    <Has_Leaders_Only_SectionGroup xmlns="831d9468-d593-433a-a441-e02726f32cad" xsi:nil="true"/>
    <Distribution_Groups xmlns="831d9468-d593-433a-a441-e02726f32cad" xsi:nil="true"/>
    <Invited_Leaders xmlns="831d9468-d593-433a-a441-e02726f32cad" xsi:nil="true"/>
    <DefaultSectionNames xmlns="831d9468-d593-433a-a441-e02726f32cad" xsi:nil="true"/>
    <Is_Collaboration_Space_Locked xmlns="831d9468-d593-433a-a441-e02726f32cad" xsi:nil="true"/>
    <LMS_Mappings xmlns="831d9468-d593-433a-a441-e02726f32cad" xsi:nil="true"/>
    <Member_Groups xmlns="831d9468-d593-433a-a441-e02726f32cad">
      <UserInfo>
        <DisplayName/>
        <AccountId xsi:nil="true"/>
        <AccountType/>
      </UserInfo>
    </Member_Groups>
    <Self_Registration_Enabled xmlns="831d9468-d593-433a-a441-e02726f32cad" xsi:nil="true"/>
    <Members xmlns="831d9468-d593-433a-a441-e02726f32cad">
      <UserInfo>
        <DisplayName/>
        <AccountId xsi:nil="true"/>
        <AccountType/>
      </UserInfo>
    </Members>
    <NotebookType xmlns="831d9468-d593-433a-a441-e02726f32cad" xsi:nil="true"/>
    <Leaders xmlns="831d9468-d593-433a-a441-e02726f32cad">
      <UserInfo>
        <DisplayName/>
        <AccountId xsi:nil="true"/>
        <AccountType/>
      </UserInfo>
    </Leaders>
    <FolderType xmlns="831d9468-d593-433a-a441-e02726f32cad" xsi:nil="true"/>
    <CultureName xmlns="831d9468-d593-433a-a441-e02726f32cad" xsi:nil="true"/>
    <Owner xmlns="831d9468-d593-433a-a441-e02726f32cad">
      <UserInfo>
        <DisplayName/>
        <AccountId xsi:nil="true"/>
        <AccountType/>
      </UserInfo>
    </Owner>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E48B690BE33E14EBE5BF167DDFCD847" ma:contentTypeVersion="25" ma:contentTypeDescription="Create a new document." ma:contentTypeScope="" ma:versionID="9a7857ae5b95f6a0773fbbb56034551a">
  <xsd:schema xmlns:xsd="http://www.w3.org/2001/XMLSchema" xmlns:xs="http://www.w3.org/2001/XMLSchema" xmlns:p="http://schemas.microsoft.com/office/2006/metadata/properties" xmlns:ns2="831d9468-d593-433a-a441-e02726f32cad" targetNamespace="http://schemas.microsoft.com/office/2006/metadata/properties" ma:root="true" ma:fieldsID="93d3939b392b60122ae8ae2d57372e67" ns2:_="">
    <xsd:import namespace="831d9468-d593-433a-a441-e02726f32cad"/>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31d9468-d593-433a-a441-e02726f32cad"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SearchProperties" ma:index="3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elements/1.1/"/>
    <ds:schemaRef ds:uri="http://purl.org/dc/terms/"/>
    <ds:schemaRef ds:uri="http://schemas.microsoft.com/office/2006/documentManagement/types"/>
    <ds:schemaRef ds:uri="211f9404-bca0-4bcf-9c1d-965ccb6f8d2d"/>
    <ds:schemaRef ds:uri="http://schemas.microsoft.com/office/2006/metadata/properties"/>
    <ds:schemaRef ds:uri="http://schemas.openxmlformats.org/package/2006/metadata/core-properties"/>
    <ds:schemaRef ds:uri="http://www.w3.org/XML/1998/namespace"/>
    <ds:schemaRef ds:uri="303dbf9b-b85b-46a0-94f1-894078c07ecd"/>
    <ds:schemaRef ds:uri="http://schemas.microsoft.com/office/infopath/2007/PartnerControls"/>
    <ds:schemaRef ds:uri="http://purl.org/dc/dcmitype/"/>
    <ds:schemaRef ds:uri="831d9468-d593-433a-a441-e02726f32cad"/>
  </ds:schemaRefs>
</ds:datastoreItem>
</file>

<file path=customXml/itemProps3.xml><?xml version="1.0" encoding="utf-8"?>
<ds:datastoreItem xmlns:ds="http://schemas.openxmlformats.org/officeDocument/2006/customXml" ds:itemID="{44CEBBA3-A463-4640-A81F-50F79274F9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31d9468-d593-433a-a441-e02726f32ca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2403</TotalTime>
  <Words>2075</Words>
  <Application>Microsoft Office PowerPoint</Application>
  <PresentationFormat>Widescreen</PresentationFormat>
  <Paragraphs>267</Paragraphs>
  <Slides>19</Slides>
  <Notes>19</Notes>
  <HiddenSlides>0</HiddenSlides>
  <MMClips>0</MMClips>
  <ScaleCrop>false</ScaleCrop>
  <HeadingPairs>
    <vt:vector size="6" baseType="variant">
      <vt:variant>
        <vt:lpstr>Fonts Used</vt:lpstr>
      </vt:variant>
      <vt:variant>
        <vt:i4>8</vt:i4>
      </vt:variant>
      <vt:variant>
        <vt:lpstr>Theme</vt:lpstr>
      </vt:variant>
      <vt:variant>
        <vt:i4>14</vt:i4>
      </vt:variant>
      <vt:variant>
        <vt:lpstr>Slide Titles</vt:lpstr>
      </vt:variant>
      <vt:variant>
        <vt:i4>19</vt:i4>
      </vt:variant>
    </vt:vector>
  </HeadingPairs>
  <TitlesOfParts>
    <vt:vector size="41" baseType="lpstr">
      <vt:lpstr>Arial</vt:lpstr>
      <vt:lpstr>Calibri</vt:lpstr>
      <vt:lpstr>Calibri Light</vt:lpstr>
      <vt:lpstr>Helvetica</vt:lpstr>
      <vt:lpstr>open sans</vt:lpstr>
      <vt:lpstr>open sans</vt:lpstr>
      <vt:lpstr>Symbol</vt:lpstr>
      <vt:lpstr>Verdana</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Hanfodion Rheoli Pobl   People Management Essentials   </vt:lpstr>
      <vt:lpstr> Rheoli Ymddygiadau a Chynhwysiant  Managing Behaviours and Inclusion</vt:lpstr>
      <vt:lpstr>Diffiniadau                                  Definitions</vt:lpstr>
      <vt:lpstr>PowerPoint Presentation</vt:lpstr>
      <vt:lpstr> Diogelwch Seicolegol                  Psychological Safety</vt:lpstr>
      <vt:lpstr> Mesurau Ataliol                    Preventative Measures</vt:lpstr>
      <vt:lpstr>PowerPoint Presentation</vt:lpstr>
      <vt:lpstr>PowerPoint Presentation</vt:lpstr>
      <vt:lpstr> Pam yr ydym yn cymryd bwlio ac aflonyddu o ddifri? Why take bullying and harassment seriously?</vt:lpstr>
      <vt:lpstr>PowerPoint Presentation</vt:lpstr>
      <vt:lpstr> Seiberfwlio / Cyberbullying</vt:lpstr>
      <vt:lpstr>Beth yw Bwlio?                   What is Bullying?</vt:lpstr>
      <vt:lpstr>Beth yw Aflonyddu?              What is Harassment?</vt:lpstr>
      <vt:lpstr>Gwahaniaethu Anghyfreithlon      Unlawful Discrimination</vt:lpstr>
      <vt:lpstr>Fframwaith Pholisi                      Policy Framework</vt:lpstr>
      <vt:lpstr>      </vt:lpstr>
      <vt:lpstr>Sgyrsiau Anodd                          Difficult Conversations</vt:lpstr>
      <vt:lpstr> Sgyrsiau Anodd                          Difficult Conversations</vt:lpstr>
      <vt:lpstr>Cymorth Ychwanegol                                   Additional Support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Sara Mills</cp:lastModifiedBy>
  <cp:revision>104</cp:revision>
  <cp:lastPrinted>2022-03-29T17:46:08Z</cp:lastPrinted>
  <dcterms:created xsi:type="dcterms:W3CDTF">2021-03-29T10:52:19Z</dcterms:created>
  <dcterms:modified xsi:type="dcterms:W3CDTF">2023-03-09T16:51:31Z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0x0101008E48B690BE33E14EBE5BF167DDFCD847</vt:lpwstr>
  </property>
</Properties>
</file>