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8"/>
  </p:notesMasterIdLst>
  <p:sldIdLst>
    <p:sldId id="256" r:id="rId2"/>
    <p:sldId id="261" r:id="rId3"/>
    <p:sldId id="275" r:id="rId4"/>
    <p:sldId id="257" r:id="rId5"/>
    <p:sldId id="281" r:id="rId6"/>
    <p:sldId id="277" r:id="rId7"/>
    <p:sldId id="280" r:id="rId8"/>
    <p:sldId id="271" r:id="rId9"/>
    <p:sldId id="262" r:id="rId10"/>
    <p:sldId id="273" r:id="rId11"/>
    <p:sldId id="260" r:id="rId12"/>
    <p:sldId id="263" r:id="rId13"/>
    <p:sldId id="276" r:id="rId14"/>
    <p:sldId id="270" r:id="rId15"/>
    <p:sldId id="259" r:id="rId16"/>
    <p:sldId id="266" r:id="rId17"/>
    <p:sldId id="264" r:id="rId18"/>
    <p:sldId id="278" r:id="rId19"/>
    <p:sldId id="282" r:id="rId20"/>
    <p:sldId id="274" r:id="rId21"/>
    <p:sldId id="265" r:id="rId22"/>
    <p:sldId id="279" r:id="rId23"/>
    <p:sldId id="272" r:id="rId24"/>
    <p:sldId id="269" r:id="rId25"/>
    <p:sldId id="268" r:id="rId26"/>
    <p:sldId id="283"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636" autoAdjust="0"/>
    <p:restoredTop sz="84563" autoAdjust="0"/>
  </p:normalViewPr>
  <p:slideViewPr>
    <p:cSldViewPr snapToGrid="0">
      <p:cViewPr varScale="1">
        <p:scale>
          <a:sx n="56" d="100"/>
          <a:sy n="56" d="100"/>
        </p:scale>
        <p:origin x="388"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86F9AA1-6FAE-4D43-B266-2D18B247FB79}" type="datetimeFigureOut">
              <a:rPr lang="en-GB" smtClean="0"/>
              <a:t>21/01/2020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2B265FC-9696-4BFC-AF02-C7DC8498B249}" type="slidenum">
              <a:rPr lang="en-GB" smtClean="0"/>
              <a:t>‹#›</a:t>
            </a:fld>
            <a:endParaRPr lang="en-GB"/>
          </a:p>
        </p:txBody>
      </p:sp>
    </p:spTree>
    <p:extLst>
      <p:ext uri="{BB962C8B-B14F-4D97-AF65-F5344CB8AC3E}">
        <p14:creationId xmlns:p14="http://schemas.microsoft.com/office/powerpoint/2010/main" val="40177213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Slide 1</a:t>
            </a:r>
            <a:r>
              <a:rPr lang="en-GB" dirty="0"/>
              <a:t> – Introduce Presentation</a:t>
            </a:r>
          </a:p>
          <a:p>
            <a:r>
              <a:rPr lang="en-GB" dirty="0"/>
              <a:t>I would like to share with you all today, my presentation on creative approaches to professional practice.</a:t>
            </a:r>
          </a:p>
        </p:txBody>
      </p:sp>
      <p:sp>
        <p:nvSpPr>
          <p:cNvPr id="4" name="Slide Number Placeholder 3"/>
          <p:cNvSpPr>
            <a:spLocks noGrp="1"/>
          </p:cNvSpPr>
          <p:nvPr>
            <p:ph type="sldNum" sz="quarter" idx="5"/>
          </p:nvPr>
        </p:nvSpPr>
        <p:spPr/>
        <p:txBody>
          <a:bodyPr/>
          <a:lstStyle/>
          <a:p>
            <a:fld id="{F2B265FC-9696-4BFC-AF02-C7DC8498B249}" type="slidenum">
              <a:rPr lang="en-GB" smtClean="0"/>
              <a:t>1</a:t>
            </a:fld>
            <a:endParaRPr lang="en-GB"/>
          </a:p>
        </p:txBody>
      </p:sp>
    </p:spTree>
    <p:extLst>
      <p:ext uri="{BB962C8B-B14F-4D97-AF65-F5344CB8AC3E}">
        <p14:creationId xmlns:p14="http://schemas.microsoft.com/office/powerpoint/2010/main" val="9225450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Slide 2</a:t>
            </a:r>
            <a:r>
              <a:rPr lang="en-GB" dirty="0"/>
              <a:t> – State the aim- I’m going to highlight the role of creative approaches to professional practice through means of making a friendship bracelet.</a:t>
            </a:r>
          </a:p>
        </p:txBody>
      </p:sp>
      <p:sp>
        <p:nvSpPr>
          <p:cNvPr id="4" name="Slide Number Placeholder 3"/>
          <p:cNvSpPr>
            <a:spLocks noGrp="1"/>
          </p:cNvSpPr>
          <p:nvPr>
            <p:ph type="sldNum" sz="quarter" idx="5"/>
          </p:nvPr>
        </p:nvSpPr>
        <p:spPr/>
        <p:txBody>
          <a:bodyPr/>
          <a:lstStyle/>
          <a:p>
            <a:fld id="{F2B265FC-9696-4BFC-AF02-C7DC8498B249}" type="slidenum">
              <a:rPr lang="en-GB" smtClean="0"/>
              <a:t>2</a:t>
            </a:fld>
            <a:endParaRPr lang="en-GB"/>
          </a:p>
        </p:txBody>
      </p:sp>
    </p:spTree>
    <p:extLst>
      <p:ext uri="{BB962C8B-B14F-4D97-AF65-F5344CB8AC3E}">
        <p14:creationId xmlns:p14="http://schemas.microsoft.com/office/powerpoint/2010/main" val="299813991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Slide 3 </a:t>
            </a:r>
            <a:r>
              <a:rPr lang="en-GB" dirty="0"/>
              <a:t>-  State objectives</a:t>
            </a:r>
          </a:p>
          <a:p>
            <a:r>
              <a:rPr lang="en-GB" dirty="0"/>
              <a:t>Define friendships</a:t>
            </a:r>
          </a:p>
          <a:p>
            <a:r>
              <a:rPr lang="en-GB" dirty="0"/>
              <a:t>Define creative approaches</a:t>
            </a:r>
          </a:p>
          <a:p>
            <a:r>
              <a:rPr lang="en-GB" dirty="0"/>
              <a:t>What is a friendship bracelet</a:t>
            </a:r>
          </a:p>
          <a:p>
            <a:r>
              <a:rPr lang="en-GB" dirty="0"/>
              <a:t>How making a friendship bracelet can impact on children’s health and wellbeing? </a:t>
            </a:r>
          </a:p>
          <a:p>
            <a:r>
              <a:rPr lang="en-GB" dirty="0"/>
              <a:t>How do children learn? </a:t>
            </a:r>
          </a:p>
          <a:p>
            <a:r>
              <a:rPr lang="en-GB" dirty="0"/>
              <a:t>Interaction through creative approaches</a:t>
            </a:r>
          </a:p>
          <a:p>
            <a:r>
              <a:rPr lang="en-GB" dirty="0"/>
              <a:t>Creating a friendship bracelet. </a:t>
            </a:r>
          </a:p>
          <a:p>
            <a:r>
              <a:rPr lang="en-GB" dirty="0"/>
              <a:t>Summarise.</a:t>
            </a:r>
          </a:p>
        </p:txBody>
      </p:sp>
      <p:sp>
        <p:nvSpPr>
          <p:cNvPr id="4" name="Slide Number Placeholder 3"/>
          <p:cNvSpPr>
            <a:spLocks noGrp="1"/>
          </p:cNvSpPr>
          <p:nvPr>
            <p:ph type="sldNum" sz="quarter" idx="5"/>
          </p:nvPr>
        </p:nvSpPr>
        <p:spPr/>
        <p:txBody>
          <a:bodyPr/>
          <a:lstStyle/>
          <a:p>
            <a:fld id="{F2B265FC-9696-4BFC-AF02-C7DC8498B249}" type="slidenum">
              <a:rPr lang="en-GB" smtClean="0"/>
              <a:t>3</a:t>
            </a:fld>
            <a:endParaRPr lang="en-GB"/>
          </a:p>
        </p:txBody>
      </p:sp>
    </p:spTree>
    <p:extLst>
      <p:ext uri="{BB962C8B-B14F-4D97-AF65-F5344CB8AC3E}">
        <p14:creationId xmlns:p14="http://schemas.microsoft.com/office/powerpoint/2010/main" val="15502921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Slide 4</a:t>
            </a:r>
            <a:r>
              <a:rPr lang="en-GB" dirty="0"/>
              <a:t> – Forming friendships prove can prove difficult for some children. Failure to bond, connect or converse can often be an issue. </a:t>
            </a:r>
          </a:p>
          <a:p>
            <a:r>
              <a:rPr lang="en-GB" dirty="0"/>
              <a:t>Children who struggle to interact or converse with others, can often appear to be developing slower than others.</a:t>
            </a:r>
          </a:p>
          <a:p>
            <a:r>
              <a:rPr lang="en-GB" dirty="0"/>
              <a:t>Issues such as language barriers, shyness, problems at home, confidence can prevent children from forming friendships.</a:t>
            </a:r>
          </a:p>
          <a:p>
            <a:endParaRPr lang="en-GB" dirty="0"/>
          </a:p>
          <a:p>
            <a:endParaRPr lang="en-GB" dirty="0"/>
          </a:p>
        </p:txBody>
      </p:sp>
      <p:sp>
        <p:nvSpPr>
          <p:cNvPr id="4" name="Slide Number Placeholder 3"/>
          <p:cNvSpPr>
            <a:spLocks noGrp="1"/>
          </p:cNvSpPr>
          <p:nvPr>
            <p:ph type="sldNum" sz="quarter" idx="5"/>
          </p:nvPr>
        </p:nvSpPr>
        <p:spPr/>
        <p:txBody>
          <a:bodyPr/>
          <a:lstStyle/>
          <a:p>
            <a:fld id="{F2B265FC-9696-4BFC-AF02-C7DC8498B249}" type="slidenum">
              <a:rPr lang="en-GB" smtClean="0"/>
              <a:t>4</a:t>
            </a:fld>
            <a:endParaRPr lang="en-GB"/>
          </a:p>
        </p:txBody>
      </p:sp>
    </p:spTree>
    <p:extLst>
      <p:ext uri="{BB962C8B-B14F-4D97-AF65-F5344CB8AC3E}">
        <p14:creationId xmlns:p14="http://schemas.microsoft.com/office/powerpoint/2010/main" val="48413206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Slide 5</a:t>
            </a:r>
            <a:r>
              <a:rPr lang="en-GB" dirty="0"/>
              <a:t>- Introduce why creative approach within professional practice is fundamental to children.</a:t>
            </a:r>
          </a:p>
          <a:p>
            <a:r>
              <a:rPr lang="en-GB" dirty="0"/>
              <a:t>Creative approaches within practice can be used as tools for educators to use within the classroom for children who maybe struggling to connect with the learning environment.</a:t>
            </a:r>
          </a:p>
          <a:p>
            <a:r>
              <a:rPr lang="en-GB" dirty="0"/>
              <a:t>Creative approaches to education can influence children, mentally, physically and emotionally. Therefore, aiding children's development through alternative approaches and addressing other developmental needs that are fundamental to a child’s progression.</a:t>
            </a:r>
          </a:p>
          <a:p>
            <a:r>
              <a:rPr lang="en-GB" dirty="0"/>
              <a:t>Vygotsky, (2004) felt that when children produced something new, albeit through telling a story, singing a song, painting or drawing a picture or making something, it arises from creativity. Therefore, when new discoveries are made it is stemmed from creativity. This highlights how children learn differently, subsequently showing how creativity can produce many fundamental aspects to a child’s learning and development along with skills.</a:t>
            </a:r>
          </a:p>
          <a:p>
            <a:endParaRPr lang="en-GB" dirty="0"/>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F2B265FC-9696-4BFC-AF02-C7DC8498B249}" type="slidenum">
              <a:rPr lang="en-GB" smtClean="0"/>
              <a:t>5</a:t>
            </a:fld>
            <a:endParaRPr lang="en-GB"/>
          </a:p>
        </p:txBody>
      </p:sp>
    </p:spTree>
    <p:extLst>
      <p:ext uri="{BB962C8B-B14F-4D97-AF65-F5344CB8AC3E}">
        <p14:creationId xmlns:p14="http://schemas.microsoft.com/office/powerpoint/2010/main" val="166678391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Slide 6</a:t>
            </a:r>
            <a:r>
              <a:rPr lang="en-GB" dirty="0"/>
              <a:t> – A creative approach within education derives from using alternative methods, thinking outside of the box, producing learning experiences that are thrilling and challenging. Subsequently providing learning experiences that children want to participate in, along with developing their educational attainment levels. Children enjoy creative experiences, creative spaces or environments. Creative experiences such as making bracelets, drawing, painting, cooking, splashing puddles and making shapes, collages with leaves and sand, favourite people albums and tie dying materials and many more can provide exciting and engaging creative experiences for children's development.</a:t>
            </a:r>
          </a:p>
          <a:p>
            <a:r>
              <a:rPr lang="en-GB" dirty="0"/>
              <a:t>Creative approaches can also address issues for children with additional needs and children who have emotional and behavioural issues.</a:t>
            </a:r>
          </a:p>
          <a:p>
            <a:endParaRPr lang="en-GB" dirty="0"/>
          </a:p>
          <a:p>
            <a:endParaRPr lang="en-GB" dirty="0"/>
          </a:p>
          <a:p>
            <a:r>
              <a:rPr lang="en-GB" dirty="0"/>
              <a:t> </a:t>
            </a:r>
          </a:p>
        </p:txBody>
      </p:sp>
      <p:sp>
        <p:nvSpPr>
          <p:cNvPr id="4" name="Slide Number Placeholder 3"/>
          <p:cNvSpPr>
            <a:spLocks noGrp="1"/>
          </p:cNvSpPr>
          <p:nvPr>
            <p:ph type="sldNum" sz="quarter" idx="5"/>
          </p:nvPr>
        </p:nvSpPr>
        <p:spPr/>
        <p:txBody>
          <a:bodyPr/>
          <a:lstStyle/>
          <a:p>
            <a:fld id="{F2B265FC-9696-4BFC-AF02-C7DC8498B249}" type="slidenum">
              <a:rPr lang="en-GB" smtClean="0"/>
              <a:t>6</a:t>
            </a:fld>
            <a:endParaRPr lang="en-GB"/>
          </a:p>
        </p:txBody>
      </p:sp>
    </p:spTree>
    <p:extLst>
      <p:ext uri="{BB962C8B-B14F-4D97-AF65-F5344CB8AC3E}">
        <p14:creationId xmlns:p14="http://schemas.microsoft.com/office/powerpoint/2010/main" val="164039203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Slide 7</a:t>
            </a:r>
            <a:r>
              <a:rPr lang="en-GB" dirty="0"/>
              <a:t> – Children learn from a multitude of ways. </a:t>
            </a:r>
          </a:p>
          <a:p>
            <a:r>
              <a:rPr lang="en-GB" dirty="0"/>
              <a:t>At their own rate.</a:t>
            </a:r>
          </a:p>
          <a:p>
            <a:r>
              <a:rPr lang="en-GB" dirty="0"/>
              <a:t>No one size all fits all approach.</a:t>
            </a:r>
          </a:p>
          <a:p>
            <a:r>
              <a:rPr lang="en-GB" dirty="0"/>
              <a:t>Children learn by doing, touching, smelling, conversing, making things creatively.</a:t>
            </a:r>
          </a:p>
          <a:p>
            <a:r>
              <a:rPr lang="en-GB" dirty="0"/>
              <a:t>Creative activities are an excellent way to engage children who struggle to learn in social surroundings.</a:t>
            </a:r>
          </a:p>
          <a:p>
            <a:r>
              <a:rPr lang="en-GB" dirty="0"/>
              <a:t>Children learn when they communicate with others.</a:t>
            </a:r>
          </a:p>
          <a:p>
            <a:r>
              <a:rPr lang="en-GB" dirty="0"/>
              <a:t>Most children are nosey, inquisitive and want to try new learning experiences.</a:t>
            </a:r>
          </a:p>
          <a:p>
            <a:r>
              <a:rPr lang="en-GB" dirty="0"/>
              <a:t>Promotes social learning.</a:t>
            </a:r>
          </a:p>
        </p:txBody>
      </p:sp>
      <p:sp>
        <p:nvSpPr>
          <p:cNvPr id="4" name="Slide Number Placeholder 3"/>
          <p:cNvSpPr>
            <a:spLocks noGrp="1"/>
          </p:cNvSpPr>
          <p:nvPr>
            <p:ph type="sldNum" sz="quarter" idx="5"/>
          </p:nvPr>
        </p:nvSpPr>
        <p:spPr/>
        <p:txBody>
          <a:bodyPr/>
          <a:lstStyle/>
          <a:p>
            <a:fld id="{F2B265FC-9696-4BFC-AF02-C7DC8498B249}" type="slidenum">
              <a:rPr lang="en-GB" smtClean="0"/>
              <a:t>7</a:t>
            </a:fld>
            <a:endParaRPr lang="en-GB"/>
          </a:p>
        </p:txBody>
      </p:sp>
    </p:spTree>
    <p:extLst>
      <p:ext uri="{BB962C8B-B14F-4D97-AF65-F5344CB8AC3E}">
        <p14:creationId xmlns:p14="http://schemas.microsoft.com/office/powerpoint/2010/main" val="311480996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Slide 8</a:t>
            </a:r>
            <a:r>
              <a:rPr lang="en-GB" dirty="0"/>
              <a:t> – Define friendship. </a:t>
            </a:r>
          </a:p>
          <a:p>
            <a:r>
              <a:rPr lang="en-GB" dirty="0"/>
              <a:t>What is friendship?</a:t>
            </a:r>
          </a:p>
          <a:p>
            <a:r>
              <a:rPr lang="en-GB" dirty="0"/>
              <a:t>A likeness for a person.</a:t>
            </a:r>
          </a:p>
          <a:p>
            <a:r>
              <a:rPr lang="en-GB" dirty="0"/>
              <a:t>A bond.</a:t>
            </a:r>
          </a:p>
          <a:p>
            <a:r>
              <a:rPr lang="en-GB" dirty="0"/>
              <a:t>Caring for someone.</a:t>
            </a:r>
          </a:p>
          <a:p>
            <a:r>
              <a:rPr lang="en-GB" dirty="0"/>
              <a:t>A connection with someone.</a:t>
            </a:r>
          </a:p>
        </p:txBody>
      </p:sp>
      <p:sp>
        <p:nvSpPr>
          <p:cNvPr id="4" name="Slide Number Placeholder 3"/>
          <p:cNvSpPr>
            <a:spLocks noGrp="1"/>
          </p:cNvSpPr>
          <p:nvPr>
            <p:ph type="sldNum" sz="quarter" idx="5"/>
          </p:nvPr>
        </p:nvSpPr>
        <p:spPr/>
        <p:txBody>
          <a:bodyPr/>
          <a:lstStyle/>
          <a:p>
            <a:fld id="{F2B265FC-9696-4BFC-AF02-C7DC8498B249}" type="slidenum">
              <a:rPr lang="en-GB" smtClean="0"/>
              <a:t>8</a:t>
            </a:fld>
            <a:endParaRPr lang="en-GB"/>
          </a:p>
        </p:txBody>
      </p:sp>
    </p:spTree>
    <p:extLst>
      <p:ext uri="{BB962C8B-B14F-4D97-AF65-F5344CB8AC3E}">
        <p14:creationId xmlns:p14="http://schemas.microsoft.com/office/powerpoint/2010/main" val="293120382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Slide 9</a:t>
            </a:r>
            <a:r>
              <a:rPr lang="en-GB" dirty="0"/>
              <a:t> – How is a friendship bracelet considered a creative approach to professional practice. </a:t>
            </a:r>
          </a:p>
        </p:txBody>
      </p:sp>
      <p:sp>
        <p:nvSpPr>
          <p:cNvPr id="4" name="Slide Number Placeholder 3"/>
          <p:cNvSpPr>
            <a:spLocks noGrp="1"/>
          </p:cNvSpPr>
          <p:nvPr>
            <p:ph type="sldNum" sz="quarter" idx="5"/>
          </p:nvPr>
        </p:nvSpPr>
        <p:spPr/>
        <p:txBody>
          <a:bodyPr/>
          <a:lstStyle/>
          <a:p>
            <a:fld id="{F2B265FC-9696-4BFC-AF02-C7DC8498B249}" type="slidenum">
              <a:rPr lang="en-GB" smtClean="0"/>
              <a:t>9</a:t>
            </a:fld>
            <a:endParaRPr lang="en-GB"/>
          </a:p>
        </p:txBody>
      </p:sp>
    </p:spTree>
    <p:extLst>
      <p:ext uri="{BB962C8B-B14F-4D97-AF65-F5344CB8AC3E}">
        <p14:creationId xmlns:p14="http://schemas.microsoft.com/office/powerpoint/2010/main" val="20624502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Slide 10 – </a:t>
            </a:r>
            <a:r>
              <a:rPr lang="en-GB" b="0" dirty="0"/>
              <a:t>Making bracelets help children to connect naturally.</a:t>
            </a:r>
          </a:p>
          <a:p>
            <a:endParaRPr lang="en-GB" b="0" dirty="0"/>
          </a:p>
          <a:p>
            <a:endParaRPr lang="en-GB" b="0" dirty="0"/>
          </a:p>
        </p:txBody>
      </p:sp>
      <p:sp>
        <p:nvSpPr>
          <p:cNvPr id="4" name="Slide Number Placeholder 3"/>
          <p:cNvSpPr>
            <a:spLocks noGrp="1"/>
          </p:cNvSpPr>
          <p:nvPr>
            <p:ph type="sldNum" sz="quarter" idx="5"/>
          </p:nvPr>
        </p:nvSpPr>
        <p:spPr/>
        <p:txBody>
          <a:bodyPr/>
          <a:lstStyle/>
          <a:p>
            <a:fld id="{F2B265FC-9696-4BFC-AF02-C7DC8498B249}" type="slidenum">
              <a:rPr lang="en-GB" smtClean="0"/>
              <a:t>10</a:t>
            </a:fld>
            <a:endParaRPr lang="en-GB"/>
          </a:p>
        </p:txBody>
      </p:sp>
    </p:spTree>
    <p:extLst>
      <p:ext uri="{BB962C8B-B14F-4D97-AF65-F5344CB8AC3E}">
        <p14:creationId xmlns:p14="http://schemas.microsoft.com/office/powerpoint/2010/main" val="321318743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Slide 11 </a:t>
            </a:r>
            <a:r>
              <a:rPr lang="en-GB" dirty="0"/>
              <a:t>– Can help children from different cultural backgrounds to strike up a conversation.</a:t>
            </a:r>
          </a:p>
          <a:p>
            <a:r>
              <a:rPr lang="en-GB" dirty="0"/>
              <a:t>Helps children to connect and trust. </a:t>
            </a:r>
          </a:p>
          <a:p>
            <a:endParaRPr lang="en-GB" dirty="0"/>
          </a:p>
        </p:txBody>
      </p:sp>
      <p:sp>
        <p:nvSpPr>
          <p:cNvPr id="4" name="Slide Number Placeholder 3"/>
          <p:cNvSpPr>
            <a:spLocks noGrp="1"/>
          </p:cNvSpPr>
          <p:nvPr>
            <p:ph type="sldNum" sz="quarter" idx="5"/>
          </p:nvPr>
        </p:nvSpPr>
        <p:spPr/>
        <p:txBody>
          <a:bodyPr/>
          <a:lstStyle/>
          <a:p>
            <a:fld id="{F2B265FC-9696-4BFC-AF02-C7DC8498B249}" type="slidenum">
              <a:rPr lang="en-GB" smtClean="0"/>
              <a:t>11</a:t>
            </a:fld>
            <a:endParaRPr lang="en-GB"/>
          </a:p>
        </p:txBody>
      </p:sp>
    </p:spTree>
    <p:extLst>
      <p:ext uri="{BB962C8B-B14F-4D97-AF65-F5344CB8AC3E}">
        <p14:creationId xmlns:p14="http://schemas.microsoft.com/office/powerpoint/2010/main" val="417945439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Slide 12 </a:t>
            </a:r>
            <a:r>
              <a:rPr lang="en-GB" dirty="0"/>
              <a:t>- Create, repair, maintain and share friendship</a:t>
            </a:r>
          </a:p>
          <a:p>
            <a:r>
              <a:rPr lang="en-GB" dirty="0"/>
              <a:t>Encourage conversation between children from different friendship groups, backgrounds, cultures and personalities.</a:t>
            </a:r>
          </a:p>
          <a:p>
            <a:r>
              <a:rPr lang="en-GB" dirty="0"/>
              <a:t>Instigates discussion on lots of different topics.</a:t>
            </a:r>
          </a:p>
          <a:p>
            <a:r>
              <a:rPr lang="en-GB" dirty="0"/>
              <a:t>Can help children to offload issues or concerns.</a:t>
            </a:r>
          </a:p>
          <a:p>
            <a:r>
              <a:rPr lang="en-GB" dirty="0"/>
              <a:t>Promotes the importance of creative learning and abilities.</a:t>
            </a:r>
          </a:p>
          <a:p>
            <a:r>
              <a:rPr lang="en-GB" dirty="0"/>
              <a:t>Helps children to develop their fine motor skills alongside hand and eye coordination.</a:t>
            </a:r>
          </a:p>
          <a:p>
            <a:r>
              <a:rPr lang="en-GB" dirty="0"/>
              <a:t>Develop team working skills.</a:t>
            </a:r>
          </a:p>
          <a:p>
            <a:r>
              <a:rPr lang="en-GB" dirty="0"/>
              <a:t>Promotes sharing.</a:t>
            </a:r>
          </a:p>
          <a:p>
            <a:r>
              <a:rPr lang="en-GB" dirty="0"/>
              <a:t>Improves children’s knowledge on colours. Each colour could signify a different meaning to each child.</a:t>
            </a:r>
          </a:p>
          <a:p>
            <a:r>
              <a:rPr lang="en-GB" dirty="0"/>
              <a:t>Helps children to identify with others.</a:t>
            </a:r>
          </a:p>
          <a:p>
            <a:r>
              <a:rPr lang="en-GB" dirty="0"/>
              <a:t>Helps children to break down barriers with children they wouldn’t ordinarily mix with.</a:t>
            </a:r>
          </a:p>
          <a:p>
            <a:endParaRPr lang="en-GB" dirty="0"/>
          </a:p>
          <a:p>
            <a:endParaRPr lang="en-GB" dirty="0"/>
          </a:p>
        </p:txBody>
      </p:sp>
      <p:sp>
        <p:nvSpPr>
          <p:cNvPr id="4" name="Slide Number Placeholder 3"/>
          <p:cNvSpPr>
            <a:spLocks noGrp="1"/>
          </p:cNvSpPr>
          <p:nvPr>
            <p:ph type="sldNum" sz="quarter" idx="5"/>
          </p:nvPr>
        </p:nvSpPr>
        <p:spPr/>
        <p:txBody>
          <a:bodyPr/>
          <a:lstStyle/>
          <a:p>
            <a:fld id="{F2B265FC-9696-4BFC-AF02-C7DC8498B249}" type="slidenum">
              <a:rPr lang="en-GB" smtClean="0"/>
              <a:t>12</a:t>
            </a:fld>
            <a:endParaRPr lang="en-GB"/>
          </a:p>
        </p:txBody>
      </p:sp>
    </p:spTree>
    <p:extLst>
      <p:ext uri="{BB962C8B-B14F-4D97-AF65-F5344CB8AC3E}">
        <p14:creationId xmlns:p14="http://schemas.microsoft.com/office/powerpoint/2010/main" val="289141121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Slide 13 </a:t>
            </a:r>
            <a:r>
              <a:rPr lang="en-GB" dirty="0"/>
              <a:t>– Initiate communication with peers and educators.</a:t>
            </a:r>
          </a:p>
          <a:p>
            <a:r>
              <a:rPr lang="en-GB" dirty="0"/>
              <a:t>Can prove a distraction. </a:t>
            </a:r>
          </a:p>
          <a:p>
            <a:r>
              <a:rPr lang="en-GB" dirty="0"/>
              <a:t>Can be used as a tool for educators to access children’s verbal skills, fine motor skills and social skills.</a:t>
            </a:r>
          </a:p>
          <a:p>
            <a:endParaRPr lang="en-GB" dirty="0"/>
          </a:p>
          <a:p>
            <a:endParaRPr lang="en-GB" dirty="0"/>
          </a:p>
        </p:txBody>
      </p:sp>
      <p:sp>
        <p:nvSpPr>
          <p:cNvPr id="4" name="Slide Number Placeholder 3"/>
          <p:cNvSpPr>
            <a:spLocks noGrp="1"/>
          </p:cNvSpPr>
          <p:nvPr>
            <p:ph type="sldNum" sz="quarter" idx="5"/>
          </p:nvPr>
        </p:nvSpPr>
        <p:spPr/>
        <p:txBody>
          <a:bodyPr/>
          <a:lstStyle/>
          <a:p>
            <a:fld id="{F2B265FC-9696-4BFC-AF02-C7DC8498B249}" type="slidenum">
              <a:rPr lang="en-GB" smtClean="0"/>
              <a:t>13</a:t>
            </a:fld>
            <a:endParaRPr lang="en-GB"/>
          </a:p>
        </p:txBody>
      </p:sp>
    </p:spTree>
    <p:extLst>
      <p:ext uri="{BB962C8B-B14F-4D97-AF65-F5344CB8AC3E}">
        <p14:creationId xmlns:p14="http://schemas.microsoft.com/office/powerpoint/2010/main" val="229379458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Slide 14 </a:t>
            </a:r>
            <a:r>
              <a:rPr lang="en-GB" dirty="0"/>
              <a:t>– Consider the ages of the children.</a:t>
            </a:r>
          </a:p>
          <a:p>
            <a:r>
              <a:rPr lang="en-GB" dirty="0"/>
              <a:t>Differentiate with the materials according to age of children.</a:t>
            </a:r>
          </a:p>
          <a:p>
            <a:r>
              <a:rPr lang="en-GB" dirty="0"/>
              <a:t>Mix abilities amongst children to model behaviour and learning.</a:t>
            </a:r>
          </a:p>
        </p:txBody>
      </p:sp>
      <p:sp>
        <p:nvSpPr>
          <p:cNvPr id="4" name="Slide Number Placeholder 3"/>
          <p:cNvSpPr>
            <a:spLocks noGrp="1"/>
          </p:cNvSpPr>
          <p:nvPr>
            <p:ph type="sldNum" sz="quarter" idx="5"/>
          </p:nvPr>
        </p:nvSpPr>
        <p:spPr/>
        <p:txBody>
          <a:bodyPr/>
          <a:lstStyle/>
          <a:p>
            <a:fld id="{F2B265FC-9696-4BFC-AF02-C7DC8498B249}" type="slidenum">
              <a:rPr lang="en-GB" smtClean="0"/>
              <a:t>14</a:t>
            </a:fld>
            <a:endParaRPr lang="en-GB"/>
          </a:p>
        </p:txBody>
      </p:sp>
    </p:spTree>
    <p:extLst>
      <p:ext uri="{BB962C8B-B14F-4D97-AF65-F5344CB8AC3E}">
        <p14:creationId xmlns:p14="http://schemas.microsoft.com/office/powerpoint/2010/main" val="232635784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Slide 15 </a:t>
            </a:r>
            <a:r>
              <a:rPr lang="en-GB" dirty="0"/>
              <a:t>– Here is a demonstration of a friendship bracelet, albeit at a more advanced level.</a:t>
            </a:r>
          </a:p>
          <a:p>
            <a:r>
              <a:rPr lang="en-GB" dirty="0"/>
              <a:t>The concept is the same with fewer strands of wool or string.</a:t>
            </a:r>
          </a:p>
        </p:txBody>
      </p:sp>
      <p:sp>
        <p:nvSpPr>
          <p:cNvPr id="4" name="Slide Number Placeholder 3"/>
          <p:cNvSpPr>
            <a:spLocks noGrp="1"/>
          </p:cNvSpPr>
          <p:nvPr>
            <p:ph type="sldNum" sz="quarter" idx="5"/>
          </p:nvPr>
        </p:nvSpPr>
        <p:spPr/>
        <p:txBody>
          <a:bodyPr/>
          <a:lstStyle/>
          <a:p>
            <a:fld id="{F2B265FC-9696-4BFC-AF02-C7DC8498B249}" type="slidenum">
              <a:rPr lang="en-GB" smtClean="0"/>
              <a:t>15</a:t>
            </a:fld>
            <a:endParaRPr lang="en-GB"/>
          </a:p>
        </p:txBody>
      </p:sp>
    </p:spTree>
    <p:extLst>
      <p:ext uri="{BB962C8B-B14F-4D97-AF65-F5344CB8AC3E}">
        <p14:creationId xmlns:p14="http://schemas.microsoft.com/office/powerpoint/2010/main" val="301434916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Slide 16 </a:t>
            </a:r>
            <a:r>
              <a:rPr lang="en-GB" dirty="0"/>
              <a:t>– These are the materials required to make a bracelet.</a:t>
            </a:r>
          </a:p>
          <a:p>
            <a:r>
              <a:rPr lang="en-GB" dirty="0"/>
              <a:t>Please note when young children are making bracelets please refrain from using beads for safety methods.</a:t>
            </a:r>
          </a:p>
          <a:p>
            <a:endParaRPr lang="en-GB" dirty="0"/>
          </a:p>
        </p:txBody>
      </p:sp>
      <p:sp>
        <p:nvSpPr>
          <p:cNvPr id="4" name="Slide Number Placeholder 3"/>
          <p:cNvSpPr>
            <a:spLocks noGrp="1"/>
          </p:cNvSpPr>
          <p:nvPr>
            <p:ph type="sldNum" sz="quarter" idx="5"/>
          </p:nvPr>
        </p:nvSpPr>
        <p:spPr/>
        <p:txBody>
          <a:bodyPr/>
          <a:lstStyle/>
          <a:p>
            <a:fld id="{F2B265FC-9696-4BFC-AF02-C7DC8498B249}" type="slidenum">
              <a:rPr lang="en-GB" smtClean="0"/>
              <a:t>16</a:t>
            </a:fld>
            <a:endParaRPr lang="en-GB"/>
          </a:p>
        </p:txBody>
      </p:sp>
    </p:spTree>
    <p:extLst>
      <p:ext uri="{BB962C8B-B14F-4D97-AF65-F5344CB8AC3E}">
        <p14:creationId xmlns:p14="http://schemas.microsoft.com/office/powerpoint/2010/main" val="271394245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Slide 17 </a:t>
            </a:r>
            <a:r>
              <a:rPr lang="en-GB" dirty="0"/>
              <a:t>– This is a step by step process on how to make a bracelet. The process helps children with the following:</a:t>
            </a:r>
          </a:p>
          <a:p>
            <a:r>
              <a:rPr lang="en-GB" dirty="0"/>
              <a:t>It encourages children to converse with each other. Therefore, improving their vocabulary. Help each other. Identify colours, choose colours, count, use a scissors, develop their fine motor skills and weave the wool or string backwards and forwards. Therefore, encouraging the children to chat to each other, instruct each other, model behaviour, share interests, have fun, develop conversation, make something they can take home. Improve their confidence, self esteem and self worth. Gives them a sense of achievement. When children are naming colours or counting, you can incorporate the Welsh language and ask them to count and name colours in Welsh.</a:t>
            </a:r>
          </a:p>
        </p:txBody>
      </p:sp>
      <p:sp>
        <p:nvSpPr>
          <p:cNvPr id="4" name="Slide Number Placeholder 3"/>
          <p:cNvSpPr>
            <a:spLocks noGrp="1"/>
          </p:cNvSpPr>
          <p:nvPr>
            <p:ph type="sldNum" sz="quarter" idx="5"/>
          </p:nvPr>
        </p:nvSpPr>
        <p:spPr/>
        <p:txBody>
          <a:bodyPr/>
          <a:lstStyle/>
          <a:p>
            <a:fld id="{F2B265FC-9696-4BFC-AF02-C7DC8498B249}" type="slidenum">
              <a:rPr lang="en-GB" smtClean="0"/>
              <a:t>17</a:t>
            </a:fld>
            <a:endParaRPr lang="en-GB"/>
          </a:p>
        </p:txBody>
      </p:sp>
    </p:spTree>
    <p:extLst>
      <p:ext uri="{BB962C8B-B14F-4D97-AF65-F5344CB8AC3E}">
        <p14:creationId xmlns:p14="http://schemas.microsoft.com/office/powerpoint/2010/main" val="24978017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Slide 18 -  </a:t>
            </a:r>
            <a:r>
              <a:rPr lang="en-GB" b="0" dirty="0"/>
              <a:t>Friendship Bracelets are an excellent creative approach used within professional practice, especially when resources are low within schools.</a:t>
            </a:r>
          </a:p>
          <a:p>
            <a:r>
              <a:rPr lang="en-GB" b="0" dirty="0"/>
              <a:t>Many schools have limited funds for creative resources when their budget is used up on extra support staff for children who need extra help. Many schools in areas of deprivation have countess support staff to assist with additional needs children and children suffering with affects from family issues. An effective approach to use within nurture groups.</a:t>
            </a:r>
          </a:p>
          <a:p>
            <a:endParaRPr lang="en-GB" b="0" dirty="0"/>
          </a:p>
        </p:txBody>
      </p:sp>
      <p:sp>
        <p:nvSpPr>
          <p:cNvPr id="4" name="Slide Number Placeholder 3"/>
          <p:cNvSpPr>
            <a:spLocks noGrp="1"/>
          </p:cNvSpPr>
          <p:nvPr>
            <p:ph type="sldNum" sz="quarter" idx="5"/>
          </p:nvPr>
        </p:nvSpPr>
        <p:spPr/>
        <p:txBody>
          <a:bodyPr/>
          <a:lstStyle/>
          <a:p>
            <a:fld id="{F2B265FC-9696-4BFC-AF02-C7DC8498B249}" type="slidenum">
              <a:rPr lang="en-GB" smtClean="0"/>
              <a:t>18</a:t>
            </a:fld>
            <a:endParaRPr lang="en-GB"/>
          </a:p>
        </p:txBody>
      </p:sp>
    </p:spTree>
    <p:extLst>
      <p:ext uri="{BB962C8B-B14F-4D97-AF65-F5344CB8AC3E}">
        <p14:creationId xmlns:p14="http://schemas.microsoft.com/office/powerpoint/2010/main" val="41051898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Slide 19 – </a:t>
            </a:r>
            <a:r>
              <a:rPr lang="en-GB" dirty="0"/>
              <a:t>Nurture Groups are small groups set up within primary schools to nurture children with social, emotional and challenging behaviour (Cooper &amp; </a:t>
            </a:r>
            <a:r>
              <a:rPr lang="en-GB" dirty="0" err="1"/>
              <a:t>Tiknaz</a:t>
            </a:r>
            <a:r>
              <a:rPr lang="en-GB" dirty="0"/>
              <a:t>, 2006) </a:t>
            </a:r>
          </a:p>
          <a:p>
            <a:r>
              <a:rPr lang="en-GB" dirty="0"/>
              <a:t>Children are encouraged to develop skills such as turn taking, listening and sharing. Skills they might not have acquired at home.</a:t>
            </a:r>
          </a:p>
          <a:p>
            <a:r>
              <a:rPr lang="en-GB" dirty="0"/>
              <a:t>Modelling positive relationships is promoted and demonstrated by teaching staff, to encourage children to develop their behaviour and make friends.</a:t>
            </a:r>
          </a:p>
          <a:p>
            <a:r>
              <a:rPr lang="en-GB" dirty="0"/>
              <a:t>Communication is also a fundamental element of the nurture group. Therefore, highlighting how significant friendship bracelets could be to creative learning for nurturing groups (Bennathan &amp; Boxall, 2000).</a:t>
            </a:r>
          </a:p>
          <a:p>
            <a:r>
              <a:rPr lang="en-GB" dirty="0"/>
              <a:t>Creating friendship bracelets is an effective way to promote turn taking, sharing and communication within the nurture groups.</a:t>
            </a:r>
          </a:p>
          <a:p>
            <a:endParaRPr lang="en-GB" dirty="0"/>
          </a:p>
        </p:txBody>
      </p:sp>
      <p:sp>
        <p:nvSpPr>
          <p:cNvPr id="4" name="Slide Number Placeholder 3"/>
          <p:cNvSpPr>
            <a:spLocks noGrp="1"/>
          </p:cNvSpPr>
          <p:nvPr>
            <p:ph type="sldNum" sz="quarter" idx="5"/>
          </p:nvPr>
        </p:nvSpPr>
        <p:spPr/>
        <p:txBody>
          <a:bodyPr/>
          <a:lstStyle/>
          <a:p>
            <a:fld id="{F2B265FC-9696-4BFC-AF02-C7DC8498B249}" type="slidenum">
              <a:rPr lang="en-GB" smtClean="0"/>
              <a:t>19</a:t>
            </a:fld>
            <a:endParaRPr lang="en-GB"/>
          </a:p>
        </p:txBody>
      </p:sp>
    </p:spTree>
    <p:extLst>
      <p:ext uri="{BB962C8B-B14F-4D97-AF65-F5344CB8AC3E}">
        <p14:creationId xmlns:p14="http://schemas.microsoft.com/office/powerpoint/2010/main" val="235659663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Slide 20 – </a:t>
            </a:r>
            <a:r>
              <a:rPr lang="en-GB" b="0" dirty="0"/>
              <a:t>Why don’t you have a go at making a friendship bracelet? I have provided you all with resources to have a go.</a:t>
            </a:r>
          </a:p>
        </p:txBody>
      </p:sp>
      <p:sp>
        <p:nvSpPr>
          <p:cNvPr id="4" name="Slide Number Placeholder 3"/>
          <p:cNvSpPr>
            <a:spLocks noGrp="1"/>
          </p:cNvSpPr>
          <p:nvPr>
            <p:ph type="sldNum" sz="quarter" idx="5"/>
          </p:nvPr>
        </p:nvSpPr>
        <p:spPr/>
        <p:txBody>
          <a:bodyPr/>
          <a:lstStyle/>
          <a:p>
            <a:fld id="{F2B265FC-9696-4BFC-AF02-C7DC8498B249}" type="slidenum">
              <a:rPr lang="en-GB" smtClean="0"/>
              <a:t>20</a:t>
            </a:fld>
            <a:endParaRPr lang="en-GB"/>
          </a:p>
        </p:txBody>
      </p:sp>
    </p:spTree>
    <p:extLst>
      <p:ext uri="{BB962C8B-B14F-4D97-AF65-F5344CB8AC3E}">
        <p14:creationId xmlns:p14="http://schemas.microsoft.com/office/powerpoint/2010/main" val="300881113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Slide 21 – </a:t>
            </a:r>
            <a:r>
              <a:rPr lang="en-GB" b="0" dirty="0"/>
              <a:t>There a far more positives than negatives to this creative approach to professional practice.</a:t>
            </a:r>
          </a:p>
          <a:p>
            <a:r>
              <a:rPr lang="en-GB" b="0" dirty="0"/>
              <a:t>Can be used as a reward </a:t>
            </a:r>
          </a:p>
          <a:p>
            <a:r>
              <a:rPr lang="en-GB" b="0" dirty="0"/>
              <a:t>Can be therapeutic</a:t>
            </a:r>
          </a:p>
          <a:p>
            <a:r>
              <a:rPr lang="en-GB" b="0" dirty="0"/>
              <a:t>Used to develop conversation</a:t>
            </a:r>
          </a:p>
          <a:p>
            <a:r>
              <a:rPr lang="en-GB" b="0" dirty="0"/>
              <a:t>Serve as a distraction</a:t>
            </a:r>
          </a:p>
          <a:p>
            <a:r>
              <a:rPr lang="en-GB" b="0" dirty="0"/>
              <a:t>Can be used in a quiet setting for a one to one interaction between teacher and pupil.</a:t>
            </a:r>
          </a:p>
          <a:p>
            <a:r>
              <a:rPr lang="en-GB" b="0" dirty="0"/>
              <a:t>Helps children to wind down at the end of a busy week.</a:t>
            </a:r>
          </a:p>
          <a:p>
            <a:r>
              <a:rPr lang="en-GB" b="0" dirty="0"/>
              <a:t>Puts children on an even keel when they have the same bracelet as a class peer.</a:t>
            </a:r>
          </a:p>
          <a:p>
            <a:r>
              <a:rPr lang="en-GB" b="0" dirty="0"/>
              <a:t>Becomes an attachment or bond</a:t>
            </a:r>
          </a:p>
          <a:p>
            <a:r>
              <a:rPr lang="en-GB" b="0" dirty="0"/>
              <a:t>Can be used as an assessment tool.</a:t>
            </a:r>
          </a:p>
          <a:p>
            <a:endParaRPr lang="en-GB" b="0" dirty="0"/>
          </a:p>
          <a:p>
            <a:endParaRPr lang="en-GB" b="0" dirty="0"/>
          </a:p>
          <a:p>
            <a:endParaRPr lang="en-GB" b="0" dirty="0"/>
          </a:p>
        </p:txBody>
      </p:sp>
      <p:sp>
        <p:nvSpPr>
          <p:cNvPr id="4" name="Slide Number Placeholder 3"/>
          <p:cNvSpPr>
            <a:spLocks noGrp="1"/>
          </p:cNvSpPr>
          <p:nvPr>
            <p:ph type="sldNum" sz="quarter" idx="5"/>
          </p:nvPr>
        </p:nvSpPr>
        <p:spPr/>
        <p:txBody>
          <a:bodyPr/>
          <a:lstStyle/>
          <a:p>
            <a:fld id="{F2B265FC-9696-4BFC-AF02-C7DC8498B249}" type="slidenum">
              <a:rPr lang="en-GB" smtClean="0"/>
              <a:t>21</a:t>
            </a:fld>
            <a:endParaRPr lang="en-GB"/>
          </a:p>
        </p:txBody>
      </p:sp>
    </p:spTree>
    <p:extLst>
      <p:ext uri="{BB962C8B-B14F-4D97-AF65-F5344CB8AC3E}">
        <p14:creationId xmlns:p14="http://schemas.microsoft.com/office/powerpoint/2010/main" val="273275675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Slide 22 </a:t>
            </a:r>
            <a:r>
              <a:rPr lang="en-GB" dirty="0"/>
              <a:t>– Some children find sitting still challenging</a:t>
            </a:r>
          </a:p>
          <a:p>
            <a:r>
              <a:rPr lang="en-GB" dirty="0"/>
              <a:t>This creative approach needs staff to monitor it.</a:t>
            </a:r>
          </a:p>
          <a:p>
            <a:r>
              <a:rPr lang="en-GB" dirty="0"/>
              <a:t>Sometimes finding wool or string can be a nonstarter when resources are low.</a:t>
            </a:r>
          </a:p>
        </p:txBody>
      </p:sp>
      <p:sp>
        <p:nvSpPr>
          <p:cNvPr id="4" name="Slide Number Placeholder 3"/>
          <p:cNvSpPr>
            <a:spLocks noGrp="1"/>
          </p:cNvSpPr>
          <p:nvPr>
            <p:ph type="sldNum" sz="quarter" idx="5"/>
          </p:nvPr>
        </p:nvSpPr>
        <p:spPr/>
        <p:txBody>
          <a:bodyPr/>
          <a:lstStyle/>
          <a:p>
            <a:fld id="{F2B265FC-9696-4BFC-AF02-C7DC8498B249}" type="slidenum">
              <a:rPr lang="en-GB" smtClean="0"/>
              <a:t>22</a:t>
            </a:fld>
            <a:endParaRPr lang="en-GB"/>
          </a:p>
        </p:txBody>
      </p:sp>
    </p:spTree>
    <p:extLst>
      <p:ext uri="{BB962C8B-B14F-4D97-AF65-F5344CB8AC3E}">
        <p14:creationId xmlns:p14="http://schemas.microsoft.com/office/powerpoint/2010/main" val="411437261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Slide 23 – </a:t>
            </a:r>
            <a:r>
              <a:rPr lang="en-GB" b="0" dirty="0"/>
              <a:t>Summarises the presentation </a:t>
            </a:r>
          </a:p>
        </p:txBody>
      </p:sp>
      <p:sp>
        <p:nvSpPr>
          <p:cNvPr id="4" name="Slide Number Placeholder 3"/>
          <p:cNvSpPr>
            <a:spLocks noGrp="1"/>
          </p:cNvSpPr>
          <p:nvPr>
            <p:ph type="sldNum" sz="quarter" idx="5"/>
          </p:nvPr>
        </p:nvSpPr>
        <p:spPr/>
        <p:txBody>
          <a:bodyPr/>
          <a:lstStyle/>
          <a:p>
            <a:fld id="{F2B265FC-9696-4BFC-AF02-C7DC8498B249}" type="slidenum">
              <a:rPr lang="en-GB" smtClean="0"/>
              <a:t>23</a:t>
            </a:fld>
            <a:endParaRPr lang="en-GB"/>
          </a:p>
        </p:txBody>
      </p:sp>
    </p:spTree>
    <p:extLst>
      <p:ext uri="{BB962C8B-B14F-4D97-AF65-F5344CB8AC3E}">
        <p14:creationId xmlns:p14="http://schemas.microsoft.com/office/powerpoint/2010/main" val="240597851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Slide 24</a:t>
            </a:r>
            <a:r>
              <a:rPr lang="en-GB" dirty="0"/>
              <a:t> – Provides an apt quote on how this simple creative approach can bring out the best in children who might need a little extra help in promoting who they are creatively, verbally and behaviourally. </a:t>
            </a:r>
          </a:p>
        </p:txBody>
      </p:sp>
      <p:sp>
        <p:nvSpPr>
          <p:cNvPr id="4" name="Slide Number Placeholder 3"/>
          <p:cNvSpPr>
            <a:spLocks noGrp="1"/>
          </p:cNvSpPr>
          <p:nvPr>
            <p:ph type="sldNum" sz="quarter" idx="5"/>
          </p:nvPr>
        </p:nvSpPr>
        <p:spPr/>
        <p:txBody>
          <a:bodyPr/>
          <a:lstStyle/>
          <a:p>
            <a:fld id="{F2B265FC-9696-4BFC-AF02-C7DC8498B249}" type="slidenum">
              <a:rPr lang="en-GB" smtClean="0"/>
              <a:t>24</a:t>
            </a:fld>
            <a:endParaRPr lang="en-GB"/>
          </a:p>
        </p:txBody>
      </p:sp>
    </p:spTree>
    <p:extLst>
      <p:ext uri="{BB962C8B-B14F-4D97-AF65-F5344CB8AC3E}">
        <p14:creationId xmlns:p14="http://schemas.microsoft.com/office/powerpoint/2010/main" val="385751143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Slide 25 </a:t>
            </a:r>
            <a:r>
              <a:rPr lang="en-GB" dirty="0"/>
              <a:t>- References</a:t>
            </a:r>
          </a:p>
        </p:txBody>
      </p:sp>
      <p:sp>
        <p:nvSpPr>
          <p:cNvPr id="4" name="Slide Number Placeholder 3"/>
          <p:cNvSpPr>
            <a:spLocks noGrp="1"/>
          </p:cNvSpPr>
          <p:nvPr>
            <p:ph type="sldNum" sz="quarter" idx="5"/>
          </p:nvPr>
        </p:nvSpPr>
        <p:spPr/>
        <p:txBody>
          <a:bodyPr/>
          <a:lstStyle/>
          <a:p>
            <a:fld id="{F2B265FC-9696-4BFC-AF02-C7DC8498B249}" type="slidenum">
              <a:rPr lang="en-GB" smtClean="0"/>
              <a:t>25</a:t>
            </a:fld>
            <a:endParaRPr lang="en-GB"/>
          </a:p>
        </p:txBody>
      </p:sp>
    </p:spTree>
    <p:extLst>
      <p:ext uri="{BB962C8B-B14F-4D97-AF65-F5344CB8AC3E}">
        <p14:creationId xmlns:p14="http://schemas.microsoft.com/office/powerpoint/2010/main" val="73936653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Slide 26 </a:t>
            </a:r>
            <a:r>
              <a:rPr lang="en-GB" dirty="0"/>
              <a:t>- References</a:t>
            </a:r>
          </a:p>
        </p:txBody>
      </p:sp>
      <p:sp>
        <p:nvSpPr>
          <p:cNvPr id="4" name="Slide Number Placeholder 3"/>
          <p:cNvSpPr>
            <a:spLocks noGrp="1"/>
          </p:cNvSpPr>
          <p:nvPr>
            <p:ph type="sldNum" sz="quarter" idx="5"/>
          </p:nvPr>
        </p:nvSpPr>
        <p:spPr/>
        <p:txBody>
          <a:bodyPr/>
          <a:lstStyle/>
          <a:p>
            <a:fld id="{F2B265FC-9696-4BFC-AF02-C7DC8498B249}" type="slidenum">
              <a:rPr lang="en-GB" smtClean="0"/>
              <a:t>26</a:t>
            </a:fld>
            <a:endParaRPr lang="en-GB"/>
          </a:p>
        </p:txBody>
      </p:sp>
    </p:spTree>
    <p:extLst>
      <p:ext uri="{BB962C8B-B14F-4D97-AF65-F5344CB8AC3E}">
        <p14:creationId xmlns:p14="http://schemas.microsoft.com/office/powerpoint/2010/main" val="35037809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7C73BD-A662-497C-A645-7E374AF7FD1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F832EDE-7C57-4785-B023-639AB220F65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0D62415-CD2C-4913-87BD-948F49B493D9}"/>
              </a:ext>
            </a:extLst>
          </p:cNvPr>
          <p:cNvSpPr>
            <a:spLocks noGrp="1"/>
          </p:cNvSpPr>
          <p:nvPr>
            <p:ph type="dt" sz="half" idx="10"/>
          </p:nvPr>
        </p:nvSpPr>
        <p:spPr/>
        <p:txBody>
          <a:bodyPr/>
          <a:lstStyle/>
          <a:p>
            <a:fld id="{758E1509-3D5F-44D9-9944-7701C011C615}" type="datetimeFigureOut">
              <a:rPr lang="en-GB" smtClean="0"/>
              <a:t>21/01/2020</a:t>
            </a:fld>
            <a:endParaRPr lang="en-GB"/>
          </a:p>
        </p:txBody>
      </p:sp>
      <p:sp>
        <p:nvSpPr>
          <p:cNvPr id="5" name="Footer Placeholder 4">
            <a:extLst>
              <a:ext uri="{FF2B5EF4-FFF2-40B4-BE49-F238E27FC236}">
                <a16:creationId xmlns:a16="http://schemas.microsoft.com/office/drawing/2014/main" id="{265CD8EB-6544-4C75-87EA-64E70FC8B6F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CD1392B-FDFB-48DB-A96A-E8E9D7A5F507}"/>
              </a:ext>
            </a:extLst>
          </p:cNvPr>
          <p:cNvSpPr>
            <a:spLocks noGrp="1"/>
          </p:cNvSpPr>
          <p:nvPr>
            <p:ph type="sldNum" sz="quarter" idx="12"/>
          </p:nvPr>
        </p:nvSpPr>
        <p:spPr/>
        <p:txBody>
          <a:bodyPr/>
          <a:lstStyle/>
          <a:p>
            <a:fld id="{2AB139B1-320E-44E4-918F-EFE1B8A4912E}" type="slidenum">
              <a:rPr lang="en-GB" smtClean="0"/>
              <a:t>‹#›</a:t>
            </a:fld>
            <a:endParaRPr lang="en-GB"/>
          </a:p>
        </p:txBody>
      </p:sp>
    </p:spTree>
    <p:extLst>
      <p:ext uri="{BB962C8B-B14F-4D97-AF65-F5344CB8AC3E}">
        <p14:creationId xmlns:p14="http://schemas.microsoft.com/office/powerpoint/2010/main" val="5029378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009DA3-78ED-4022-8192-1362CE02D2D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A622929-CAD6-43AC-86AE-AE907F01373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CCFA3CC-FFF3-4B12-AF72-B70F026F9D7F}"/>
              </a:ext>
            </a:extLst>
          </p:cNvPr>
          <p:cNvSpPr>
            <a:spLocks noGrp="1"/>
          </p:cNvSpPr>
          <p:nvPr>
            <p:ph type="dt" sz="half" idx="10"/>
          </p:nvPr>
        </p:nvSpPr>
        <p:spPr/>
        <p:txBody>
          <a:bodyPr/>
          <a:lstStyle/>
          <a:p>
            <a:fld id="{758E1509-3D5F-44D9-9944-7701C011C615}" type="datetimeFigureOut">
              <a:rPr lang="en-GB" smtClean="0"/>
              <a:t>21/01/2020</a:t>
            </a:fld>
            <a:endParaRPr lang="en-GB"/>
          </a:p>
        </p:txBody>
      </p:sp>
      <p:sp>
        <p:nvSpPr>
          <p:cNvPr id="5" name="Footer Placeholder 4">
            <a:extLst>
              <a:ext uri="{FF2B5EF4-FFF2-40B4-BE49-F238E27FC236}">
                <a16:creationId xmlns:a16="http://schemas.microsoft.com/office/drawing/2014/main" id="{550C4845-43FF-44A2-88CB-C8EF88791E5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6C314BE-8EE9-4EE4-A833-381854F7FD47}"/>
              </a:ext>
            </a:extLst>
          </p:cNvPr>
          <p:cNvSpPr>
            <a:spLocks noGrp="1"/>
          </p:cNvSpPr>
          <p:nvPr>
            <p:ph type="sldNum" sz="quarter" idx="12"/>
          </p:nvPr>
        </p:nvSpPr>
        <p:spPr/>
        <p:txBody>
          <a:bodyPr/>
          <a:lstStyle/>
          <a:p>
            <a:fld id="{2AB139B1-320E-44E4-918F-EFE1B8A4912E}" type="slidenum">
              <a:rPr lang="en-GB" smtClean="0"/>
              <a:t>‹#›</a:t>
            </a:fld>
            <a:endParaRPr lang="en-GB"/>
          </a:p>
        </p:txBody>
      </p:sp>
    </p:spTree>
    <p:extLst>
      <p:ext uri="{BB962C8B-B14F-4D97-AF65-F5344CB8AC3E}">
        <p14:creationId xmlns:p14="http://schemas.microsoft.com/office/powerpoint/2010/main" val="15675332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D345C5-4E4A-40C4-827F-0F37E8BC6D0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7AFE45B-352E-4BB2-B6AD-F15BAE7BF80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44F3967-04C4-4A77-9644-500C186847FC}"/>
              </a:ext>
            </a:extLst>
          </p:cNvPr>
          <p:cNvSpPr>
            <a:spLocks noGrp="1"/>
          </p:cNvSpPr>
          <p:nvPr>
            <p:ph type="dt" sz="half" idx="10"/>
          </p:nvPr>
        </p:nvSpPr>
        <p:spPr/>
        <p:txBody>
          <a:bodyPr/>
          <a:lstStyle/>
          <a:p>
            <a:fld id="{758E1509-3D5F-44D9-9944-7701C011C615}" type="datetimeFigureOut">
              <a:rPr lang="en-GB" smtClean="0"/>
              <a:t>21/01/2020</a:t>
            </a:fld>
            <a:endParaRPr lang="en-GB"/>
          </a:p>
        </p:txBody>
      </p:sp>
      <p:sp>
        <p:nvSpPr>
          <p:cNvPr id="5" name="Footer Placeholder 4">
            <a:extLst>
              <a:ext uri="{FF2B5EF4-FFF2-40B4-BE49-F238E27FC236}">
                <a16:creationId xmlns:a16="http://schemas.microsoft.com/office/drawing/2014/main" id="{8B802FC0-D6BF-4B16-9AF6-6578141109E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30AB2C-9800-425E-9C0C-B400FC107E2C}"/>
              </a:ext>
            </a:extLst>
          </p:cNvPr>
          <p:cNvSpPr>
            <a:spLocks noGrp="1"/>
          </p:cNvSpPr>
          <p:nvPr>
            <p:ph type="sldNum" sz="quarter" idx="12"/>
          </p:nvPr>
        </p:nvSpPr>
        <p:spPr/>
        <p:txBody>
          <a:bodyPr/>
          <a:lstStyle/>
          <a:p>
            <a:fld id="{2AB139B1-320E-44E4-918F-EFE1B8A4912E}" type="slidenum">
              <a:rPr lang="en-GB" smtClean="0"/>
              <a:t>‹#›</a:t>
            </a:fld>
            <a:endParaRPr lang="en-GB"/>
          </a:p>
        </p:txBody>
      </p:sp>
    </p:spTree>
    <p:extLst>
      <p:ext uri="{BB962C8B-B14F-4D97-AF65-F5344CB8AC3E}">
        <p14:creationId xmlns:p14="http://schemas.microsoft.com/office/powerpoint/2010/main" val="22288431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98340B-4686-41B8-85AA-7C58AFE11C9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B32D022-87C5-46B5-A210-E876AC76BBC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D30E8DF-01FA-4BA5-B64E-CCAE5B794F0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5129F6C-9B3C-4931-B57F-574D9B56BC84}"/>
              </a:ext>
            </a:extLst>
          </p:cNvPr>
          <p:cNvSpPr>
            <a:spLocks noGrp="1"/>
          </p:cNvSpPr>
          <p:nvPr>
            <p:ph type="dt" sz="half" idx="10"/>
          </p:nvPr>
        </p:nvSpPr>
        <p:spPr/>
        <p:txBody>
          <a:bodyPr/>
          <a:lstStyle/>
          <a:p>
            <a:fld id="{758E1509-3D5F-44D9-9944-7701C011C615}" type="datetimeFigureOut">
              <a:rPr lang="en-GB" smtClean="0"/>
              <a:t>21/01/2020</a:t>
            </a:fld>
            <a:endParaRPr lang="en-GB"/>
          </a:p>
        </p:txBody>
      </p:sp>
      <p:sp>
        <p:nvSpPr>
          <p:cNvPr id="6" name="Footer Placeholder 5">
            <a:extLst>
              <a:ext uri="{FF2B5EF4-FFF2-40B4-BE49-F238E27FC236}">
                <a16:creationId xmlns:a16="http://schemas.microsoft.com/office/drawing/2014/main" id="{C9C23060-5DA9-4A82-B162-D5E166CA159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DE80790-1573-4174-9B2E-949A0848A6F6}"/>
              </a:ext>
            </a:extLst>
          </p:cNvPr>
          <p:cNvSpPr>
            <a:spLocks noGrp="1"/>
          </p:cNvSpPr>
          <p:nvPr>
            <p:ph type="sldNum" sz="quarter" idx="12"/>
          </p:nvPr>
        </p:nvSpPr>
        <p:spPr/>
        <p:txBody>
          <a:bodyPr/>
          <a:lstStyle/>
          <a:p>
            <a:fld id="{2AB139B1-320E-44E4-918F-EFE1B8A4912E}" type="slidenum">
              <a:rPr lang="en-GB" smtClean="0"/>
              <a:t>‹#›</a:t>
            </a:fld>
            <a:endParaRPr lang="en-GB"/>
          </a:p>
        </p:txBody>
      </p:sp>
    </p:spTree>
    <p:extLst>
      <p:ext uri="{BB962C8B-B14F-4D97-AF65-F5344CB8AC3E}">
        <p14:creationId xmlns:p14="http://schemas.microsoft.com/office/powerpoint/2010/main" val="36838919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006964-A75C-4E46-8A5D-8D497BFC64A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03C8EA3-D67C-42AD-AA3E-9060F6FA5FC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556D537-0DC2-411F-964A-D356C257EA7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33E90E1-7024-415E-A959-8BD808ADFD7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6A6C7C0-73C1-4C5C-A9CB-486BD425097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8DBF7BD-2177-4B83-9DCA-C0ACC4D6EC86}"/>
              </a:ext>
            </a:extLst>
          </p:cNvPr>
          <p:cNvSpPr>
            <a:spLocks noGrp="1"/>
          </p:cNvSpPr>
          <p:nvPr>
            <p:ph type="dt" sz="half" idx="10"/>
          </p:nvPr>
        </p:nvSpPr>
        <p:spPr/>
        <p:txBody>
          <a:bodyPr/>
          <a:lstStyle/>
          <a:p>
            <a:fld id="{758E1509-3D5F-44D9-9944-7701C011C615}" type="datetimeFigureOut">
              <a:rPr lang="en-GB" smtClean="0"/>
              <a:t>21/01/2020</a:t>
            </a:fld>
            <a:endParaRPr lang="en-GB"/>
          </a:p>
        </p:txBody>
      </p:sp>
      <p:sp>
        <p:nvSpPr>
          <p:cNvPr id="8" name="Footer Placeholder 7">
            <a:extLst>
              <a:ext uri="{FF2B5EF4-FFF2-40B4-BE49-F238E27FC236}">
                <a16:creationId xmlns:a16="http://schemas.microsoft.com/office/drawing/2014/main" id="{4F94A29C-DE94-451F-BFB7-4651D7C38A4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A88CC66-933E-4099-B7CD-B5CBEDDA0EC8}"/>
              </a:ext>
            </a:extLst>
          </p:cNvPr>
          <p:cNvSpPr>
            <a:spLocks noGrp="1"/>
          </p:cNvSpPr>
          <p:nvPr>
            <p:ph type="sldNum" sz="quarter" idx="12"/>
          </p:nvPr>
        </p:nvSpPr>
        <p:spPr/>
        <p:txBody>
          <a:bodyPr/>
          <a:lstStyle/>
          <a:p>
            <a:fld id="{2AB139B1-320E-44E4-918F-EFE1B8A4912E}" type="slidenum">
              <a:rPr lang="en-GB" smtClean="0"/>
              <a:t>‹#›</a:t>
            </a:fld>
            <a:endParaRPr lang="en-GB"/>
          </a:p>
        </p:txBody>
      </p:sp>
    </p:spTree>
    <p:extLst>
      <p:ext uri="{BB962C8B-B14F-4D97-AF65-F5344CB8AC3E}">
        <p14:creationId xmlns:p14="http://schemas.microsoft.com/office/powerpoint/2010/main" val="26900355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21727B-9A14-48F9-8F1C-7F2FDA8757F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97DB18F-8B85-480D-BF88-F920CB4F6A12}"/>
              </a:ext>
            </a:extLst>
          </p:cNvPr>
          <p:cNvSpPr>
            <a:spLocks noGrp="1"/>
          </p:cNvSpPr>
          <p:nvPr>
            <p:ph type="dt" sz="half" idx="10"/>
          </p:nvPr>
        </p:nvSpPr>
        <p:spPr/>
        <p:txBody>
          <a:bodyPr/>
          <a:lstStyle/>
          <a:p>
            <a:fld id="{758E1509-3D5F-44D9-9944-7701C011C615}" type="datetimeFigureOut">
              <a:rPr lang="en-GB" smtClean="0"/>
              <a:t>21/01/2020</a:t>
            </a:fld>
            <a:endParaRPr lang="en-GB"/>
          </a:p>
        </p:txBody>
      </p:sp>
      <p:sp>
        <p:nvSpPr>
          <p:cNvPr id="4" name="Footer Placeholder 3">
            <a:extLst>
              <a:ext uri="{FF2B5EF4-FFF2-40B4-BE49-F238E27FC236}">
                <a16:creationId xmlns:a16="http://schemas.microsoft.com/office/drawing/2014/main" id="{026A4284-2B19-4F13-876C-4ABC30C7B8B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EAB2EF3-B626-4E83-AB53-6E2BCEC56204}"/>
              </a:ext>
            </a:extLst>
          </p:cNvPr>
          <p:cNvSpPr>
            <a:spLocks noGrp="1"/>
          </p:cNvSpPr>
          <p:nvPr>
            <p:ph type="sldNum" sz="quarter" idx="12"/>
          </p:nvPr>
        </p:nvSpPr>
        <p:spPr/>
        <p:txBody>
          <a:bodyPr/>
          <a:lstStyle/>
          <a:p>
            <a:fld id="{2AB139B1-320E-44E4-918F-EFE1B8A4912E}" type="slidenum">
              <a:rPr lang="en-GB" smtClean="0"/>
              <a:t>‹#›</a:t>
            </a:fld>
            <a:endParaRPr lang="en-GB"/>
          </a:p>
        </p:txBody>
      </p:sp>
    </p:spTree>
    <p:extLst>
      <p:ext uri="{BB962C8B-B14F-4D97-AF65-F5344CB8AC3E}">
        <p14:creationId xmlns:p14="http://schemas.microsoft.com/office/powerpoint/2010/main" val="9823810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EC122FD-38C5-4534-B0EB-ED5BEF568101}"/>
              </a:ext>
            </a:extLst>
          </p:cNvPr>
          <p:cNvSpPr>
            <a:spLocks noGrp="1"/>
          </p:cNvSpPr>
          <p:nvPr>
            <p:ph type="dt" sz="half" idx="10"/>
          </p:nvPr>
        </p:nvSpPr>
        <p:spPr/>
        <p:txBody>
          <a:bodyPr/>
          <a:lstStyle/>
          <a:p>
            <a:fld id="{758E1509-3D5F-44D9-9944-7701C011C615}" type="datetimeFigureOut">
              <a:rPr lang="en-GB" smtClean="0"/>
              <a:t>21/01/2020</a:t>
            </a:fld>
            <a:endParaRPr lang="en-GB"/>
          </a:p>
        </p:txBody>
      </p:sp>
      <p:sp>
        <p:nvSpPr>
          <p:cNvPr id="3" name="Footer Placeholder 2">
            <a:extLst>
              <a:ext uri="{FF2B5EF4-FFF2-40B4-BE49-F238E27FC236}">
                <a16:creationId xmlns:a16="http://schemas.microsoft.com/office/drawing/2014/main" id="{17353D3B-04E6-4F64-A1C1-00013461058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8434B9A-E250-450A-8BD4-ADFEF50E86FC}"/>
              </a:ext>
            </a:extLst>
          </p:cNvPr>
          <p:cNvSpPr>
            <a:spLocks noGrp="1"/>
          </p:cNvSpPr>
          <p:nvPr>
            <p:ph type="sldNum" sz="quarter" idx="12"/>
          </p:nvPr>
        </p:nvSpPr>
        <p:spPr/>
        <p:txBody>
          <a:bodyPr/>
          <a:lstStyle/>
          <a:p>
            <a:fld id="{2AB139B1-320E-44E4-918F-EFE1B8A4912E}" type="slidenum">
              <a:rPr lang="en-GB" smtClean="0"/>
              <a:t>‹#›</a:t>
            </a:fld>
            <a:endParaRPr lang="en-GB"/>
          </a:p>
        </p:txBody>
      </p:sp>
    </p:spTree>
    <p:extLst>
      <p:ext uri="{BB962C8B-B14F-4D97-AF65-F5344CB8AC3E}">
        <p14:creationId xmlns:p14="http://schemas.microsoft.com/office/powerpoint/2010/main" val="13047986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4751E8-C978-44D9-AD10-1DCC92429B4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349E3AD-2F74-4DCC-941A-AC6A600E6A0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6210EEA-23CA-4696-8441-00BFB403A66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C621FC4-D63B-47CB-B82C-BD92315DF75F}"/>
              </a:ext>
            </a:extLst>
          </p:cNvPr>
          <p:cNvSpPr>
            <a:spLocks noGrp="1"/>
          </p:cNvSpPr>
          <p:nvPr>
            <p:ph type="dt" sz="half" idx="10"/>
          </p:nvPr>
        </p:nvSpPr>
        <p:spPr/>
        <p:txBody>
          <a:bodyPr/>
          <a:lstStyle/>
          <a:p>
            <a:fld id="{758E1509-3D5F-44D9-9944-7701C011C615}" type="datetimeFigureOut">
              <a:rPr lang="en-GB" smtClean="0"/>
              <a:t>21/01/2020</a:t>
            </a:fld>
            <a:endParaRPr lang="en-GB"/>
          </a:p>
        </p:txBody>
      </p:sp>
      <p:sp>
        <p:nvSpPr>
          <p:cNvPr id="6" name="Footer Placeholder 5">
            <a:extLst>
              <a:ext uri="{FF2B5EF4-FFF2-40B4-BE49-F238E27FC236}">
                <a16:creationId xmlns:a16="http://schemas.microsoft.com/office/drawing/2014/main" id="{E813C158-FCF9-4552-B103-73F8BCA037F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A5F6174-53E1-43FB-A7E6-E52530818FAD}"/>
              </a:ext>
            </a:extLst>
          </p:cNvPr>
          <p:cNvSpPr>
            <a:spLocks noGrp="1"/>
          </p:cNvSpPr>
          <p:nvPr>
            <p:ph type="sldNum" sz="quarter" idx="12"/>
          </p:nvPr>
        </p:nvSpPr>
        <p:spPr/>
        <p:txBody>
          <a:bodyPr/>
          <a:lstStyle/>
          <a:p>
            <a:fld id="{2AB139B1-320E-44E4-918F-EFE1B8A4912E}" type="slidenum">
              <a:rPr lang="en-GB" smtClean="0"/>
              <a:t>‹#›</a:t>
            </a:fld>
            <a:endParaRPr lang="en-GB"/>
          </a:p>
        </p:txBody>
      </p:sp>
    </p:spTree>
    <p:extLst>
      <p:ext uri="{BB962C8B-B14F-4D97-AF65-F5344CB8AC3E}">
        <p14:creationId xmlns:p14="http://schemas.microsoft.com/office/powerpoint/2010/main" val="15930339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CC9C8A-3A21-49C0-AA3A-41FF72B4EDE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8A48C8F-1C41-4FC9-A1B7-8109504552E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BEA9A1E-AD36-4BDC-80F9-81BE4E44E67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8E22470-54E4-4D9C-B9DF-DE76B1308EEA}"/>
              </a:ext>
            </a:extLst>
          </p:cNvPr>
          <p:cNvSpPr>
            <a:spLocks noGrp="1"/>
          </p:cNvSpPr>
          <p:nvPr>
            <p:ph type="dt" sz="half" idx="10"/>
          </p:nvPr>
        </p:nvSpPr>
        <p:spPr/>
        <p:txBody>
          <a:bodyPr/>
          <a:lstStyle/>
          <a:p>
            <a:fld id="{758E1509-3D5F-44D9-9944-7701C011C615}" type="datetimeFigureOut">
              <a:rPr lang="en-GB" smtClean="0"/>
              <a:t>21/01/2020</a:t>
            </a:fld>
            <a:endParaRPr lang="en-GB"/>
          </a:p>
        </p:txBody>
      </p:sp>
      <p:sp>
        <p:nvSpPr>
          <p:cNvPr id="6" name="Footer Placeholder 5">
            <a:extLst>
              <a:ext uri="{FF2B5EF4-FFF2-40B4-BE49-F238E27FC236}">
                <a16:creationId xmlns:a16="http://schemas.microsoft.com/office/drawing/2014/main" id="{9B53AACF-33F9-42C4-B1AD-E766551978D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67B768A-D65A-4D91-BA50-137BC00DAADA}"/>
              </a:ext>
            </a:extLst>
          </p:cNvPr>
          <p:cNvSpPr>
            <a:spLocks noGrp="1"/>
          </p:cNvSpPr>
          <p:nvPr>
            <p:ph type="sldNum" sz="quarter" idx="12"/>
          </p:nvPr>
        </p:nvSpPr>
        <p:spPr/>
        <p:txBody>
          <a:bodyPr/>
          <a:lstStyle/>
          <a:p>
            <a:fld id="{2AB139B1-320E-44E4-918F-EFE1B8A4912E}" type="slidenum">
              <a:rPr lang="en-GB" smtClean="0"/>
              <a:t>‹#›</a:t>
            </a:fld>
            <a:endParaRPr lang="en-GB"/>
          </a:p>
        </p:txBody>
      </p:sp>
    </p:spTree>
    <p:extLst>
      <p:ext uri="{BB962C8B-B14F-4D97-AF65-F5344CB8AC3E}">
        <p14:creationId xmlns:p14="http://schemas.microsoft.com/office/powerpoint/2010/main" val="41827853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209D5A-4DDF-4850-B564-FA99FA52305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78FA3B0-5234-491C-A30A-57C101B04B1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316E2C-4EA0-4459-9057-74CFB14CD6FE}"/>
              </a:ext>
            </a:extLst>
          </p:cNvPr>
          <p:cNvSpPr>
            <a:spLocks noGrp="1"/>
          </p:cNvSpPr>
          <p:nvPr>
            <p:ph type="dt" sz="half" idx="10"/>
          </p:nvPr>
        </p:nvSpPr>
        <p:spPr/>
        <p:txBody>
          <a:bodyPr/>
          <a:lstStyle/>
          <a:p>
            <a:fld id="{758E1509-3D5F-44D9-9944-7701C011C615}" type="datetimeFigureOut">
              <a:rPr lang="en-GB" smtClean="0"/>
              <a:t>21/01/2020</a:t>
            </a:fld>
            <a:endParaRPr lang="en-GB"/>
          </a:p>
        </p:txBody>
      </p:sp>
      <p:sp>
        <p:nvSpPr>
          <p:cNvPr id="5" name="Footer Placeholder 4">
            <a:extLst>
              <a:ext uri="{FF2B5EF4-FFF2-40B4-BE49-F238E27FC236}">
                <a16:creationId xmlns:a16="http://schemas.microsoft.com/office/drawing/2014/main" id="{01B69B2A-3A3D-44CF-B87D-E225540BD60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D6BEF04-D28A-42EB-822D-D870B964558D}"/>
              </a:ext>
            </a:extLst>
          </p:cNvPr>
          <p:cNvSpPr>
            <a:spLocks noGrp="1"/>
          </p:cNvSpPr>
          <p:nvPr>
            <p:ph type="sldNum" sz="quarter" idx="12"/>
          </p:nvPr>
        </p:nvSpPr>
        <p:spPr/>
        <p:txBody>
          <a:bodyPr/>
          <a:lstStyle/>
          <a:p>
            <a:fld id="{2AB139B1-320E-44E4-918F-EFE1B8A4912E}" type="slidenum">
              <a:rPr lang="en-GB" smtClean="0"/>
              <a:t>‹#›</a:t>
            </a:fld>
            <a:endParaRPr lang="en-GB"/>
          </a:p>
        </p:txBody>
      </p:sp>
    </p:spTree>
    <p:extLst>
      <p:ext uri="{BB962C8B-B14F-4D97-AF65-F5344CB8AC3E}">
        <p14:creationId xmlns:p14="http://schemas.microsoft.com/office/powerpoint/2010/main" val="6164566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9F4E734-4A6B-46AD-B482-C3A32DF8EB7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F5561A4-6B2E-4251-9D77-9E6D074350B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7DC00F-9D4B-43ED-A181-CE8B4D7B5A50}"/>
              </a:ext>
            </a:extLst>
          </p:cNvPr>
          <p:cNvSpPr>
            <a:spLocks noGrp="1"/>
          </p:cNvSpPr>
          <p:nvPr>
            <p:ph type="dt" sz="half" idx="10"/>
          </p:nvPr>
        </p:nvSpPr>
        <p:spPr/>
        <p:txBody>
          <a:bodyPr/>
          <a:lstStyle/>
          <a:p>
            <a:fld id="{758E1509-3D5F-44D9-9944-7701C011C615}" type="datetimeFigureOut">
              <a:rPr lang="en-GB" smtClean="0"/>
              <a:t>21/01/2020</a:t>
            </a:fld>
            <a:endParaRPr lang="en-GB"/>
          </a:p>
        </p:txBody>
      </p:sp>
      <p:sp>
        <p:nvSpPr>
          <p:cNvPr id="5" name="Footer Placeholder 4">
            <a:extLst>
              <a:ext uri="{FF2B5EF4-FFF2-40B4-BE49-F238E27FC236}">
                <a16:creationId xmlns:a16="http://schemas.microsoft.com/office/drawing/2014/main" id="{20DBE237-F31A-4E58-B8C2-E1A180B30BC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092AD04-3E8B-4D55-BBAB-ABAAE9B7C6A1}"/>
              </a:ext>
            </a:extLst>
          </p:cNvPr>
          <p:cNvSpPr>
            <a:spLocks noGrp="1"/>
          </p:cNvSpPr>
          <p:nvPr>
            <p:ph type="sldNum" sz="quarter" idx="12"/>
          </p:nvPr>
        </p:nvSpPr>
        <p:spPr/>
        <p:txBody>
          <a:bodyPr/>
          <a:lstStyle/>
          <a:p>
            <a:fld id="{2AB139B1-320E-44E4-918F-EFE1B8A4912E}" type="slidenum">
              <a:rPr lang="en-GB" smtClean="0"/>
              <a:t>‹#›</a:t>
            </a:fld>
            <a:endParaRPr lang="en-GB"/>
          </a:p>
        </p:txBody>
      </p:sp>
    </p:spTree>
    <p:extLst>
      <p:ext uri="{BB962C8B-B14F-4D97-AF65-F5344CB8AC3E}">
        <p14:creationId xmlns:p14="http://schemas.microsoft.com/office/powerpoint/2010/main" val="15689209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224F329-095A-43C5-8061-38D028EB0F5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B31553B-B4A5-4C13-8A2F-E6016A6E35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F53CF7D-AD58-4356-AF68-C1489E71498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58E1509-3D5F-44D9-9944-7701C011C615}" type="datetimeFigureOut">
              <a:rPr lang="en-GB" smtClean="0"/>
              <a:t>21/01/2020</a:t>
            </a:fld>
            <a:endParaRPr lang="en-GB"/>
          </a:p>
        </p:txBody>
      </p:sp>
      <p:sp>
        <p:nvSpPr>
          <p:cNvPr id="5" name="Footer Placeholder 4">
            <a:extLst>
              <a:ext uri="{FF2B5EF4-FFF2-40B4-BE49-F238E27FC236}">
                <a16:creationId xmlns:a16="http://schemas.microsoft.com/office/drawing/2014/main" id="{4C0798BB-BA94-4D57-AF99-EB3C7B4EA21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5BD0CC5-0DCF-4712-AF58-5C87C4A893A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AB139B1-320E-44E4-918F-EFE1B8A4912E}" type="slidenum">
              <a:rPr lang="en-GB" smtClean="0"/>
              <a:t>‹#›</a:t>
            </a:fld>
            <a:endParaRPr lang="en-GB"/>
          </a:p>
        </p:txBody>
      </p:sp>
    </p:spTree>
    <p:extLst>
      <p:ext uri="{BB962C8B-B14F-4D97-AF65-F5344CB8AC3E}">
        <p14:creationId xmlns:p14="http://schemas.microsoft.com/office/powerpoint/2010/main" val="76455838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hyperlink" Target="https://www.flickr.com/photos/amandavenner/4939925977/"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hyperlink" Target="https://pixabay.com/en/sniper-aim-crosshair-cross-hairs-297661/" TargetMode="Externa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hyperlink" Target="http://www.everydayaffirmations.org/p/affirmative-words.html" TargetMode="External"/><Relationship Id="rId3" Type="http://schemas.openxmlformats.org/officeDocument/2006/relationships/image" Target="../media/image3.jpg"/><Relationship Id="rId7"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hyperlink" Target="http://theconversation.com/the-eyes-have-it-changing-kids-minds-about-bad-behaviour-34141" TargetMode="External"/><Relationship Id="rId5" Type="http://schemas.openxmlformats.org/officeDocument/2006/relationships/image" Target="../media/image4.jpg"/><Relationship Id="rId4" Type="http://schemas.openxmlformats.org/officeDocument/2006/relationships/hyperlink" Target="http://wobisobi.blogspot.com/2012_02_01_archive.html" TargetMode="Externa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7.xml"/><Relationship Id="rId1" Type="http://schemas.openxmlformats.org/officeDocument/2006/relationships/slideLayout" Target="../slideLayouts/slideLayout4.xml"/><Relationship Id="rId4" Type="http://schemas.openxmlformats.org/officeDocument/2006/relationships/hyperlink" Target="https://izvorcemk.wordpress.com/%D1%80%D0%BE%D0%B4%D0%B8%D1%82%D0%B5%D0%BB%D0%B8/"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hyperlink" Target="http://chaoticsoulzzz.wordpress.com/tag/2012" TargetMode="External"/><Relationship Id="rId5" Type="http://schemas.openxmlformats.org/officeDocument/2006/relationships/image" Target="../media/image8.png"/><Relationship Id="rId4" Type="http://schemas.openxmlformats.org/officeDocument/2006/relationships/hyperlink" Target="http://iteachkinderkids.blogspot.com/2011/09/f-is-for-friends.html"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hyperlink" Target="http://fiuxy.com/anuncios-y-novedades/2859717-importante-rangos-en-fiuxy-como-obtenerlos-que-funciones-cumple-bien-explicado-3.html"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hyperlink" Target="http://www.frugal-freebies.com/2019/04/frugal-tip-easy-kid-made-phone-number.html" TargetMode="External"/><Relationship Id="rId5" Type="http://schemas.openxmlformats.org/officeDocument/2006/relationships/image" Target="../media/image11.jpg"/><Relationship Id="rId4" Type="http://schemas.openxmlformats.org/officeDocument/2006/relationships/hyperlink" Target="http://sparklesandbugs.blogspot.com/2011/07/easy-stretchy-friendship-bracelets.html" TargetMode="External"/></Relationships>
</file>

<file path=ppt/slides/_rels/slide11.xml.rels><?xml version="1.0" encoding="UTF-8" standalone="yes"?>
<Relationships xmlns="http://schemas.openxmlformats.org/package/2006/relationships"><Relationship Id="rId8" Type="http://schemas.openxmlformats.org/officeDocument/2006/relationships/hyperlink" Target="https://pxhere.com/en/photo/875310" TargetMode="External"/><Relationship Id="rId3" Type="http://schemas.openxmlformats.org/officeDocument/2006/relationships/image" Target="../media/image12.jpg"/><Relationship Id="rId7" Type="http://schemas.openxmlformats.org/officeDocument/2006/relationships/image" Target="../media/image14.jpg"/><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hyperlink" Target="https://vimeo.com/28668302" TargetMode="External"/><Relationship Id="rId5" Type="http://schemas.openxmlformats.org/officeDocument/2006/relationships/image" Target="../media/image13.jpg"/><Relationship Id="rId4" Type="http://schemas.openxmlformats.org/officeDocument/2006/relationships/hyperlink" Target="http://ministry-to-children.com/6-ways-to-reach-more-kids/" TargetMode="Externa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hyperlink" Target="http://www.allwhitebackground.com/children.html"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hyperlink" Target="https://psychlopaedia.org/family-and-relationships/six-questions-to-help-teens-stay-safe-in-the-digital-age/"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15.xml"/><Relationship Id="rId1" Type="http://schemas.openxmlformats.org/officeDocument/2006/relationships/slideLayout" Target="../slideLayouts/slideLayout4.xml"/><Relationship Id="rId6" Type="http://schemas.openxmlformats.org/officeDocument/2006/relationships/hyperlink" Target="http://www.makeitandfakeit.com/2012/07/lock-friendship-bracelet.html" TargetMode="External"/><Relationship Id="rId5" Type="http://schemas.openxmlformats.org/officeDocument/2006/relationships/image" Target="../media/image18.JPG"/><Relationship Id="rId4" Type="http://schemas.openxmlformats.org/officeDocument/2006/relationships/hyperlink" Target="http://theruminationrooms.blogspot.com/" TargetMode="External"/></Relationships>
</file>

<file path=ppt/slides/_rels/slide16.xml.rels><?xml version="1.0" encoding="UTF-8" standalone="yes"?>
<Relationships xmlns="http://schemas.openxmlformats.org/package/2006/relationships"><Relationship Id="rId8" Type="http://schemas.openxmlformats.org/officeDocument/2006/relationships/hyperlink" Target="http://flickr.com/photos/portier/2927798222" TargetMode="External"/><Relationship Id="rId3" Type="http://schemas.openxmlformats.org/officeDocument/2006/relationships/image" Target="../media/image19.jpg"/><Relationship Id="rId7" Type="http://schemas.openxmlformats.org/officeDocument/2006/relationships/image" Target="../media/image21.jpg"/><Relationship Id="rId2" Type="http://schemas.openxmlformats.org/officeDocument/2006/relationships/notesSlide" Target="../notesSlides/notesSlide16.xml"/><Relationship Id="rId1" Type="http://schemas.openxmlformats.org/officeDocument/2006/relationships/slideLayout" Target="../slideLayouts/slideLayout4.xml"/><Relationship Id="rId6" Type="http://schemas.openxmlformats.org/officeDocument/2006/relationships/hyperlink" Target="https://pxhere.com/en/photo/810535" TargetMode="External"/><Relationship Id="rId5" Type="http://schemas.openxmlformats.org/officeDocument/2006/relationships/image" Target="../media/image20.jpg"/><Relationship Id="rId10" Type="http://schemas.openxmlformats.org/officeDocument/2006/relationships/hyperlink" Target="http://citygirlgonecoastal.blogspot.com/2011/07/lesson-in-ribbon-storage.html" TargetMode="External"/><Relationship Id="rId4" Type="http://schemas.openxmlformats.org/officeDocument/2006/relationships/hyperlink" Target="http://en.wikipedia.org/wiki/File:Small_pair_of_blue_scissors.jpg" TargetMode="External"/><Relationship Id="rId9" Type="http://schemas.openxmlformats.org/officeDocument/2006/relationships/image" Target="../media/image22.jpg"/></Relationships>
</file>

<file path=ppt/slides/_rels/slide17.xml.rels><?xml version="1.0" encoding="UTF-8" standalone="yes"?>
<Relationships xmlns="http://schemas.openxmlformats.org/package/2006/relationships"><Relationship Id="rId3" Type="http://schemas.openxmlformats.org/officeDocument/2006/relationships/image" Target="../media/image23.jpg"/><Relationship Id="rId2" Type="http://schemas.openxmlformats.org/officeDocument/2006/relationships/notesSlide" Target="../notesSlides/notesSlide17.xml"/><Relationship Id="rId1" Type="http://schemas.openxmlformats.org/officeDocument/2006/relationships/slideLayout" Target="../slideLayouts/slideLayout4.xml"/><Relationship Id="rId4" Type="http://schemas.openxmlformats.org/officeDocument/2006/relationships/hyperlink" Target="http://en.wikipedia.org/wiki/File:Friendship_bracelet_diagram2.jpg" TargetMode="Externa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8" Type="http://schemas.openxmlformats.org/officeDocument/2006/relationships/hyperlink" Target="http://www.ahbcs.org/the-sun-the-moon-and-pecan-comets/" TargetMode="External"/><Relationship Id="rId13" Type="http://schemas.openxmlformats.org/officeDocument/2006/relationships/image" Target="../media/image29.jpg"/><Relationship Id="rId3" Type="http://schemas.openxmlformats.org/officeDocument/2006/relationships/image" Target="../media/image24.jpg"/><Relationship Id="rId7" Type="http://schemas.openxmlformats.org/officeDocument/2006/relationships/image" Target="../media/image26.jpg"/><Relationship Id="rId12" Type="http://schemas.openxmlformats.org/officeDocument/2006/relationships/hyperlink" Target="http://ministry-to-children.com/six-pointers-for-parent-communication/" TargetMode="External"/><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hyperlink" Target="https://www.flickr.com/photos/childrenfirst/3702171908" TargetMode="External"/><Relationship Id="rId11" Type="http://schemas.openxmlformats.org/officeDocument/2006/relationships/image" Target="../media/image28.jpg"/><Relationship Id="rId5" Type="http://schemas.openxmlformats.org/officeDocument/2006/relationships/image" Target="../media/image25.jpg"/><Relationship Id="rId10" Type="http://schemas.openxmlformats.org/officeDocument/2006/relationships/hyperlink" Target="http://www.familyperspective.org/dat/dat-1252-en.php" TargetMode="External"/><Relationship Id="rId4" Type="http://schemas.openxmlformats.org/officeDocument/2006/relationships/hyperlink" Target="http://www.lifestyletodaynews.com/buzzword/importance-of-personality-development-of-teachers/" TargetMode="External"/><Relationship Id="rId9" Type="http://schemas.openxmlformats.org/officeDocument/2006/relationships/image" Target="../media/image27.jpg"/><Relationship Id="rId14" Type="http://schemas.openxmlformats.org/officeDocument/2006/relationships/hyperlink" Target="https://www.reachoutasc.com/blog/would-you-expel-a-four-year-old"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0.xml"/><Relationship Id="rId1" Type="http://schemas.openxmlformats.org/officeDocument/2006/relationships/slideLayout" Target="../slideLayouts/slideLayout2.xml"/><Relationship Id="rId4" Type="http://schemas.openxmlformats.org/officeDocument/2006/relationships/hyperlink" Target="https://commons.wikimedia.org/wiki/File:SMirC-thumbsup.svg" TargetMode="External"/></Relationships>
</file>

<file path=ppt/slides/_rels/slide21.xml.rels><?xml version="1.0" encoding="UTF-8" standalone="yes"?>
<Relationships xmlns="http://schemas.openxmlformats.org/package/2006/relationships"><Relationship Id="rId3" Type="http://schemas.openxmlformats.org/officeDocument/2006/relationships/image" Target="../media/image31.jpg"/><Relationship Id="rId2" Type="http://schemas.openxmlformats.org/officeDocument/2006/relationships/notesSlide" Target="../notesSlides/notesSlide21.xml"/><Relationship Id="rId1" Type="http://schemas.openxmlformats.org/officeDocument/2006/relationships/slideLayout" Target="../slideLayouts/slideLayout4.xml"/><Relationship Id="rId4" Type="http://schemas.openxmlformats.org/officeDocument/2006/relationships/hyperlink" Target="http://www.roxengstrom.com/2012/05/friendship-bracelets-missing-teeth.html" TargetMode="External"/></Relationships>
</file>

<file path=ppt/slides/_rels/slide22.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22.xml"/><Relationship Id="rId1" Type="http://schemas.openxmlformats.org/officeDocument/2006/relationships/slideLayout" Target="../slideLayouts/slideLayout2.xml"/><Relationship Id="rId4" Type="http://schemas.openxmlformats.org/officeDocument/2006/relationships/hyperlink" Target="https://commons.wikimedia.org/wiki/File:Emoticon_Face_Frown_GE.png" TargetMode="Externa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33.jpg"/><Relationship Id="rId2" Type="http://schemas.openxmlformats.org/officeDocument/2006/relationships/notesSlide" Target="../notesSlides/notesSlide24.xml"/><Relationship Id="rId1" Type="http://schemas.openxmlformats.org/officeDocument/2006/relationships/slideLayout" Target="../slideLayouts/slideLayout2.xml"/><Relationship Id="rId4" Type="http://schemas.openxmlformats.org/officeDocument/2006/relationships/hyperlink" Target="http://fibromodem.com/?p=3720" TargetMode="Externa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7" descr="A close up of a hand&#10;&#10;Description automatically generated">
            <a:extLst>
              <a:ext uri="{FF2B5EF4-FFF2-40B4-BE49-F238E27FC236}">
                <a16:creationId xmlns:a16="http://schemas.microsoft.com/office/drawing/2014/main" id="{1A0CB4C0-F0C1-4181-9DF6-4B5B8B7C92FB}"/>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5026" b="10068"/>
          <a:stretch/>
        </p:blipFill>
        <p:spPr>
          <a:xfrm>
            <a:off x="0" y="10"/>
            <a:ext cx="12191980" cy="6857990"/>
          </a:xfrm>
          <a:prstGeom prst="rect">
            <a:avLst/>
          </a:prstGeom>
        </p:spPr>
      </p:pic>
      <p:sp>
        <p:nvSpPr>
          <p:cNvPr id="13" name="Freeform 5">
            <a:extLst>
              <a:ext uri="{FF2B5EF4-FFF2-40B4-BE49-F238E27FC236}">
                <a16:creationId xmlns:a16="http://schemas.microsoft.com/office/drawing/2014/main" id="{87CC2527-562A-4F69-B487-4371E5B243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7488621" y="2277613"/>
            <a:ext cx="4703379" cy="4580387"/>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0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dirty="0"/>
          </a:p>
        </p:txBody>
      </p:sp>
      <p:sp>
        <p:nvSpPr>
          <p:cNvPr id="2" name="Title 1">
            <a:extLst>
              <a:ext uri="{FF2B5EF4-FFF2-40B4-BE49-F238E27FC236}">
                <a16:creationId xmlns:a16="http://schemas.microsoft.com/office/drawing/2014/main" id="{5A507A53-DB86-49D5-AB88-199B3FCBED9B}"/>
              </a:ext>
            </a:extLst>
          </p:cNvPr>
          <p:cNvSpPr>
            <a:spLocks noGrp="1"/>
          </p:cNvSpPr>
          <p:nvPr>
            <p:ph type="ctrTitle"/>
          </p:nvPr>
        </p:nvSpPr>
        <p:spPr>
          <a:xfrm>
            <a:off x="8022021" y="2277611"/>
            <a:ext cx="3852041" cy="4410268"/>
          </a:xfrm>
        </p:spPr>
        <p:txBody>
          <a:bodyPr>
            <a:normAutofit/>
          </a:bodyPr>
          <a:lstStyle/>
          <a:p>
            <a:r>
              <a:rPr lang="en-GB" sz="3200" b="1" dirty="0">
                <a:latin typeface="Times New Roman" panose="02020603050405020304" pitchFamily="18" charset="0"/>
                <a:cs typeface="Times New Roman" panose="02020603050405020304" pitchFamily="18" charset="0"/>
              </a:rPr>
              <a:t>A Creative Approach to Professional Practice</a:t>
            </a:r>
            <a:br>
              <a:rPr lang="en-GB" sz="3200" b="1" dirty="0">
                <a:latin typeface="Times New Roman" panose="02020603050405020304" pitchFamily="18" charset="0"/>
                <a:cs typeface="Times New Roman" panose="02020603050405020304" pitchFamily="18" charset="0"/>
              </a:rPr>
            </a:br>
            <a:br>
              <a:rPr lang="en-GB" sz="3200" b="1" dirty="0">
                <a:latin typeface="Times New Roman" panose="02020603050405020304" pitchFamily="18" charset="0"/>
                <a:cs typeface="Times New Roman" panose="02020603050405020304" pitchFamily="18" charset="0"/>
              </a:rPr>
            </a:br>
            <a:r>
              <a:rPr lang="en-GB" sz="3200" b="1" dirty="0">
                <a:latin typeface="Times New Roman" panose="02020603050405020304" pitchFamily="18" charset="0"/>
                <a:cs typeface="Times New Roman" panose="02020603050405020304" pitchFamily="18" charset="0"/>
              </a:rPr>
              <a:t>Friendship Bracelets</a:t>
            </a:r>
            <a:br>
              <a:rPr lang="en-GB" sz="3200" b="1" dirty="0">
                <a:latin typeface="Times New Roman" panose="02020603050405020304" pitchFamily="18" charset="0"/>
                <a:cs typeface="Times New Roman" panose="02020603050405020304" pitchFamily="18" charset="0"/>
              </a:rPr>
            </a:br>
            <a:br>
              <a:rPr lang="en-GB" sz="3200" b="1" dirty="0">
                <a:latin typeface="Times New Roman" panose="02020603050405020304" pitchFamily="18" charset="0"/>
                <a:cs typeface="Times New Roman" panose="02020603050405020304" pitchFamily="18" charset="0"/>
              </a:rPr>
            </a:br>
            <a:r>
              <a:rPr lang="en-GB" sz="3200" b="1" dirty="0">
                <a:latin typeface="Times New Roman" panose="02020603050405020304" pitchFamily="18" charset="0"/>
                <a:cs typeface="Times New Roman" panose="02020603050405020304" pitchFamily="18" charset="0"/>
              </a:rPr>
              <a:t>by Jo Fender</a:t>
            </a:r>
          </a:p>
        </p:txBody>
      </p:sp>
      <p:cxnSp>
        <p:nvCxnSpPr>
          <p:cNvPr id="15" name="Straight Connector 14">
            <a:extLst>
              <a:ext uri="{FF2B5EF4-FFF2-40B4-BE49-F238E27FC236}">
                <a16:creationId xmlns:a16="http://schemas.microsoft.com/office/drawing/2014/main" id="{BCDAEC91-5BCE-4B55-9CC0-43EF94CB73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480331" y="5123793"/>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269052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49732E-0A58-4B96-9AE1-898F2B404AF3}"/>
              </a:ext>
            </a:extLst>
          </p:cNvPr>
          <p:cNvSpPr>
            <a:spLocks noGrp="1"/>
          </p:cNvSpPr>
          <p:nvPr>
            <p:ph type="title"/>
          </p:nvPr>
        </p:nvSpPr>
        <p:spPr/>
        <p:txBody>
          <a:bodyPr>
            <a:normAutofit/>
          </a:bodyPr>
          <a:lstStyle/>
          <a:p>
            <a:r>
              <a:rPr lang="en-GB" sz="3600" b="1" dirty="0">
                <a:latin typeface="Times New Roman" panose="02020603050405020304" pitchFamily="18" charset="0"/>
                <a:cs typeface="Times New Roman" panose="02020603050405020304" pitchFamily="18" charset="0"/>
              </a:rPr>
              <a:t>Aim</a:t>
            </a:r>
          </a:p>
        </p:txBody>
      </p:sp>
      <p:sp>
        <p:nvSpPr>
          <p:cNvPr id="3" name="Content Placeholder 2">
            <a:extLst>
              <a:ext uri="{FF2B5EF4-FFF2-40B4-BE49-F238E27FC236}">
                <a16:creationId xmlns:a16="http://schemas.microsoft.com/office/drawing/2014/main" id="{CFEC2503-4A93-48D5-B155-ADEF29CD10D9}"/>
              </a:ext>
            </a:extLst>
          </p:cNvPr>
          <p:cNvSpPr>
            <a:spLocks noGrp="1"/>
          </p:cNvSpPr>
          <p:nvPr>
            <p:ph idx="1"/>
          </p:nvPr>
        </p:nvSpPr>
        <p:spPr/>
        <p:txBody>
          <a:bodyPr>
            <a:normAutofit/>
          </a:bodyPr>
          <a:lstStyle/>
          <a:p>
            <a:pPr marL="0" indent="0">
              <a:buNone/>
            </a:pPr>
            <a:r>
              <a:rPr lang="en-GB" sz="2400" dirty="0">
                <a:latin typeface="Times New Roman" panose="02020603050405020304" pitchFamily="18" charset="0"/>
                <a:cs typeface="Times New Roman" panose="02020603050405020304" pitchFamily="18" charset="0"/>
              </a:rPr>
              <a:t>Highlight the role of creative approaches to professional practice through means of making friendship bracelets. </a:t>
            </a:r>
          </a:p>
        </p:txBody>
      </p:sp>
      <p:pic>
        <p:nvPicPr>
          <p:cNvPr id="5" name="Picture 4" descr="A picture containing meter&#10;&#10;Description automatically generated">
            <a:extLst>
              <a:ext uri="{FF2B5EF4-FFF2-40B4-BE49-F238E27FC236}">
                <a16:creationId xmlns:a16="http://schemas.microsoft.com/office/drawing/2014/main" id="{F94C298E-BE91-4864-8622-EB5B9C7ED7E3}"/>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4550229" y="3222171"/>
            <a:ext cx="3135085" cy="2514600"/>
          </a:xfrm>
          <a:prstGeom prst="rect">
            <a:avLst/>
          </a:prstGeom>
        </p:spPr>
      </p:pic>
    </p:spTree>
    <p:extLst>
      <p:ext uri="{BB962C8B-B14F-4D97-AF65-F5344CB8AC3E}">
        <p14:creationId xmlns:p14="http://schemas.microsoft.com/office/powerpoint/2010/main" val="39663465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B0952B-042B-44F7-B8B1-5ACE600AE6E4}"/>
              </a:ext>
            </a:extLst>
          </p:cNvPr>
          <p:cNvSpPr>
            <a:spLocks noGrp="1"/>
          </p:cNvSpPr>
          <p:nvPr>
            <p:ph type="title"/>
          </p:nvPr>
        </p:nvSpPr>
        <p:spPr>
          <a:xfrm>
            <a:off x="838200" y="365125"/>
            <a:ext cx="10515600" cy="777875"/>
          </a:xfrm>
        </p:spPr>
        <p:txBody>
          <a:bodyPr>
            <a:normAutofit/>
          </a:bodyPr>
          <a:lstStyle/>
          <a:p>
            <a:r>
              <a:rPr lang="en-GB" sz="3600" b="1" dirty="0">
                <a:latin typeface="Times New Roman" panose="02020603050405020304" pitchFamily="18" charset="0"/>
                <a:cs typeface="Times New Roman" panose="02020603050405020304" pitchFamily="18" charset="0"/>
              </a:rPr>
              <a:t>Objectives</a:t>
            </a:r>
          </a:p>
        </p:txBody>
      </p:sp>
      <p:sp>
        <p:nvSpPr>
          <p:cNvPr id="3" name="Content Placeholder 2">
            <a:extLst>
              <a:ext uri="{FF2B5EF4-FFF2-40B4-BE49-F238E27FC236}">
                <a16:creationId xmlns:a16="http://schemas.microsoft.com/office/drawing/2014/main" id="{1D7CD598-3000-41E4-A1EA-8BF9CFBBF580}"/>
              </a:ext>
            </a:extLst>
          </p:cNvPr>
          <p:cNvSpPr>
            <a:spLocks noGrp="1"/>
          </p:cNvSpPr>
          <p:nvPr>
            <p:ph idx="1"/>
          </p:nvPr>
        </p:nvSpPr>
        <p:spPr>
          <a:xfrm>
            <a:off x="838200" y="1393371"/>
            <a:ext cx="10515600" cy="4783592"/>
          </a:xfrm>
        </p:spPr>
        <p:txBody>
          <a:bodyPr>
            <a:normAutofit/>
          </a:bodyPr>
          <a:lstStyle/>
          <a:p>
            <a:r>
              <a:rPr lang="en-GB" sz="2400" dirty="0">
                <a:latin typeface="Times New Roman" panose="02020603050405020304" pitchFamily="18" charset="0"/>
                <a:cs typeface="Times New Roman" panose="02020603050405020304" pitchFamily="18" charset="0"/>
              </a:rPr>
              <a:t>Define friendship.</a:t>
            </a:r>
          </a:p>
          <a:p>
            <a:r>
              <a:rPr lang="en-GB" sz="2400" dirty="0">
                <a:latin typeface="Times New Roman" panose="02020603050405020304" pitchFamily="18" charset="0"/>
                <a:cs typeface="Times New Roman" panose="02020603050405020304" pitchFamily="18" charset="0"/>
              </a:rPr>
              <a:t>Define creative approaches.</a:t>
            </a:r>
          </a:p>
          <a:p>
            <a:r>
              <a:rPr lang="en-GB" sz="2400" dirty="0">
                <a:latin typeface="Times New Roman" panose="02020603050405020304" pitchFamily="18" charset="0"/>
                <a:cs typeface="Times New Roman" panose="02020603050405020304" pitchFamily="18" charset="0"/>
              </a:rPr>
              <a:t>Identify what a friendship bracelet is.</a:t>
            </a:r>
          </a:p>
          <a:p>
            <a:r>
              <a:rPr lang="en-GB" sz="2400" dirty="0">
                <a:latin typeface="Times New Roman" panose="02020603050405020304" pitchFamily="18" charset="0"/>
                <a:cs typeface="Times New Roman" panose="02020603050405020304" pitchFamily="18" charset="0"/>
              </a:rPr>
              <a:t>Highlight how the process of making a bracelet can impact on the health and well-being of children and young people.</a:t>
            </a:r>
          </a:p>
          <a:p>
            <a:r>
              <a:rPr lang="en-GB" sz="2400" dirty="0">
                <a:latin typeface="Times New Roman" panose="02020603050405020304" pitchFamily="18" charset="0"/>
                <a:cs typeface="Times New Roman" panose="02020603050405020304" pitchFamily="18" charset="0"/>
              </a:rPr>
              <a:t>Establish how children learn.</a:t>
            </a:r>
          </a:p>
          <a:p>
            <a:r>
              <a:rPr lang="en-GB" sz="2400" dirty="0">
                <a:latin typeface="Times New Roman" panose="02020603050405020304" pitchFamily="18" charset="0"/>
                <a:cs typeface="Times New Roman" panose="02020603050405020304" pitchFamily="18" charset="0"/>
              </a:rPr>
              <a:t>Pinpoint how interaction can be achieved through creative approaches, guidance, movement, selection, comparison and conversation.</a:t>
            </a:r>
          </a:p>
          <a:p>
            <a:r>
              <a:rPr lang="en-GB" sz="2400" dirty="0">
                <a:latin typeface="Times New Roman" panose="02020603050405020304" pitchFamily="18" charset="0"/>
                <a:cs typeface="Times New Roman" panose="02020603050405020304" pitchFamily="18" charset="0"/>
              </a:rPr>
              <a:t>Create a friendship bracelet.</a:t>
            </a:r>
          </a:p>
          <a:p>
            <a:r>
              <a:rPr lang="en-GB" sz="2400" dirty="0">
                <a:latin typeface="Times New Roman" panose="02020603050405020304" pitchFamily="18" charset="0"/>
                <a:cs typeface="Times New Roman" panose="02020603050405020304" pitchFamily="18" charset="0"/>
              </a:rPr>
              <a:t>Summarise.</a:t>
            </a:r>
          </a:p>
          <a:p>
            <a:pPr marL="0" indent="0">
              <a:buNone/>
            </a:pPr>
            <a:endParaRPr lang="en-GB" dirty="0"/>
          </a:p>
        </p:txBody>
      </p:sp>
    </p:spTree>
    <p:extLst>
      <p:ext uri="{BB962C8B-B14F-4D97-AF65-F5344CB8AC3E}">
        <p14:creationId xmlns:p14="http://schemas.microsoft.com/office/powerpoint/2010/main" val="21239734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023C4D-D616-4A5C-8648-68BAE7EE0306}"/>
              </a:ext>
            </a:extLst>
          </p:cNvPr>
          <p:cNvSpPr>
            <a:spLocks noGrp="1"/>
          </p:cNvSpPr>
          <p:nvPr>
            <p:ph type="title"/>
          </p:nvPr>
        </p:nvSpPr>
        <p:spPr>
          <a:xfrm>
            <a:off x="6532728" y="486184"/>
            <a:ext cx="5015804" cy="1325563"/>
          </a:xfrm>
        </p:spPr>
        <p:txBody>
          <a:bodyPr>
            <a:normAutofit/>
          </a:bodyPr>
          <a:lstStyle/>
          <a:p>
            <a:r>
              <a:rPr lang="en-GB" b="1" dirty="0">
                <a:latin typeface="Times New Roman" panose="02020603050405020304" pitchFamily="18" charset="0"/>
                <a:cs typeface="Times New Roman" panose="02020603050405020304" pitchFamily="18" charset="0"/>
              </a:rPr>
              <a:t>Introduction</a:t>
            </a:r>
          </a:p>
        </p:txBody>
      </p:sp>
      <p:sp>
        <p:nvSpPr>
          <p:cNvPr id="29" name="Rectangle: Rounded Corners 16">
            <a:extLst>
              <a:ext uri="{FF2B5EF4-FFF2-40B4-BE49-F238E27FC236}">
                <a16:creationId xmlns:a16="http://schemas.microsoft.com/office/drawing/2014/main" id="{87D932BD-20C1-4F82-986C-BED2C354D0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2678" y="501986"/>
            <a:ext cx="2769973" cy="2769973"/>
          </a:xfrm>
          <a:prstGeom prst="roundRect">
            <a:avLst>
              <a:gd name="adj" fmla="val 4817"/>
            </a:avLst>
          </a:prstGeom>
          <a:solidFill>
            <a:schemeClr val="accent2"/>
          </a:solidFill>
          <a:ln w="1270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6" name="Picture 5" descr="A close up of a person posing for a picture&#10;&#10;Description automatically generated">
            <a:extLst>
              <a:ext uri="{FF2B5EF4-FFF2-40B4-BE49-F238E27FC236}">
                <a16:creationId xmlns:a16="http://schemas.microsoft.com/office/drawing/2014/main" id="{2361D6AA-7943-4300-80D0-5D23FFBC39C3}"/>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7500" r="-6" b="-6"/>
          <a:stretch/>
        </p:blipFill>
        <p:spPr>
          <a:xfrm>
            <a:off x="3276002" y="501987"/>
            <a:ext cx="2769973" cy="2769973"/>
          </a:xfrm>
          <a:custGeom>
            <a:avLst/>
            <a:gdLst>
              <a:gd name="connsiteX0" fmla="*/ 102278 w 2683042"/>
              <a:gd name="connsiteY0" fmla="*/ 0 h 2683042"/>
              <a:gd name="connsiteX1" fmla="*/ 2580764 w 2683042"/>
              <a:gd name="connsiteY1" fmla="*/ 0 h 2683042"/>
              <a:gd name="connsiteX2" fmla="*/ 2683042 w 2683042"/>
              <a:gd name="connsiteY2" fmla="*/ 102278 h 2683042"/>
              <a:gd name="connsiteX3" fmla="*/ 2683042 w 2683042"/>
              <a:gd name="connsiteY3" fmla="*/ 2580764 h 2683042"/>
              <a:gd name="connsiteX4" fmla="*/ 2580764 w 2683042"/>
              <a:gd name="connsiteY4" fmla="*/ 2683042 h 2683042"/>
              <a:gd name="connsiteX5" fmla="*/ 102278 w 2683042"/>
              <a:gd name="connsiteY5" fmla="*/ 2683042 h 2683042"/>
              <a:gd name="connsiteX6" fmla="*/ 0 w 2683042"/>
              <a:gd name="connsiteY6" fmla="*/ 2580764 h 2683042"/>
              <a:gd name="connsiteX7" fmla="*/ 0 w 2683042"/>
              <a:gd name="connsiteY7" fmla="*/ 102278 h 2683042"/>
              <a:gd name="connsiteX8" fmla="*/ 102278 w 2683042"/>
              <a:gd name="connsiteY8" fmla="*/ 0 h 2683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83042" h="2683042">
                <a:moveTo>
                  <a:pt x="102278" y="0"/>
                </a:moveTo>
                <a:lnTo>
                  <a:pt x="2580764" y="0"/>
                </a:lnTo>
                <a:cubicBezTo>
                  <a:pt x="2637251" y="0"/>
                  <a:pt x="2683042" y="45791"/>
                  <a:pt x="2683042" y="102278"/>
                </a:cubicBezTo>
                <a:lnTo>
                  <a:pt x="2683042" y="2580764"/>
                </a:lnTo>
                <a:cubicBezTo>
                  <a:pt x="2683042" y="2637251"/>
                  <a:pt x="2637251" y="2683042"/>
                  <a:pt x="2580764" y="2683042"/>
                </a:cubicBezTo>
                <a:lnTo>
                  <a:pt x="102278" y="2683042"/>
                </a:lnTo>
                <a:cubicBezTo>
                  <a:pt x="45791" y="2683042"/>
                  <a:pt x="0" y="2637251"/>
                  <a:pt x="0" y="2580764"/>
                </a:cubicBezTo>
                <a:lnTo>
                  <a:pt x="0" y="102278"/>
                </a:lnTo>
                <a:cubicBezTo>
                  <a:pt x="0" y="45791"/>
                  <a:pt x="45791" y="0"/>
                  <a:pt x="102278" y="0"/>
                </a:cubicBezTo>
                <a:close/>
              </a:path>
            </a:pathLst>
          </a:custGeom>
        </p:spPr>
      </p:pic>
      <p:pic>
        <p:nvPicPr>
          <p:cNvPr id="12" name="Picture 11" descr="A person wearing a green shirt&#10;&#10;Description automatically generated">
            <a:extLst>
              <a:ext uri="{FF2B5EF4-FFF2-40B4-BE49-F238E27FC236}">
                <a16:creationId xmlns:a16="http://schemas.microsoft.com/office/drawing/2014/main" id="{059A1741-9354-4FBA-913A-6B29C47585F9}"/>
              </a:ext>
            </a:extLst>
          </p:cNvPr>
          <p:cNvPicPr>
            <a:picLocks noChangeAspect="1"/>
          </p:cNvPicPr>
          <p:nvPr/>
        </p:nvPicPr>
        <p:blipFill rotWithShape="1">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l="19875" r="30876" b="2"/>
          <a:stretch/>
        </p:blipFill>
        <p:spPr>
          <a:xfrm>
            <a:off x="312774" y="3429001"/>
            <a:ext cx="2769973" cy="2769973"/>
          </a:xfrm>
          <a:custGeom>
            <a:avLst/>
            <a:gdLst>
              <a:gd name="connsiteX0" fmla="*/ 102278 w 2683042"/>
              <a:gd name="connsiteY0" fmla="*/ 0 h 2683042"/>
              <a:gd name="connsiteX1" fmla="*/ 2580764 w 2683042"/>
              <a:gd name="connsiteY1" fmla="*/ 0 h 2683042"/>
              <a:gd name="connsiteX2" fmla="*/ 2683042 w 2683042"/>
              <a:gd name="connsiteY2" fmla="*/ 102278 h 2683042"/>
              <a:gd name="connsiteX3" fmla="*/ 2683042 w 2683042"/>
              <a:gd name="connsiteY3" fmla="*/ 2580764 h 2683042"/>
              <a:gd name="connsiteX4" fmla="*/ 2580764 w 2683042"/>
              <a:gd name="connsiteY4" fmla="*/ 2683042 h 2683042"/>
              <a:gd name="connsiteX5" fmla="*/ 102278 w 2683042"/>
              <a:gd name="connsiteY5" fmla="*/ 2683042 h 2683042"/>
              <a:gd name="connsiteX6" fmla="*/ 0 w 2683042"/>
              <a:gd name="connsiteY6" fmla="*/ 2580764 h 2683042"/>
              <a:gd name="connsiteX7" fmla="*/ 0 w 2683042"/>
              <a:gd name="connsiteY7" fmla="*/ 102278 h 2683042"/>
              <a:gd name="connsiteX8" fmla="*/ 102278 w 2683042"/>
              <a:gd name="connsiteY8" fmla="*/ 0 h 2683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83042" h="2683042">
                <a:moveTo>
                  <a:pt x="102278" y="0"/>
                </a:moveTo>
                <a:lnTo>
                  <a:pt x="2580764" y="0"/>
                </a:lnTo>
                <a:cubicBezTo>
                  <a:pt x="2637251" y="0"/>
                  <a:pt x="2683042" y="45791"/>
                  <a:pt x="2683042" y="102278"/>
                </a:cubicBezTo>
                <a:lnTo>
                  <a:pt x="2683042" y="2580764"/>
                </a:lnTo>
                <a:cubicBezTo>
                  <a:pt x="2683042" y="2637251"/>
                  <a:pt x="2637251" y="2683042"/>
                  <a:pt x="2580764" y="2683042"/>
                </a:cubicBezTo>
                <a:lnTo>
                  <a:pt x="102278" y="2683042"/>
                </a:lnTo>
                <a:cubicBezTo>
                  <a:pt x="45791" y="2683042"/>
                  <a:pt x="0" y="2637251"/>
                  <a:pt x="0" y="2580764"/>
                </a:cubicBezTo>
                <a:lnTo>
                  <a:pt x="0" y="102278"/>
                </a:lnTo>
                <a:cubicBezTo>
                  <a:pt x="0" y="45791"/>
                  <a:pt x="45791" y="0"/>
                  <a:pt x="102278" y="0"/>
                </a:cubicBezTo>
                <a:close/>
              </a:path>
            </a:pathLst>
          </a:custGeom>
        </p:spPr>
      </p:pic>
      <p:pic>
        <p:nvPicPr>
          <p:cNvPr id="9" name="Picture 8" descr="A picture containing table, bedroom, clock&#10;&#10;Description automatically generated">
            <a:extLst>
              <a:ext uri="{FF2B5EF4-FFF2-40B4-BE49-F238E27FC236}">
                <a16:creationId xmlns:a16="http://schemas.microsoft.com/office/drawing/2014/main" id="{43A80BC9-E39A-45C4-83AF-680CC2E2D32F}"/>
              </a:ext>
            </a:extLst>
          </p:cNvPr>
          <p:cNvPicPr>
            <a:picLocks noChangeAspect="1"/>
          </p:cNvPicPr>
          <p:nvPr/>
        </p:nvPicPr>
        <p:blipFill rotWithShape="1">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rcRect r="24998" b="-3"/>
          <a:stretch/>
        </p:blipFill>
        <p:spPr>
          <a:xfrm>
            <a:off x="3276003" y="3428998"/>
            <a:ext cx="2769973" cy="2769974"/>
          </a:xfrm>
          <a:custGeom>
            <a:avLst/>
            <a:gdLst>
              <a:gd name="connsiteX0" fmla="*/ 127306 w 3118718"/>
              <a:gd name="connsiteY0" fmla="*/ 0 h 3118719"/>
              <a:gd name="connsiteX1" fmla="*/ 2991412 w 3118718"/>
              <a:gd name="connsiteY1" fmla="*/ 0 h 3118719"/>
              <a:gd name="connsiteX2" fmla="*/ 3118718 w 3118718"/>
              <a:gd name="connsiteY2" fmla="*/ 127306 h 3118719"/>
              <a:gd name="connsiteX3" fmla="*/ 3118718 w 3118718"/>
              <a:gd name="connsiteY3" fmla="*/ 2991413 h 3118719"/>
              <a:gd name="connsiteX4" fmla="*/ 2991412 w 3118718"/>
              <a:gd name="connsiteY4" fmla="*/ 3118719 h 3118719"/>
              <a:gd name="connsiteX5" fmla="*/ 127306 w 3118718"/>
              <a:gd name="connsiteY5" fmla="*/ 3118719 h 3118719"/>
              <a:gd name="connsiteX6" fmla="*/ 0 w 3118718"/>
              <a:gd name="connsiteY6" fmla="*/ 2991413 h 3118719"/>
              <a:gd name="connsiteX7" fmla="*/ 0 w 3118718"/>
              <a:gd name="connsiteY7" fmla="*/ 127306 h 3118719"/>
              <a:gd name="connsiteX8" fmla="*/ 127306 w 3118718"/>
              <a:gd name="connsiteY8" fmla="*/ 0 h 3118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18718" h="3118719">
                <a:moveTo>
                  <a:pt x="127306" y="0"/>
                </a:moveTo>
                <a:lnTo>
                  <a:pt x="2991412" y="0"/>
                </a:lnTo>
                <a:cubicBezTo>
                  <a:pt x="3061721" y="0"/>
                  <a:pt x="3118718" y="56997"/>
                  <a:pt x="3118718" y="127306"/>
                </a:cubicBezTo>
                <a:lnTo>
                  <a:pt x="3118718" y="2991413"/>
                </a:lnTo>
                <a:cubicBezTo>
                  <a:pt x="3118718" y="3061722"/>
                  <a:pt x="3061721" y="3118719"/>
                  <a:pt x="2991412" y="3118719"/>
                </a:cubicBezTo>
                <a:lnTo>
                  <a:pt x="127306" y="3118719"/>
                </a:lnTo>
                <a:cubicBezTo>
                  <a:pt x="56997" y="3118719"/>
                  <a:pt x="0" y="3061722"/>
                  <a:pt x="0" y="2991413"/>
                </a:cubicBezTo>
                <a:lnTo>
                  <a:pt x="0" y="127306"/>
                </a:lnTo>
                <a:cubicBezTo>
                  <a:pt x="0" y="56997"/>
                  <a:pt x="56997" y="0"/>
                  <a:pt x="127306" y="0"/>
                </a:cubicBezTo>
                <a:close/>
              </a:path>
            </a:pathLst>
          </a:custGeom>
        </p:spPr>
      </p:pic>
      <p:sp>
        <p:nvSpPr>
          <p:cNvPr id="3" name="Content Placeholder 2">
            <a:extLst>
              <a:ext uri="{FF2B5EF4-FFF2-40B4-BE49-F238E27FC236}">
                <a16:creationId xmlns:a16="http://schemas.microsoft.com/office/drawing/2014/main" id="{D29975F3-E54E-4851-8254-DFD6EC41F5B9}"/>
              </a:ext>
            </a:extLst>
          </p:cNvPr>
          <p:cNvSpPr>
            <a:spLocks noGrp="1"/>
          </p:cNvSpPr>
          <p:nvPr>
            <p:ph idx="1"/>
          </p:nvPr>
        </p:nvSpPr>
        <p:spPr>
          <a:xfrm>
            <a:off x="6532728" y="1946684"/>
            <a:ext cx="5015804" cy="4351338"/>
          </a:xfrm>
        </p:spPr>
        <p:txBody>
          <a:bodyPr>
            <a:normAutofit/>
          </a:bodyPr>
          <a:lstStyle/>
          <a:p>
            <a:pPr marL="0" indent="0">
              <a:buNone/>
            </a:pPr>
            <a:r>
              <a:rPr lang="en-GB" sz="2400" dirty="0">
                <a:latin typeface="Times New Roman" panose="02020603050405020304" pitchFamily="18" charset="0"/>
                <a:cs typeface="Times New Roman" panose="02020603050405020304" pitchFamily="18" charset="0"/>
              </a:rPr>
              <a:t>Forming friendships within a school setting is a fundamental element of development and progression for children. Friendships identify how children can build relationships and bond with others. </a:t>
            </a:r>
          </a:p>
          <a:p>
            <a:pPr marL="0" indent="0">
              <a:buNone/>
            </a:pPr>
            <a:r>
              <a:rPr lang="en-GB" sz="2400" dirty="0">
                <a:latin typeface="Times New Roman" panose="02020603050405020304" pitchFamily="18" charset="0"/>
                <a:cs typeface="Times New Roman" panose="02020603050405020304" pitchFamily="18" charset="0"/>
              </a:rPr>
              <a:t>Within a diverse, multicultural, disadvantaged school setting, or even a school set in an affluent area, forming friendships can prove to be difficult for some children.</a:t>
            </a:r>
          </a:p>
          <a:p>
            <a:pPr marL="0" indent="0">
              <a:buNone/>
            </a:pPr>
            <a:endParaRPr lang="en-GB" sz="2600" dirty="0">
              <a:latin typeface="Times New Roman" panose="02020603050405020304" pitchFamily="18" charset="0"/>
              <a:cs typeface="Times New Roman" panose="02020603050405020304" pitchFamily="18" charset="0"/>
            </a:endParaRPr>
          </a:p>
          <a:p>
            <a:pPr marL="0" indent="0">
              <a:buNone/>
            </a:pPr>
            <a:endParaRPr lang="en-GB" sz="2600" dirty="0">
              <a:latin typeface="Times New Roman" panose="02020603050405020304" pitchFamily="18" charset="0"/>
              <a:cs typeface="Times New Roman" panose="02020603050405020304" pitchFamily="18" charset="0"/>
            </a:endParaRPr>
          </a:p>
          <a:p>
            <a:pPr marL="0" indent="0">
              <a:buNone/>
            </a:pPr>
            <a:endParaRPr lang="en-GB" sz="2600" dirty="0">
              <a:latin typeface="Times New Roman" panose="02020603050405020304" pitchFamily="18" charset="0"/>
              <a:cs typeface="Times New Roman" panose="02020603050405020304" pitchFamily="18" charset="0"/>
            </a:endParaRPr>
          </a:p>
          <a:p>
            <a:pPr marL="0" indent="0">
              <a:buNone/>
            </a:pPr>
            <a:endParaRPr lang="en-GB" sz="2600" dirty="0">
              <a:latin typeface="Times New Roman" panose="02020603050405020304" pitchFamily="18" charset="0"/>
              <a:cs typeface="Times New Roman" panose="02020603050405020304" pitchFamily="18" charset="0"/>
            </a:endParaRPr>
          </a:p>
        </p:txBody>
      </p:sp>
      <p:sp>
        <p:nvSpPr>
          <p:cNvPr id="30" name="Arc 18">
            <a:extLst>
              <a:ext uri="{FF2B5EF4-FFF2-40B4-BE49-F238E27FC236}">
                <a16:creationId xmlns:a16="http://schemas.microsoft.com/office/drawing/2014/main" id="{7586665A-47B3-4AEE-BC94-15D89FF706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36468">
            <a:off x="7783403" y="326268"/>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Tree>
    <p:extLst>
      <p:ext uri="{BB962C8B-B14F-4D97-AF65-F5344CB8AC3E}">
        <p14:creationId xmlns:p14="http://schemas.microsoft.com/office/powerpoint/2010/main" val="28651906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F74D9A-7129-4508-8827-7679311D92DA}"/>
              </a:ext>
            </a:extLst>
          </p:cNvPr>
          <p:cNvSpPr>
            <a:spLocks noGrp="1"/>
          </p:cNvSpPr>
          <p:nvPr>
            <p:ph type="title"/>
          </p:nvPr>
        </p:nvSpPr>
        <p:spPr>
          <a:xfrm>
            <a:off x="948690" y="365125"/>
            <a:ext cx="10405110" cy="1325563"/>
          </a:xfrm>
        </p:spPr>
        <p:txBody>
          <a:bodyPr/>
          <a:lstStyle/>
          <a:p>
            <a:r>
              <a:rPr lang="en-GB" dirty="0">
                <a:latin typeface="Times New Roman" panose="02020603050405020304" pitchFamily="18" charset="0"/>
                <a:cs typeface="Times New Roman" panose="02020603050405020304" pitchFamily="18" charset="0"/>
              </a:rPr>
              <a:t>Introduction continued</a:t>
            </a:r>
          </a:p>
        </p:txBody>
      </p:sp>
      <p:sp>
        <p:nvSpPr>
          <p:cNvPr id="3" name="Content Placeholder 2">
            <a:extLst>
              <a:ext uri="{FF2B5EF4-FFF2-40B4-BE49-F238E27FC236}">
                <a16:creationId xmlns:a16="http://schemas.microsoft.com/office/drawing/2014/main" id="{8B6EDECC-3E6F-46FB-BF33-93387E1169A4}"/>
              </a:ext>
            </a:extLst>
          </p:cNvPr>
          <p:cNvSpPr>
            <a:spLocks noGrp="1"/>
          </p:cNvSpPr>
          <p:nvPr>
            <p:ph idx="1"/>
          </p:nvPr>
        </p:nvSpPr>
        <p:spPr>
          <a:xfrm>
            <a:off x="838200" y="1825625"/>
            <a:ext cx="10515600" cy="4667250"/>
          </a:xfrm>
        </p:spPr>
        <p:txBody>
          <a:bodyPr>
            <a:normAutofit/>
          </a:bodyPr>
          <a:lstStyle/>
          <a:p>
            <a:r>
              <a:rPr lang="en-GB" sz="2400" dirty="0">
                <a:latin typeface="Times New Roman" panose="02020603050405020304" pitchFamily="18" charset="0"/>
                <a:cs typeface="Times New Roman" panose="02020603050405020304" pitchFamily="18" charset="0"/>
              </a:rPr>
              <a:t>Using creative approaches within professional practice can bring positive results and uplifting experiences. Additionally, it can work as a tool in aiding children who are struggling to connect within the learning environment. Vygotsky’s (2004) states that when something new is produced, albeit a painting, story, object or song, it arises from creativity. Hence Vygotsky's creativity theory. Fundamentally, highlighting that when any new discoveries are made, they evidently arise from creativity (Gunilla, 2003).</a:t>
            </a:r>
          </a:p>
          <a:p>
            <a:r>
              <a:rPr lang="en-GB" sz="2400" dirty="0">
                <a:latin typeface="Times New Roman" panose="02020603050405020304" pitchFamily="18" charset="0"/>
                <a:cs typeface="Times New Roman" panose="02020603050405020304" pitchFamily="18" charset="0"/>
              </a:rPr>
              <a:t>Creativity within the learning environment is now a fundamental element of the planned new curriculum, set out by (Donaldson, 2015). Furthermore, it will be brought into practice in Wales during 2022 (GOV.UK, 2019). This shows how creative practice is now regarded as beneficial and much needed to address educational issues within the school environment. Highlighting how children learn differently.</a:t>
            </a:r>
          </a:p>
          <a:p>
            <a:endParaRPr lang="en-GB" dirty="0"/>
          </a:p>
        </p:txBody>
      </p:sp>
    </p:spTree>
    <p:extLst>
      <p:ext uri="{BB962C8B-B14F-4D97-AF65-F5344CB8AC3E}">
        <p14:creationId xmlns:p14="http://schemas.microsoft.com/office/powerpoint/2010/main" val="6700581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03AFD0-E056-47FE-85F5-1083B727E179}"/>
              </a:ext>
            </a:extLst>
          </p:cNvPr>
          <p:cNvSpPr>
            <a:spLocks noGrp="1"/>
          </p:cNvSpPr>
          <p:nvPr>
            <p:ph type="title"/>
          </p:nvPr>
        </p:nvSpPr>
        <p:spPr/>
        <p:txBody>
          <a:bodyPr>
            <a:normAutofit/>
          </a:bodyPr>
          <a:lstStyle/>
          <a:p>
            <a:r>
              <a:rPr lang="en-GB" sz="3600" b="1" dirty="0">
                <a:latin typeface="Times New Roman" panose="02020603050405020304" pitchFamily="18" charset="0"/>
                <a:cs typeface="Times New Roman" panose="02020603050405020304" pitchFamily="18" charset="0"/>
              </a:rPr>
              <a:t>What Defines a Creative Approach within Education?</a:t>
            </a:r>
          </a:p>
        </p:txBody>
      </p:sp>
      <p:sp>
        <p:nvSpPr>
          <p:cNvPr id="3" name="Content Placeholder 2">
            <a:extLst>
              <a:ext uri="{FF2B5EF4-FFF2-40B4-BE49-F238E27FC236}">
                <a16:creationId xmlns:a16="http://schemas.microsoft.com/office/drawing/2014/main" id="{C47F2C7E-1971-40DF-B7CD-D783D4CD9A5B}"/>
              </a:ext>
            </a:extLst>
          </p:cNvPr>
          <p:cNvSpPr>
            <a:spLocks noGrp="1"/>
          </p:cNvSpPr>
          <p:nvPr>
            <p:ph idx="1"/>
          </p:nvPr>
        </p:nvSpPr>
        <p:spPr>
          <a:xfrm>
            <a:off x="838200" y="1825624"/>
            <a:ext cx="10515600" cy="4940935"/>
          </a:xfrm>
        </p:spPr>
        <p:txBody>
          <a:bodyPr>
            <a:normAutofit/>
          </a:bodyPr>
          <a:lstStyle/>
          <a:p>
            <a:r>
              <a:rPr lang="en-GB" sz="2400" dirty="0">
                <a:latin typeface="Times New Roman" panose="02020603050405020304" pitchFamily="18" charset="0"/>
                <a:cs typeface="Times New Roman" panose="02020603050405020304" pitchFamily="18" charset="0"/>
              </a:rPr>
              <a:t>A creative approach to teaching within education suggests a varied way of learning for children, such as, using inventive methods to make learning more stimulating, thrilling and effective (Wilmott, 2012). </a:t>
            </a:r>
          </a:p>
          <a:p>
            <a:r>
              <a:rPr lang="en-GB" sz="2400" dirty="0">
                <a:latin typeface="Times New Roman" panose="02020603050405020304" pitchFamily="18" charset="0"/>
                <a:cs typeface="Times New Roman" panose="02020603050405020304" pitchFamily="18" charset="0"/>
              </a:rPr>
              <a:t>Children felt that their learning experience became more thrilling and exciting when creative activities were provided to them. Therefore, their level of engagement, participation and attainment improved.</a:t>
            </a:r>
          </a:p>
          <a:p>
            <a:r>
              <a:rPr lang="en-GB" sz="2400" dirty="0">
                <a:latin typeface="Times New Roman" panose="02020603050405020304" pitchFamily="18" charset="0"/>
                <a:cs typeface="Times New Roman" panose="02020603050405020304" pitchFamily="18" charset="0"/>
              </a:rPr>
              <a:t>Learning can take place through all imaginative, innovative circumstances.</a:t>
            </a:r>
          </a:p>
          <a:p>
            <a:r>
              <a:rPr lang="en-GB" sz="2400" dirty="0">
                <a:latin typeface="Times New Roman" panose="02020603050405020304" pitchFamily="18" charset="0"/>
                <a:cs typeface="Times New Roman" panose="02020603050405020304" pitchFamily="18" charset="0"/>
              </a:rPr>
              <a:t>Creative learning can help to address behaviour and emotional issues for some children (Flora, 2019).</a:t>
            </a:r>
          </a:p>
          <a:p>
            <a:r>
              <a:rPr lang="en-GB" sz="2400" dirty="0">
                <a:latin typeface="Times New Roman" panose="02020603050405020304" pitchFamily="18" charset="0"/>
                <a:cs typeface="Times New Roman" panose="02020603050405020304" pitchFamily="18" charset="0"/>
              </a:rPr>
              <a:t>Suggesting that creative learning is now considered an essential skill for children to obtain, highlighting how creative learning is therefore considered an invaluable asset to the curriculum (Donovan, Green and Mason, 2014).</a:t>
            </a:r>
          </a:p>
          <a:p>
            <a:endParaRPr lang="en-GB"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0808193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56B73C8-64B3-436C-B245-413A2742670F}"/>
              </a:ext>
            </a:extLst>
          </p:cNvPr>
          <p:cNvSpPr>
            <a:spLocks noGrp="1"/>
          </p:cNvSpPr>
          <p:nvPr>
            <p:ph type="title"/>
          </p:nvPr>
        </p:nvSpPr>
        <p:spPr>
          <a:xfrm>
            <a:off x="838200" y="57151"/>
            <a:ext cx="10515600" cy="548639"/>
          </a:xfrm>
        </p:spPr>
        <p:txBody>
          <a:bodyPr>
            <a:normAutofit fontScale="90000"/>
          </a:bodyPr>
          <a:lstStyle/>
          <a:p>
            <a:r>
              <a:rPr lang="en-GB" b="1" dirty="0">
                <a:latin typeface="Times New Roman" panose="02020603050405020304" pitchFamily="18" charset="0"/>
                <a:cs typeface="Times New Roman" panose="02020603050405020304" pitchFamily="18" charset="0"/>
              </a:rPr>
              <a:t>How do children learn?</a:t>
            </a:r>
          </a:p>
        </p:txBody>
      </p:sp>
      <p:sp>
        <p:nvSpPr>
          <p:cNvPr id="5" name="Content Placeholder 4">
            <a:extLst>
              <a:ext uri="{FF2B5EF4-FFF2-40B4-BE49-F238E27FC236}">
                <a16:creationId xmlns:a16="http://schemas.microsoft.com/office/drawing/2014/main" id="{78DE2D02-7150-4D0A-AF73-0BC75FDC12BF}"/>
              </a:ext>
            </a:extLst>
          </p:cNvPr>
          <p:cNvSpPr>
            <a:spLocks noGrp="1"/>
          </p:cNvSpPr>
          <p:nvPr>
            <p:ph sz="half" idx="1"/>
          </p:nvPr>
        </p:nvSpPr>
        <p:spPr>
          <a:xfrm>
            <a:off x="838200" y="1040130"/>
            <a:ext cx="5181600" cy="5703570"/>
          </a:xfrm>
        </p:spPr>
        <p:txBody>
          <a:bodyPr>
            <a:normAutofit lnSpcReduction="10000"/>
          </a:bodyPr>
          <a:lstStyle/>
          <a:p>
            <a:r>
              <a:rPr lang="en-GB" sz="2400" dirty="0">
                <a:latin typeface="Times New Roman" panose="02020603050405020304" pitchFamily="18" charset="0"/>
                <a:cs typeface="Times New Roman" panose="02020603050405020304" pitchFamily="18" charset="0"/>
              </a:rPr>
              <a:t>Children learn by doing</a:t>
            </a:r>
          </a:p>
          <a:p>
            <a:r>
              <a:rPr lang="en-GB" sz="2400" dirty="0">
                <a:latin typeface="Times New Roman" panose="02020603050405020304" pitchFamily="18" charset="0"/>
                <a:cs typeface="Times New Roman" panose="02020603050405020304" pitchFamily="18" charset="0"/>
              </a:rPr>
              <a:t>Children learn at their own rate</a:t>
            </a:r>
          </a:p>
          <a:p>
            <a:r>
              <a:rPr lang="en-GB" sz="2400" dirty="0">
                <a:latin typeface="Times New Roman" panose="02020603050405020304" pitchFamily="18" charset="0"/>
                <a:cs typeface="Times New Roman" panose="02020603050405020304" pitchFamily="18" charset="0"/>
              </a:rPr>
              <a:t>Children are naturally inquisitive</a:t>
            </a:r>
          </a:p>
          <a:p>
            <a:r>
              <a:rPr lang="en-GB" sz="2400" dirty="0">
                <a:latin typeface="Times New Roman" panose="02020603050405020304" pitchFamily="18" charset="0"/>
                <a:cs typeface="Times New Roman" panose="02020603050405020304" pitchFamily="18" charset="0"/>
              </a:rPr>
              <a:t>Their development is especially dictated by the combining of different ways of learning</a:t>
            </a:r>
          </a:p>
          <a:p>
            <a:r>
              <a:rPr lang="en-GB" sz="2400" dirty="0">
                <a:latin typeface="Times New Roman" panose="02020603050405020304" pitchFamily="18" charset="0"/>
                <a:cs typeface="Times New Roman" panose="02020603050405020304" pitchFamily="18" charset="0"/>
              </a:rPr>
              <a:t>Socially, some children are not as equipped as others, therefore creative activities are an excellent way to promote social learning (NCBI, 2015).</a:t>
            </a:r>
          </a:p>
          <a:p>
            <a:r>
              <a:rPr lang="en-GB" sz="2400" dirty="0">
                <a:latin typeface="Times New Roman" panose="02020603050405020304" pitchFamily="18" charset="0"/>
                <a:cs typeface="Times New Roman" panose="02020603050405020304" pitchFamily="18" charset="0"/>
              </a:rPr>
              <a:t>Pound (2006) stresses the significant theory of Vygotsky, highlighting the importance of communication amongst a child’s development, in helping them to solve tasks and create ideas.</a:t>
            </a:r>
          </a:p>
        </p:txBody>
      </p:sp>
      <p:pic>
        <p:nvPicPr>
          <p:cNvPr id="8" name="Content Placeholder 7" descr="A person holding a baby&#10;&#10;Description automatically generated">
            <a:extLst>
              <a:ext uri="{FF2B5EF4-FFF2-40B4-BE49-F238E27FC236}">
                <a16:creationId xmlns:a16="http://schemas.microsoft.com/office/drawing/2014/main" id="{F88A0B22-D4C8-4A81-9AB0-6A761B9DF060}"/>
              </a:ext>
            </a:extLst>
          </p:cNvPr>
          <p:cNvPicPr>
            <a:picLocks noGrp="1" noChangeAspect="1"/>
          </p:cNvPicPr>
          <p:nvPr>
            <p:ph sz="half" idx="2"/>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334250" y="1040130"/>
            <a:ext cx="3238500" cy="5099527"/>
          </a:xfrm>
        </p:spPr>
      </p:pic>
    </p:spTree>
    <p:extLst>
      <p:ext uri="{BB962C8B-B14F-4D97-AF65-F5344CB8AC3E}">
        <p14:creationId xmlns:p14="http://schemas.microsoft.com/office/powerpoint/2010/main" val="4838386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E02F3C71-C981-4614-98EA-D6C494F809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3" y="321176"/>
            <a:ext cx="7174247" cy="5896743"/>
          </a:xfrm>
          <a:prstGeom prst="rect">
            <a:avLst/>
          </a:prstGeom>
          <a:solidFill>
            <a:schemeClr val="tx1">
              <a:alpha val="15000"/>
            </a:schemeClr>
          </a:solidFill>
          <a:ln w="127000" cap="sq" cmpd="thinThick">
            <a:solidFill>
              <a:schemeClr val="tx1">
                <a:alpha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DF28345-0AFE-4CB1-892A-D9BC6C2C733F}"/>
              </a:ext>
            </a:extLst>
          </p:cNvPr>
          <p:cNvSpPr>
            <a:spLocks noGrp="1"/>
          </p:cNvSpPr>
          <p:nvPr>
            <p:ph type="title"/>
          </p:nvPr>
        </p:nvSpPr>
        <p:spPr>
          <a:xfrm>
            <a:off x="821516" y="640263"/>
            <a:ext cx="6204984" cy="1344975"/>
          </a:xfrm>
        </p:spPr>
        <p:txBody>
          <a:bodyPr>
            <a:normAutofit/>
          </a:bodyPr>
          <a:lstStyle/>
          <a:p>
            <a:r>
              <a:rPr lang="en-GB" sz="4000" b="1" dirty="0">
                <a:latin typeface="Times New Roman" panose="02020603050405020304" pitchFamily="18" charset="0"/>
                <a:cs typeface="Times New Roman" panose="02020603050405020304" pitchFamily="18" charset="0"/>
              </a:rPr>
              <a:t>What is Friendship?</a:t>
            </a:r>
          </a:p>
        </p:txBody>
      </p:sp>
      <p:sp>
        <p:nvSpPr>
          <p:cNvPr id="3" name="Content Placeholder 2">
            <a:extLst>
              <a:ext uri="{FF2B5EF4-FFF2-40B4-BE49-F238E27FC236}">
                <a16:creationId xmlns:a16="http://schemas.microsoft.com/office/drawing/2014/main" id="{D79D2E3D-A83F-4B0C-8B41-A6627DD5DAD9}"/>
              </a:ext>
            </a:extLst>
          </p:cNvPr>
          <p:cNvSpPr>
            <a:spLocks noGrp="1"/>
          </p:cNvSpPr>
          <p:nvPr>
            <p:ph idx="1"/>
          </p:nvPr>
        </p:nvSpPr>
        <p:spPr>
          <a:xfrm>
            <a:off x="821515" y="2121762"/>
            <a:ext cx="6204984" cy="3626917"/>
          </a:xfrm>
        </p:spPr>
        <p:txBody>
          <a:bodyPr>
            <a:normAutofit/>
          </a:bodyPr>
          <a:lstStyle/>
          <a:p>
            <a:r>
              <a:rPr lang="en-GB" sz="2400" dirty="0">
                <a:latin typeface="Times New Roman" panose="02020603050405020304" pitchFamily="18" charset="0"/>
                <a:cs typeface="Times New Roman" panose="02020603050405020304" pitchFamily="18" charset="0"/>
              </a:rPr>
              <a:t>A relationship </a:t>
            </a:r>
          </a:p>
          <a:p>
            <a:r>
              <a:rPr lang="en-GB" sz="2400" dirty="0">
                <a:latin typeface="Times New Roman" panose="02020603050405020304" pitchFamily="18" charset="0"/>
                <a:cs typeface="Times New Roman" panose="02020603050405020304" pitchFamily="18" charset="0"/>
              </a:rPr>
              <a:t>A bond </a:t>
            </a:r>
          </a:p>
          <a:p>
            <a:r>
              <a:rPr lang="en-GB" sz="2400" dirty="0">
                <a:latin typeface="Times New Roman" panose="02020603050405020304" pitchFamily="18" charset="0"/>
                <a:cs typeface="Times New Roman" panose="02020603050405020304" pitchFamily="18" charset="0"/>
              </a:rPr>
              <a:t>A likeness</a:t>
            </a:r>
          </a:p>
          <a:p>
            <a:r>
              <a:rPr lang="en-GB" sz="2400" dirty="0">
                <a:latin typeface="Times New Roman" panose="02020603050405020304" pitchFamily="18" charset="0"/>
                <a:cs typeface="Times New Roman" panose="02020603050405020304" pitchFamily="18" charset="0"/>
              </a:rPr>
              <a:t>Care and infinity </a:t>
            </a:r>
          </a:p>
          <a:p>
            <a:r>
              <a:rPr lang="en-GB" sz="2400" dirty="0">
                <a:latin typeface="Times New Roman" panose="02020603050405020304" pitchFamily="18" charset="0"/>
                <a:cs typeface="Times New Roman" panose="02020603050405020304" pitchFamily="18" charset="0"/>
              </a:rPr>
              <a:t>A love</a:t>
            </a:r>
          </a:p>
          <a:p>
            <a:pPr marL="0" indent="0">
              <a:buNone/>
            </a:pPr>
            <a:r>
              <a:rPr lang="en-GB" sz="2400" dirty="0">
                <a:latin typeface="Times New Roman" panose="02020603050405020304" pitchFamily="18" charset="0"/>
                <a:cs typeface="Times New Roman" panose="02020603050405020304" pitchFamily="18" charset="0"/>
              </a:rPr>
              <a:t>(</a:t>
            </a:r>
            <a:r>
              <a:rPr lang="en-GB" sz="2400" dirty="0" err="1">
                <a:latin typeface="Times New Roman" panose="02020603050405020304" pitchFamily="18" charset="0"/>
                <a:cs typeface="Times New Roman" panose="02020603050405020304" pitchFamily="18" charset="0"/>
              </a:rPr>
              <a:t>Selmon</a:t>
            </a:r>
            <a:r>
              <a:rPr lang="en-GB" sz="2400" dirty="0">
                <a:latin typeface="Times New Roman" panose="02020603050405020304" pitchFamily="18" charset="0"/>
                <a:cs typeface="Times New Roman" panose="02020603050405020304" pitchFamily="18" charset="0"/>
              </a:rPr>
              <a:t>, 2017)</a:t>
            </a:r>
          </a:p>
          <a:p>
            <a:pPr marL="0" indent="0">
              <a:buNone/>
            </a:pPr>
            <a:endParaRPr lang="en-GB" sz="2400" dirty="0">
              <a:latin typeface="Times New Roman" panose="02020603050405020304" pitchFamily="18" charset="0"/>
              <a:cs typeface="Times New Roman" panose="02020603050405020304" pitchFamily="18" charset="0"/>
            </a:endParaRPr>
          </a:p>
        </p:txBody>
      </p:sp>
      <p:pic>
        <p:nvPicPr>
          <p:cNvPr id="5" name="Picture 4">
            <a:extLst>
              <a:ext uri="{FF2B5EF4-FFF2-40B4-BE49-F238E27FC236}">
                <a16:creationId xmlns:a16="http://schemas.microsoft.com/office/drawing/2014/main" id="{C0D29836-9A66-49F4-9A07-B7D7022E8AC7}"/>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268749" y="306909"/>
            <a:ext cx="3164013" cy="2286000"/>
          </a:xfrm>
          <a:prstGeom prst="rect">
            <a:avLst/>
          </a:prstGeom>
        </p:spPr>
      </p:pic>
      <p:pic>
        <p:nvPicPr>
          <p:cNvPr id="8" name="Picture 7" descr="A picture containing toy, doll, clock&#10;&#10;Description automatically generated">
            <a:extLst>
              <a:ext uri="{FF2B5EF4-FFF2-40B4-BE49-F238E27FC236}">
                <a16:creationId xmlns:a16="http://schemas.microsoft.com/office/drawing/2014/main" id="{35110D7D-03A8-4267-B3E5-CB7D61F355DD}"/>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8111560" y="2828925"/>
            <a:ext cx="3478391" cy="3388994"/>
          </a:xfrm>
          <a:prstGeom prst="rect">
            <a:avLst/>
          </a:prstGeom>
        </p:spPr>
      </p:pic>
    </p:spTree>
    <p:extLst>
      <p:ext uri="{BB962C8B-B14F-4D97-AF65-F5344CB8AC3E}">
        <p14:creationId xmlns:p14="http://schemas.microsoft.com/office/powerpoint/2010/main" val="321097273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picture containing clipart&#10;&#10;Description generated with very high confidence">
            <a:extLst>
              <a:ext uri="{FF2B5EF4-FFF2-40B4-BE49-F238E27FC236}">
                <a16:creationId xmlns:a16="http://schemas.microsoft.com/office/drawing/2014/main" id="{2D929F54-0382-4353-B012-809F05E02EBA}"/>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a:stretch/>
        </p:blipFill>
        <p:spPr>
          <a:xfrm>
            <a:off x="20" y="10"/>
            <a:ext cx="12191980" cy="6857990"/>
          </a:xfrm>
          <a:prstGeom prst="rect">
            <a:avLst/>
          </a:prstGeom>
        </p:spPr>
      </p:pic>
      <p:sp>
        <p:nvSpPr>
          <p:cNvPr id="19" name="Freeform 5">
            <a:extLst>
              <a:ext uri="{FF2B5EF4-FFF2-40B4-BE49-F238E27FC236}">
                <a16:creationId xmlns:a16="http://schemas.microsoft.com/office/drawing/2014/main" id="{87CC2527-562A-4F69-B487-4371E5B243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7488621" y="2277613"/>
            <a:ext cx="4703379" cy="4580387"/>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0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D49899B5-0B65-436C-A668-2683E45637ED}"/>
              </a:ext>
            </a:extLst>
          </p:cNvPr>
          <p:cNvSpPr>
            <a:spLocks noGrp="1"/>
          </p:cNvSpPr>
          <p:nvPr>
            <p:ph type="title"/>
          </p:nvPr>
        </p:nvSpPr>
        <p:spPr>
          <a:xfrm>
            <a:off x="8022021" y="2428241"/>
            <a:ext cx="3852041" cy="2600960"/>
          </a:xfrm>
        </p:spPr>
        <p:txBody>
          <a:bodyPr vert="horz" lIns="91440" tIns="45720" rIns="91440" bIns="45720" rtlCol="0" anchor="b">
            <a:normAutofit fontScale="90000"/>
          </a:bodyPr>
          <a:lstStyle/>
          <a:p>
            <a:pPr algn="ctr"/>
            <a:r>
              <a:rPr lang="en-US" sz="4000" b="1" dirty="0">
                <a:latin typeface="Times New Roman" panose="02020603050405020304" pitchFamily="18" charset="0"/>
                <a:cs typeface="Times New Roman" panose="02020603050405020304" pitchFamily="18" charset="0"/>
              </a:rPr>
              <a:t>Creative Approach – What is a Friendship Bracelet?</a:t>
            </a:r>
          </a:p>
        </p:txBody>
      </p:sp>
      <p:cxnSp>
        <p:nvCxnSpPr>
          <p:cNvPr id="21" name="Straight Connector 20">
            <a:extLst>
              <a:ext uri="{FF2B5EF4-FFF2-40B4-BE49-F238E27FC236}">
                <a16:creationId xmlns:a16="http://schemas.microsoft.com/office/drawing/2014/main" id="{BCDAEC91-5BCE-4B55-9CC0-43EF94CB73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480331" y="5123793"/>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433006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9EF6E5-53C9-4493-BE7E-AC562A3086EC}"/>
              </a:ext>
            </a:extLst>
          </p:cNvPr>
          <p:cNvSpPr>
            <a:spLocks noGrp="1"/>
          </p:cNvSpPr>
          <p:nvPr>
            <p:ph type="title"/>
          </p:nvPr>
        </p:nvSpPr>
        <p:spPr/>
        <p:txBody>
          <a:bodyPr>
            <a:normAutofit/>
          </a:bodyPr>
          <a:lstStyle/>
          <a:p>
            <a:r>
              <a:rPr lang="en-GB" sz="3600" b="1" dirty="0">
                <a:latin typeface="Times New Roman" panose="02020603050405020304" pitchFamily="18" charset="0"/>
                <a:cs typeface="Times New Roman" panose="02020603050405020304" pitchFamily="18" charset="0"/>
              </a:rPr>
              <a:t>A Bracelet made by Two Children to Help Form a Friendship </a:t>
            </a:r>
            <a:r>
              <a:rPr lang="en-GB" sz="2800" dirty="0">
                <a:latin typeface="Times New Roman" panose="02020603050405020304" pitchFamily="18" charset="0"/>
                <a:cs typeface="Times New Roman" panose="02020603050405020304" pitchFamily="18" charset="0"/>
              </a:rPr>
              <a:t>(Casaccio et al, 2014)</a:t>
            </a:r>
          </a:p>
        </p:txBody>
      </p:sp>
      <p:pic>
        <p:nvPicPr>
          <p:cNvPr id="5" name="Content Placeholder 4" descr="A close up of an animal&#10;&#10;Description automatically generated">
            <a:extLst>
              <a:ext uri="{FF2B5EF4-FFF2-40B4-BE49-F238E27FC236}">
                <a16:creationId xmlns:a16="http://schemas.microsoft.com/office/drawing/2014/main" id="{60BFF066-C220-46A5-A442-100BC699BFE2}"/>
              </a:ext>
            </a:extLst>
          </p:cNvPr>
          <p:cNvPicPr>
            <a:picLocks noGrp="1" noChangeAspect="1"/>
          </p:cNvPicPr>
          <p:nvPr>
            <p:ph idx="1"/>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948070" y="3139016"/>
            <a:ext cx="3810000" cy="2740585"/>
          </a:xfrm>
        </p:spPr>
      </p:pic>
      <p:pic>
        <p:nvPicPr>
          <p:cNvPr id="8" name="Picture 7" descr="A close up of a persons hand&#10;&#10;Description automatically generated">
            <a:extLst>
              <a:ext uri="{FF2B5EF4-FFF2-40B4-BE49-F238E27FC236}">
                <a16:creationId xmlns:a16="http://schemas.microsoft.com/office/drawing/2014/main" id="{11E2E853-9D8C-481F-AE11-41BBBA4F372F}"/>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5440325" y="3139015"/>
            <a:ext cx="6096000" cy="2740586"/>
          </a:xfrm>
          <a:prstGeom prst="rect">
            <a:avLst/>
          </a:prstGeom>
        </p:spPr>
      </p:pic>
    </p:spTree>
    <p:extLst>
      <p:ext uri="{BB962C8B-B14F-4D97-AF65-F5344CB8AC3E}">
        <p14:creationId xmlns:p14="http://schemas.microsoft.com/office/powerpoint/2010/main" val="12583769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6" name="Straight Connector 15">
            <a:extLst>
              <a:ext uri="{FF2B5EF4-FFF2-40B4-BE49-F238E27FC236}">
                <a16:creationId xmlns:a16="http://schemas.microsoft.com/office/drawing/2014/main" id="{99AE2756-0FC4-4155-83E7-58AAAB63E7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65689" y="477749"/>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sp>
        <p:nvSpPr>
          <p:cNvPr id="18" name="Rectangle 17">
            <a:extLst>
              <a:ext uri="{FF2B5EF4-FFF2-40B4-BE49-F238E27FC236}">
                <a16:creationId xmlns:a16="http://schemas.microsoft.com/office/drawing/2014/main" id="{247AB924-1B87-43FC-B7C7-B112D5C51A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78068" y="4633546"/>
            <a:ext cx="11438793" cy="184425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72ECA426-7095-4592-84D6-B4ACE52991E1}"/>
              </a:ext>
            </a:extLst>
          </p:cNvPr>
          <p:cNvSpPr>
            <a:spLocks noGrp="1"/>
          </p:cNvSpPr>
          <p:nvPr>
            <p:ph type="title"/>
          </p:nvPr>
        </p:nvSpPr>
        <p:spPr>
          <a:xfrm>
            <a:off x="527538" y="4756638"/>
            <a:ext cx="11139854" cy="930447"/>
          </a:xfrm>
        </p:spPr>
        <p:txBody>
          <a:bodyPr vert="horz" lIns="91440" tIns="45720" rIns="91440" bIns="45720" rtlCol="0" anchor="b">
            <a:normAutofit/>
          </a:bodyPr>
          <a:lstStyle/>
          <a:p>
            <a:pPr algn="ctr"/>
            <a:r>
              <a:rPr lang="en-US" sz="3600" b="1" dirty="0">
                <a:solidFill>
                  <a:srgbClr val="FFFFFF"/>
                </a:solidFill>
                <a:latin typeface="Times New Roman" panose="02020603050405020304" pitchFamily="18" charset="0"/>
                <a:cs typeface="Times New Roman" panose="02020603050405020304" pitchFamily="18" charset="0"/>
              </a:rPr>
              <a:t>Why Are They Used?</a:t>
            </a:r>
          </a:p>
        </p:txBody>
      </p:sp>
      <p:pic>
        <p:nvPicPr>
          <p:cNvPr id="6" name="Content Placeholder 5" descr="A person posing for a picture&#10;&#10;Description generated with very high confidence">
            <a:extLst>
              <a:ext uri="{FF2B5EF4-FFF2-40B4-BE49-F238E27FC236}">
                <a16:creationId xmlns:a16="http://schemas.microsoft.com/office/drawing/2014/main" id="{51D31CAA-1C22-44BC-AB4D-D167DBAA6D09}"/>
              </a:ext>
            </a:extLst>
          </p:cNvPr>
          <p:cNvPicPr>
            <a:picLocks noGrp="1" noChangeAspect="1"/>
          </p:cNvPicPr>
          <p:nvPr>
            <p:ph idx="1"/>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7075" r="16370" b="-1"/>
          <a:stretch/>
        </p:blipFill>
        <p:spPr>
          <a:xfrm>
            <a:off x="320040" y="380199"/>
            <a:ext cx="3425609" cy="3755150"/>
          </a:xfrm>
          <a:prstGeom prst="rect">
            <a:avLst/>
          </a:prstGeom>
        </p:spPr>
      </p:pic>
      <p:pic>
        <p:nvPicPr>
          <p:cNvPr id="8" name="Picture 7" descr="A picture containing drawing&#10;&#10;Description automatically generated">
            <a:extLst>
              <a:ext uri="{FF2B5EF4-FFF2-40B4-BE49-F238E27FC236}">
                <a16:creationId xmlns:a16="http://schemas.microsoft.com/office/drawing/2014/main" id="{53D0EE45-9C63-45B0-9352-67CE52188488}"/>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4216404" y="380198"/>
            <a:ext cx="3779506" cy="3755151"/>
          </a:xfrm>
          <a:prstGeom prst="rect">
            <a:avLst/>
          </a:prstGeom>
        </p:spPr>
      </p:pic>
      <p:cxnSp>
        <p:nvCxnSpPr>
          <p:cNvPr id="20" name="Straight Connector 19">
            <a:extLst>
              <a:ext uri="{FF2B5EF4-FFF2-40B4-BE49-F238E27FC236}">
                <a16:creationId xmlns:a16="http://schemas.microsoft.com/office/drawing/2014/main" id="{818DC98F-4057-4645-B948-F604F39A9CF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53400" y="477749"/>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pic>
        <p:nvPicPr>
          <p:cNvPr id="11" name="Picture 10" descr="A close up of a hand&#10;&#10;Description automatically generated">
            <a:extLst>
              <a:ext uri="{FF2B5EF4-FFF2-40B4-BE49-F238E27FC236}">
                <a16:creationId xmlns:a16="http://schemas.microsoft.com/office/drawing/2014/main" id="{4EE64AD9-8850-47C9-9BD6-2AC55755D577}"/>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8449725" y="380199"/>
            <a:ext cx="3423916" cy="3755150"/>
          </a:xfrm>
          <a:prstGeom prst="rect">
            <a:avLst/>
          </a:prstGeom>
        </p:spPr>
      </p:pic>
      <p:cxnSp>
        <p:nvCxnSpPr>
          <p:cNvPr id="22" name="Straight Connector 21">
            <a:extLst>
              <a:ext uri="{FF2B5EF4-FFF2-40B4-BE49-F238E27FC236}">
                <a16:creationId xmlns:a16="http://schemas.microsoft.com/office/drawing/2014/main" id="{DAD2B705-4A9B-408D-AA80-4F41045E09D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09800" y="5738691"/>
            <a:ext cx="77724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9159843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itle 3">
            <a:extLst>
              <a:ext uri="{FF2B5EF4-FFF2-40B4-BE49-F238E27FC236}">
                <a16:creationId xmlns:a16="http://schemas.microsoft.com/office/drawing/2014/main" id="{642F6F1A-BB91-465D-BEFF-C0F2B4CE5F03}"/>
              </a:ext>
            </a:extLst>
          </p:cNvPr>
          <p:cNvSpPr>
            <a:spLocks noGrp="1"/>
          </p:cNvSpPr>
          <p:nvPr>
            <p:ph type="title"/>
          </p:nvPr>
        </p:nvSpPr>
        <p:spPr>
          <a:xfrm>
            <a:off x="174662" y="1412488"/>
            <a:ext cx="3562728" cy="4363844"/>
          </a:xfrm>
        </p:spPr>
        <p:txBody>
          <a:bodyPr anchor="t">
            <a:normAutofit/>
          </a:bodyPr>
          <a:lstStyle/>
          <a:p>
            <a:r>
              <a:rPr lang="en-GB" sz="3600" b="1" dirty="0">
                <a:solidFill>
                  <a:srgbClr val="FFFFFF"/>
                </a:solidFill>
                <a:latin typeface="Times New Roman" panose="02020603050405020304" pitchFamily="18" charset="0"/>
                <a:cs typeface="Times New Roman" panose="02020603050405020304" pitchFamily="18" charset="0"/>
              </a:rPr>
              <a:t>Creative learning via making friendship bracelets is conducive to the listed topics.</a:t>
            </a:r>
          </a:p>
        </p:txBody>
      </p:sp>
      <p:sp>
        <p:nvSpPr>
          <p:cNvPr id="5" name="Content Placeholder 4">
            <a:extLst>
              <a:ext uri="{FF2B5EF4-FFF2-40B4-BE49-F238E27FC236}">
                <a16:creationId xmlns:a16="http://schemas.microsoft.com/office/drawing/2014/main" id="{108B7AF6-EED3-42C8-A611-C31013F04799}"/>
              </a:ext>
            </a:extLst>
          </p:cNvPr>
          <p:cNvSpPr>
            <a:spLocks noGrp="1"/>
          </p:cNvSpPr>
          <p:nvPr>
            <p:ph sz="half" idx="1"/>
          </p:nvPr>
        </p:nvSpPr>
        <p:spPr>
          <a:xfrm>
            <a:off x="4380855" y="729466"/>
            <a:ext cx="3427283" cy="6025664"/>
          </a:xfrm>
        </p:spPr>
        <p:txBody>
          <a:bodyPr>
            <a:normAutofit/>
          </a:bodyPr>
          <a:lstStyle/>
          <a:p>
            <a:r>
              <a:rPr lang="en-GB" sz="2400" dirty="0">
                <a:latin typeface="Times New Roman" panose="02020603050405020304" pitchFamily="18" charset="0"/>
                <a:cs typeface="Times New Roman" panose="02020603050405020304" pitchFamily="18" charset="0"/>
              </a:rPr>
              <a:t>Create, repair, maintain and share friendship</a:t>
            </a:r>
          </a:p>
          <a:p>
            <a:r>
              <a:rPr lang="en-GB" sz="2400" dirty="0">
                <a:latin typeface="Times New Roman" panose="02020603050405020304" pitchFamily="18" charset="0"/>
                <a:cs typeface="Times New Roman" panose="02020603050405020304" pitchFamily="18" charset="0"/>
              </a:rPr>
              <a:t>Encourage conversation   </a:t>
            </a:r>
          </a:p>
          <a:p>
            <a:r>
              <a:rPr lang="en-GB" sz="2400" dirty="0">
                <a:latin typeface="Times New Roman" panose="02020603050405020304" pitchFamily="18" charset="0"/>
                <a:cs typeface="Times New Roman" panose="02020603050405020304" pitchFamily="18" charset="0"/>
              </a:rPr>
              <a:t>Offload issues or concerns.</a:t>
            </a:r>
          </a:p>
          <a:p>
            <a:r>
              <a:rPr lang="en-GB" sz="2400" dirty="0">
                <a:latin typeface="Times New Roman" panose="02020603050405020304" pitchFamily="18" charset="0"/>
                <a:cs typeface="Times New Roman" panose="02020603050405020304" pitchFamily="18" charset="0"/>
              </a:rPr>
              <a:t>Promotes the importance of creative learning and abilities.</a:t>
            </a:r>
          </a:p>
          <a:p>
            <a:pPr marL="0" indent="0">
              <a:buNone/>
            </a:pPr>
            <a:r>
              <a:rPr lang="en-US" sz="1800" dirty="0">
                <a:latin typeface="Times New Roman" panose="02020603050405020304" pitchFamily="18" charset="0"/>
                <a:cs typeface="Times New Roman" panose="02020603050405020304" pitchFamily="18" charset="0"/>
              </a:rPr>
              <a:t>(NASUWT, 2017) </a:t>
            </a:r>
          </a:p>
          <a:p>
            <a:pPr marL="0" indent="0">
              <a:buNone/>
            </a:pPr>
            <a:endParaRPr lang="en-GB" sz="2000" dirty="0"/>
          </a:p>
        </p:txBody>
      </p:sp>
      <p:cxnSp>
        <p:nvCxnSpPr>
          <p:cNvPr id="13" name="Straight Connector 12">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6" name="Content Placeholder 5">
            <a:extLst>
              <a:ext uri="{FF2B5EF4-FFF2-40B4-BE49-F238E27FC236}">
                <a16:creationId xmlns:a16="http://schemas.microsoft.com/office/drawing/2014/main" id="{B5279365-97C6-4AB5-99A5-9C7F6EEEF1E7}"/>
              </a:ext>
            </a:extLst>
          </p:cNvPr>
          <p:cNvSpPr>
            <a:spLocks noGrp="1"/>
          </p:cNvSpPr>
          <p:nvPr>
            <p:ph sz="half" idx="2"/>
          </p:nvPr>
        </p:nvSpPr>
        <p:spPr>
          <a:xfrm>
            <a:off x="8373440" y="729466"/>
            <a:ext cx="3275866" cy="6025664"/>
          </a:xfrm>
        </p:spPr>
        <p:txBody>
          <a:bodyPr>
            <a:normAutofit/>
          </a:bodyPr>
          <a:lstStyle/>
          <a:p>
            <a:r>
              <a:rPr lang="en-GB" sz="2400" dirty="0">
                <a:latin typeface="Times New Roman" panose="02020603050405020304" pitchFamily="18" charset="0"/>
                <a:cs typeface="Times New Roman" panose="02020603050405020304" pitchFamily="18" charset="0"/>
              </a:rPr>
              <a:t>Develop fine motor skills, hand and eye coordination.</a:t>
            </a:r>
          </a:p>
          <a:p>
            <a:r>
              <a:rPr lang="en-GB" sz="2400" dirty="0">
                <a:latin typeface="Times New Roman" panose="02020603050405020304" pitchFamily="18" charset="0"/>
                <a:cs typeface="Times New Roman" panose="02020603050405020304" pitchFamily="18" charset="0"/>
              </a:rPr>
              <a:t>Team working skills.</a:t>
            </a:r>
          </a:p>
          <a:p>
            <a:r>
              <a:rPr lang="en-GB" sz="2400" dirty="0">
                <a:latin typeface="Times New Roman" panose="02020603050405020304" pitchFamily="18" charset="0"/>
                <a:cs typeface="Times New Roman" panose="02020603050405020304" pitchFamily="18" charset="0"/>
              </a:rPr>
              <a:t>Promotes sharing.</a:t>
            </a:r>
          </a:p>
          <a:p>
            <a:r>
              <a:rPr lang="en-GB" sz="2400" dirty="0">
                <a:latin typeface="Times New Roman" panose="02020603050405020304" pitchFamily="18" charset="0"/>
                <a:cs typeface="Times New Roman" panose="02020603050405020304" pitchFamily="18" charset="0"/>
              </a:rPr>
              <a:t>Improves children’s knowledge on colours.</a:t>
            </a:r>
          </a:p>
          <a:p>
            <a:r>
              <a:rPr lang="en-GB" sz="2400" dirty="0">
                <a:latin typeface="Times New Roman" panose="02020603050405020304" pitchFamily="18" charset="0"/>
                <a:cs typeface="Times New Roman" panose="02020603050405020304" pitchFamily="18" charset="0"/>
              </a:rPr>
              <a:t>Colours could signify an emotional meaning (Boyatzis and Varghese, 1994).</a:t>
            </a:r>
          </a:p>
          <a:p>
            <a:r>
              <a:rPr lang="en-GB" sz="2400" dirty="0">
                <a:latin typeface="Times New Roman" panose="02020603050405020304" pitchFamily="18" charset="0"/>
                <a:cs typeface="Times New Roman" panose="02020603050405020304" pitchFamily="18" charset="0"/>
              </a:rPr>
              <a:t>Helps children to identify with others.</a:t>
            </a:r>
          </a:p>
          <a:p>
            <a:r>
              <a:rPr lang="en-GB" sz="2400" dirty="0">
                <a:latin typeface="Times New Roman" panose="02020603050405020304" pitchFamily="18" charset="0"/>
                <a:cs typeface="Times New Roman" panose="02020603050405020304" pitchFamily="18" charset="0"/>
              </a:rPr>
              <a:t>Break down barriers</a:t>
            </a:r>
            <a:endParaRPr lang="en-US" sz="2000" dirty="0">
              <a:latin typeface="Times New Roman" panose="02020603050405020304" pitchFamily="18" charset="0"/>
              <a:cs typeface="Times New Roman" panose="02020603050405020304" pitchFamily="18" charset="0"/>
            </a:endParaRPr>
          </a:p>
          <a:p>
            <a:pPr marL="0" indent="0">
              <a:buNone/>
            </a:pPr>
            <a:endParaRPr lang="en-GB" sz="1700" dirty="0"/>
          </a:p>
        </p:txBody>
      </p:sp>
    </p:spTree>
    <p:extLst>
      <p:ext uri="{BB962C8B-B14F-4D97-AF65-F5344CB8AC3E}">
        <p14:creationId xmlns:p14="http://schemas.microsoft.com/office/powerpoint/2010/main" val="425557073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32786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6C8798A-0772-4CCD-BEE9-DD55C57A23F6}"/>
              </a:ext>
            </a:extLst>
          </p:cNvPr>
          <p:cNvSpPr>
            <a:spLocks noGrp="1"/>
          </p:cNvSpPr>
          <p:nvPr>
            <p:ph type="title"/>
          </p:nvPr>
        </p:nvSpPr>
        <p:spPr>
          <a:xfrm>
            <a:off x="524256" y="4767072"/>
            <a:ext cx="6594189" cy="1625210"/>
          </a:xfrm>
        </p:spPr>
        <p:txBody>
          <a:bodyPr>
            <a:normAutofit/>
          </a:bodyPr>
          <a:lstStyle/>
          <a:p>
            <a:pPr algn="r"/>
            <a:r>
              <a:rPr lang="en-GB" sz="3600" b="1" dirty="0">
                <a:solidFill>
                  <a:srgbClr val="FFFFFF"/>
                </a:solidFill>
                <a:latin typeface="Times New Roman" panose="02020603050405020304" pitchFamily="18" charset="0"/>
                <a:cs typeface="Times New Roman" panose="02020603050405020304" pitchFamily="18" charset="0"/>
              </a:rPr>
              <a:t>Making a Bracelet Can Help to Initiate Communication</a:t>
            </a:r>
          </a:p>
        </p:txBody>
      </p:sp>
      <p:pic>
        <p:nvPicPr>
          <p:cNvPr id="8" name="Picture 7" descr="A group of people posing for a photo&#10;&#10;Description automatically generated">
            <a:extLst>
              <a:ext uri="{FF2B5EF4-FFF2-40B4-BE49-F238E27FC236}">
                <a16:creationId xmlns:a16="http://schemas.microsoft.com/office/drawing/2014/main" id="{6C614E2D-4816-4FAF-A7ED-D612D9836674}"/>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760"/>
          <a:stretch/>
        </p:blipFill>
        <p:spPr>
          <a:xfrm>
            <a:off x="327547" y="321733"/>
            <a:ext cx="7058306" cy="4107392"/>
          </a:xfrm>
          <a:prstGeom prst="rect">
            <a:avLst/>
          </a:prstGeom>
        </p:spPr>
      </p:pic>
      <p:sp>
        <p:nvSpPr>
          <p:cNvPr id="15" name="Rectangle 14">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F7241B8D-B9D4-4376-B9D5-CC022DABD690}"/>
              </a:ext>
            </a:extLst>
          </p:cNvPr>
          <p:cNvSpPr>
            <a:spLocks noGrp="1"/>
          </p:cNvSpPr>
          <p:nvPr>
            <p:ph idx="1"/>
          </p:nvPr>
        </p:nvSpPr>
        <p:spPr>
          <a:xfrm>
            <a:off x="8029319" y="491490"/>
            <a:ext cx="3424739" cy="5928784"/>
          </a:xfrm>
        </p:spPr>
        <p:txBody>
          <a:bodyPr anchor="ctr">
            <a:normAutofit/>
          </a:bodyPr>
          <a:lstStyle/>
          <a:p>
            <a:r>
              <a:rPr lang="en-GB" sz="2200" dirty="0">
                <a:solidFill>
                  <a:srgbClr val="FFFFFF"/>
                </a:solidFill>
                <a:latin typeface="Times New Roman" panose="02020603050405020304" pitchFamily="18" charset="0"/>
                <a:cs typeface="Times New Roman" panose="02020603050405020304" pitchFamily="18" charset="0"/>
              </a:rPr>
              <a:t>Children can sometimes struggle to communicate with peers, teachers or educators within a school setting (Lawson, 2003).</a:t>
            </a:r>
          </a:p>
          <a:p>
            <a:r>
              <a:rPr lang="en-GB" sz="2200" dirty="0">
                <a:solidFill>
                  <a:srgbClr val="FFFFFF"/>
                </a:solidFill>
                <a:latin typeface="Times New Roman" panose="02020603050405020304" pitchFamily="18" charset="0"/>
                <a:cs typeface="Times New Roman" panose="02020603050405020304" pitchFamily="18" charset="0"/>
              </a:rPr>
              <a:t>Providing a tool for children to overcome the barrier of striking a conversation with a peer.</a:t>
            </a:r>
          </a:p>
          <a:p>
            <a:r>
              <a:rPr lang="en-GB" sz="2200" dirty="0">
                <a:solidFill>
                  <a:srgbClr val="FFFFFF"/>
                </a:solidFill>
                <a:latin typeface="Times New Roman" panose="02020603050405020304" pitchFamily="18" charset="0"/>
                <a:cs typeface="Times New Roman" panose="02020603050405020304" pitchFamily="18" charset="0"/>
              </a:rPr>
              <a:t>Not all children choose to verbally express themselves within a school setting.</a:t>
            </a:r>
          </a:p>
          <a:p>
            <a:r>
              <a:rPr lang="en-GB" sz="2200" dirty="0">
                <a:solidFill>
                  <a:srgbClr val="FFFFFF"/>
                </a:solidFill>
                <a:latin typeface="Times New Roman" panose="02020603050405020304" pitchFamily="18" charset="0"/>
                <a:cs typeface="Times New Roman" panose="02020603050405020304" pitchFamily="18" charset="0"/>
              </a:rPr>
              <a:t>Distraction can help a child to focus on the ‘now’ instead of the ‘then’.</a:t>
            </a:r>
          </a:p>
          <a:p>
            <a:endParaRPr lang="en-GB" sz="2000" dirty="0">
              <a:solidFill>
                <a:srgbClr val="FFFFFF"/>
              </a:solidFill>
              <a:latin typeface="Times New Roman" panose="02020603050405020304" pitchFamily="18" charset="0"/>
              <a:cs typeface="Times New Roman" panose="02020603050405020304" pitchFamily="18" charset="0"/>
            </a:endParaRPr>
          </a:p>
          <a:p>
            <a:pPr marL="0" indent="0">
              <a:buNone/>
            </a:pPr>
            <a:endParaRPr lang="en-GB" sz="2000" dirty="0">
              <a:solidFill>
                <a:srgbClr val="FFFFFF"/>
              </a:solidFill>
            </a:endParaRPr>
          </a:p>
        </p:txBody>
      </p:sp>
    </p:spTree>
    <p:extLst>
      <p:ext uri="{BB962C8B-B14F-4D97-AF65-F5344CB8AC3E}">
        <p14:creationId xmlns:p14="http://schemas.microsoft.com/office/powerpoint/2010/main" val="319503024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3C595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90141D7-7E6E-46A9-BD5A-80B17FE95BA7}"/>
              </a:ext>
            </a:extLst>
          </p:cNvPr>
          <p:cNvSpPr>
            <a:spLocks noGrp="1"/>
          </p:cNvSpPr>
          <p:nvPr>
            <p:ph type="title"/>
          </p:nvPr>
        </p:nvSpPr>
        <p:spPr>
          <a:xfrm>
            <a:off x="524256" y="4767072"/>
            <a:ext cx="6594189" cy="1625210"/>
          </a:xfrm>
        </p:spPr>
        <p:txBody>
          <a:bodyPr>
            <a:normAutofit/>
          </a:bodyPr>
          <a:lstStyle/>
          <a:p>
            <a:r>
              <a:rPr lang="en-GB" sz="3600" b="1" dirty="0">
                <a:solidFill>
                  <a:srgbClr val="FFFFFF"/>
                </a:solidFill>
                <a:latin typeface="Times New Roman" panose="02020603050405020304" pitchFamily="18" charset="0"/>
                <a:cs typeface="Times New Roman" panose="02020603050405020304" pitchFamily="18" charset="0"/>
              </a:rPr>
              <a:t>Differentiate Between Ages and Abilities</a:t>
            </a:r>
          </a:p>
        </p:txBody>
      </p:sp>
      <p:pic>
        <p:nvPicPr>
          <p:cNvPr id="5" name="Picture 4" descr="Two people posing for the camera&#10;&#10;Description automatically generated">
            <a:extLst>
              <a:ext uri="{FF2B5EF4-FFF2-40B4-BE49-F238E27FC236}">
                <a16:creationId xmlns:a16="http://schemas.microsoft.com/office/drawing/2014/main" id="{E58AD60D-2074-4516-BDDA-3812841AA354}"/>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1963" r="16291" b="-1"/>
          <a:stretch/>
        </p:blipFill>
        <p:spPr>
          <a:xfrm>
            <a:off x="327547" y="321733"/>
            <a:ext cx="7058306" cy="4107392"/>
          </a:xfrm>
          <a:prstGeom prst="rect">
            <a:avLst/>
          </a:prstGeom>
        </p:spPr>
      </p:pic>
      <p:sp>
        <p:nvSpPr>
          <p:cNvPr id="13" name="Rectangle 12">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1F618EE2-F47A-4702-A557-2F2116698219}"/>
              </a:ext>
            </a:extLst>
          </p:cNvPr>
          <p:cNvSpPr>
            <a:spLocks noGrp="1"/>
          </p:cNvSpPr>
          <p:nvPr>
            <p:ph idx="1"/>
          </p:nvPr>
        </p:nvSpPr>
        <p:spPr>
          <a:xfrm>
            <a:off x="7674430" y="631371"/>
            <a:ext cx="3993314" cy="5660572"/>
          </a:xfrm>
        </p:spPr>
        <p:txBody>
          <a:bodyPr anchor="ctr">
            <a:noAutofit/>
          </a:bodyPr>
          <a:lstStyle/>
          <a:p>
            <a:r>
              <a:rPr lang="en-GB" sz="2400" dirty="0">
                <a:solidFill>
                  <a:srgbClr val="FFFFFF"/>
                </a:solidFill>
                <a:latin typeface="Times New Roman" panose="02020603050405020304" pitchFamily="18" charset="0"/>
                <a:cs typeface="Times New Roman" panose="02020603050405020304" pitchFamily="18" charset="0"/>
              </a:rPr>
              <a:t>Consider the age and abilities of the children that are making the bracelets.</a:t>
            </a:r>
          </a:p>
          <a:p>
            <a:r>
              <a:rPr lang="en-GB" sz="2400" dirty="0">
                <a:solidFill>
                  <a:srgbClr val="FFFFFF"/>
                </a:solidFill>
                <a:latin typeface="Times New Roman" panose="02020603050405020304" pitchFamily="18" charset="0"/>
                <a:cs typeface="Times New Roman" panose="02020603050405020304" pitchFamily="18" charset="0"/>
              </a:rPr>
              <a:t>Differentiate with the materials, such as wool, ribbon, string, paper and beads for older children.</a:t>
            </a:r>
          </a:p>
          <a:p>
            <a:r>
              <a:rPr lang="en-GB" sz="2400" dirty="0">
                <a:solidFill>
                  <a:srgbClr val="FFFFFF"/>
                </a:solidFill>
                <a:latin typeface="Times New Roman" panose="02020603050405020304" pitchFamily="18" charset="0"/>
                <a:cs typeface="Times New Roman" panose="02020603050405020304" pitchFamily="18" charset="0"/>
              </a:rPr>
              <a:t>With older children, increased amounts of the above can be used, as they can manipulate the levels of string and wool or beads.</a:t>
            </a:r>
          </a:p>
          <a:p>
            <a:r>
              <a:rPr lang="en-GB" sz="2400" dirty="0">
                <a:solidFill>
                  <a:srgbClr val="FFFFFF"/>
                </a:solidFill>
                <a:latin typeface="Times New Roman" panose="02020603050405020304" pitchFamily="18" charset="0"/>
                <a:cs typeface="Times New Roman" panose="02020603050405020304" pitchFamily="18" charset="0"/>
              </a:rPr>
              <a:t>Mix abilities amongst the children so that children can model behaviour and ability and help each other.</a:t>
            </a:r>
          </a:p>
        </p:txBody>
      </p:sp>
    </p:spTree>
    <p:extLst>
      <p:ext uri="{BB962C8B-B14F-4D97-AF65-F5344CB8AC3E}">
        <p14:creationId xmlns:p14="http://schemas.microsoft.com/office/powerpoint/2010/main" val="108655493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7A30F0A9-6AB5-473B-B4FF-D12E808C740F}"/>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600" b="1" kern="1200" dirty="0">
                <a:solidFill>
                  <a:schemeClr val="bg1"/>
                </a:solidFill>
                <a:latin typeface="Times New Roman" panose="02020603050405020304" pitchFamily="18" charset="0"/>
                <a:cs typeface="Times New Roman" panose="02020603050405020304" pitchFamily="18" charset="0"/>
              </a:rPr>
              <a:t>Friendship Bracelets</a:t>
            </a:r>
          </a:p>
        </p:txBody>
      </p:sp>
      <p:pic>
        <p:nvPicPr>
          <p:cNvPr id="9" name="Content Placeholder 8" descr="A screenshot of a cell phone&#10;&#10;Description automatically generated">
            <a:extLst>
              <a:ext uri="{FF2B5EF4-FFF2-40B4-BE49-F238E27FC236}">
                <a16:creationId xmlns:a16="http://schemas.microsoft.com/office/drawing/2014/main" id="{8BECC3E7-C2BC-40F8-80DA-2D0967B483EB}"/>
              </a:ext>
            </a:extLst>
          </p:cNvPr>
          <p:cNvPicPr>
            <a:picLocks noGrp="1" noChangeAspect="1"/>
          </p:cNvPicPr>
          <p:nvPr>
            <p:ph sz="half" idx="2"/>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264400" y="1731963"/>
            <a:ext cx="4241800" cy="4278313"/>
          </a:xfrm>
        </p:spPr>
      </p:pic>
      <p:pic>
        <p:nvPicPr>
          <p:cNvPr id="7" name="Content Placeholder 6" descr="A close up of a necklace&#10;&#10;Description generated with high confidence">
            <a:extLst>
              <a:ext uri="{FF2B5EF4-FFF2-40B4-BE49-F238E27FC236}">
                <a16:creationId xmlns:a16="http://schemas.microsoft.com/office/drawing/2014/main" id="{9C0366BA-8665-45F6-976B-37E91C366282}"/>
              </a:ext>
            </a:extLst>
          </p:cNvPr>
          <p:cNvPicPr>
            <a:picLocks noGrp="1" noChangeAspect="1"/>
          </p:cNvPicPr>
          <p:nvPr>
            <p:ph sz="half" idx="1"/>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684213" y="1731963"/>
            <a:ext cx="6497638" cy="4278313"/>
          </a:xfrm>
          <a:prstGeom prst="rect">
            <a:avLst/>
          </a:prstGeom>
        </p:spPr>
      </p:pic>
    </p:spTree>
    <p:extLst>
      <p:ext uri="{BB962C8B-B14F-4D97-AF65-F5344CB8AC3E}">
        <p14:creationId xmlns:p14="http://schemas.microsoft.com/office/powerpoint/2010/main" val="177766936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EA32FA-5B65-47F6-ADA2-4F0AD2393259}"/>
              </a:ext>
            </a:extLst>
          </p:cNvPr>
          <p:cNvSpPr>
            <a:spLocks noGrp="1"/>
          </p:cNvSpPr>
          <p:nvPr>
            <p:ph type="title"/>
          </p:nvPr>
        </p:nvSpPr>
        <p:spPr/>
        <p:txBody>
          <a:bodyPr>
            <a:normAutofit/>
          </a:bodyPr>
          <a:lstStyle/>
          <a:p>
            <a:r>
              <a:rPr lang="en-GB" sz="3600" b="1" dirty="0">
                <a:latin typeface="Times New Roman" panose="02020603050405020304" pitchFamily="18" charset="0"/>
                <a:cs typeface="Times New Roman" panose="02020603050405020304" pitchFamily="18" charset="0"/>
              </a:rPr>
              <a:t>What Materials are Required to Make a Bracelet?</a:t>
            </a:r>
          </a:p>
        </p:txBody>
      </p:sp>
      <p:sp>
        <p:nvSpPr>
          <p:cNvPr id="3" name="Content Placeholder 2">
            <a:extLst>
              <a:ext uri="{FF2B5EF4-FFF2-40B4-BE49-F238E27FC236}">
                <a16:creationId xmlns:a16="http://schemas.microsoft.com/office/drawing/2014/main" id="{DB0E5478-5B8C-42F8-8E6F-590371F2C56B}"/>
              </a:ext>
            </a:extLst>
          </p:cNvPr>
          <p:cNvSpPr>
            <a:spLocks noGrp="1"/>
          </p:cNvSpPr>
          <p:nvPr>
            <p:ph sz="half" idx="1"/>
          </p:nvPr>
        </p:nvSpPr>
        <p:spPr/>
        <p:txBody>
          <a:bodyPr/>
          <a:lstStyle/>
          <a:p>
            <a:r>
              <a:rPr lang="en-GB" sz="2400" dirty="0">
                <a:latin typeface="Times New Roman" panose="02020603050405020304" pitchFamily="18" charset="0"/>
                <a:cs typeface="Times New Roman" panose="02020603050405020304" pitchFamily="18" charset="0"/>
              </a:rPr>
              <a:t>Coloured wool, string, ribbon or shoelaces.</a:t>
            </a:r>
          </a:p>
          <a:p>
            <a:r>
              <a:rPr lang="en-GB" sz="2400" dirty="0">
                <a:latin typeface="Times New Roman" panose="02020603050405020304" pitchFamily="18" charset="0"/>
                <a:cs typeface="Times New Roman" panose="02020603050405020304" pitchFamily="18" charset="0"/>
              </a:rPr>
              <a:t>Scissors.</a:t>
            </a:r>
          </a:p>
          <a:p>
            <a:r>
              <a:rPr lang="en-GB" sz="2400" dirty="0">
                <a:latin typeface="Times New Roman" panose="02020603050405020304" pitchFamily="18" charset="0"/>
                <a:cs typeface="Times New Roman" panose="02020603050405020304" pitchFamily="18" charset="0"/>
              </a:rPr>
              <a:t>Beads can be used when older children are creating a bracelet.</a:t>
            </a:r>
          </a:p>
          <a:p>
            <a:pPr marL="0" indent="0">
              <a:buNone/>
            </a:pPr>
            <a:endParaRPr lang="en-GB" sz="2400" dirty="0">
              <a:latin typeface="Times New Roman" panose="02020603050405020304" pitchFamily="18" charset="0"/>
              <a:cs typeface="Times New Roman" panose="02020603050405020304" pitchFamily="18" charset="0"/>
            </a:endParaRPr>
          </a:p>
          <a:p>
            <a:pPr marL="0" indent="0">
              <a:buNone/>
            </a:pPr>
            <a:endParaRPr lang="en-GB" dirty="0"/>
          </a:p>
        </p:txBody>
      </p:sp>
      <p:sp>
        <p:nvSpPr>
          <p:cNvPr id="4" name="Content Placeholder 3">
            <a:extLst>
              <a:ext uri="{FF2B5EF4-FFF2-40B4-BE49-F238E27FC236}">
                <a16:creationId xmlns:a16="http://schemas.microsoft.com/office/drawing/2014/main" id="{0CABF0AA-5956-474C-BEA1-DF190B6FC0C5}"/>
              </a:ext>
            </a:extLst>
          </p:cNvPr>
          <p:cNvSpPr>
            <a:spLocks noGrp="1"/>
          </p:cNvSpPr>
          <p:nvPr>
            <p:ph sz="half" idx="2"/>
          </p:nvPr>
        </p:nvSpPr>
        <p:spPr/>
        <p:txBody>
          <a:bodyPr>
            <a:normAutofit/>
          </a:bodyPr>
          <a:lstStyle/>
          <a:p>
            <a:r>
              <a:rPr lang="en-GB" sz="2400" dirty="0">
                <a:latin typeface="Times New Roman" panose="02020603050405020304" pitchFamily="18" charset="0"/>
                <a:cs typeface="Times New Roman" panose="02020603050405020304" pitchFamily="18" charset="0"/>
              </a:rPr>
              <a:t>You need two participants.</a:t>
            </a:r>
          </a:p>
          <a:p>
            <a:r>
              <a:rPr lang="en-GB" sz="2400" dirty="0">
                <a:latin typeface="Times New Roman" panose="02020603050405020304" pitchFamily="18" charset="0"/>
                <a:cs typeface="Times New Roman" panose="02020603050405020304" pitchFamily="18" charset="0"/>
              </a:rPr>
              <a:t>One person to hold the wool and one person to plait.</a:t>
            </a:r>
          </a:p>
        </p:txBody>
      </p:sp>
      <p:pic>
        <p:nvPicPr>
          <p:cNvPr id="6" name="Picture 5" descr="A picture containing scissors, tool&#10;&#10;Description automatically generated">
            <a:extLst>
              <a:ext uri="{FF2B5EF4-FFF2-40B4-BE49-F238E27FC236}">
                <a16:creationId xmlns:a16="http://schemas.microsoft.com/office/drawing/2014/main" id="{7241260A-C030-494A-8DAF-E0369548CF54}"/>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600288" y="4274049"/>
            <a:ext cx="2595083" cy="1602038"/>
          </a:xfrm>
          <a:prstGeom prst="rect">
            <a:avLst/>
          </a:prstGeom>
        </p:spPr>
      </p:pic>
      <p:pic>
        <p:nvPicPr>
          <p:cNvPr id="9" name="Picture 8" descr="A basket of colorful yarn&#10;&#10;Description automatically generated">
            <a:extLst>
              <a:ext uri="{FF2B5EF4-FFF2-40B4-BE49-F238E27FC236}">
                <a16:creationId xmlns:a16="http://schemas.microsoft.com/office/drawing/2014/main" id="{8E0995B6-8761-44B7-ABFF-D48C0F83A754}"/>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1017143" y="4181582"/>
            <a:ext cx="2650732" cy="1730956"/>
          </a:xfrm>
          <a:prstGeom prst="rect">
            <a:avLst/>
          </a:prstGeom>
        </p:spPr>
      </p:pic>
      <p:pic>
        <p:nvPicPr>
          <p:cNvPr id="14" name="Picture 13" descr="A close up of a colorful background&#10;&#10;Description automatically generated">
            <a:extLst>
              <a:ext uri="{FF2B5EF4-FFF2-40B4-BE49-F238E27FC236}">
                <a16:creationId xmlns:a16="http://schemas.microsoft.com/office/drawing/2014/main" id="{861CADE0-9C82-4DB1-B6F1-4EB002F364A2}"/>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3667875" y="4181581"/>
            <a:ext cx="2780013" cy="1694506"/>
          </a:xfrm>
          <a:prstGeom prst="rect">
            <a:avLst/>
          </a:prstGeom>
        </p:spPr>
      </p:pic>
      <p:pic>
        <p:nvPicPr>
          <p:cNvPr id="17" name="Picture 16" descr="A picture containing table, bag&#10;&#10;Description automatically generated">
            <a:extLst>
              <a:ext uri="{FF2B5EF4-FFF2-40B4-BE49-F238E27FC236}">
                <a16:creationId xmlns:a16="http://schemas.microsoft.com/office/drawing/2014/main" id="{1D97A17E-0BBB-47E8-978A-D9F3AD3D5ACB}"/>
              </a:ext>
            </a:extLst>
          </p:cNvPr>
          <p:cNvPicPr>
            <a:picLocks noChangeAspect="1"/>
          </p:cNvPicPr>
          <p:nvPr/>
        </p:nvPicPr>
        <p:blipFill>
          <a:blip r:embed="rId9">
            <a:extLst>
              <a:ext uri="{28A0092B-C50C-407E-A947-70E740481C1C}">
                <a14:useLocalDpi xmlns:a14="http://schemas.microsoft.com/office/drawing/2010/main" val="0"/>
              </a:ext>
              <a:ext uri="{837473B0-CC2E-450A-ABE3-18F120FF3D39}">
                <a1611:picAttrSrcUrl xmlns:a1611="http://schemas.microsoft.com/office/drawing/2016/11/main" r:id="rId10"/>
              </a:ext>
            </a:extLst>
          </a:blip>
          <a:stretch>
            <a:fillRect/>
          </a:stretch>
        </p:blipFill>
        <p:spPr>
          <a:xfrm>
            <a:off x="9441952" y="4181581"/>
            <a:ext cx="2373330" cy="1995382"/>
          </a:xfrm>
          <a:prstGeom prst="rect">
            <a:avLst/>
          </a:prstGeom>
        </p:spPr>
      </p:pic>
    </p:spTree>
    <p:extLst>
      <p:ext uri="{BB962C8B-B14F-4D97-AF65-F5344CB8AC3E}">
        <p14:creationId xmlns:p14="http://schemas.microsoft.com/office/powerpoint/2010/main" val="316369159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1772779-EF68-4BD8-917A-EFD5DF13401F}"/>
              </a:ext>
            </a:extLst>
          </p:cNvPr>
          <p:cNvSpPr>
            <a:spLocks noGrp="1"/>
          </p:cNvSpPr>
          <p:nvPr>
            <p:ph type="title"/>
          </p:nvPr>
        </p:nvSpPr>
        <p:spPr>
          <a:xfrm>
            <a:off x="838200" y="365126"/>
            <a:ext cx="10515600" cy="875506"/>
          </a:xfrm>
        </p:spPr>
        <p:txBody>
          <a:bodyPr>
            <a:normAutofit/>
          </a:bodyPr>
          <a:lstStyle/>
          <a:p>
            <a:r>
              <a:rPr lang="en-GB" sz="3600" b="1" dirty="0">
                <a:latin typeface="Times New Roman" panose="02020603050405020304" pitchFamily="18" charset="0"/>
                <a:cs typeface="Times New Roman" panose="02020603050405020304" pitchFamily="18" charset="0"/>
              </a:rPr>
              <a:t>How to Make a Bracelet</a:t>
            </a:r>
          </a:p>
        </p:txBody>
      </p:sp>
      <p:sp>
        <p:nvSpPr>
          <p:cNvPr id="5" name="Content Placeholder 4">
            <a:extLst>
              <a:ext uri="{FF2B5EF4-FFF2-40B4-BE49-F238E27FC236}">
                <a16:creationId xmlns:a16="http://schemas.microsoft.com/office/drawing/2014/main" id="{DF4A1502-C170-43AE-910C-3A1D6935224F}"/>
              </a:ext>
            </a:extLst>
          </p:cNvPr>
          <p:cNvSpPr>
            <a:spLocks noGrp="1"/>
          </p:cNvSpPr>
          <p:nvPr>
            <p:ph sz="half" idx="1"/>
          </p:nvPr>
        </p:nvSpPr>
        <p:spPr>
          <a:xfrm>
            <a:off x="838200" y="1448656"/>
            <a:ext cx="5181600" cy="4728307"/>
          </a:xfrm>
        </p:spPr>
        <p:txBody>
          <a:bodyPr>
            <a:normAutofit/>
          </a:bodyPr>
          <a:lstStyle/>
          <a:p>
            <a:r>
              <a:rPr lang="en-GB" sz="2400" dirty="0">
                <a:latin typeface="Times New Roman" panose="02020603050405020304" pitchFamily="18" charset="0"/>
                <a:cs typeface="Times New Roman" panose="02020603050405020304" pitchFamily="18" charset="0"/>
              </a:rPr>
              <a:t>Step 1. Choose your coloured yarn</a:t>
            </a:r>
          </a:p>
          <a:p>
            <a:r>
              <a:rPr lang="en-GB" sz="2400" dirty="0">
                <a:latin typeface="Times New Roman" panose="02020603050405020304" pitchFamily="18" charset="0"/>
                <a:cs typeface="Times New Roman" panose="02020603050405020304" pitchFamily="18" charset="0"/>
              </a:rPr>
              <a:t>Step 2. Measure the length of yarn x 3</a:t>
            </a:r>
          </a:p>
          <a:p>
            <a:r>
              <a:rPr lang="en-GB" sz="2400" dirty="0">
                <a:latin typeface="Times New Roman" panose="02020603050405020304" pitchFamily="18" charset="0"/>
                <a:cs typeface="Times New Roman" panose="02020603050405020304" pitchFamily="18" charset="0"/>
              </a:rPr>
              <a:t>Step 3. Hold the yarn together</a:t>
            </a:r>
          </a:p>
          <a:p>
            <a:r>
              <a:rPr lang="en-GB" sz="2400" dirty="0">
                <a:latin typeface="Times New Roman" panose="02020603050405020304" pitchFamily="18" charset="0"/>
                <a:cs typeface="Times New Roman" panose="02020603050405020304" pitchFamily="18" charset="0"/>
              </a:rPr>
              <a:t>Step 4. Tie the yarn tightly in a knot together</a:t>
            </a:r>
          </a:p>
          <a:p>
            <a:r>
              <a:rPr lang="en-GB" sz="2400" dirty="0">
                <a:latin typeface="Times New Roman" panose="02020603050405020304" pitchFamily="18" charset="0"/>
                <a:cs typeface="Times New Roman" panose="02020603050405020304" pitchFamily="18" charset="0"/>
              </a:rPr>
              <a:t>Step 5. Start weaving the yarn over and under each piece of yarn</a:t>
            </a:r>
          </a:p>
          <a:p>
            <a:r>
              <a:rPr lang="en-GB" sz="2400" dirty="0">
                <a:latin typeface="Times New Roman" panose="02020603050405020304" pitchFamily="18" charset="0"/>
                <a:cs typeface="Times New Roman" panose="02020603050405020304" pitchFamily="18" charset="0"/>
              </a:rPr>
              <a:t>Step 6. Pull the length of the yarn tightly then tie in a knot at the end of the bracelet. </a:t>
            </a:r>
          </a:p>
          <a:p>
            <a:pPr marL="0" indent="0">
              <a:buNone/>
            </a:pPr>
            <a:endParaRPr lang="en-GB" dirty="0"/>
          </a:p>
        </p:txBody>
      </p:sp>
      <p:pic>
        <p:nvPicPr>
          <p:cNvPr id="7" name="Content Placeholder 6" descr="A picture containing text&#10;&#10;Description generated with high confidence">
            <a:extLst>
              <a:ext uri="{FF2B5EF4-FFF2-40B4-BE49-F238E27FC236}">
                <a16:creationId xmlns:a16="http://schemas.microsoft.com/office/drawing/2014/main" id="{E584E001-CD17-49D5-A99F-B1F7D4C0EDF0}"/>
              </a:ext>
            </a:extLst>
          </p:cNvPr>
          <p:cNvPicPr>
            <a:picLocks noGrp="1" noChangeAspect="1"/>
          </p:cNvPicPr>
          <p:nvPr>
            <p:ph sz="half" idx="2"/>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606282" y="1448656"/>
            <a:ext cx="4747517" cy="4168713"/>
          </a:xfrm>
          <a:prstGeom prst="rect">
            <a:avLst/>
          </a:prstGeom>
        </p:spPr>
      </p:pic>
    </p:spTree>
    <p:extLst>
      <p:ext uri="{BB962C8B-B14F-4D97-AF65-F5344CB8AC3E}">
        <p14:creationId xmlns:p14="http://schemas.microsoft.com/office/powerpoint/2010/main" val="317583293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7CD885-1917-4256-8C4E-151DD20DD609}"/>
              </a:ext>
            </a:extLst>
          </p:cNvPr>
          <p:cNvSpPr>
            <a:spLocks noGrp="1"/>
          </p:cNvSpPr>
          <p:nvPr>
            <p:ph type="title"/>
          </p:nvPr>
        </p:nvSpPr>
        <p:spPr/>
        <p:txBody>
          <a:bodyPr>
            <a:normAutofit/>
          </a:bodyPr>
          <a:lstStyle/>
          <a:p>
            <a:r>
              <a:rPr lang="en-GB" sz="3600" b="1" dirty="0">
                <a:latin typeface="Times New Roman" panose="02020603050405020304" pitchFamily="18" charset="0"/>
                <a:cs typeface="Times New Roman" panose="02020603050405020304" pitchFamily="18" charset="0"/>
              </a:rPr>
              <a:t>Favourable ways to create activities when resources are minimal. </a:t>
            </a:r>
          </a:p>
        </p:txBody>
      </p:sp>
      <p:sp>
        <p:nvSpPr>
          <p:cNvPr id="3" name="Content Placeholder 2">
            <a:extLst>
              <a:ext uri="{FF2B5EF4-FFF2-40B4-BE49-F238E27FC236}">
                <a16:creationId xmlns:a16="http://schemas.microsoft.com/office/drawing/2014/main" id="{E9B8CC65-111C-4C53-BD46-77CA2CCDBCC8}"/>
              </a:ext>
            </a:extLst>
          </p:cNvPr>
          <p:cNvSpPr>
            <a:spLocks noGrp="1"/>
          </p:cNvSpPr>
          <p:nvPr>
            <p:ph idx="1"/>
          </p:nvPr>
        </p:nvSpPr>
        <p:spPr>
          <a:xfrm>
            <a:off x="838200" y="1825624"/>
            <a:ext cx="10515600" cy="4780915"/>
          </a:xfrm>
        </p:spPr>
        <p:txBody>
          <a:bodyPr>
            <a:normAutofit/>
          </a:bodyPr>
          <a:lstStyle/>
          <a:p>
            <a:r>
              <a:rPr lang="en-GB" sz="2400" dirty="0">
                <a:latin typeface="Times New Roman" panose="02020603050405020304" pitchFamily="18" charset="0"/>
                <a:cs typeface="Times New Roman" panose="02020603050405020304" pitchFamily="18" charset="0"/>
              </a:rPr>
              <a:t>When schools are situated in areas of deprivation, their school budget can sometimes be swallowed up with the high levels of support staff required, to cope with children needing extra help or support (GOV. Wales, 2019). This is because, some children from impoverished areas are experiencing challenging home life issues, such as parents suffering with addictions or illness. Which can suggest further issues for the child. Therefore, these children require elevated support. Ultimately leaving little funding for creative resources.</a:t>
            </a:r>
          </a:p>
          <a:p>
            <a:r>
              <a:rPr lang="en-GB" sz="2400" dirty="0">
                <a:latin typeface="Times New Roman" panose="02020603050405020304" pitchFamily="18" charset="0"/>
                <a:cs typeface="Times New Roman" panose="02020603050405020304" pitchFamily="18" charset="0"/>
              </a:rPr>
              <a:t>Friendship bracelets are an effective creative approach, which can be used within nurture groups.</a:t>
            </a:r>
          </a:p>
        </p:txBody>
      </p:sp>
    </p:spTree>
    <p:extLst>
      <p:ext uri="{BB962C8B-B14F-4D97-AF65-F5344CB8AC3E}">
        <p14:creationId xmlns:p14="http://schemas.microsoft.com/office/powerpoint/2010/main" val="356547988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36" name="Rectangle 31">
            <a:extLst>
              <a:ext uri="{FF2B5EF4-FFF2-40B4-BE49-F238E27FC236}">
                <a16:creationId xmlns:a16="http://schemas.microsoft.com/office/drawing/2014/main" id="{5CB593EA-2F98-479F-B4C4-F366571FA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1" name="Picture 10" descr="A person holding a sign&#10;&#10;Description automatically generated">
            <a:extLst>
              <a:ext uri="{FF2B5EF4-FFF2-40B4-BE49-F238E27FC236}">
                <a16:creationId xmlns:a16="http://schemas.microsoft.com/office/drawing/2014/main" id="{E36B47D8-8726-4E7B-BC47-E9AC8D52A05E}"/>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21091" r="20083" b="-1"/>
          <a:stretch/>
        </p:blipFill>
        <p:spPr>
          <a:xfrm>
            <a:off x="1" y="1"/>
            <a:ext cx="2970465" cy="3383279"/>
          </a:xfrm>
          <a:prstGeom prst="rect">
            <a:avLst/>
          </a:prstGeom>
        </p:spPr>
      </p:pic>
      <p:pic>
        <p:nvPicPr>
          <p:cNvPr id="14" name="Picture 13" descr="A picture containing young, food, field, playing&#10;&#10;Description automatically generated">
            <a:extLst>
              <a:ext uri="{FF2B5EF4-FFF2-40B4-BE49-F238E27FC236}">
                <a16:creationId xmlns:a16="http://schemas.microsoft.com/office/drawing/2014/main" id="{0AD31ED9-F775-477F-B9FD-9B6EE9C165FD}"/>
              </a:ext>
            </a:extLst>
          </p:cNvPr>
          <p:cNvPicPr>
            <a:picLocks noChangeAspect="1"/>
          </p:cNvPicPr>
          <p:nvPr/>
        </p:nvPicPr>
        <p:blipFill rotWithShape="1">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l="2940" r="9259" b="-2"/>
          <a:stretch/>
        </p:blipFill>
        <p:spPr>
          <a:xfrm>
            <a:off x="3072956" y="10"/>
            <a:ext cx="2970465" cy="3383268"/>
          </a:xfrm>
          <a:prstGeom prst="rect">
            <a:avLst/>
          </a:prstGeom>
        </p:spPr>
      </p:pic>
      <p:pic>
        <p:nvPicPr>
          <p:cNvPr id="8" name="Picture 7" descr="A group of people sitting at a table&#10;&#10;Description automatically generated">
            <a:extLst>
              <a:ext uri="{FF2B5EF4-FFF2-40B4-BE49-F238E27FC236}">
                <a16:creationId xmlns:a16="http://schemas.microsoft.com/office/drawing/2014/main" id="{925DC417-09A0-4131-9D85-1432EF29DE82}"/>
              </a:ext>
            </a:extLst>
          </p:cNvPr>
          <p:cNvPicPr>
            <a:picLocks noChangeAspect="1"/>
          </p:cNvPicPr>
          <p:nvPr/>
        </p:nvPicPr>
        <p:blipFill rotWithShape="1">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rcRect r="12160" b="-2"/>
          <a:stretch/>
        </p:blipFill>
        <p:spPr>
          <a:xfrm>
            <a:off x="6145909" y="10"/>
            <a:ext cx="2971800" cy="3383268"/>
          </a:xfrm>
          <a:prstGeom prst="rect">
            <a:avLst/>
          </a:prstGeom>
        </p:spPr>
      </p:pic>
      <p:pic>
        <p:nvPicPr>
          <p:cNvPr id="17" name="Picture 16" descr="A person holding a baby&#10;&#10;Description automatically generated">
            <a:extLst>
              <a:ext uri="{FF2B5EF4-FFF2-40B4-BE49-F238E27FC236}">
                <a16:creationId xmlns:a16="http://schemas.microsoft.com/office/drawing/2014/main" id="{0316D3D3-2508-4C0A-9C1F-5E21130ACDE1}"/>
              </a:ext>
            </a:extLst>
          </p:cNvPr>
          <p:cNvPicPr>
            <a:picLocks noChangeAspect="1"/>
          </p:cNvPicPr>
          <p:nvPr/>
        </p:nvPicPr>
        <p:blipFill rotWithShape="1">
          <a:blip r:embed="rId9">
            <a:extLst>
              <a:ext uri="{28A0092B-C50C-407E-A947-70E740481C1C}">
                <a14:useLocalDpi xmlns:a14="http://schemas.microsoft.com/office/drawing/2010/main" val="0"/>
              </a:ext>
              <a:ext uri="{837473B0-CC2E-450A-ABE3-18F120FF3D39}">
                <a1611:picAttrSrcUrl xmlns:a1611="http://schemas.microsoft.com/office/drawing/2016/11/main" r:id="rId10"/>
              </a:ext>
            </a:extLst>
          </a:blip>
          <a:srcRect l="7561" r="26563" b="4"/>
          <a:stretch/>
        </p:blipFill>
        <p:spPr>
          <a:xfrm>
            <a:off x="9220200" y="10"/>
            <a:ext cx="2971800" cy="3383268"/>
          </a:xfrm>
          <a:prstGeom prst="rect">
            <a:avLst/>
          </a:prstGeom>
        </p:spPr>
      </p:pic>
      <p:pic>
        <p:nvPicPr>
          <p:cNvPr id="20" name="Picture 19" descr="A picture containing boy, person, young, child&#10;&#10;Description automatically generated">
            <a:extLst>
              <a:ext uri="{FF2B5EF4-FFF2-40B4-BE49-F238E27FC236}">
                <a16:creationId xmlns:a16="http://schemas.microsoft.com/office/drawing/2014/main" id="{1BAED3C2-BBA0-44E9-AAD6-E3DC469449ED}"/>
              </a:ext>
            </a:extLst>
          </p:cNvPr>
          <p:cNvPicPr>
            <a:picLocks noChangeAspect="1"/>
          </p:cNvPicPr>
          <p:nvPr/>
        </p:nvPicPr>
        <p:blipFill rotWithShape="1">
          <a:blip r:embed="rId11">
            <a:extLst>
              <a:ext uri="{28A0092B-C50C-407E-A947-70E740481C1C}">
                <a14:useLocalDpi xmlns:a14="http://schemas.microsoft.com/office/drawing/2010/main" val="0"/>
              </a:ext>
              <a:ext uri="{837473B0-CC2E-450A-ABE3-18F120FF3D39}">
                <a1611:picAttrSrcUrl xmlns:a1611="http://schemas.microsoft.com/office/drawing/2016/11/main" r:id="rId12"/>
              </a:ext>
            </a:extLst>
          </a:blip>
          <a:srcRect l="21544" r="28411"/>
          <a:stretch/>
        </p:blipFill>
        <p:spPr>
          <a:xfrm>
            <a:off x="-1017" y="3474720"/>
            <a:ext cx="2970465" cy="3383280"/>
          </a:xfrm>
          <a:prstGeom prst="rect">
            <a:avLst/>
          </a:prstGeom>
        </p:spPr>
      </p:pic>
      <p:sp>
        <p:nvSpPr>
          <p:cNvPr id="37" name="Rectangle 33">
            <a:extLst>
              <a:ext uri="{FF2B5EF4-FFF2-40B4-BE49-F238E27FC236}">
                <a16:creationId xmlns:a16="http://schemas.microsoft.com/office/drawing/2014/main" id="{39BEB6D0-9E4E-4221-93D1-74ABECEE9E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45910" y="3474720"/>
            <a:ext cx="6046090" cy="3383281"/>
          </a:xfrm>
          <a:prstGeom prst="rect">
            <a:avLst/>
          </a:prstGeom>
          <a:solidFill>
            <a:srgbClr val="552F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A72F704-4763-49E7-A6EE-CE3D9140D6C2}"/>
              </a:ext>
            </a:extLst>
          </p:cNvPr>
          <p:cNvSpPr>
            <a:spLocks noGrp="1"/>
          </p:cNvSpPr>
          <p:nvPr>
            <p:ph type="title"/>
          </p:nvPr>
        </p:nvSpPr>
        <p:spPr>
          <a:xfrm>
            <a:off x="6491653" y="3799272"/>
            <a:ext cx="5193748" cy="637124"/>
          </a:xfrm>
        </p:spPr>
        <p:txBody>
          <a:bodyPr>
            <a:normAutofit/>
          </a:bodyPr>
          <a:lstStyle/>
          <a:p>
            <a:r>
              <a:rPr lang="en-GB" sz="3200" b="1">
                <a:solidFill>
                  <a:srgbClr val="FFFFFF"/>
                </a:solidFill>
                <a:latin typeface="Times New Roman" panose="02020603050405020304" pitchFamily="18" charset="0"/>
                <a:cs typeface="Times New Roman" panose="02020603050405020304" pitchFamily="18" charset="0"/>
              </a:rPr>
              <a:t>What are Nurture Groups? </a:t>
            </a:r>
          </a:p>
        </p:txBody>
      </p:sp>
      <p:sp>
        <p:nvSpPr>
          <p:cNvPr id="3" name="Content Placeholder 2">
            <a:extLst>
              <a:ext uri="{FF2B5EF4-FFF2-40B4-BE49-F238E27FC236}">
                <a16:creationId xmlns:a16="http://schemas.microsoft.com/office/drawing/2014/main" id="{B5C5EB93-901D-40CE-8212-F1DE2682F319}"/>
              </a:ext>
            </a:extLst>
          </p:cNvPr>
          <p:cNvSpPr>
            <a:spLocks noGrp="1"/>
          </p:cNvSpPr>
          <p:nvPr>
            <p:ph idx="1"/>
          </p:nvPr>
        </p:nvSpPr>
        <p:spPr>
          <a:xfrm>
            <a:off x="6479648" y="4510585"/>
            <a:ext cx="5366610" cy="1758732"/>
          </a:xfrm>
        </p:spPr>
        <p:txBody>
          <a:bodyPr>
            <a:normAutofit/>
          </a:bodyPr>
          <a:lstStyle/>
          <a:p>
            <a:endParaRPr lang="en-GB" sz="1800">
              <a:solidFill>
                <a:srgbClr val="FFFFFF"/>
              </a:solidFill>
              <a:latin typeface="Times New Roman" panose="02020603050405020304" pitchFamily="18" charset="0"/>
              <a:cs typeface="Times New Roman" panose="02020603050405020304" pitchFamily="18" charset="0"/>
            </a:endParaRPr>
          </a:p>
          <a:p>
            <a:pPr marL="0" indent="0">
              <a:buNone/>
            </a:pPr>
            <a:endParaRPr lang="en-GB" sz="1800">
              <a:solidFill>
                <a:srgbClr val="FFFFFF"/>
              </a:solidFill>
              <a:latin typeface="Times New Roman" panose="02020603050405020304" pitchFamily="18" charset="0"/>
              <a:cs typeface="Times New Roman" panose="02020603050405020304" pitchFamily="18" charset="0"/>
            </a:endParaRPr>
          </a:p>
          <a:p>
            <a:endParaRPr lang="en-GB" sz="1800">
              <a:solidFill>
                <a:srgbClr val="FFFFFF"/>
              </a:solidFill>
              <a:latin typeface="Times New Roman" panose="02020603050405020304" pitchFamily="18" charset="0"/>
              <a:cs typeface="Times New Roman" panose="02020603050405020304" pitchFamily="18" charset="0"/>
            </a:endParaRPr>
          </a:p>
          <a:p>
            <a:endParaRPr lang="en-GB" sz="1800">
              <a:solidFill>
                <a:srgbClr val="FFFFFF"/>
              </a:solidFill>
              <a:latin typeface="Times New Roman" panose="02020603050405020304" pitchFamily="18" charset="0"/>
              <a:cs typeface="Times New Roman" panose="02020603050405020304" pitchFamily="18" charset="0"/>
            </a:endParaRPr>
          </a:p>
          <a:p>
            <a:endParaRPr lang="en-GB" sz="1800">
              <a:solidFill>
                <a:srgbClr val="FFFFFF"/>
              </a:solidFill>
              <a:latin typeface="Times New Roman" panose="02020603050405020304" pitchFamily="18" charset="0"/>
              <a:cs typeface="Times New Roman" panose="02020603050405020304" pitchFamily="18" charset="0"/>
            </a:endParaRPr>
          </a:p>
          <a:p>
            <a:endParaRPr lang="en-GB" sz="1800">
              <a:solidFill>
                <a:srgbClr val="FFFFFF"/>
              </a:solidFill>
              <a:latin typeface="Times New Roman" panose="02020603050405020304" pitchFamily="18" charset="0"/>
              <a:cs typeface="Times New Roman" panose="02020603050405020304" pitchFamily="18" charset="0"/>
            </a:endParaRPr>
          </a:p>
        </p:txBody>
      </p:sp>
      <p:pic>
        <p:nvPicPr>
          <p:cNvPr id="5" name="Picture 4" descr="A picture containing drawing&#10;&#10;Description automatically generated">
            <a:extLst>
              <a:ext uri="{FF2B5EF4-FFF2-40B4-BE49-F238E27FC236}">
                <a16:creationId xmlns:a16="http://schemas.microsoft.com/office/drawing/2014/main" id="{38C73FA8-EF47-4E0B-9279-0B15DA965E24}"/>
              </a:ext>
            </a:extLst>
          </p:cNvPr>
          <p:cNvPicPr>
            <a:picLocks noChangeAspect="1"/>
          </p:cNvPicPr>
          <p:nvPr/>
        </p:nvPicPr>
        <p:blipFill rotWithShape="1">
          <a:blip r:embed="rId13">
            <a:extLst>
              <a:ext uri="{28A0092B-C50C-407E-A947-70E740481C1C}">
                <a14:useLocalDpi xmlns:a14="http://schemas.microsoft.com/office/drawing/2010/main" val="0"/>
              </a:ext>
              <a:ext uri="{837473B0-CC2E-450A-ABE3-18F120FF3D39}">
                <a1611:picAttrSrcUrl xmlns:a1611="http://schemas.microsoft.com/office/drawing/2016/11/main" r:id="rId14"/>
              </a:ext>
            </a:extLst>
          </a:blip>
          <a:srcRect l="8327" r="10885" b="2"/>
          <a:stretch/>
        </p:blipFill>
        <p:spPr>
          <a:xfrm>
            <a:off x="3059902" y="3474719"/>
            <a:ext cx="2970466" cy="3383280"/>
          </a:xfrm>
          <a:prstGeom prst="rect">
            <a:avLst/>
          </a:prstGeom>
        </p:spPr>
      </p:pic>
    </p:spTree>
    <p:extLst>
      <p:ext uri="{BB962C8B-B14F-4D97-AF65-F5344CB8AC3E}">
        <p14:creationId xmlns:p14="http://schemas.microsoft.com/office/powerpoint/2010/main" val="2972763419"/>
      </p:ext>
    </p:extLst>
  </p:cSld>
  <p:clrMapOvr>
    <a:overrideClrMapping bg1="dk1" tx1="lt1" bg2="dk2" tx2="lt2" accent1="accent1" accent2="accent2" accent3="accent3" accent4="accent4" accent5="accent5" accent6="accent6" hlink="hlink" folHlink="folHlink"/>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493FDA-604F-4A5B-808E-B05D4FA3F1BC}"/>
              </a:ext>
            </a:extLst>
          </p:cNvPr>
          <p:cNvSpPr>
            <a:spLocks noGrp="1"/>
          </p:cNvSpPr>
          <p:nvPr>
            <p:ph type="title"/>
          </p:nvPr>
        </p:nvSpPr>
        <p:spPr/>
        <p:txBody>
          <a:bodyPr>
            <a:normAutofit/>
          </a:bodyPr>
          <a:lstStyle/>
          <a:p>
            <a:r>
              <a:rPr lang="en-GB" sz="3600" b="1" dirty="0">
                <a:latin typeface="Times New Roman" panose="02020603050405020304" pitchFamily="18" charset="0"/>
                <a:cs typeface="Times New Roman" panose="02020603050405020304" pitchFamily="18" charset="0"/>
              </a:rPr>
              <a:t>Class Activity.</a:t>
            </a:r>
          </a:p>
        </p:txBody>
      </p:sp>
      <p:sp>
        <p:nvSpPr>
          <p:cNvPr id="3" name="Content Placeholder 2">
            <a:extLst>
              <a:ext uri="{FF2B5EF4-FFF2-40B4-BE49-F238E27FC236}">
                <a16:creationId xmlns:a16="http://schemas.microsoft.com/office/drawing/2014/main" id="{B6AA3868-607C-4F4D-8C20-CDDF2E62B1A7}"/>
              </a:ext>
            </a:extLst>
          </p:cNvPr>
          <p:cNvSpPr>
            <a:spLocks noGrp="1"/>
          </p:cNvSpPr>
          <p:nvPr>
            <p:ph idx="1"/>
          </p:nvPr>
        </p:nvSpPr>
        <p:spPr/>
        <p:txBody>
          <a:bodyPr/>
          <a:lstStyle/>
          <a:p>
            <a:r>
              <a:rPr lang="en-GB" sz="2400" dirty="0">
                <a:latin typeface="Times New Roman" panose="02020603050405020304" pitchFamily="18" charset="0"/>
                <a:cs typeface="Times New Roman" panose="02020603050405020304" pitchFamily="18" charset="0"/>
              </a:rPr>
              <a:t>Choose a person.</a:t>
            </a:r>
          </a:p>
          <a:p>
            <a:r>
              <a:rPr lang="en-GB" sz="2400" dirty="0">
                <a:latin typeface="Times New Roman" panose="02020603050405020304" pitchFamily="18" charset="0"/>
                <a:cs typeface="Times New Roman" panose="02020603050405020304" pitchFamily="18" charset="0"/>
              </a:rPr>
              <a:t>Introduce yourselves.</a:t>
            </a:r>
          </a:p>
          <a:p>
            <a:r>
              <a:rPr lang="en-GB" sz="2400" dirty="0">
                <a:latin typeface="Times New Roman" panose="02020603050405020304" pitchFamily="18" charset="0"/>
                <a:cs typeface="Times New Roman" panose="02020603050405020304" pitchFamily="18" charset="0"/>
              </a:rPr>
              <a:t>Strike up a conversation.</a:t>
            </a:r>
          </a:p>
          <a:p>
            <a:r>
              <a:rPr lang="en-GB" sz="2400" dirty="0">
                <a:latin typeface="Times New Roman" panose="02020603050405020304" pitchFamily="18" charset="0"/>
                <a:cs typeface="Times New Roman" panose="02020603050405020304" pitchFamily="18" charset="0"/>
              </a:rPr>
              <a:t>Establish what colours you like.</a:t>
            </a:r>
          </a:p>
          <a:p>
            <a:r>
              <a:rPr lang="en-GB" sz="2400" dirty="0">
                <a:latin typeface="Times New Roman" panose="02020603050405020304" pitchFamily="18" charset="0"/>
                <a:cs typeface="Times New Roman" panose="02020603050405020304" pitchFamily="18" charset="0"/>
              </a:rPr>
              <a:t>Who is going to make the first bracelet?</a:t>
            </a:r>
          </a:p>
          <a:p>
            <a:r>
              <a:rPr lang="en-GB" sz="2400" dirty="0">
                <a:latin typeface="Times New Roman" panose="02020603050405020304" pitchFamily="18" charset="0"/>
                <a:cs typeface="Times New Roman" panose="02020603050405020304" pitchFamily="18" charset="0"/>
              </a:rPr>
              <a:t>Cut the length of the wool, string, ribbon or shoelaces.</a:t>
            </a:r>
          </a:p>
          <a:p>
            <a:r>
              <a:rPr lang="en-GB" sz="2400" dirty="0">
                <a:latin typeface="Times New Roman" panose="02020603050405020304" pitchFamily="18" charset="0"/>
                <a:cs typeface="Times New Roman" panose="02020603050405020304" pitchFamily="18" charset="0"/>
              </a:rPr>
              <a:t>Teamwork.</a:t>
            </a:r>
          </a:p>
          <a:p>
            <a:r>
              <a:rPr lang="en-GB" sz="2400" dirty="0">
                <a:latin typeface="Times New Roman" panose="02020603050405020304" pitchFamily="18" charset="0"/>
                <a:cs typeface="Times New Roman" panose="02020603050405020304" pitchFamily="18" charset="0"/>
              </a:rPr>
              <a:t>Start plaiting.</a:t>
            </a:r>
          </a:p>
          <a:p>
            <a:pPr marL="0" indent="0">
              <a:buNone/>
            </a:pPr>
            <a:endParaRPr lang="en-GB" dirty="0">
              <a:latin typeface="Times New Roman" panose="02020603050405020304" pitchFamily="18" charset="0"/>
              <a:cs typeface="Times New Roman" panose="02020603050405020304" pitchFamily="18" charset="0"/>
            </a:endParaRPr>
          </a:p>
          <a:p>
            <a:pPr marL="0" indent="0">
              <a:buNone/>
            </a:pPr>
            <a:endParaRPr lang="en-GB" sz="2400" dirty="0">
              <a:latin typeface="Times New Roman" panose="02020603050405020304" pitchFamily="18" charset="0"/>
              <a:cs typeface="Times New Roman" panose="02020603050405020304" pitchFamily="18" charset="0"/>
            </a:endParaRPr>
          </a:p>
          <a:p>
            <a:endParaRPr lang="en-GB" dirty="0"/>
          </a:p>
        </p:txBody>
      </p:sp>
      <p:pic>
        <p:nvPicPr>
          <p:cNvPr id="5" name="Picture 4" descr="A picture containing drawing&#10;&#10;Description automatically generated">
            <a:extLst>
              <a:ext uri="{FF2B5EF4-FFF2-40B4-BE49-F238E27FC236}">
                <a16:creationId xmlns:a16="http://schemas.microsoft.com/office/drawing/2014/main" id="{CE8694BA-DD88-4412-A7FC-4D26FF7374E9}"/>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888819" y="2573079"/>
            <a:ext cx="2935472" cy="2169042"/>
          </a:xfrm>
          <a:prstGeom prst="rect">
            <a:avLst/>
          </a:prstGeom>
        </p:spPr>
      </p:pic>
    </p:spTree>
    <p:extLst>
      <p:ext uri="{BB962C8B-B14F-4D97-AF65-F5344CB8AC3E}">
        <p14:creationId xmlns:p14="http://schemas.microsoft.com/office/powerpoint/2010/main" val="15332308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D22A5068-52AF-4822-A492-E9BDD9D63663}"/>
              </a:ext>
            </a:extLst>
          </p:cNvPr>
          <p:cNvSpPr>
            <a:spLocks noGrp="1"/>
          </p:cNvSpPr>
          <p:nvPr>
            <p:ph sz="half" idx="2"/>
          </p:nvPr>
        </p:nvSpPr>
        <p:spPr>
          <a:xfrm>
            <a:off x="6172200" y="821934"/>
            <a:ext cx="5181600" cy="5761746"/>
          </a:xfrm>
        </p:spPr>
        <p:txBody>
          <a:bodyPr>
            <a:normAutofit/>
          </a:bodyPr>
          <a:lstStyle/>
          <a:p>
            <a:pPr marL="0" indent="0">
              <a:buNone/>
            </a:pPr>
            <a:r>
              <a:rPr lang="en-GB" sz="2600" b="1" dirty="0">
                <a:latin typeface="Times New Roman" panose="02020603050405020304" pitchFamily="18" charset="0"/>
                <a:cs typeface="Times New Roman" panose="02020603050405020304" pitchFamily="18" charset="0"/>
              </a:rPr>
              <a:t>Positives of Activity</a:t>
            </a:r>
            <a:endParaRPr lang="en-GB" sz="2600" dirty="0">
              <a:latin typeface="Times New Roman" panose="02020603050405020304" pitchFamily="18" charset="0"/>
              <a:cs typeface="Times New Roman" panose="02020603050405020304" pitchFamily="18" charset="0"/>
            </a:endParaRPr>
          </a:p>
          <a:p>
            <a:r>
              <a:rPr lang="en-GB" sz="2400" dirty="0">
                <a:latin typeface="Times New Roman" panose="02020603050405020304" pitchFamily="18" charset="0"/>
                <a:cs typeface="Times New Roman" panose="02020603050405020304" pitchFamily="18" charset="0"/>
              </a:rPr>
              <a:t>Rewards </a:t>
            </a:r>
          </a:p>
          <a:p>
            <a:r>
              <a:rPr lang="en-GB" sz="2400" dirty="0">
                <a:latin typeface="Times New Roman" panose="02020603050405020304" pitchFamily="18" charset="0"/>
                <a:cs typeface="Times New Roman" panose="02020603050405020304" pitchFamily="18" charset="0"/>
              </a:rPr>
              <a:t>Therapeutic</a:t>
            </a:r>
          </a:p>
          <a:p>
            <a:r>
              <a:rPr lang="en-GB" sz="2400" dirty="0">
                <a:latin typeface="Times New Roman" panose="02020603050405020304" pitchFamily="18" charset="0"/>
                <a:cs typeface="Times New Roman" panose="02020603050405020304" pitchFamily="18" charset="0"/>
              </a:rPr>
              <a:t>Develop conversation</a:t>
            </a:r>
          </a:p>
          <a:p>
            <a:r>
              <a:rPr lang="en-GB" sz="2400" dirty="0">
                <a:latin typeface="Times New Roman" panose="02020603050405020304" pitchFamily="18" charset="0"/>
                <a:cs typeface="Times New Roman" panose="02020603050405020304" pitchFamily="18" charset="0"/>
              </a:rPr>
              <a:t>Serve as a distraction</a:t>
            </a:r>
          </a:p>
          <a:p>
            <a:r>
              <a:rPr lang="en-GB" sz="2400" dirty="0">
                <a:latin typeface="Times New Roman" panose="02020603050405020304" pitchFamily="18" charset="0"/>
                <a:cs typeface="Times New Roman" panose="02020603050405020304" pitchFamily="18" charset="0"/>
              </a:rPr>
              <a:t>One to one interaction between teacher and pupil.</a:t>
            </a:r>
          </a:p>
          <a:p>
            <a:r>
              <a:rPr lang="en-GB" sz="2400" dirty="0">
                <a:latin typeface="Times New Roman" panose="02020603050405020304" pitchFamily="18" charset="0"/>
                <a:cs typeface="Times New Roman" panose="02020603050405020304" pitchFamily="18" charset="0"/>
              </a:rPr>
              <a:t>Wind down.</a:t>
            </a:r>
          </a:p>
          <a:p>
            <a:r>
              <a:rPr lang="en-GB" sz="2400" dirty="0">
                <a:latin typeface="Times New Roman" panose="02020603050405020304" pitchFamily="18" charset="0"/>
                <a:cs typeface="Times New Roman" panose="02020603050405020304" pitchFamily="18" charset="0"/>
              </a:rPr>
              <a:t>Even keel.</a:t>
            </a:r>
          </a:p>
          <a:p>
            <a:r>
              <a:rPr lang="en-GB" sz="2400" dirty="0">
                <a:latin typeface="Times New Roman" panose="02020603050405020304" pitchFamily="18" charset="0"/>
                <a:cs typeface="Times New Roman" panose="02020603050405020304" pitchFamily="18" charset="0"/>
              </a:rPr>
              <a:t>Attachment or bond</a:t>
            </a:r>
          </a:p>
          <a:p>
            <a:r>
              <a:rPr lang="en-GB" sz="2400" dirty="0">
                <a:latin typeface="Times New Roman" panose="02020603050405020304" pitchFamily="18" charset="0"/>
                <a:cs typeface="Times New Roman" panose="02020603050405020304" pitchFamily="18" charset="0"/>
              </a:rPr>
              <a:t>Assessment tool.</a:t>
            </a:r>
          </a:p>
          <a:p>
            <a:endParaRPr lang="en-GB" dirty="0"/>
          </a:p>
        </p:txBody>
      </p:sp>
      <p:pic>
        <p:nvPicPr>
          <p:cNvPr id="7" name="Content Placeholder 6" descr="A person sitting on a table&#10;&#10;Description generated with high confidence">
            <a:extLst>
              <a:ext uri="{FF2B5EF4-FFF2-40B4-BE49-F238E27FC236}">
                <a16:creationId xmlns:a16="http://schemas.microsoft.com/office/drawing/2014/main" id="{17EC8399-ECBC-4AA4-B7B8-511F4C896418}"/>
              </a:ext>
            </a:extLst>
          </p:cNvPr>
          <p:cNvPicPr>
            <a:picLocks noGrp="1" noChangeAspect="1"/>
          </p:cNvPicPr>
          <p:nvPr>
            <p:ph sz="half" idx="1"/>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5885"/>
          <a:stretch/>
        </p:blipFill>
        <p:spPr>
          <a:xfrm>
            <a:off x="838200" y="957944"/>
            <a:ext cx="5181600" cy="5098334"/>
          </a:xfrm>
          <a:custGeom>
            <a:avLst/>
            <a:gdLst>
              <a:gd name="connsiteX0" fmla="*/ 534609 w 6245352"/>
              <a:gd name="connsiteY0" fmla="*/ 0 h 4956048"/>
              <a:gd name="connsiteX1" fmla="*/ 6245352 w 6245352"/>
              <a:gd name="connsiteY1" fmla="*/ 0 h 4956048"/>
              <a:gd name="connsiteX2" fmla="*/ 6245352 w 6245352"/>
              <a:gd name="connsiteY2" fmla="*/ 4421439 h 4956048"/>
              <a:gd name="connsiteX3" fmla="*/ 5710743 w 6245352"/>
              <a:gd name="connsiteY3" fmla="*/ 4956048 h 4956048"/>
              <a:gd name="connsiteX4" fmla="*/ 0 w 6245352"/>
              <a:gd name="connsiteY4" fmla="*/ 4956048 h 4956048"/>
              <a:gd name="connsiteX5" fmla="*/ 0 w 6245352"/>
              <a:gd name="connsiteY5" fmla="*/ 534609 h 4956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45352" h="4956048">
                <a:moveTo>
                  <a:pt x="534609" y="0"/>
                </a:moveTo>
                <a:lnTo>
                  <a:pt x="6245352" y="0"/>
                </a:lnTo>
                <a:lnTo>
                  <a:pt x="6245352" y="4421439"/>
                </a:lnTo>
                <a:lnTo>
                  <a:pt x="5710743" y="4956048"/>
                </a:lnTo>
                <a:lnTo>
                  <a:pt x="0" y="4956048"/>
                </a:lnTo>
                <a:lnTo>
                  <a:pt x="0" y="534609"/>
                </a:lnTo>
                <a:close/>
              </a:path>
            </a:pathLst>
          </a:custGeom>
        </p:spPr>
      </p:pic>
    </p:spTree>
    <p:extLst>
      <p:ext uri="{BB962C8B-B14F-4D97-AF65-F5344CB8AC3E}">
        <p14:creationId xmlns:p14="http://schemas.microsoft.com/office/powerpoint/2010/main" val="249701922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A0A52A71-9B65-4B3A-B1ED-E5A872B4BB96}"/>
              </a:ext>
            </a:extLst>
          </p:cNvPr>
          <p:cNvSpPr>
            <a:spLocks noGrp="1"/>
          </p:cNvSpPr>
          <p:nvPr>
            <p:ph type="title"/>
          </p:nvPr>
        </p:nvSpPr>
        <p:spPr/>
        <p:txBody>
          <a:bodyPr>
            <a:normAutofit/>
          </a:bodyPr>
          <a:lstStyle/>
          <a:p>
            <a:r>
              <a:rPr lang="en-GB" sz="3600" b="1" dirty="0">
                <a:latin typeface="Times New Roman" panose="02020603050405020304" pitchFamily="18" charset="0"/>
                <a:cs typeface="Times New Roman" panose="02020603050405020304" pitchFamily="18" charset="0"/>
              </a:rPr>
              <a:t>Negatives of Activity</a:t>
            </a:r>
          </a:p>
        </p:txBody>
      </p:sp>
      <p:sp>
        <p:nvSpPr>
          <p:cNvPr id="6" name="Content Placeholder 5">
            <a:extLst>
              <a:ext uri="{FF2B5EF4-FFF2-40B4-BE49-F238E27FC236}">
                <a16:creationId xmlns:a16="http://schemas.microsoft.com/office/drawing/2014/main" id="{83592854-1FA8-467E-ABC9-A3EC11EBCE14}"/>
              </a:ext>
            </a:extLst>
          </p:cNvPr>
          <p:cNvSpPr>
            <a:spLocks noGrp="1"/>
          </p:cNvSpPr>
          <p:nvPr>
            <p:ph idx="1"/>
          </p:nvPr>
        </p:nvSpPr>
        <p:spPr/>
        <p:txBody>
          <a:bodyPr/>
          <a:lstStyle/>
          <a:p>
            <a:r>
              <a:rPr lang="en-GB" sz="2400" dirty="0">
                <a:latin typeface="Times New Roman" panose="02020603050405020304" pitchFamily="18" charset="0"/>
                <a:cs typeface="Times New Roman" panose="02020603050405020304" pitchFamily="18" charset="0"/>
              </a:rPr>
              <a:t>Sitting still for any period for some children can prove to be challenging.</a:t>
            </a:r>
          </a:p>
          <a:p>
            <a:r>
              <a:rPr lang="en-GB" sz="2400" dirty="0">
                <a:latin typeface="Times New Roman" panose="02020603050405020304" pitchFamily="18" charset="0"/>
                <a:cs typeface="Times New Roman" panose="02020603050405020304" pitchFamily="18" charset="0"/>
              </a:rPr>
              <a:t>The activity needs support staff to observe behaviour to be able to intervene if need be.</a:t>
            </a:r>
          </a:p>
          <a:p>
            <a:r>
              <a:rPr lang="en-GB" sz="2400" dirty="0">
                <a:latin typeface="Times New Roman" panose="02020603050405020304" pitchFamily="18" charset="0"/>
                <a:cs typeface="Times New Roman" panose="02020603050405020304" pitchFamily="18" charset="0"/>
              </a:rPr>
              <a:t>Resources need to be sourced if there is no school budget to purchase.</a:t>
            </a:r>
          </a:p>
          <a:p>
            <a:pPr marL="0" indent="0">
              <a:buNone/>
            </a:pPr>
            <a:endParaRPr lang="en-GB" dirty="0"/>
          </a:p>
        </p:txBody>
      </p:sp>
      <p:pic>
        <p:nvPicPr>
          <p:cNvPr id="8" name="Picture 7" descr="A picture containing food, drawing&#10;&#10;Description automatically generated">
            <a:extLst>
              <a:ext uri="{FF2B5EF4-FFF2-40B4-BE49-F238E27FC236}">
                <a16:creationId xmlns:a16="http://schemas.microsoft.com/office/drawing/2014/main" id="{AE58A68B-A964-4880-9406-D8C9314F1231}"/>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835390" y="4526280"/>
            <a:ext cx="1936245" cy="1605280"/>
          </a:xfrm>
          <a:prstGeom prst="rect">
            <a:avLst/>
          </a:prstGeom>
        </p:spPr>
      </p:pic>
    </p:spTree>
    <p:extLst>
      <p:ext uri="{BB962C8B-B14F-4D97-AF65-F5344CB8AC3E}">
        <p14:creationId xmlns:p14="http://schemas.microsoft.com/office/powerpoint/2010/main" val="346657086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7E6C9B-5132-48BB-9614-A234C0B0FB59}"/>
              </a:ext>
            </a:extLst>
          </p:cNvPr>
          <p:cNvSpPr>
            <a:spLocks noGrp="1"/>
          </p:cNvSpPr>
          <p:nvPr>
            <p:ph type="title"/>
          </p:nvPr>
        </p:nvSpPr>
        <p:spPr/>
        <p:txBody>
          <a:bodyPr>
            <a:normAutofit/>
          </a:bodyPr>
          <a:lstStyle/>
          <a:p>
            <a:r>
              <a:rPr lang="en-GB" sz="3600" b="1" dirty="0">
                <a:latin typeface="Times New Roman" panose="02020603050405020304" pitchFamily="18" charset="0"/>
                <a:cs typeface="Times New Roman" panose="02020603050405020304" pitchFamily="18" charset="0"/>
              </a:rPr>
              <a:t>Summarise</a:t>
            </a:r>
          </a:p>
        </p:txBody>
      </p:sp>
      <p:sp>
        <p:nvSpPr>
          <p:cNvPr id="3" name="Content Placeholder 2">
            <a:extLst>
              <a:ext uri="{FF2B5EF4-FFF2-40B4-BE49-F238E27FC236}">
                <a16:creationId xmlns:a16="http://schemas.microsoft.com/office/drawing/2014/main" id="{A31BD835-745E-4F2F-8994-8051FA863500}"/>
              </a:ext>
            </a:extLst>
          </p:cNvPr>
          <p:cNvSpPr>
            <a:spLocks noGrp="1"/>
          </p:cNvSpPr>
          <p:nvPr>
            <p:ph idx="1"/>
          </p:nvPr>
        </p:nvSpPr>
        <p:spPr/>
        <p:txBody>
          <a:bodyPr>
            <a:normAutofit fontScale="92500"/>
          </a:bodyPr>
          <a:lstStyle/>
          <a:p>
            <a:r>
              <a:rPr lang="en-GB" sz="2600" dirty="0">
                <a:latin typeface="Times New Roman" panose="02020603050405020304" pitchFamily="18" charset="0"/>
                <a:cs typeface="Times New Roman" panose="02020603050405020304" pitchFamily="18" charset="0"/>
              </a:rPr>
              <a:t>Defined what a creative approach is within education.</a:t>
            </a:r>
          </a:p>
          <a:p>
            <a:r>
              <a:rPr lang="en-GB" sz="2600" dirty="0">
                <a:latin typeface="Times New Roman" panose="02020603050405020304" pitchFamily="18" charset="0"/>
                <a:cs typeface="Times New Roman" panose="02020603050405020304" pitchFamily="18" charset="0"/>
              </a:rPr>
              <a:t>Defined friendship.</a:t>
            </a:r>
          </a:p>
          <a:p>
            <a:r>
              <a:rPr lang="en-GB" sz="2600" dirty="0">
                <a:latin typeface="Times New Roman" panose="02020603050405020304" pitchFamily="18" charset="0"/>
                <a:cs typeface="Times New Roman" panose="02020603050405020304" pitchFamily="18" charset="0"/>
              </a:rPr>
              <a:t>Identified what a friendship bracelet is.</a:t>
            </a:r>
          </a:p>
          <a:p>
            <a:r>
              <a:rPr lang="en-GB" sz="2600" dirty="0">
                <a:latin typeface="Times New Roman" panose="02020603050405020304" pitchFamily="18" charset="0"/>
                <a:cs typeface="Times New Roman" panose="02020603050405020304" pitchFamily="18" charset="0"/>
              </a:rPr>
              <a:t>Highlighted how the process of making a bracelet can impact on the health and well-being of children and young people.</a:t>
            </a:r>
          </a:p>
          <a:p>
            <a:r>
              <a:rPr lang="en-GB" sz="2600" dirty="0">
                <a:latin typeface="Times New Roman" panose="02020603050405020304" pitchFamily="18" charset="0"/>
                <a:cs typeface="Times New Roman" panose="02020603050405020304" pitchFamily="18" charset="0"/>
              </a:rPr>
              <a:t>Established how interaction can be achieved through creative approaches, guidance, movement, selection, comparison and conversation.</a:t>
            </a:r>
          </a:p>
          <a:p>
            <a:r>
              <a:rPr lang="en-GB" sz="2600" dirty="0">
                <a:latin typeface="Times New Roman" panose="02020603050405020304" pitchFamily="18" charset="0"/>
                <a:cs typeface="Times New Roman" panose="02020603050405020304" pitchFamily="18" charset="0"/>
              </a:rPr>
              <a:t>Differentiate Between Ages and Abilities</a:t>
            </a:r>
          </a:p>
          <a:p>
            <a:r>
              <a:rPr lang="en-GB" sz="2600" dirty="0">
                <a:latin typeface="Times New Roman" panose="02020603050405020304" pitchFamily="18" charset="0"/>
                <a:cs typeface="Times New Roman" panose="02020603050405020304" pitchFamily="18" charset="0"/>
              </a:rPr>
              <a:t>Highlighted favourable ways to create activities when resources are minimal. </a:t>
            </a:r>
          </a:p>
          <a:p>
            <a:r>
              <a:rPr lang="en-GB" sz="2600" dirty="0">
                <a:latin typeface="Times New Roman" panose="02020603050405020304" pitchFamily="18" charset="0"/>
                <a:cs typeface="Times New Roman" panose="02020603050405020304" pitchFamily="18" charset="0"/>
              </a:rPr>
              <a:t>Created a friendship bracelet.</a:t>
            </a:r>
          </a:p>
          <a:p>
            <a:endParaRPr lang="en-GB" dirty="0">
              <a:latin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92339424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AB45A142-4255-493C-8284-5D566C121B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21177"/>
            <a:ext cx="4332307" cy="6179552"/>
          </a:xfrm>
          <a:prstGeom prst="rect">
            <a:avLst/>
          </a:prstGeom>
          <a:solidFill>
            <a:srgbClr val="404040">
              <a:alpha val="89804"/>
            </a:srgbClr>
          </a:solidFill>
          <a:ln w="127000" cap="sq" cmpd="thinThick">
            <a:solidFill>
              <a:srgbClr val="595959">
                <a:alpha val="80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954D1B58-1799-4D72-84EA-3D4749EB05B4}"/>
              </a:ext>
            </a:extLst>
          </p:cNvPr>
          <p:cNvSpPr>
            <a:spLocks noGrp="1"/>
          </p:cNvSpPr>
          <p:nvPr>
            <p:ph type="title"/>
          </p:nvPr>
        </p:nvSpPr>
        <p:spPr>
          <a:xfrm>
            <a:off x="674237" y="914400"/>
            <a:ext cx="3657600" cy="2887579"/>
          </a:xfrm>
        </p:spPr>
        <p:txBody>
          <a:bodyPr vert="horz" lIns="91440" tIns="45720" rIns="91440" bIns="45720" rtlCol="0" anchor="b">
            <a:normAutofit/>
          </a:bodyPr>
          <a:lstStyle/>
          <a:p>
            <a:pPr algn="ctr"/>
            <a:r>
              <a:rPr lang="en-US" sz="3600" b="1" kern="1200" dirty="0">
                <a:solidFill>
                  <a:srgbClr val="FFFFFF"/>
                </a:solidFill>
                <a:latin typeface="Times New Roman" panose="02020603050405020304" pitchFamily="18" charset="0"/>
                <a:cs typeface="Times New Roman" panose="02020603050405020304" pitchFamily="18" charset="0"/>
              </a:rPr>
              <a:t>Quote:</a:t>
            </a:r>
          </a:p>
        </p:txBody>
      </p:sp>
      <p:cxnSp>
        <p:nvCxnSpPr>
          <p:cNvPr id="14" name="Straight Connector 13">
            <a:extLst>
              <a:ext uri="{FF2B5EF4-FFF2-40B4-BE49-F238E27FC236}">
                <a16:creationId xmlns:a16="http://schemas.microsoft.com/office/drawing/2014/main" id="{38FB9660-F42F-4313-BBC4-47C007FE484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1126" y="3910267"/>
            <a:ext cx="258679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3" name="Content Placeholder 2" descr="A screenshot of a cell phone&#10;&#10;Description automatically generated">
            <a:extLst>
              <a:ext uri="{FF2B5EF4-FFF2-40B4-BE49-F238E27FC236}">
                <a16:creationId xmlns:a16="http://schemas.microsoft.com/office/drawing/2014/main" id="{E410E016-4860-48BD-A096-8BE9ACA33CFC}"/>
              </a:ext>
            </a:extLst>
          </p:cNvPr>
          <p:cNvPicPr>
            <a:picLocks noGrp="1" noChangeAspect="1"/>
          </p:cNvPicPr>
          <p:nvPr>
            <p:ph idx="1"/>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391423" y="492573"/>
            <a:ext cx="6078342" cy="5880796"/>
          </a:xfrm>
          <a:prstGeom prst="rect">
            <a:avLst/>
          </a:prstGeom>
        </p:spPr>
      </p:pic>
    </p:spTree>
    <p:extLst>
      <p:ext uri="{BB962C8B-B14F-4D97-AF65-F5344CB8AC3E}">
        <p14:creationId xmlns:p14="http://schemas.microsoft.com/office/powerpoint/2010/main" val="284844118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BD9F8F8-B22A-4D14-8D85-5785EED2BFC8}"/>
              </a:ext>
            </a:extLst>
          </p:cNvPr>
          <p:cNvSpPr>
            <a:spLocks noGrp="1"/>
          </p:cNvSpPr>
          <p:nvPr>
            <p:ph type="title"/>
          </p:nvPr>
        </p:nvSpPr>
        <p:spPr>
          <a:xfrm>
            <a:off x="388620" y="342266"/>
            <a:ext cx="10515600" cy="315912"/>
          </a:xfrm>
        </p:spPr>
        <p:txBody>
          <a:bodyPr>
            <a:normAutofit fontScale="90000"/>
          </a:bodyPr>
          <a:lstStyle/>
          <a:p>
            <a:r>
              <a:rPr lang="en-GB" sz="3600" b="1" dirty="0">
                <a:latin typeface="Times New Roman" panose="02020603050405020304" pitchFamily="18" charset="0"/>
                <a:cs typeface="Times New Roman" panose="02020603050405020304" pitchFamily="18" charset="0"/>
              </a:rPr>
              <a:t>References</a:t>
            </a:r>
          </a:p>
        </p:txBody>
      </p:sp>
      <p:sp>
        <p:nvSpPr>
          <p:cNvPr id="6" name="Content Placeholder 5">
            <a:extLst>
              <a:ext uri="{FF2B5EF4-FFF2-40B4-BE49-F238E27FC236}">
                <a16:creationId xmlns:a16="http://schemas.microsoft.com/office/drawing/2014/main" id="{FD970A8A-1F18-4A5F-A451-FB9CF720E8E7}"/>
              </a:ext>
            </a:extLst>
          </p:cNvPr>
          <p:cNvSpPr>
            <a:spLocks noGrp="1"/>
          </p:cNvSpPr>
          <p:nvPr>
            <p:ph idx="1"/>
          </p:nvPr>
        </p:nvSpPr>
        <p:spPr>
          <a:xfrm>
            <a:off x="388620" y="845820"/>
            <a:ext cx="11567160" cy="5852160"/>
          </a:xfrm>
        </p:spPr>
        <p:txBody>
          <a:bodyPr>
            <a:normAutofit lnSpcReduction="10000"/>
          </a:bodyPr>
          <a:lstStyle/>
          <a:p>
            <a:pPr marL="0" indent="0">
              <a:buNone/>
            </a:pPr>
            <a:r>
              <a:rPr lang="en-GB" sz="1800" dirty="0">
                <a:solidFill>
                  <a:prstClr val="black"/>
                </a:solidFill>
                <a:latin typeface="Times New Roman" panose="02020603050405020304" pitchFamily="18" charset="0"/>
                <a:cs typeface="Times New Roman" panose="02020603050405020304" pitchFamily="18" charset="0"/>
              </a:rPr>
              <a:t>Bennathan, M. and Boxall, M. (2000) </a:t>
            </a:r>
            <a:r>
              <a:rPr lang="en-GB" sz="1800" i="1" dirty="0">
                <a:solidFill>
                  <a:prstClr val="black"/>
                </a:solidFill>
                <a:latin typeface="Times New Roman" panose="02020603050405020304" pitchFamily="18" charset="0"/>
                <a:cs typeface="Times New Roman" panose="02020603050405020304" pitchFamily="18" charset="0"/>
              </a:rPr>
              <a:t>Effective intervention in Primary Schools: Nurture Groups.</a:t>
            </a:r>
            <a:r>
              <a:rPr lang="en-GB" sz="1800" dirty="0">
                <a:solidFill>
                  <a:prstClr val="black"/>
                </a:solidFill>
                <a:latin typeface="Times New Roman" panose="02020603050405020304" pitchFamily="18" charset="0"/>
                <a:cs typeface="Times New Roman" panose="02020603050405020304" pitchFamily="18" charset="0"/>
              </a:rPr>
              <a:t> 2nd Edition, London: Fulton </a:t>
            </a:r>
          </a:p>
          <a:p>
            <a:pPr marL="0" indent="0">
              <a:buNone/>
            </a:pPr>
            <a:r>
              <a:rPr lang="en-GB" sz="1800" dirty="0">
                <a:solidFill>
                  <a:prstClr val="black"/>
                </a:solidFill>
                <a:latin typeface="Times New Roman" panose="02020603050405020304" pitchFamily="18" charset="0"/>
                <a:cs typeface="Times New Roman" panose="02020603050405020304" pitchFamily="18" charset="0"/>
              </a:rPr>
              <a:t>Boyatzis, C &amp; Varghese, R. (1994) Children's Emotional Associations with Colours. </a:t>
            </a:r>
            <a:r>
              <a:rPr lang="en-GB" sz="1800" i="1" dirty="0">
                <a:solidFill>
                  <a:prstClr val="black"/>
                </a:solidFill>
                <a:latin typeface="Times New Roman" panose="02020603050405020304" pitchFamily="18" charset="0"/>
                <a:cs typeface="Times New Roman" panose="02020603050405020304" pitchFamily="18" charset="0"/>
              </a:rPr>
              <a:t>The Journal of Genetic Psychology</a:t>
            </a:r>
            <a:r>
              <a:rPr lang="en-GB" sz="1800" dirty="0">
                <a:solidFill>
                  <a:prstClr val="black"/>
                </a:solidFill>
                <a:latin typeface="Times New Roman" panose="02020603050405020304" pitchFamily="18" charset="0"/>
                <a:cs typeface="Times New Roman" panose="02020603050405020304" pitchFamily="18" charset="0"/>
              </a:rPr>
              <a:t>. 155 (1). p 77-85</a:t>
            </a:r>
          </a:p>
          <a:p>
            <a:pPr marL="0" indent="0">
              <a:buNone/>
            </a:pPr>
            <a:r>
              <a:rPr lang="en-GB" sz="1800" dirty="0" err="1">
                <a:solidFill>
                  <a:prstClr val="black"/>
                </a:solidFill>
                <a:latin typeface="Times New Roman" panose="02020603050405020304" pitchFamily="18" charset="0"/>
                <a:cs typeface="Times New Roman" panose="02020603050405020304" pitchFamily="18" charset="0"/>
              </a:rPr>
              <a:t>Casaccio</a:t>
            </a:r>
            <a:r>
              <a:rPr lang="en-GB" sz="1800" dirty="0">
                <a:solidFill>
                  <a:prstClr val="black"/>
                </a:solidFill>
                <a:latin typeface="Times New Roman" panose="02020603050405020304" pitchFamily="18" charset="0"/>
                <a:cs typeface="Times New Roman" panose="02020603050405020304" pitchFamily="18" charset="0"/>
              </a:rPr>
              <a:t> , K. and Orlando, A. (2014) United States (12) Patent Application Publication (10) Pub. No.: US 2014/0116086 A1 (43) (Accessed 20th November 2019)</a:t>
            </a:r>
          </a:p>
          <a:p>
            <a:pPr marL="0" indent="0">
              <a:buNone/>
            </a:pPr>
            <a:r>
              <a:rPr lang="en-GB" sz="1800" dirty="0">
                <a:solidFill>
                  <a:prstClr val="black"/>
                </a:solidFill>
                <a:latin typeface="Times New Roman" panose="02020603050405020304" pitchFamily="18" charset="0"/>
                <a:cs typeface="Times New Roman" panose="02020603050405020304" pitchFamily="18" charset="0"/>
              </a:rPr>
              <a:t>Committee on the Science of Children Birth to Age 8: Deepening and Broadening the Foundation for Success; Board on Children, Youth, and Families; Institute of Medicine; National Research Council (2015) </a:t>
            </a:r>
            <a:r>
              <a:rPr lang="en-GB" sz="1800" i="1" dirty="0">
                <a:solidFill>
                  <a:prstClr val="black"/>
                </a:solidFill>
                <a:latin typeface="Times New Roman" panose="02020603050405020304" pitchFamily="18" charset="0"/>
                <a:cs typeface="Times New Roman" panose="02020603050405020304" pitchFamily="18" charset="0"/>
              </a:rPr>
              <a:t>Transforming the Workforce for Children Birth Through Age 8: A Unifying Foundation. </a:t>
            </a:r>
            <a:r>
              <a:rPr lang="en-GB" sz="1800" dirty="0">
                <a:solidFill>
                  <a:prstClr val="black"/>
                </a:solidFill>
                <a:latin typeface="Times New Roman" panose="02020603050405020304" pitchFamily="18" charset="0"/>
                <a:cs typeface="Times New Roman" panose="02020603050405020304" pitchFamily="18" charset="0"/>
              </a:rPr>
              <a:t>Washington (DC): National Academies Press (US); 2015 Jul 23. Available from: https://www.ncbi.nlm.nih.gov/books/NBK310532/ </a:t>
            </a:r>
            <a:r>
              <a:rPr lang="en-GB" sz="1800" dirty="0" err="1">
                <a:solidFill>
                  <a:prstClr val="black"/>
                </a:solidFill>
                <a:latin typeface="Times New Roman" panose="02020603050405020304" pitchFamily="18" charset="0"/>
                <a:cs typeface="Times New Roman" panose="02020603050405020304" pitchFamily="18" charset="0"/>
              </a:rPr>
              <a:t>doi</a:t>
            </a:r>
            <a:r>
              <a:rPr lang="en-GB" sz="1800" dirty="0">
                <a:solidFill>
                  <a:prstClr val="black"/>
                </a:solidFill>
                <a:latin typeface="Times New Roman" panose="02020603050405020304" pitchFamily="18" charset="0"/>
                <a:cs typeface="Times New Roman" panose="02020603050405020304" pitchFamily="18" charset="0"/>
              </a:rPr>
              <a:t>: 10.17226/19401</a:t>
            </a:r>
          </a:p>
          <a:p>
            <a:pPr marL="0" indent="0">
              <a:buNone/>
            </a:pPr>
            <a:r>
              <a:rPr lang="en-GB" sz="1800" dirty="0">
                <a:solidFill>
                  <a:prstClr val="black"/>
                </a:solidFill>
                <a:latin typeface="Times New Roman" panose="02020603050405020304" pitchFamily="18" charset="0"/>
                <a:cs typeface="Times New Roman" panose="02020603050405020304" pitchFamily="18" charset="0"/>
              </a:rPr>
              <a:t>Cooper, P. and </a:t>
            </a:r>
            <a:r>
              <a:rPr lang="en-GB" sz="1800" dirty="0" err="1">
                <a:solidFill>
                  <a:prstClr val="black"/>
                </a:solidFill>
                <a:latin typeface="Times New Roman" panose="02020603050405020304" pitchFamily="18" charset="0"/>
                <a:cs typeface="Times New Roman" panose="02020603050405020304" pitchFamily="18" charset="0"/>
              </a:rPr>
              <a:t>Tiknaz</a:t>
            </a:r>
            <a:r>
              <a:rPr lang="en-GB" sz="1800" dirty="0">
                <a:solidFill>
                  <a:prstClr val="black"/>
                </a:solidFill>
                <a:latin typeface="Times New Roman" panose="02020603050405020304" pitchFamily="18" charset="0"/>
                <a:cs typeface="Times New Roman" panose="02020603050405020304" pitchFamily="18" charset="0"/>
              </a:rPr>
              <a:t>, Y. (2006) Nurture Groups in School and at Home – Connecting with Children with Social, Emotional and Behavioural Difficulties. JK Publishers </a:t>
            </a:r>
          </a:p>
          <a:p>
            <a:pPr marL="0" indent="0">
              <a:buNone/>
            </a:pPr>
            <a:r>
              <a:rPr lang="en-GB" sz="1800" dirty="0">
                <a:solidFill>
                  <a:prstClr val="black"/>
                </a:solidFill>
                <a:latin typeface="Times New Roman" panose="02020603050405020304" pitchFamily="18" charset="0"/>
                <a:cs typeface="Times New Roman" panose="02020603050405020304" pitchFamily="18" charset="0"/>
              </a:rPr>
              <a:t>Donaldson, G, P. (2015) </a:t>
            </a:r>
            <a:r>
              <a:rPr lang="en-GB" sz="1800" i="1" dirty="0">
                <a:solidFill>
                  <a:prstClr val="black"/>
                </a:solidFill>
                <a:latin typeface="Times New Roman" panose="02020603050405020304" pitchFamily="18" charset="0"/>
                <a:cs typeface="Times New Roman" panose="02020603050405020304" pitchFamily="18" charset="0"/>
              </a:rPr>
              <a:t>Successful Futures</a:t>
            </a:r>
            <a:r>
              <a:rPr lang="en-GB" sz="1800" dirty="0">
                <a:solidFill>
                  <a:prstClr val="black"/>
                </a:solidFill>
                <a:latin typeface="Times New Roman" panose="02020603050405020304" pitchFamily="18" charset="0"/>
                <a:cs typeface="Times New Roman" panose="02020603050405020304" pitchFamily="18" charset="0"/>
              </a:rPr>
              <a:t>. Available at: https://gov.wales/ gov.wales › sites › default › files › publications › successful-futures-a-s... Successful Futures - Welsh Government (Accessed 13</a:t>
            </a:r>
            <a:r>
              <a:rPr lang="en-GB" sz="1800" baseline="30000" dirty="0">
                <a:solidFill>
                  <a:prstClr val="black"/>
                </a:solidFill>
                <a:latin typeface="Times New Roman" panose="02020603050405020304" pitchFamily="18" charset="0"/>
                <a:cs typeface="Times New Roman" panose="02020603050405020304" pitchFamily="18" charset="0"/>
              </a:rPr>
              <a:t>th</a:t>
            </a:r>
            <a:r>
              <a:rPr lang="en-GB" sz="1800" dirty="0">
                <a:solidFill>
                  <a:prstClr val="black"/>
                </a:solidFill>
                <a:latin typeface="Times New Roman" panose="02020603050405020304" pitchFamily="18" charset="0"/>
                <a:cs typeface="Times New Roman" panose="02020603050405020304" pitchFamily="18" charset="0"/>
              </a:rPr>
              <a:t> December 2019)</a:t>
            </a:r>
          </a:p>
          <a:p>
            <a:pPr marL="0" indent="0">
              <a:buNone/>
            </a:pPr>
            <a:r>
              <a:rPr lang="en-GB" sz="1800" dirty="0">
                <a:solidFill>
                  <a:prstClr val="black"/>
                </a:solidFill>
                <a:latin typeface="Times New Roman" panose="02020603050405020304" pitchFamily="18" charset="0"/>
                <a:cs typeface="Times New Roman" panose="02020603050405020304" pitchFamily="18" charset="0"/>
              </a:rPr>
              <a:t>Donovan, L, Green, T, and Mason, C. (2014). Examining the 21st century classroom: Developing an innovation configuration map. </a:t>
            </a:r>
            <a:r>
              <a:rPr lang="en-GB" sz="1800" i="1" dirty="0">
                <a:solidFill>
                  <a:prstClr val="black"/>
                </a:solidFill>
                <a:latin typeface="Times New Roman" panose="02020603050405020304" pitchFamily="18" charset="0"/>
                <a:cs typeface="Times New Roman" panose="02020603050405020304" pitchFamily="18" charset="0"/>
              </a:rPr>
              <a:t>Journal of Educational Computing Research.</a:t>
            </a:r>
            <a:r>
              <a:rPr lang="en-GB" sz="1800" dirty="0">
                <a:solidFill>
                  <a:prstClr val="black"/>
                </a:solidFill>
                <a:latin typeface="Times New Roman" panose="02020603050405020304" pitchFamily="18" charset="0"/>
                <a:cs typeface="Times New Roman" panose="02020603050405020304" pitchFamily="18" charset="0"/>
              </a:rPr>
              <a:t> 50: p161–178</a:t>
            </a:r>
          </a:p>
          <a:p>
            <a:pPr marL="0" indent="0">
              <a:buNone/>
            </a:pPr>
            <a:r>
              <a:rPr lang="en-GB" sz="1800" dirty="0">
                <a:latin typeface="Times New Roman" panose="02020603050405020304" pitchFamily="18" charset="0"/>
                <a:cs typeface="Times New Roman" panose="02020603050405020304" pitchFamily="18" charset="0"/>
              </a:rPr>
              <a:t>Flora D, O. (2019) </a:t>
            </a:r>
            <a:r>
              <a:rPr lang="en-GB" sz="1800" i="1" dirty="0">
                <a:latin typeface="Times New Roman" panose="02020603050405020304" pitchFamily="18" charset="0"/>
                <a:cs typeface="Times New Roman" panose="02020603050405020304" pitchFamily="18" charset="0"/>
              </a:rPr>
              <a:t>Creative Ways to Get Children to Thrive in School</a:t>
            </a:r>
            <a:r>
              <a:rPr lang="en-GB" sz="1800" dirty="0">
                <a:latin typeface="Times New Roman" panose="02020603050405020304" pitchFamily="18" charset="0"/>
                <a:cs typeface="Times New Roman" panose="02020603050405020304" pitchFamily="18" charset="0"/>
              </a:rPr>
              <a:t>. Available at: https://www.ted.com/talks/olympia_della_flora_creative_ways_to_get_kids_to_thrive_in_school/transcript?language=en (Accessed 13</a:t>
            </a:r>
            <a:r>
              <a:rPr lang="en-GB" sz="1800" baseline="30000" dirty="0">
                <a:latin typeface="Times New Roman" panose="02020603050405020304" pitchFamily="18" charset="0"/>
                <a:cs typeface="Times New Roman" panose="02020603050405020304" pitchFamily="18" charset="0"/>
              </a:rPr>
              <a:t>th</a:t>
            </a:r>
            <a:r>
              <a:rPr lang="en-GB" sz="1800" dirty="0">
                <a:latin typeface="Times New Roman" panose="02020603050405020304" pitchFamily="18" charset="0"/>
                <a:cs typeface="Times New Roman" panose="02020603050405020304" pitchFamily="18" charset="0"/>
              </a:rPr>
              <a:t> December 2019)</a:t>
            </a:r>
          </a:p>
          <a:p>
            <a:pPr marL="0" indent="0">
              <a:buNone/>
            </a:pPr>
            <a:r>
              <a:rPr lang="en-GB" sz="1800" dirty="0">
                <a:latin typeface="Times New Roman" panose="02020603050405020304" pitchFamily="18" charset="0"/>
                <a:cs typeface="Times New Roman" panose="02020603050405020304" pitchFamily="18" charset="0"/>
              </a:rPr>
              <a:t>GOV. Wales (2019) </a:t>
            </a:r>
            <a:r>
              <a:rPr lang="en-GB" sz="1800" i="1" dirty="0">
                <a:latin typeface="Times New Roman" panose="02020603050405020304" pitchFamily="18" charset="0"/>
                <a:cs typeface="Times New Roman" panose="02020603050405020304" pitchFamily="18" charset="0"/>
              </a:rPr>
              <a:t>School Funding Review</a:t>
            </a:r>
            <a:r>
              <a:rPr lang="en-GB" sz="1800" dirty="0">
                <a:latin typeface="Times New Roman" panose="02020603050405020304" pitchFamily="18" charset="0"/>
                <a:cs typeface="Times New Roman" panose="02020603050405020304" pitchFamily="18" charset="0"/>
              </a:rPr>
              <a:t>. Available at: https://gov.wales/school-funding-review (Accessed 19th January 2020)</a:t>
            </a:r>
          </a:p>
        </p:txBody>
      </p:sp>
    </p:spTree>
    <p:extLst>
      <p:ext uri="{BB962C8B-B14F-4D97-AF65-F5344CB8AC3E}">
        <p14:creationId xmlns:p14="http://schemas.microsoft.com/office/powerpoint/2010/main" val="419218198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2EE3BB-971D-45BD-BD45-BDC885DADCA4}"/>
              </a:ext>
            </a:extLst>
          </p:cNvPr>
          <p:cNvSpPr>
            <a:spLocks noGrp="1"/>
          </p:cNvSpPr>
          <p:nvPr>
            <p:ph type="title"/>
          </p:nvPr>
        </p:nvSpPr>
        <p:spPr>
          <a:xfrm>
            <a:off x="754380" y="365125"/>
            <a:ext cx="10599420" cy="1325563"/>
          </a:xfrm>
        </p:spPr>
        <p:txBody>
          <a:bodyPr>
            <a:normAutofit/>
          </a:bodyPr>
          <a:lstStyle/>
          <a:p>
            <a:r>
              <a:rPr lang="en-GB" sz="3200" b="1" dirty="0">
                <a:latin typeface="Times New Roman" panose="02020603050405020304" pitchFamily="18" charset="0"/>
                <a:cs typeface="Times New Roman" panose="02020603050405020304" pitchFamily="18" charset="0"/>
              </a:rPr>
              <a:t>References</a:t>
            </a:r>
          </a:p>
        </p:txBody>
      </p:sp>
      <p:sp>
        <p:nvSpPr>
          <p:cNvPr id="3" name="Content Placeholder 2">
            <a:extLst>
              <a:ext uri="{FF2B5EF4-FFF2-40B4-BE49-F238E27FC236}">
                <a16:creationId xmlns:a16="http://schemas.microsoft.com/office/drawing/2014/main" id="{696D5EA9-61D8-4C1C-AF67-B05F6FB2D2A7}"/>
              </a:ext>
            </a:extLst>
          </p:cNvPr>
          <p:cNvSpPr>
            <a:spLocks noGrp="1"/>
          </p:cNvSpPr>
          <p:nvPr>
            <p:ph idx="1"/>
          </p:nvPr>
        </p:nvSpPr>
        <p:spPr/>
        <p:txBody>
          <a:bodyPr>
            <a:normAutofit fontScale="92500" lnSpcReduction="10000"/>
          </a:bodyPr>
          <a:lstStyle/>
          <a:p>
            <a:pPr marL="0" indent="0">
              <a:buNone/>
            </a:pPr>
            <a:r>
              <a:rPr lang="en-GB" sz="1900" dirty="0">
                <a:latin typeface="Times New Roman" panose="02020603050405020304" pitchFamily="18" charset="0"/>
                <a:cs typeface="Times New Roman" panose="02020603050405020304" pitchFamily="18" charset="0"/>
              </a:rPr>
              <a:t>Gov.UK (2019) New school curriculum: overview. Available at: https://gov.wales/new-school-curriculum-overview (Accessed 13th December 2019)</a:t>
            </a:r>
          </a:p>
          <a:p>
            <a:pPr marL="0" indent="0">
              <a:buNone/>
            </a:pPr>
            <a:r>
              <a:rPr lang="en-GB" sz="1900" dirty="0" err="1">
                <a:latin typeface="Times New Roman" panose="02020603050405020304" pitchFamily="18" charset="0"/>
                <a:cs typeface="Times New Roman" panose="02020603050405020304" pitchFamily="18" charset="0"/>
              </a:rPr>
              <a:t>Gunilla</a:t>
            </a:r>
            <a:r>
              <a:rPr lang="en-GB" sz="1900" dirty="0">
                <a:latin typeface="Times New Roman" panose="02020603050405020304" pitchFamily="18" charset="0"/>
                <a:cs typeface="Times New Roman" panose="02020603050405020304" pitchFamily="18" charset="0"/>
              </a:rPr>
              <a:t>, L. (2003) 'Vygotsky's Theory of Creativity’. </a:t>
            </a:r>
            <a:r>
              <a:rPr lang="en-GB" sz="1900" i="1" dirty="0">
                <a:latin typeface="Times New Roman" panose="02020603050405020304" pitchFamily="18" charset="0"/>
                <a:cs typeface="Times New Roman" panose="02020603050405020304" pitchFamily="18" charset="0"/>
              </a:rPr>
              <a:t>Creativity Research Journal</a:t>
            </a:r>
            <a:r>
              <a:rPr lang="en-GB" sz="1900" dirty="0">
                <a:latin typeface="Times New Roman" panose="02020603050405020304" pitchFamily="18" charset="0"/>
                <a:cs typeface="Times New Roman" panose="02020603050405020304" pitchFamily="18" charset="0"/>
              </a:rPr>
              <a:t>. 15 (2), p 245 -251 </a:t>
            </a:r>
          </a:p>
          <a:p>
            <a:pPr marL="0" indent="0">
              <a:buNone/>
            </a:pPr>
            <a:r>
              <a:rPr lang="en-GB" sz="1900" dirty="0">
                <a:latin typeface="Times New Roman" panose="02020603050405020304" pitchFamily="18" charset="0"/>
                <a:cs typeface="Times New Roman" panose="02020603050405020304" pitchFamily="18" charset="0"/>
              </a:rPr>
              <a:t>Lawson, C (2003) </a:t>
            </a:r>
            <a:r>
              <a:rPr lang="en-GB" sz="1900" i="1" dirty="0">
                <a:latin typeface="Times New Roman" panose="02020603050405020304" pitchFamily="18" charset="0"/>
                <a:cs typeface="Times New Roman" panose="02020603050405020304" pitchFamily="18" charset="0"/>
              </a:rPr>
              <a:t>Social Skills and School</a:t>
            </a:r>
            <a:r>
              <a:rPr lang="en-GB" sz="1900" dirty="0">
                <a:latin typeface="Times New Roman" panose="02020603050405020304" pitchFamily="18" charset="0"/>
                <a:cs typeface="Times New Roman" panose="02020603050405020304" pitchFamily="18" charset="0"/>
              </a:rPr>
              <a:t>. Available at: https://www.cdl.org/articles/social-skills-and-school/ (Accessed 19</a:t>
            </a:r>
            <a:r>
              <a:rPr lang="en-GB" sz="1900" baseline="30000" dirty="0">
                <a:latin typeface="Times New Roman" panose="02020603050405020304" pitchFamily="18" charset="0"/>
                <a:cs typeface="Times New Roman" panose="02020603050405020304" pitchFamily="18" charset="0"/>
              </a:rPr>
              <a:t>th</a:t>
            </a:r>
            <a:r>
              <a:rPr lang="en-GB" sz="1900" dirty="0">
                <a:latin typeface="Times New Roman" panose="02020603050405020304" pitchFamily="18" charset="0"/>
                <a:cs typeface="Times New Roman" panose="02020603050405020304" pitchFamily="18" charset="0"/>
              </a:rPr>
              <a:t> January 2020) </a:t>
            </a:r>
          </a:p>
          <a:p>
            <a:pPr marL="0" indent="0">
              <a:buNone/>
            </a:pPr>
            <a:r>
              <a:rPr lang="en-GB" sz="1900" dirty="0">
                <a:latin typeface="Times New Roman" panose="02020603050405020304" pitchFamily="18" charset="0"/>
                <a:cs typeface="Times New Roman" panose="02020603050405020304" pitchFamily="18" charset="0"/>
              </a:rPr>
              <a:t>NASUWT (2017) </a:t>
            </a:r>
            <a:r>
              <a:rPr lang="en-GB" sz="1900" i="1" dirty="0">
                <a:latin typeface="Times New Roman" panose="02020603050405020304" pitchFamily="18" charset="0"/>
                <a:cs typeface="Times New Roman" panose="02020603050405020304" pitchFamily="18" charset="0"/>
              </a:rPr>
              <a:t>Creativity and the arts in the curriculum</a:t>
            </a:r>
            <a:r>
              <a:rPr lang="en-GB" sz="1900" dirty="0">
                <a:latin typeface="Times New Roman" panose="02020603050405020304" pitchFamily="18" charset="0"/>
                <a:cs typeface="Times New Roman" panose="02020603050405020304" pitchFamily="18" charset="0"/>
              </a:rPr>
              <a:t>. Available at: https://www.nasuwt.org.uk/ www.nasuwt.org.uk › uploads › assets › uploaded Creativity and the Arts in the Curriculum – NASUWT (Accessed 11th December 2019) </a:t>
            </a:r>
          </a:p>
          <a:p>
            <a:pPr marL="0" indent="0">
              <a:buNone/>
            </a:pPr>
            <a:r>
              <a:rPr lang="en-GB" sz="1900" dirty="0">
                <a:latin typeface="Times New Roman" panose="02020603050405020304" pitchFamily="18" charset="0"/>
                <a:cs typeface="Times New Roman" panose="02020603050405020304" pitchFamily="18" charset="0"/>
              </a:rPr>
              <a:t>Pound, L. (2006) </a:t>
            </a:r>
            <a:r>
              <a:rPr lang="en-GB" sz="1900" i="1" dirty="0">
                <a:latin typeface="Times New Roman" panose="02020603050405020304" pitchFamily="18" charset="0"/>
                <a:cs typeface="Times New Roman" panose="02020603050405020304" pitchFamily="18" charset="0"/>
              </a:rPr>
              <a:t>How children learn</a:t>
            </a:r>
            <a:r>
              <a:rPr lang="en-GB" sz="1900" dirty="0">
                <a:latin typeface="Times New Roman" panose="02020603050405020304" pitchFamily="18" charset="0"/>
                <a:cs typeface="Times New Roman" panose="02020603050405020304" pitchFamily="18" charset="0"/>
              </a:rPr>
              <a:t>. Practical Preschool books. London</a:t>
            </a:r>
          </a:p>
          <a:p>
            <a:pPr marL="0" indent="0">
              <a:buNone/>
            </a:pPr>
            <a:r>
              <a:rPr lang="en-GB" sz="1900" dirty="0">
                <a:latin typeface="Times New Roman" panose="02020603050405020304" pitchFamily="18" charset="0"/>
                <a:cs typeface="Times New Roman" panose="02020603050405020304" pitchFamily="18" charset="0"/>
              </a:rPr>
              <a:t>Selman, R. (1997) </a:t>
            </a:r>
            <a:r>
              <a:rPr lang="en-GB" sz="1900" i="1" dirty="0">
                <a:latin typeface="Times New Roman" panose="02020603050405020304" pitchFamily="18" charset="0"/>
                <a:cs typeface="Times New Roman" panose="02020603050405020304" pitchFamily="18" charset="0"/>
              </a:rPr>
              <a:t>Fostering Friendship</a:t>
            </a:r>
            <a:r>
              <a:rPr lang="en-GB" sz="1900" dirty="0">
                <a:latin typeface="Times New Roman" panose="02020603050405020304" pitchFamily="18" charset="0"/>
                <a:cs typeface="Times New Roman" panose="02020603050405020304" pitchFamily="18" charset="0"/>
              </a:rPr>
              <a:t>. New York: Routledge</a:t>
            </a:r>
          </a:p>
          <a:p>
            <a:pPr marL="0" indent="0">
              <a:buNone/>
            </a:pPr>
            <a:r>
              <a:rPr lang="en-GB" sz="1900" dirty="0">
                <a:latin typeface="Times New Roman" panose="02020603050405020304" pitchFamily="18" charset="0"/>
                <a:cs typeface="Times New Roman" panose="02020603050405020304" pitchFamily="18" charset="0"/>
              </a:rPr>
              <a:t>Vygotsky, L. (2004) Imagination and Creativity in Childhood. </a:t>
            </a:r>
            <a:r>
              <a:rPr lang="en-GB" sz="1900" i="1" dirty="0">
                <a:latin typeface="Times New Roman" panose="02020603050405020304" pitchFamily="18" charset="0"/>
                <a:cs typeface="Times New Roman" panose="02020603050405020304" pitchFamily="18" charset="0"/>
              </a:rPr>
              <a:t>Journal of Russian &amp; East European Psychology, </a:t>
            </a:r>
            <a:r>
              <a:rPr lang="en-GB" sz="1900" dirty="0">
                <a:latin typeface="Times New Roman" panose="02020603050405020304" pitchFamily="18" charset="0"/>
                <a:cs typeface="Times New Roman" panose="02020603050405020304" pitchFamily="18" charset="0"/>
              </a:rPr>
              <a:t>42 (1). P 7-97 </a:t>
            </a:r>
          </a:p>
          <a:p>
            <a:pPr marL="0" indent="0">
              <a:buNone/>
            </a:pPr>
            <a:r>
              <a:rPr lang="en-GB" sz="1900" dirty="0">
                <a:latin typeface="Times New Roman" panose="02020603050405020304" pitchFamily="18" charset="0"/>
                <a:cs typeface="Times New Roman" panose="02020603050405020304" pitchFamily="18" charset="0"/>
              </a:rPr>
              <a:t>Wilmott, H (2012) </a:t>
            </a:r>
            <a:r>
              <a:rPr lang="en-GB" sz="1900" i="1" dirty="0">
                <a:latin typeface="Times New Roman" panose="02020603050405020304" pitchFamily="18" charset="0"/>
                <a:cs typeface="Times New Roman" panose="02020603050405020304" pitchFamily="18" charset="0"/>
              </a:rPr>
              <a:t>Creative Teaching and Learning</a:t>
            </a:r>
            <a:r>
              <a:rPr lang="en-GB" sz="1900" dirty="0">
                <a:latin typeface="Times New Roman" panose="02020603050405020304" pitchFamily="18" charset="0"/>
                <a:cs typeface="Times New Roman" panose="02020603050405020304" pitchFamily="18" charset="0"/>
              </a:rPr>
              <a:t>. Available at: https://www.anewdirection.org.uk/ www.anewdirection.org.uk › asset › download Creative Teaching and Learning - A New Direction (Accessed 11th December 2019)</a:t>
            </a:r>
          </a:p>
          <a:p>
            <a:pPr marL="0" indent="0">
              <a:buNone/>
            </a:pPr>
            <a:endParaRPr lang="en-GB" sz="1800" dirty="0"/>
          </a:p>
          <a:p>
            <a:pPr marL="0" indent="0">
              <a:buNone/>
            </a:pPr>
            <a:endParaRPr lang="en-GB" dirty="0"/>
          </a:p>
          <a:p>
            <a:pPr marL="0" indent="0">
              <a:buNone/>
            </a:pPr>
            <a:endParaRPr lang="en-GB" dirty="0"/>
          </a:p>
          <a:p>
            <a:pPr marL="0" indent="0">
              <a:buNone/>
            </a:pPr>
            <a:endParaRPr lang="en-GB" dirty="0"/>
          </a:p>
          <a:p>
            <a:pPr marL="0" indent="0">
              <a:buNone/>
            </a:pPr>
            <a:endParaRPr lang="en-GB" sz="1800" dirty="0"/>
          </a:p>
          <a:p>
            <a:pPr marL="0" indent="0">
              <a:buNone/>
            </a:pPr>
            <a:endParaRPr lang="en-GB" sz="1800" dirty="0"/>
          </a:p>
          <a:p>
            <a:pPr marL="0" indent="0">
              <a:buNone/>
            </a:pPr>
            <a:endParaRPr lang="en-GB" dirty="0"/>
          </a:p>
        </p:txBody>
      </p:sp>
    </p:spTree>
    <p:extLst>
      <p:ext uri="{BB962C8B-B14F-4D97-AF65-F5344CB8AC3E}">
        <p14:creationId xmlns:p14="http://schemas.microsoft.com/office/powerpoint/2010/main" val="274724342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202</TotalTime>
  <Words>3380</Words>
  <Application>Microsoft Office PowerPoint</Application>
  <PresentationFormat>Widescreen</PresentationFormat>
  <Paragraphs>266</Paragraphs>
  <Slides>26</Slides>
  <Notes>26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26</vt:i4>
      </vt:variant>
    </vt:vector>
  </HeadingPairs>
  <TitlesOfParts>
    <vt:vector size="31" baseType="lpstr">
      <vt:lpstr>Arial</vt:lpstr>
      <vt:lpstr>Calibri</vt:lpstr>
      <vt:lpstr>Calibri Light</vt:lpstr>
      <vt:lpstr>Times New Roman</vt:lpstr>
      <vt:lpstr>Office Theme</vt:lpstr>
      <vt:lpstr>A Creative Approach to Professional Practice  Friendship Bracelets  by Jo Fender</vt:lpstr>
      <vt:lpstr>Aim</vt:lpstr>
      <vt:lpstr>Objectives</vt:lpstr>
      <vt:lpstr>Introduction</vt:lpstr>
      <vt:lpstr>Introduction continued</vt:lpstr>
      <vt:lpstr>What Defines a Creative Approach within Education?</vt:lpstr>
      <vt:lpstr>How do children learn?</vt:lpstr>
      <vt:lpstr>What is Friendship?</vt:lpstr>
      <vt:lpstr>Creative Approach – What is a Friendship Bracelet?</vt:lpstr>
      <vt:lpstr>A Bracelet made by Two Children to Help Form a Friendship (Casaccio et al, 2014)</vt:lpstr>
      <vt:lpstr>Why Are They Used?</vt:lpstr>
      <vt:lpstr>Creative learning via making friendship bracelets is conducive to the listed topics.</vt:lpstr>
      <vt:lpstr>Making a Bracelet Can Help to Initiate Communication</vt:lpstr>
      <vt:lpstr>Differentiate Between Ages and Abilities</vt:lpstr>
      <vt:lpstr>Friendship Bracelets</vt:lpstr>
      <vt:lpstr>What Materials are Required to Make a Bracelet?</vt:lpstr>
      <vt:lpstr>How to Make a Bracelet</vt:lpstr>
      <vt:lpstr>Favourable ways to create activities when resources are minimal. </vt:lpstr>
      <vt:lpstr>What are Nurture Groups? </vt:lpstr>
      <vt:lpstr>Class Activity.</vt:lpstr>
      <vt:lpstr>PowerPoint Presentation</vt:lpstr>
      <vt:lpstr>Negatives of Activity</vt:lpstr>
      <vt:lpstr>Summarise</vt:lpstr>
      <vt:lpstr>Quote:</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Creative Approach to Professional Practice  Friendship Bracelets  by Jo Fender</dc:title>
  <dc:creator>Joanna</dc:creator>
  <cp:lastModifiedBy>Joanna</cp:lastModifiedBy>
  <cp:revision>40</cp:revision>
  <dcterms:created xsi:type="dcterms:W3CDTF">2020-01-07T23:44:12Z</dcterms:created>
  <dcterms:modified xsi:type="dcterms:W3CDTF">2020-01-21T20:56:11Z</dcterms:modified>
</cp:coreProperties>
</file>