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01"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3595" autoAdjust="0"/>
  </p:normalViewPr>
  <p:slideViewPr>
    <p:cSldViewPr snapToGrid="0">
      <p:cViewPr varScale="1">
        <p:scale>
          <a:sx n="65" d="100"/>
          <a:sy n="65" d="100"/>
        </p:scale>
        <p:origin x="9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E1FF94-03E9-4FF5-B82E-D298827C1D70}" type="datetimeFigureOut">
              <a:rPr lang="en-IN" smtClean="0"/>
              <a:t>11-08-2026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D3FA6C-00CB-4395-B64D-BFB76A8DCFD6}" type="slidenum">
              <a:rPr lang="en-IN" smtClean="0"/>
              <a:t>‹#›</a:t>
            </a:fld>
            <a:endParaRPr lang="en-IN"/>
          </a:p>
        </p:txBody>
      </p:sp>
    </p:spTree>
    <p:extLst>
      <p:ext uri="{BB962C8B-B14F-4D97-AF65-F5344CB8AC3E}">
        <p14:creationId xmlns:p14="http://schemas.microsoft.com/office/powerpoint/2010/main" val="1232907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Rheumatoid Arthritis is a chronic autoimmune disease that causes progressively damaged joints and other problems throughout the body unless treated early.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2</a:t>
            </a:fld>
            <a:endParaRPr lang="en-IN"/>
          </a:p>
        </p:txBody>
      </p:sp>
    </p:spTree>
    <p:extLst>
      <p:ext uri="{BB962C8B-B14F-4D97-AF65-F5344CB8AC3E}">
        <p14:creationId xmlns:p14="http://schemas.microsoft.com/office/powerpoint/2010/main" val="660086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Symptoms are typically vague, and can have a noticeable impact on mobility and activities of daily living and quality of life.</a:t>
            </a:r>
            <a:endParaRPr lang="en-IN" b="0" dirty="0">
              <a:effectLst/>
            </a:endParaRPr>
          </a:p>
          <a:p>
            <a:br>
              <a:rPr lang="en-IN"/>
            </a:br>
            <a:endParaRPr lang="en-IN"/>
          </a:p>
        </p:txBody>
      </p:sp>
      <p:sp>
        <p:nvSpPr>
          <p:cNvPr id="4" name="Slide Number Placeholder 3"/>
          <p:cNvSpPr>
            <a:spLocks noGrp="1"/>
          </p:cNvSpPr>
          <p:nvPr>
            <p:ph type="sldNum" sz="quarter" idx="5"/>
          </p:nvPr>
        </p:nvSpPr>
        <p:spPr/>
        <p:txBody>
          <a:bodyPr/>
          <a:lstStyle/>
          <a:p>
            <a:fld id="{07D3FA6C-00CB-4395-B64D-BFB76A8DCFD6}" type="slidenum">
              <a:rPr lang="en-IN" smtClean="0"/>
              <a:t>3</a:t>
            </a:fld>
            <a:endParaRPr lang="en-IN"/>
          </a:p>
        </p:txBody>
      </p:sp>
    </p:spTree>
    <p:extLst>
      <p:ext uri="{BB962C8B-B14F-4D97-AF65-F5344CB8AC3E}">
        <p14:creationId xmlns:p14="http://schemas.microsoft.com/office/powerpoint/2010/main" val="1698701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cause of Rheumatoid arthritis is a combination of a genetic susceptibility and environmental factors that cause chronic immune-mediated inflammation.</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4</a:t>
            </a:fld>
            <a:endParaRPr lang="en-IN"/>
          </a:p>
        </p:txBody>
      </p:sp>
    </p:spTree>
    <p:extLst>
      <p:ext uri="{BB962C8B-B14F-4D97-AF65-F5344CB8AC3E}">
        <p14:creationId xmlns:p14="http://schemas.microsoft.com/office/powerpoint/2010/main" val="41992399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UK, and worldwide, Rheumatoid arthritis is among the most prevalent autoimmune conditions and is becoming a public health problem.</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5</a:t>
            </a:fld>
            <a:endParaRPr lang="en-IN"/>
          </a:p>
        </p:txBody>
      </p:sp>
    </p:spTree>
    <p:extLst>
      <p:ext uri="{BB962C8B-B14F-4D97-AF65-F5344CB8AC3E}">
        <p14:creationId xmlns:p14="http://schemas.microsoft.com/office/powerpoint/2010/main" val="3351785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cost of Rheumatoid arthritis to the NHS is high for the lifetime of the disease and from the point of view of the individual, due to the cost of treating the disease and the reduced productivity of the patient.</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6</a:t>
            </a:fld>
            <a:endParaRPr lang="en-IN"/>
          </a:p>
        </p:txBody>
      </p:sp>
    </p:spTree>
    <p:extLst>
      <p:ext uri="{BB962C8B-B14F-4D97-AF65-F5344CB8AC3E}">
        <p14:creationId xmlns:p14="http://schemas.microsoft.com/office/powerpoint/2010/main" val="3970200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Rheumatoid arthritis can have an impact on mental health, social relationships and everyday functioning, apart from the physical symptoms.</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7</a:t>
            </a:fld>
            <a:endParaRPr lang="en-IN"/>
          </a:p>
        </p:txBody>
      </p:sp>
    </p:spTree>
    <p:extLst>
      <p:ext uri="{BB962C8B-B14F-4D97-AF65-F5344CB8AC3E}">
        <p14:creationId xmlns:p14="http://schemas.microsoft.com/office/powerpoint/2010/main" val="2026473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Diagnosis involves a combination of clinical evaluation, laboratory tests and imaging to confirm the diagnosis of Rheumatoid arthritis and also to detect joint damage at an early stage.</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8</a:t>
            </a:fld>
            <a:endParaRPr lang="en-IN"/>
          </a:p>
        </p:txBody>
      </p:sp>
    </p:spTree>
    <p:extLst>
      <p:ext uri="{BB962C8B-B14F-4D97-AF65-F5344CB8AC3E}">
        <p14:creationId xmlns:p14="http://schemas.microsoft.com/office/powerpoint/2010/main" val="4284316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Treatment decisions are made with the help of a thorough assessment and the process of monitoring disease progress and helping to create a personalized treatment plan (</a:t>
            </a:r>
            <a:r>
              <a:rPr lang="en-IN" sz="1200" kern="1200" dirty="0" err="1">
                <a:solidFill>
                  <a:schemeClr val="tx1"/>
                </a:solidFill>
                <a:effectLst/>
                <a:latin typeface="+mn-lt"/>
                <a:ea typeface="+mn-ea"/>
                <a:cs typeface="+mn-cs"/>
              </a:rPr>
              <a:t>Avouac</a:t>
            </a:r>
            <a:r>
              <a:rPr lang="en-IN" sz="1200" kern="1200" dirty="0">
                <a:solidFill>
                  <a:schemeClr val="tx1"/>
                </a:solidFill>
                <a:effectLst/>
                <a:latin typeface="+mn-lt"/>
                <a:ea typeface="+mn-ea"/>
                <a:cs typeface="+mn-cs"/>
              </a:rPr>
              <a:t> et al., 2025).</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9</a:t>
            </a:fld>
            <a:endParaRPr lang="en-IN"/>
          </a:p>
        </p:txBody>
      </p:sp>
    </p:spTree>
    <p:extLst>
      <p:ext uri="{BB962C8B-B14F-4D97-AF65-F5344CB8AC3E}">
        <p14:creationId xmlns:p14="http://schemas.microsoft.com/office/powerpoint/2010/main" val="1018844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Early diagnosis, prompt initiation of DMARDs and regular monitoring for remission or low DMARDs activity are recommended by NICE (NICE, 2020).</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10</a:t>
            </a:fld>
            <a:endParaRPr lang="en-IN"/>
          </a:p>
        </p:txBody>
      </p:sp>
    </p:spTree>
    <p:extLst>
      <p:ext uri="{BB962C8B-B14F-4D97-AF65-F5344CB8AC3E}">
        <p14:creationId xmlns:p14="http://schemas.microsoft.com/office/powerpoint/2010/main" val="3718777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These models encourage the coordination and integration of care and enhance the long-term outcomes by fostering partnership between health care practitioners and patients.</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11</a:t>
            </a:fld>
            <a:endParaRPr lang="en-IN"/>
          </a:p>
        </p:txBody>
      </p:sp>
    </p:spTree>
    <p:extLst>
      <p:ext uri="{BB962C8B-B14F-4D97-AF65-F5344CB8AC3E}">
        <p14:creationId xmlns:p14="http://schemas.microsoft.com/office/powerpoint/2010/main" val="104506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When conventional treatment fails, biologics or JAK inhibitors are used; DMARDs slow down the progression of the disease.</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12</a:t>
            </a:fld>
            <a:endParaRPr lang="en-IN"/>
          </a:p>
        </p:txBody>
      </p:sp>
    </p:spTree>
    <p:extLst>
      <p:ext uri="{BB962C8B-B14F-4D97-AF65-F5344CB8AC3E}">
        <p14:creationId xmlns:p14="http://schemas.microsoft.com/office/powerpoint/2010/main" val="4273164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Medication is just one of the treatments used to treat this condition, with lifestyle modification and rehabilitation also contributing to improved physical function, decreased disability and better quality of life.</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13</a:t>
            </a:fld>
            <a:endParaRPr lang="en-IN"/>
          </a:p>
        </p:txBody>
      </p:sp>
    </p:spTree>
    <p:extLst>
      <p:ext uri="{BB962C8B-B14F-4D97-AF65-F5344CB8AC3E}">
        <p14:creationId xmlns:p14="http://schemas.microsoft.com/office/powerpoint/2010/main" val="41059860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Rheumatoid arthritis is often present with other chronic conditions and calls for a multimodality approach to management as well as a multifaceted assessment to minimize complications.</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14</a:t>
            </a:fld>
            <a:endParaRPr lang="en-IN"/>
          </a:p>
        </p:txBody>
      </p:sp>
    </p:spTree>
    <p:extLst>
      <p:ext uri="{BB962C8B-B14F-4D97-AF65-F5344CB8AC3E}">
        <p14:creationId xmlns:p14="http://schemas.microsoft.com/office/powerpoint/2010/main" val="3591572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While it is not possible to prevent RA, taking steps to modify risk factors and start treating the disease early can help slow the progression of the disease and prevent disability.</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15</a:t>
            </a:fld>
            <a:endParaRPr lang="en-IN"/>
          </a:p>
        </p:txBody>
      </p:sp>
    </p:spTree>
    <p:extLst>
      <p:ext uri="{BB962C8B-B14F-4D97-AF65-F5344CB8AC3E}">
        <p14:creationId xmlns:p14="http://schemas.microsoft.com/office/powerpoint/2010/main" val="35274010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Co-productive care is a model of treatment that involves the collaborative efforts of healthcare professionals and patients in enhancing adherence to care, self-management and health outcomes.</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16</a:t>
            </a:fld>
            <a:endParaRPr lang="en-IN"/>
          </a:p>
        </p:txBody>
      </p:sp>
    </p:spTree>
    <p:extLst>
      <p:ext uri="{BB962C8B-B14F-4D97-AF65-F5344CB8AC3E}">
        <p14:creationId xmlns:p14="http://schemas.microsoft.com/office/powerpoint/2010/main" val="31696980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All six elements of personalised care help to empower patients, enhance self-management and contribute to the long-term outcomes of people living with rheumatoid arthritis.</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17</a:t>
            </a:fld>
            <a:endParaRPr lang="en-IN"/>
          </a:p>
        </p:txBody>
      </p:sp>
    </p:spTree>
    <p:extLst>
      <p:ext uri="{BB962C8B-B14F-4D97-AF65-F5344CB8AC3E}">
        <p14:creationId xmlns:p14="http://schemas.microsoft.com/office/powerpoint/2010/main" val="680610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recommendations made in this report could benefit patients, help to decrease the levels of disability and increase the quality of rheumatoid arthritis care in the UK.</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18</a:t>
            </a:fld>
            <a:endParaRPr lang="en-IN"/>
          </a:p>
        </p:txBody>
      </p:sp>
    </p:spTree>
    <p:extLst>
      <p:ext uri="{BB962C8B-B14F-4D97-AF65-F5344CB8AC3E}">
        <p14:creationId xmlns:p14="http://schemas.microsoft.com/office/powerpoint/2010/main" val="33977653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Rheumatoid arthritis is a chronic disease that needs lifelong, individual treatment. The key to optimizing outcomes and quality of life is early intervention, evidence based treatment and collaborative care.</a:t>
            </a:r>
          </a:p>
          <a:p>
            <a:endParaRPr lang="en-IN" dirty="0"/>
          </a:p>
        </p:txBody>
      </p:sp>
      <p:sp>
        <p:nvSpPr>
          <p:cNvPr id="4" name="Slide Number Placeholder 3"/>
          <p:cNvSpPr>
            <a:spLocks noGrp="1"/>
          </p:cNvSpPr>
          <p:nvPr>
            <p:ph type="sldNum" sz="quarter" idx="5"/>
          </p:nvPr>
        </p:nvSpPr>
        <p:spPr/>
        <p:txBody>
          <a:bodyPr/>
          <a:lstStyle/>
          <a:p>
            <a:fld id="{07D3FA6C-00CB-4395-B64D-BFB76A8DCFD6}" type="slidenum">
              <a:rPr lang="en-IN" smtClean="0"/>
              <a:t>19</a:t>
            </a:fld>
            <a:endParaRPr lang="en-IN"/>
          </a:p>
        </p:txBody>
      </p:sp>
    </p:spTree>
    <p:extLst>
      <p:ext uri="{BB962C8B-B14F-4D97-AF65-F5344CB8AC3E}">
        <p14:creationId xmlns:p14="http://schemas.microsoft.com/office/powerpoint/2010/main" val="4277557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F798318F-2636-4402-977E-18462F349856}" type="datetimeFigureOut">
              <a:rPr lang="en-IN" smtClean="0"/>
              <a:t>11-08-2026</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CB810C0-3339-4308-AD41-F6B85F14C2F8}" type="slidenum">
              <a:rPr lang="en-IN" smtClean="0"/>
              <a:t>‹#›</a:t>
            </a:fld>
            <a:endParaRPr lang="en-IN"/>
          </a:p>
        </p:txBody>
      </p:sp>
    </p:spTree>
    <p:extLst>
      <p:ext uri="{BB962C8B-B14F-4D97-AF65-F5344CB8AC3E}">
        <p14:creationId xmlns:p14="http://schemas.microsoft.com/office/powerpoint/2010/main" val="3447912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98318F-2636-4402-977E-18462F349856}"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DCB810C0-3339-4308-AD41-F6B85F14C2F8}" type="slidenum">
              <a:rPr lang="en-IN" smtClean="0"/>
              <a:t>‹#›</a:t>
            </a:fld>
            <a:endParaRPr lang="en-IN"/>
          </a:p>
        </p:txBody>
      </p:sp>
    </p:spTree>
    <p:extLst>
      <p:ext uri="{BB962C8B-B14F-4D97-AF65-F5344CB8AC3E}">
        <p14:creationId xmlns:p14="http://schemas.microsoft.com/office/powerpoint/2010/main" val="943857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F798318F-2636-4402-977E-18462F349856}" type="datetimeFigureOut">
              <a:rPr lang="en-IN" smtClean="0"/>
              <a:t>11-08-2026</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CB810C0-3339-4308-AD41-F6B85F14C2F8}" type="slidenum">
              <a:rPr lang="en-IN" smtClean="0"/>
              <a:t>‹#›</a:t>
            </a:fld>
            <a:endParaRPr lang="en-IN"/>
          </a:p>
        </p:txBody>
      </p:sp>
    </p:spTree>
    <p:extLst>
      <p:ext uri="{BB962C8B-B14F-4D97-AF65-F5344CB8AC3E}">
        <p14:creationId xmlns:p14="http://schemas.microsoft.com/office/powerpoint/2010/main" val="2928711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98318F-2636-4402-977E-18462F349856}" type="datetimeFigureOut">
              <a:rPr lang="en-IN" smtClean="0"/>
              <a:t>11-08-2026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B810C0-3339-4308-AD41-F6B85F14C2F8}" type="slidenum">
              <a:rPr lang="en-IN" smtClean="0"/>
              <a:t>‹#›</a:t>
            </a:fld>
            <a:endParaRPr lang="en-IN"/>
          </a:p>
        </p:txBody>
      </p:sp>
    </p:spTree>
    <p:extLst>
      <p:ext uri="{BB962C8B-B14F-4D97-AF65-F5344CB8AC3E}">
        <p14:creationId xmlns:p14="http://schemas.microsoft.com/office/powerpoint/2010/main" val="4186334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98318F-2636-4402-977E-18462F349856}" type="datetimeFigureOut">
              <a:rPr lang="en-IN" smtClean="0"/>
              <a:t>11-08-2026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CB810C0-3339-4308-AD41-F6B85F14C2F8}" type="slidenum">
              <a:rPr lang="en-IN" smtClean="0"/>
              <a:t>‹#›</a:t>
            </a:fld>
            <a:endParaRPr lang="en-IN"/>
          </a:p>
        </p:txBody>
      </p:sp>
    </p:spTree>
    <p:extLst>
      <p:ext uri="{BB962C8B-B14F-4D97-AF65-F5344CB8AC3E}">
        <p14:creationId xmlns:p14="http://schemas.microsoft.com/office/powerpoint/2010/main" val="2792215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98318F-2636-4402-977E-18462F349856}" type="datetimeFigureOut">
              <a:rPr lang="en-IN" smtClean="0"/>
              <a:t>11-08-2026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CB810C0-3339-4308-AD41-F6B85F14C2F8}" type="slidenum">
              <a:rPr lang="en-IN" smtClean="0"/>
              <a:t>‹#›</a:t>
            </a:fld>
            <a:endParaRPr lang="en-IN"/>
          </a:p>
        </p:txBody>
      </p:sp>
    </p:spTree>
    <p:extLst>
      <p:ext uri="{BB962C8B-B14F-4D97-AF65-F5344CB8AC3E}">
        <p14:creationId xmlns:p14="http://schemas.microsoft.com/office/powerpoint/2010/main" val="3121210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98318F-2636-4402-977E-18462F349856}" type="datetimeFigureOut">
              <a:rPr lang="en-IN" smtClean="0"/>
              <a:t>11-08-2026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CB810C0-3339-4308-AD41-F6B85F14C2F8}" type="slidenum">
              <a:rPr lang="en-IN" smtClean="0"/>
              <a:t>‹#›</a:t>
            </a:fld>
            <a:endParaRPr lang="en-IN"/>
          </a:p>
        </p:txBody>
      </p:sp>
    </p:spTree>
    <p:extLst>
      <p:ext uri="{BB962C8B-B14F-4D97-AF65-F5344CB8AC3E}">
        <p14:creationId xmlns:p14="http://schemas.microsoft.com/office/powerpoint/2010/main" val="2731496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F798318F-2636-4402-977E-18462F349856}" type="datetimeFigureOut">
              <a:rPr lang="en-IN" smtClean="0"/>
              <a:t>11-08-2026</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CB810C0-3339-4308-AD41-F6B85F14C2F8}" type="slidenum">
              <a:rPr lang="en-IN" smtClean="0"/>
              <a:t>‹#›</a:t>
            </a:fld>
            <a:endParaRPr lang="en-IN"/>
          </a:p>
        </p:txBody>
      </p:sp>
    </p:spTree>
    <p:extLst>
      <p:ext uri="{BB962C8B-B14F-4D97-AF65-F5344CB8AC3E}">
        <p14:creationId xmlns:p14="http://schemas.microsoft.com/office/powerpoint/2010/main" val="1249327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98318F-2636-4402-977E-18462F349856}" type="datetimeFigureOut">
              <a:rPr lang="en-IN" smtClean="0"/>
              <a:t>11-08-2026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CB810C0-3339-4308-AD41-F6B85F14C2F8}" type="slidenum">
              <a:rPr lang="en-IN" smtClean="0"/>
              <a:t>‹#›</a:t>
            </a:fld>
            <a:endParaRPr lang="en-IN"/>
          </a:p>
        </p:txBody>
      </p:sp>
    </p:spTree>
    <p:extLst>
      <p:ext uri="{BB962C8B-B14F-4D97-AF65-F5344CB8AC3E}">
        <p14:creationId xmlns:p14="http://schemas.microsoft.com/office/powerpoint/2010/main" val="2251209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98318F-2636-4402-977E-18462F349856}" type="datetimeFigureOut">
              <a:rPr lang="en-IN" smtClean="0"/>
              <a:t>11-08-2026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CB810C0-3339-4308-AD41-F6B85F14C2F8}" type="slidenum">
              <a:rPr lang="en-IN" smtClean="0"/>
              <a:t>‹#›</a:t>
            </a:fld>
            <a:endParaRPr lang="en-IN"/>
          </a:p>
        </p:txBody>
      </p:sp>
    </p:spTree>
    <p:extLst>
      <p:ext uri="{BB962C8B-B14F-4D97-AF65-F5344CB8AC3E}">
        <p14:creationId xmlns:p14="http://schemas.microsoft.com/office/powerpoint/2010/main" val="1582467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F798318F-2636-4402-977E-18462F349856}" type="datetimeFigureOut">
              <a:rPr lang="en-IN" smtClean="0"/>
              <a:t>11-08-2026</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CB810C0-3339-4308-AD41-F6B85F14C2F8}" type="slidenum">
              <a:rPr lang="en-IN" smtClean="0"/>
              <a:t>‹#›</a:t>
            </a:fld>
            <a:endParaRPr lang="en-IN"/>
          </a:p>
        </p:txBody>
      </p:sp>
    </p:spTree>
    <p:extLst>
      <p:ext uri="{BB962C8B-B14F-4D97-AF65-F5344CB8AC3E}">
        <p14:creationId xmlns:p14="http://schemas.microsoft.com/office/powerpoint/2010/main" val="92049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IN"/>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798318F-2636-4402-977E-18462F349856}" type="datetimeFigureOut">
              <a:rPr lang="en-IN" smtClean="0"/>
              <a:t>11-08-2026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DCB810C0-3339-4308-AD41-F6B85F14C2F8}" type="slidenum">
              <a:rPr lang="en-IN" smtClean="0"/>
              <a:t>‹#›</a:t>
            </a:fld>
            <a:endParaRPr lang="en-IN"/>
          </a:p>
        </p:txBody>
      </p:sp>
    </p:spTree>
    <p:extLst>
      <p:ext uri="{BB962C8B-B14F-4D97-AF65-F5344CB8AC3E}">
        <p14:creationId xmlns:p14="http://schemas.microsoft.com/office/powerpoint/2010/main" val="769194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F798318F-2636-4402-977E-18462F349856}" type="datetimeFigureOut">
              <a:rPr lang="en-IN" smtClean="0"/>
              <a:t>11-08-2026</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CB810C0-3339-4308-AD41-F6B85F14C2F8}"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467745052"/>
      </p:ext>
    </p:extLst>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905" r:id="rId4"/>
    <p:sldLayoutId id="2147483906" r:id="rId5"/>
    <p:sldLayoutId id="2147483907" r:id="rId6"/>
    <p:sldLayoutId id="2147483908" r:id="rId7"/>
    <p:sldLayoutId id="2147483909" r:id="rId8"/>
    <p:sldLayoutId id="2147483910" r:id="rId9"/>
    <p:sldLayoutId id="2147483911" r:id="rId10"/>
    <p:sldLayoutId id="2147483912" r:id="rId11"/>
    <p:sldLayoutId id="2147483913" r:id="rId12"/>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3" Type="http://schemas.openxmlformats.org/officeDocument/2006/relationships/hyperlink" Target="https://medlineplus.gov/lab-tests/rheumatoid-factor-rf-test/" TargetMode="External"/><Relationship Id="rId18" Type="http://schemas.openxmlformats.org/officeDocument/2006/relationships/hyperlink" Target="https://www.england.nhs.uk/personalisedcare/" TargetMode="External"/><Relationship Id="rId26" Type="http://schemas.openxmlformats.org/officeDocument/2006/relationships/hyperlink" Target="http://dx.doi.org/10.22270/ajprd.v10i61200" TargetMode="External"/><Relationship Id="rId39" Type="http://schemas.openxmlformats.org/officeDocument/2006/relationships/hyperlink" Target="https://www.manipalhospitals.com/uploads/image_gallery/rheumatoid-arthritis-management.png" TargetMode="External"/><Relationship Id="rId21" Type="http://schemas.openxmlformats.org/officeDocument/2006/relationships/hyperlink" Target="https://nras.org.uk/resource/what-is-ra/" TargetMode="External"/><Relationship Id="rId34" Type="http://schemas.openxmlformats.org/officeDocument/2006/relationships/hyperlink" Target="https://doi.org/10.1038/nrd2947" TargetMode="External"/><Relationship Id="rId42" Type="http://schemas.openxmlformats.org/officeDocument/2006/relationships/hyperlink" Target="https://tmedweb.tulane.edu/pharmwiki/doku.php/rheumatoid_arthritis" TargetMode="External"/><Relationship Id="rId7" Type="http://schemas.openxmlformats.org/officeDocument/2006/relationships/hyperlink" Target="https://doi.org/10.1111/1756-185X.14948" TargetMode="External"/><Relationship Id="rId2" Type="http://schemas.openxmlformats.org/officeDocument/2006/relationships/hyperlink" Target="https://doi.org/10.3389/fimmu.2023.1178546" TargetMode="External"/><Relationship Id="rId16" Type="http://schemas.openxmlformats.org/officeDocument/2006/relationships/hyperlink" Target="https://doi.org/10.5114/reum.2022.117838" TargetMode="External"/><Relationship Id="rId29" Type="http://schemas.openxmlformats.org/officeDocument/2006/relationships/hyperlink" Target="https://www.who.int/news-room/fact-sheets/detail/rheumatoid-arthritis" TargetMode="External"/><Relationship Id="rId1" Type="http://schemas.openxmlformats.org/officeDocument/2006/relationships/slideLayout" Target="../slideLayouts/slideLayout12.xml"/><Relationship Id="rId6" Type="http://schemas.openxmlformats.org/officeDocument/2006/relationships/hyperlink" Target="https://doi.org/10.1136/ard-2022-223356" TargetMode="External"/><Relationship Id="rId11" Type="http://schemas.openxmlformats.org/officeDocument/2006/relationships/hyperlink" Target="https://doi.org/10.1002/msc.70053" TargetMode="External"/><Relationship Id="rId24" Type="http://schemas.openxmlformats.org/officeDocument/2006/relationships/hyperlink" Target="https://doi.org/10.7759/cureus.34127" TargetMode="External"/><Relationship Id="rId32" Type="http://schemas.openxmlformats.org/officeDocument/2006/relationships/hyperlink" Target="https://doi.org/10.3390/cells9051127" TargetMode="External"/><Relationship Id="rId37" Type="http://schemas.openxmlformats.org/officeDocument/2006/relationships/hyperlink" Target="https://www.arthritis-uk.org/information-and-support/understanding-arthritis/conditions/rheumatoid-arthritis/" TargetMode="External"/><Relationship Id="rId40" Type="http://schemas.openxmlformats.org/officeDocument/2006/relationships/hyperlink" Target="https://doi.org/10.1186/s12877-023-04117-4?urlappend=%3Futm_source%3Dresearchgate.net%26utm_medium%3Darticle" TargetMode="External"/><Relationship Id="rId45" Type="http://schemas.openxmlformats.org/officeDocument/2006/relationships/hyperlink" Target="https://pragmahospitals.com/rheumatoid-arthritis-doctor-in-vanasthalipuram/" TargetMode="External"/><Relationship Id="rId5" Type="http://schemas.openxmlformats.org/officeDocument/2006/relationships/hyperlink" Target="https://doi.org/10.18553/jmcp.2015.21.4.318" TargetMode="External"/><Relationship Id="rId15" Type="http://schemas.openxmlformats.org/officeDocument/2006/relationships/hyperlink" Target="https://doi.org/10.5114/reum/154905" TargetMode="External"/><Relationship Id="rId23" Type="http://schemas.openxmlformats.org/officeDocument/2006/relationships/hyperlink" Target="https://doi.org/10.3390/jmp5040030" TargetMode="External"/><Relationship Id="rId28" Type="http://schemas.openxmlformats.org/officeDocument/2006/relationships/hyperlink" Target="https://doi.org/10.1016/S2665-9913(23)00094-2" TargetMode="External"/><Relationship Id="rId36" Type="http://schemas.openxmlformats.org/officeDocument/2006/relationships/hyperlink" Target="https://doi.org/10.1007/978-3-319-77694-1_7" TargetMode="External"/><Relationship Id="rId10" Type="http://schemas.openxmlformats.org/officeDocument/2006/relationships/hyperlink" Target="https://www.arthritis.org.au/arthritis/arthritis-insights/getting-the-right-support/multidisciplinary-approach-to-managing-arthritis/" TargetMode="External"/><Relationship Id="rId19" Type="http://schemas.openxmlformats.org/officeDocument/2006/relationships/hyperlink" Target="https://www.who.int/news-room/fact-sheets/detail/musculoskeletal-conditions" TargetMode="External"/><Relationship Id="rId31" Type="http://schemas.openxmlformats.org/officeDocument/2006/relationships/hyperlink" Target="https://www.lalpathlabs.com/blog/all-about-rheumatoid-arthritis/" TargetMode="External"/><Relationship Id="rId44" Type="http://schemas.openxmlformats.org/officeDocument/2006/relationships/hyperlink" Target="https://ajphi.org/ajphi/article/view/41" TargetMode="External"/><Relationship Id="rId4" Type="http://schemas.openxmlformats.org/officeDocument/2006/relationships/hyperlink" Target="https://doi.org/10.1016/j.semarthrit.2025.152740" TargetMode="External"/><Relationship Id="rId9" Type="http://schemas.openxmlformats.org/officeDocument/2006/relationships/hyperlink" Target="https://doi.org/10.31138/mjr.20230801.oo" TargetMode="External"/><Relationship Id="rId14" Type="http://schemas.openxmlformats.org/officeDocument/2006/relationships/hyperlink" Target="https://doi.org/10.5606/tftrd.2024.12219" TargetMode="External"/><Relationship Id="rId22" Type="http://schemas.openxmlformats.org/officeDocument/2006/relationships/hyperlink" Target="https://www.nhs.uk/conditions/rheumatoid-arthritis/diagnosis/" TargetMode="External"/><Relationship Id="rId27" Type="http://schemas.openxmlformats.org/officeDocument/2006/relationships/hyperlink" Target="https://doi.org/10.3390/ijerph192013260" TargetMode="External"/><Relationship Id="rId30" Type="http://schemas.openxmlformats.org/officeDocument/2006/relationships/hyperlink" Target="https://doi.org/10.1038/s41584-022-00827-y" TargetMode="External"/><Relationship Id="rId35" Type="http://schemas.openxmlformats.org/officeDocument/2006/relationships/hyperlink" Target="https://encyclopedia.pub/entry/25797" TargetMode="External"/><Relationship Id="rId43" Type="http://schemas.openxmlformats.org/officeDocument/2006/relationships/hyperlink" Target="https://www.news-medical.net/health/What-Causes-Rheumatoid-Arthritis.aspx" TargetMode="External"/><Relationship Id="rId8" Type="http://schemas.openxmlformats.org/officeDocument/2006/relationships/hyperlink" Target="https://doi.org/10.1038/s41584-026-01354-w" TargetMode="External"/><Relationship Id="rId3" Type="http://schemas.openxmlformats.org/officeDocument/2006/relationships/hyperlink" Target="https://doi.org/10.1016/j.immuni.2022.11.009" TargetMode="External"/><Relationship Id="rId12" Type="http://schemas.openxmlformats.org/officeDocument/2006/relationships/hyperlink" Target="https://doi.org/10.3390/ijms23052871" TargetMode="External"/><Relationship Id="rId17" Type="http://schemas.openxmlformats.org/officeDocument/2006/relationships/hyperlink" Target="https://www.nhs.uk/conditions/rheumatoid-arthritis/" TargetMode="External"/><Relationship Id="rId25" Type="http://schemas.openxmlformats.org/officeDocument/2006/relationships/hyperlink" Target="https://www.sciencedirect.com/science/article/am/pii/S0889857X22000308" TargetMode="External"/><Relationship Id="rId33" Type="http://schemas.openxmlformats.org/officeDocument/2006/relationships/hyperlink" Target="https://www.healthline.com/health/rheumatoid-arthritis/facts-statistics-infographic" TargetMode="External"/><Relationship Id="rId38" Type="http://schemas.openxmlformats.org/officeDocument/2006/relationships/hyperlink" Target="https://www.ddw-online.com/treating-rheumatoid-arthritis-with-disease-modifying-antirheumatic-drugs-dmards-and-biologics-846-200810/" TargetMode="External"/><Relationship Id="rId20" Type="http://schemas.openxmlformats.org/officeDocument/2006/relationships/hyperlink" Target="https://www.nice.org.uk/guidance/ng100" TargetMode="External"/><Relationship Id="rId41" Type="http://schemas.openxmlformats.org/officeDocument/2006/relationships/hyperlink" Target="https://creakyjoints.org/about-arthritis/rheumatoid-arthritis/ra-overview/lifestyle-factors-reduce-risk-rheumatoid-arthriti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0D3E1-A54A-8567-6486-5472944C8EDF}"/>
              </a:ext>
            </a:extLst>
          </p:cNvPr>
          <p:cNvSpPr>
            <a:spLocks noGrp="1"/>
          </p:cNvSpPr>
          <p:nvPr>
            <p:ph type="ctrTitle"/>
          </p:nvPr>
        </p:nvSpPr>
        <p:spPr>
          <a:xfrm>
            <a:off x="6386944" y="453377"/>
            <a:ext cx="5805055" cy="3346590"/>
          </a:xfrm>
        </p:spPr>
        <p:txBody>
          <a:bodyPr>
            <a:noAutofit/>
          </a:bodyPr>
          <a:lstStyle/>
          <a:p>
            <a:pPr algn="ctr"/>
            <a:r>
              <a:rPr lang="en-IN" sz="2800" b="1" dirty="0"/>
              <a:t>Management of Rheumatoid Arthritis in the United Kingdom: Diagnosis, Treatment and Person-Centred Care</a:t>
            </a:r>
            <a:br>
              <a:rPr lang="en-IN" sz="2800" dirty="0"/>
            </a:br>
            <a:br>
              <a:rPr lang="en-IN" sz="2800" dirty="0"/>
            </a:br>
            <a:endParaRPr lang="en-IN" sz="2800" dirty="0"/>
          </a:p>
        </p:txBody>
      </p:sp>
      <p:sp>
        <p:nvSpPr>
          <p:cNvPr id="3" name="Subtitle 2">
            <a:extLst>
              <a:ext uri="{FF2B5EF4-FFF2-40B4-BE49-F238E27FC236}">
                <a16:creationId xmlns:a16="http://schemas.microsoft.com/office/drawing/2014/main" id="{0D6A78FD-DCF2-C471-DDC2-63E50A4656F1}"/>
              </a:ext>
            </a:extLst>
          </p:cNvPr>
          <p:cNvSpPr>
            <a:spLocks noGrp="1"/>
          </p:cNvSpPr>
          <p:nvPr>
            <p:ph type="subTitle" idx="1"/>
          </p:nvPr>
        </p:nvSpPr>
        <p:spPr>
          <a:xfrm>
            <a:off x="6386943" y="4105180"/>
            <a:ext cx="5250875" cy="1459468"/>
          </a:xfrm>
        </p:spPr>
        <p:txBody>
          <a:bodyPr>
            <a:normAutofit fontScale="92500" lnSpcReduction="10000"/>
          </a:bodyPr>
          <a:lstStyle/>
          <a:p>
            <a:pPr algn="ctr"/>
            <a:r>
              <a:rPr lang="en-IN" b="0" dirty="0">
                <a:solidFill>
                  <a:schemeClr val="bg1"/>
                </a:solidFill>
              </a:rPr>
              <a:t>Module Code: LCHS7003 </a:t>
            </a:r>
            <a:br>
              <a:rPr lang="en-IN" b="0" dirty="0">
                <a:solidFill>
                  <a:schemeClr val="bg1"/>
                </a:solidFill>
              </a:rPr>
            </a:br>
            <a:r>
              <a:rPr lang="en-IN" b="0" dirty="0">
                <a:solidFill>
                  <a:schemeClr val="bg1"/>
                </a:solidFill>
              </a:rPr>
              <a:t>Module Title: Community Care and Management of Longer-term Conditions</a:t>
            </a:r>
            <a:br>
              <a:rPr lang="en-IN" b="0" dirty="0">
                <a:solidFill>
                  <a:schemeClr val="bg1"/>
                </a:solidFill>
              </a:rPr>
            </a:br>
            <a:r>
              <a:rPr lang="en-IN" b="0" dirty="0">
                <a:solidFill>
                  <a:schemeClr val="bg1"/>
                </a:solidFill>
              </a:rPr>
              <a:t>Student Name: </a:t>
            </a:r>
            <a:r>
              <a:rPr lang="en-IN" dirty="0" err="1">
                <a:solidFill>
                  <a:schemeClr val="bg1"/>
                </a:solidFill>
              </a:rPr>
              <a:t>Swetaben</a:t>
            </a:r>
            <a:r>
              <a:rPr lang="en-IN" dirty="0">
                <a:solidFill>
                  <a:schemeClr val="bg1"/>
                </a:solidFill>
              </a:rPr>
              <a:t> </a:t>
            </a:r>
            <a:r>
              <a:rPr lang="en-IN" dirty="0" err="1">
                <a:solidFill>
                  <a:schemeClr val="bg1"/>
                </a:solidFill>
              </a:rPr>
              <a:t>pravinbhai</a:t>
            </a:r>
            <a:r>
              <a:rPr lang="en-IN" dirty="0">
                <a:solidFill>
                  <a:schemeClr val="bg1"/>
                </a:solidFill>
              </a:rPr>
              <a:t> parmar </a:t>
            </a:r>
            <a:br>
              <a:rPr lang="en-IN" b="0" dirty="0">
                <a:solidFill>
                  <a:schemeClr val="bg1"/>
                </a:solidFill>
              </a:rPr>
            </a:br>
            <a:r>
              <a:rPr lang="en-IN" b="0" dirty="0">
                <a:solidFill>
                  <a:schemeClr val="bg1"/>
                </a:solidFill>
              </a:rPr>
              <a:t>Student ID: </a:t>
            </a:r>
            <a:r>
              <a:rPr lang="en-IN" dirty="0">
                <a:solidFill>
                  <a:schemeClr val="bg1"/>
                </a:solidFill>
              </a:rPr>
              <a:t>2313017 </a:t>
            </a:r>
            <a:br>
              <a:rPr lang="en-IN" b="0" dirty="0">
                <a:solidFill>
                  <a:schemeClr val="bg1"/>
                </a:solidFill>
              </a:rPr>
            </a:br>
            <a:r>
              <a:rPr lang="en-IN" b="0" dirty="0">
                <a:solidFill>
                  <a:schemeClr val="bg1"/>
                </a:solidFill>
              </a:rPr>
              <a:t>Lecturer: </a:t>
            </a:r>
            <a:r>
              <a:rPr lang="en-IN" b="0" dirty="0" err="1">
                <a:solidFill>
                  <a:schemeClr val="bg1"/>
                </a:solidFill>
              </a:rPr>
              <a:t>MuhammEd</a:t>
            </a:r>
            <a:r>
              <a:rPr lang="en-IN" b="0" dirty="0">
                <a:solidFill>
                  <a:schemeClr val="bg1"/>
                </a:solidFill>
              </a:rPr>
              <a:t> Khan</a:t>
            </a:r>
          </a:p>
        </p:txBody>
      </p:sp>
      <p:pic>
        <p:nvPicPr>
          <p:cNvPr id="8" name="Picture 7" descr="Rheumatoid Arthritis: Symptoms, Causes, Diagnosis, and Treatment | Max  Hospital">
            <a:extLst>
              <a:ext uri="{FF2B5EF4-FFF2-40B4-BE49-F238E27FC236}">
                <a16:creationId xmlns:a16="http://schemas.microsoft.com/office/drawing/2014/main" id="{B2645209-C054-460B-B234-68339BBA3E50}"/>
              </a:ext>
            </a:extLst>
          </p:cNvPr>
          <p:cNvPicPr>
            <a:picLocks noChangeAspect="1"/>
          </p:cNvPicPr>
          <p:nvPr/>
        </p:nvPicPr>
        <p:blipFill>
          <a:blip r:embed="rId2"/>
          <a:stretch>
            <a:fillRect/>
          </a:stretch>
        </p:blipFill>
        <p:spPr>
          <a:xfrm>
            <a:off x="0" y="0"/>
            <a:ext cx="6386944" cy="6858000"/>
          </a:xfrm>
          <a:prstGeom prst="rect">
            <a:avLst/>
          </a:prstGeom>
        </p:spPr>
      </p:pic>
    </p:spTree>
    <p:extLst>
      <p:ext uri="{BB962C8B-B14F-4D97-AF65-F5344CB8AC3E}">
        <p14:creationId xmlns:p14="http://schemas.microsoft.com/office/powerpoint/2010/main" val="4128753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DFCF8-D2A7-A20F-0BB7-870E588616F3}"/>
              </a:ext>
            </a:extLst>
          </p:cNvPr>
          <p:cNvSpPr>
            <a:spLocks noGrp="1"/>
          </p:cNvSpPr>
          <p:nvPr>
            <p:ph type="title"/>
          </p:nvPr>
        </p:nvSpPr>
        <p:spPr/>
        <p:txBody>
          <a:bodyPr>
            <a:normAutofit/>
          </a:bodyPr>
          <a:lstStyle/>
          <a:p>
            <a:r>
              <a:rPr lang="en-IN" b="1" dirty="0">
                <a:solidFill>
                  <a:schemeClr val="accent2"/>
                </a:solidFill>
              </a:rPr>
              <a:t>Overview of Rheumatoid Arthritis</a:t>
            </a:r>
            <a:endParaRPr lang="en-IN" dirty="0">
              <a:solidFill>
                <a:schemeClr val="accent2"/>
              </a:solidFill>
            </a:endParaRPr>
          </a:p>
        </p:txBody>
      </p:sp>
      <p:sp>
        <p:nvSpPr>
          <p:cNvPr id="3" name="Content Placeholder 2">
            <a:extLst>
              <a:ext uri="{FF2B5EF4-FFF2-40B4-BE49-F238E27FC236}">
                <a16:creationId xmlns:a16="http://schemas.microsoft.com/office/drawing/2014/main" id="{C506A1C0-D363-7520-68F5-820C1644D061}"/>
              </a:ext>
            </a:extLst>
          </p:cNvPr>
          <p:cNvSpPr>
            <a:spLocks noGrp="1"/>
          </p:cNvSpPr>
          <p:nvPr>
            <p:ph idx="1"/>
          </p:nvPr>
        </p:nvSpPr>
        <p:spPr>
          <a:xfrm>
            <a:off x="7273636" y="1763714"/>
            <a:ext cx="4745181" cy="4728524"/>
          </a:xfrm>
        </p:spPr>
        <p:txBody>
          <a:bodyPr>
            <a:normAutofit lnSpcReduction="10000"/>
          </a:bodyPr>
          <a:lstStyle/>
          <a:p>
            <a:pPr marL="285750" lvl="0" indent="-285750" fontAlgn="base">
              <a:buFont typeface="Arial" panose="020B0604020202020204" pitchFamily="34" charset="0"/>
              <a:buChar char="•"/>
            </a:pPr>
            <a:r>
              <a:rPr lang="en-IN" sz="1800" dirty="0"/>
              <a:t>Rheumatoid Arthritis is a Chronic autoimmune disease</a:t>
            </a:r>
          </a:p>
          <a:p>
            <a:pPr marL="285750" lvl="0" indent="-285750" fontAlgn="base">
              <a:buFont typeface="Arial" panose="020B0604020202020204" pitchFamily="34" charset="0"/>
              <a:buChar char="•"/>
            </a:pPr>
            <a:r>
              <a:rPr lang="en-IN" sz="1800" dirty="0"/>
              <a:t>Rheumatoid arthritis is a chronic autoimmune and inflammatory disease that causes the immune system to attack the lining of the joints (Jahid </a:t>
            </a:r>
            <a:r>
              <a:rPr lang="en-IN" sz="1800" i="1" dirty="0"/>
              <a:t>et al</a:t>
            </a:r>
            <a:r>
              <a:rPr lang="en-IN" sz="1800" dirty="0"/>
              <a:t>., 2023).</a:t>
            </a:r>
          </a:p>
          <a:p>
            <a:pPr marL="285750" lvl="0" indent="-285750" fontAlgn="base">
              <a:buFont typeface="Arial" panose="020B0604020202020204" pitchFamily="34" charset="0"/>
              <a:buChar char="•"/>
            </a:pPr>
            <a:r>
              <a:rPr lang="en-IN" sz="1800" dirty="0"/>
              <a:t>It is a major cause of chronic joint inflammation.</a:t>
            </a:r>
          </a:p>
          <a:p>
            <a:pPr marL="285750" lvl="0" indent="-285750" fontAlgn="base">
              <a:buFont typeface="Arial" panose="020B0604020202020204" pitchFamily="34" charset="0"/>
              <a:buChar char="•"/>
            </a:pPr>
            <a:r>
              <a:rPr lang="en-IN" sz="1800" dirty="0"/>
              <a:t>Mainly involves synovial joints (</a:t>
            </a:r>
            <a:r>
              <a:rPr lang="en-IN" sz="1800" dirty="0" err="1"/>
              <a:t>Alivernini</a:t>
            </a:r>
            <a:r>
              <a:rPr lang="en-IN" sz="1800" dirty="0"/>
              <a:t> </a:t>
            </a:r>
            <a:r>
              <a:rPr lang="en-IN" sz="1800" i="1" dirty="0"/>
              <a:t>et al</a:t>
            </a:r>
            <a:r>
              <a:rPr lang="en-IN" sz="1800" dirty="0"/>
              <a:t>., 2022)</a:t>
            </a:r>
          </a:p>
          <a:p>
            <a:pPr marL="285750" lvl="0" indent="-285750" fontAlgn="base">
              <a:buFont typeface="Arial" panose="020B0604020202020204" pitchFamily="34" charset="0"/>
              <a:buChar char="•"/>
            </a:pPr>
            <a:r>
              <a:rPr lang="en-IN" sz="1800" dirty="0"/>
              <a:t>It causes damage to cartilage or bones (Maeda </a:t>
            </a:r>
            <a:r>
              <a:rPr lang="en-IN" sz="1800" i="1" dirty="0"/>
              <a:t>et al</a:t>
            </a:r>
            <a:r>
              <a:rPr lang="en-IN" sz="1800" dirty="0"/>
              <a:t>., 2022)</a:t>
            </a:r>
          </a:p>
          <a:p>
            <a:pPr marL="285750" lvl="0" indent="-285750" fontAlgn="base">
              <a:buFont typeface="Arial" panose="020B0604020202020204" pitchFamily="34" charset="0"/>
              <a:buChar char="•"/>
            </a:pPr>
            <a:r>
              <a:rPr lang="en-IN" sz="1800" dirty="0"/>
              <a:t>It may be associated with several organs</a:t>
            </a:r>
          </a:p>
          <a:p>
            <a:pPr marL="285750" lvl="0" indent="-285750" fontAlgn="base">
              <a:buFont typeface="Arial" panose="020B0604020202020204" pitchFamily="34" charset="0"/>
              <a:buChar char="•"/>
            </a:pPr>
            <a:r>
              <a:rPr lang="en-IN" sz="1800" dirty="0"/>
              <a:t>Requires lifelong management</a:t>
            </a:r>
          </a:p>
          <a:p>
            <a:endParaRPr lang="en-IN" sz="1800" dirty="0"/>
          </a:p>
        </p:txBody>
      </p:sp>
      <p:pic>
        <p:nvPicPr>
          <p:cNvPr id="5" name="Picture 4" descr="Global epidemiology of rheumatoid arthritis | Nature Reviews Rheumatology">
            <a:extLst>
              <a:ext uri="{FF2B5EF4-FFF2-40B4-BE49-F238E27FC236}">
                <a16:creationId xmlns:a16="http://schemas.microsoft.com/office/drawing/2014/main" id="{B6FF5646-7C2D-0DF5-D4CA-3BDF9F352CB5}"/>
              </a:ext>
            </a:extLst>
          </p:cNvPr>
          <p:cNvPicPr>
            <a:picLocks noChangeAspect="1"/>
          </p:cNvPicPr>
          <p:nvPr/>
        </p:nvPicPr>
        <p:blipFill>
          <a:blip r:embed="rId3"/>
          <a:stretch>
            <a:fillRect/>
          </a:stretch>
        </p:blipFill>
        <p:spPr>
          <a:xfrm>
            <a:off x="0" y="2104968"/>
            <a:ext cx="7156764" cy="3483501"/>
          </a:xfrm>
          <a:prstGeom prst="rect">
            <a:avLst/>
          </a:prstGeom>
        </p:spPr>
      </p:pic>
      <p:sp>
        <p:nvSpPr>
          <p:cNvPr id="6" name="TextBox 5">
            <a:extLst>
              <a:ext uri="{FF2B5EF4-FFF2-40B4-BE49-F238E27FC236}">
                <a16:creationId xmlns:a16="http://schemas.microsoft.com/office/drawing/2014/main" id="{95826A93-9ADE-0F1D-690D-9543CD1F529E}"/>
              </a:ext>
            </a:extLst>
          </p:cNvPr>
          <p:cNvSpPr txBox="1"/>
          <p:nvPr/>
        </p:nvSpPr>
        <p:spPr>
          <a:xfrm>
            <a:off x="731520" y="5815788"/>
            <a:ext cx="5306291" cy="646331"/>
          </a:xfrm>
          <a:prstGeom prst="rect">
            <a:avLst/>
          </a:prstGeom>
          <a:noFill/>
        </p:spPr>
        <p:txBody>
          <a:bodyPr wrap="square" rtlCol="0">
            <a:spAutoFit/>
          </a:bodyPr>
          <a:lstStyle/>
          <a:p>
            <a:r>
              <a:rPr lang="en-IN" b="1" dirty="0"/>
              <a:t>Global epidemiology of rheumatoid arthritis</a:t>
            </a:r>
          </a:p>
          <a:p>
            <a:endParaRPr lang="en-IN" dirty="0"/>
          </a:p>
        </p:txBody>
      </p:sp>
      <p:sp>
        <p:nvSpPr>
          <p:cNvPr id="8" name="TextBox 7">
            <a:extLst>
              <a:ext uri="{FF2B5EF4-FFF2-40B4-BE49-F238E27FC236}">
                <a16:creationId xmlns:a16="http://schemas.microsoft.com/office/drawing/2014/main" id="{2746E785-4E93-10A7-40A0-C450C5AEFFF2}"/>
              </a:ext>
            </a:extLst>
          </p:cNvPr>
          <p:cNvSpPr txBox="1"/>
          <p:nvPr/>
        </p:nvSpPr>
        <p:spPr>
          <a:xfrm>
            <a:off x="1690256" y="6195419"/>
            <a:ext cx="3228109" cy="369332"/>
          </a:xfrm>
          <a:prstGeom prst="rect">
            <a:avLst/>
          </a:prstGeom>
          <a:noFill/>
        </p:spPr>
        <p:txBody>
          <a:bodyPr wrap="square" rtlCol="0">
            <a:spAutoFit/>
          </a:bodyPr>
          <a:lstStyle/>
          <a:p>
            <a:r>
              <a:rPr lang="en-IN" dirty="0"/>
              <a:t>(Source: </a:t>
            </a:r>
            <a:r>
              <a:rPr lang="en-IN" dirty="0" err="1"/>
              <a:t>Finckh</a:t>
            </a:r>
            <a:r>
              <a:rPr lang="en-IN" dirty="0"/>
              <a:t> </a:t>
            </a:r>
            <a:r>
              <a:rPr lang="en-IN" i="1" dirty="0"/>
              <a:t>et al</a:t>
            </a:r>
            <a:r>
              <a:rPr lang="en-IN" dirty="0"/>
              <a:t>., 2025)</a:t>
            </a:r>
          </a:p>
        </p:txBody>
      </p:sp>
    </p:spTree>
    <p:extLst>
      <p:ext uri="{BB962C8B-B14F-4D97-AF65-F5344CB8AC3E}">
        <p14:creationId xmlns:p14="http://schemas.microsoft.com/office/powerpoint/2010/main" val="2745724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07711-A879-A6A7-6040-34397F60CB5B}"/>
              </a:ext>
            </a:extLst>
          </p:cNvPr>
          <p:cNvSpPr>
            <a:spLocks noGrp="1"/>
          </p:cNvSpPr>
          <p:nvPr>
            <p:ph type="title"/>
          </p:nvPr>
        </p:nvSpPr>
        <p:spPr/>
        <p:txBody>
          <a:bodyPr>
            <a:normAutofit/>
          </a:bodyPr>
          <a:lstStyle/>
          <a:p>
            <a:r>
              <a:rPr lang="en-IN" b="1" dirty="0">
                <a:solidFill>
                  <a:schemeClr val="accent2"/>
                </a:solidFill>
              </a:rPr>
              <a:t>Rheumatoid Arthritis symptoms</a:t>
            </a:r>
            <a:br>
              <a:rPr lang="en-IN" dirty="0">
                <a:solidFill>
                  <a:schemeClr val="accent2"/>
                </a:solidFill>
              </a:rPr>
            </a:br>
            <a:endParaRPr lang="en-IN" dirty="0">
              <a:solidFill>
                <a:schemeClr val="accent2"/>
              </a:solidFill>
            </a:endParaRPr>
          </a:p>
        </p:txBody>
      </p:sp>
      <p:sp>
        <p:nvSpPr>
          <p:cNvPr id="3" name="Content Placeholder 2">
            <a:extLst>
              <a:ext uri="{FF2B5EF4-FFF2-40B4-BE49-F238E27FC236}">
                <a16:creationId xmlns:a16="http://schemas.microsoft.com/office/drawing/2014/main" id="{E2F6AF3A-0975-D79E-4A52-D17AAE407A00}"/>
              </a:ext>
            </a:extLst>
          </p:cNvPr>
          <p:cNvSpPr>
            <a:spLocks noGrp="1"/>
          </p:cNvSpPr>
          <p:nvPr>
            <p:ph idx="1"/>
          </p:nvPr>
        </p:nvSpPr>
        <p:spPr>
          <a:xfrm>
            <a:off x="533398" y="1748474"/>
            <a:ext cx="5218877" cy="4728524"/>
          </a:xfrm>
        </p:spPr>
        <p:txBody>
          <a:bodyPr>
            <a:normAutofit/>
          </a:bodyPr>
          <a:lstStyle/>
          <a:p>
            <a:pPr marL="342900" lvl="0" indent="-342900" fontAlgn="base">
              <a:buFont typeface="Arial" panose="020B0604020202020204" pitchFamily="34" charset="0"/>
              <a:buChar char="•"/>
            </a:pPr>
            <a:r>
              <a:rPr lang="en-IN" sz="2400" dirty="0"/>
              <a:t>Pain in the joints and swellings (Sumathi </a:t>
            </a:r>
            <a:r>
              <a:rPr lang="en-IN" sz="2400" i="1" dirty="0"/>
              <a:t>et al</a:t>
            </a:r>
            <a:r>
              <a:rPr lang="en-IN" sz="2400" dirty="0"/>
              <a:t>., 2022).</a:t>
            </a:r>
          </a:p>
          <a:p>
            <a:pPr marL="342900" lvl="0" indent="-342900" fontAlgn="base">
              <a:buFont typeface="Arial" panose="020B0604020202020204" pitchFamily="34" charset="0"/>
              <a:buChar char="•"/>
            </a:pPr>
            <a:r>
              <a:rPr lang="en-IN" sz="2400" dirty="0"/>
              <a:t>Morning stiffness less than 30 minutes (</a:t>
            </a:r>
            <a:r>
              <a:rPr lang="en-IN" sz="2400" dirty="0" err="1"/>
              <a:t>Mengi</a:t>
            </a:r>
            <a:r>
              <a:rPr lang="en-IN" sz="2400" dirty="0"/>
              <a:t> </a:t>
            </a:r>
            <a:r>
              <a:rPr lang="en-IN" sz="2400" i="1" dirty="0"/>
              <a:t>et al</a:t>
            </a:r>
            <a:r>
              <a:rPr lang="en-IN" sz="2400" dirty="0"/>
              <a:t>., 2024)</a:t>
            </a:r>
          </a:p>
          <a:p>
            <a:pPr marL="342900" lvl="0" indent="-342900" fontAlgn="base">
              <a:buFont typeface="Arial" panose="020B0604020202020204" pitchFamily="34" charset="0"/>
              <a:buChar char="•"/>
            </a:pPr>
            <a:r>
              <a:rPr lang="en-IN" sz="2400" dirty="0"/>
              <a:t>Fatigue</a:t>
            </a:r>
          </a:p>
          <a:p>
            <a:pPr marL="342900" lvl="0" indent="-342900" fontAlgn="base">
              <a:buFont typeface="Arial" panose="020B0604020202020204" pitchFamily="34" charset="0"/>
              <a:buChar char="•"/>
            </a:pPr>
            <a:r>
              <a:rPr lang="en-IN" sz="2400" dirty="0"/>
              <a:t>Reduced joint mobility</a:t>
            </a:r>
          </a:p>
          <a:p>
            <a:pPr marL="342900" lvl="0" indent="-342900" fontAlgn="base">
              <a:buFont typeface="Arial" panose="020B0604020202020204" pitchFamily="34" charset="0"/>
              <a:buChar char="•"/>
            </a:pPr>
            <a:r>
              <a:rPr lang="en-IN" sz="2400" dirty="0"/>
              <a:t>Symmetrical joint involvement (Poznyak </a:t>
            </a:r>
            <a:r>
              <a:rPr lang="en-IN" sz="2400" i="1" dirty="0"/>
              <a:t>et al.</a:t>
            </a:r>
            <a:r>
              <a:rPr lang="en-IN" sz="2400" dirty="0"/>
              <a:t>, 2024)</a:t>
            </a:r>
          </a:p>
          <a:p>
            <a:pPr marL="342900" lvl="0" indent="-342900" fontAlgn="base">
              <a:buFont typeface="Arial" panose="020B0604020202020204" pitchFamily="34" charset="0"/>
              <a:buChar char="•"/>
            </a:pPr>
            <a:r>
              <a:rPr lang="en-IN" sz="2400" dirty="0"/>
              <a:t>Gradually worsening loss of function</a:t>
            </a:r>
          </a:p>
          <a:p>
            <a:pPr marL="342900" indent="-342900">
              <a:buFont typeface="Arial" panose="020B0604020202020204" pitchFamily="34" charset="0"/>
              <a:buChar char="•"/>
            </a:pPr>
            <a:endParaRPr lang="en-IN" sz="2400" dirty="0"/>
          </a:p>
        </p:txBody>
      </p:sp>
      <p:pic>
        <p:nvPicPr>
          <p:cNvPr id="4" name="Picture 3" descr="All about Rheumatoid Arthritis - Causes, Symptoms, Diagnosis, Treatment &amp;  Recommended Diet - Dr Lal PathLabs Blog">
            <a:extLst>
              <a:ext uri="{FF2B5EF4-FFF2-40B4-BE49-F238E27FC236}">
                <a16:creationId xmlns:a16="http://schemas.microsoft.com/office/drawing/2014/main" id="{64B36D49-AD5E-3D75-41C5-CFD53C24119B}"/>
              </a:ext>
            </a:extLst>
          </p:cNvPr>
          <p:cNvPicPr>
            <a:picLocks noChangeAspect="1"/>
          </p:cNvPicPr>
          <p:nvPr/>
        </p:nvPicPr>
        <p:blipFill>
          <a:blip r:embed="rId3"/>
          <a:stretch>
            <a:fillRect/>
          </a:stretch>
        </p:blipFill>
        <p:spPr>
          <a:xfrm>
            <a:off x="6096000" y="1150547"/>
            <a:ext cx="5906324" cy="4982270"/>
          </a:xfrm>
          <a:prstGeom prst="rect">
            <a:avLst/>
          </a:prstGeom>
        </p:spPr>
      </p:pic>
      <p:sp>
        <p:nvSpPr>
          <p:cNvPr id="5" name="TextBox 4">
            <a:extLst>
              <a:ext uri="{FF2B5EF4-FFF2-40B4-BE49-F238E27FC236}">
                <a16:creationId xmlns:a16="http://schemas.microsoft.com/office/drawing/2014/main" id="{32A89F56-D2CE-B8F4-8730-96A94DC52024}"/>
              </a:ext>
            </a:extLst>
          </p:cNvPr>
          <p:cNvSpPr txBox="1"/>
          <p:nvPr/>
        </p:nvSpPr>
        <p:spPr>
          <a:xfrm>
            <a:off x="7952510" y="6359236"/>
            <a:ext cx="3851563" cy="369332"/>
          </a:xfrm>
          <a:prstGeom prst="rect">
            <a:avLst/>
          </a:prstGeom>
          <a:noFill/>
        </p:spPr>
        <p:txBody>
          <a:bodyPr wrap="square" rtlCol="0">
            <a:spAutoFit/>
          </a:bodyPr>
          <a:lstStyle/>
          <a:p>
            <a:r>
              <a:rPr lang="en-US" dirty="0"/>
              <a:t>Source: </a:t>
            </a:r>
            <a:r>
              <a:rPr lang="en-IN" dirty="0"/>
              <a:t>Dr Lal </a:t>
            </a:r>
            <a:r>
              <a:rPr lang="en-IN" dirty="0" err="1"/>
              <a:t>PathLabs</a:t>
            </a:r>
            <a:r>
              <a:rPr lang="en-IN" dirty="0"/>
              <a:t>, 2023</a:t>
            </a:r>
          </a:p>
        </p:txBody>
      </p:sp>
    </p:spTree>
    <p:extLst>
      <p:ext uri="{BB962C8B-B14F-4D97-AF65-F5344CB8AC3E}">
        <p14:creationId xmlns:p14="http://schemas.microsoft.com/office/powerpoint/2010/main" val="1119237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1C489-E4F8-9A90-69B5-09049B8A1FDF}"/>
              </a:ext>
            </a:extLst>
          </p:cNvPr>
          <p:cNvSpPr>
            <a:spLocks noGrp="1"/>
          </p:cNvSpPr>
          <p:nvPr>
            <p:ph type="title"/>
          </p:nvPr>
        </p:nvSpPr>
        <p:spPr>
          <a:xfrm>
            <a:off x="725424" y="157942"/>
            <a:ext cx="10741152" cy="1132258"/>
          </a:xfrm>
        </p:spPr>
        <p:txBody>
          <a:bodyPr/>
          <a:lstStyle/>
          <a:p>
            <a:r>
              <a:rPr lang="en-IN" b="1" dirty="0">
                <a:solidFill>
                  <a:schemeClr val="accent2"/>
                </a:solidFill>
              </a:rPr>
              <a:t>Aetiology and Risk Factors</a:t>
            </a:r>
            <a:endParaRPr lang="en-IN" dirty="0">
              <a:solidFill>
                <a:schemeClr val="accent2"/>
              </a:solidFill>
            </a:endParaRPr>
          </a:p>
        </p:txBody>
      </p:sp>
      <p:sp>
        <p:nvSpPr>
          <p:cNvPr id="3" name="Content Placeholder 2">
            <a:extLst>
              <a:ext uri="{FF2B5EF4-FFF2-40B4-BE49-F238E27FC236}">
                <a16:creationId xmlns:a16="http://schemas.microsoft.com/office/drawing/2014/main" id="{89D84B3D-5A98-FB70-971B-DEB3C311B350}"/>
              </a:ext>
            </a:extLst>
          </p:cNvPr>
          <p:cNvSpPr>
            <a:spLocks noGrp="1"/>
          </p:cNvSpPr>
          <p:nvPr>
            <p:ph idx="1"/>
          </p:nvPr>
        </p:nvSpPr>
        <p:spPr>
          <a:xfrm>
            <a:off x="6437745" y="1803287"/>
            <a:ext cx="5354782" cy="4424329"/>
          </a:xfrm>
        </p:spPr>
        <p:txBody>
          <a:bodyPr>
            <a:normAutofit/>
          </a:bodyPr>
          <a:lstStyle/>
          <a:p>
            <a:pPr marL="342900" lvl="0" indent="-342900">
              <a:buFont typeface="Arial" panose="020B0604020202020204" pitchFamily="34" charset="0"/>
              <a:buChar char="•"/>
            </a:pPr>
            <a:r>
              <a:rPr lang="en-IN" sz="2000" dirty="0"/>
              <a:t>Autoimmune response</a:t>
            </a:r>
          </a:p>
          <a:p>
            <a:pPr marL="342900" lvl="0" indent="-342900">
              <a:buFont typeface="Arial" panose="020B0604020202020204" pitchFamily="34" charset="0"/>
              <a:buChar char="•"/>
            </a:pPr>
            <a:r>
              <a:rPr lang="en-IN" sz="2000" dirty="0"/>
              <a:t>Genetic predisposition (HLA-DRB1) (Ali </a:t>
            </a:r>
            <a:r>
              <a:rPr lang="en-IN" sz="2000" i="1" dirty="0"/>
              <a:t>et al</a:t>
            </a:r>
            <a:r>
              <a:rPr lang="en-IN" sz="2000" dirty="0"/>
              <a:t>., 2023)</a:t>
            </a:r>
          </a:p>
          <a:p>
            <a:pPr marL="342900" lvl="0" indent="-342900">
              <a:buFont typeface="Arial" panose="020B0604020202020204" pitchFamily="34" charset="0"/>
              <a:buChar char="•"/>
            </a:pPr>
            <a:r>
              <a:rPr lang="en-IN" sz="2000" dirty="0"/>
              <a:t>Smoking</a:t>
            </a:r>
          </a:p>
          <a:p>
            <a:pPr marL="342900" lvl="0" indent="-342900">
              <a:buFont typeface="Arial" panose="020B0604020202020204" pitchFamily="34" charset="0"/>
              <a:buChar char="•"/>
            </a:pPr>
            <a:r>
              <a:rPr lang="en-IN" sz="2000" dirty="0"/>
              <a:t>Obesity also associated with Rheumatoid Arthritis (Flores‐Alvarado </a:t>
            </a:r>
            <a:r>
              <a:rPr lang="en-IN" sz="2000" i="1" dirty="0"/>
              <a:t>et al</a:t>
            </a:r>
            <a:r>
              <a:rPr lang="en-IN" sz="2000" dirty="0"/>
              <a:t>., 2023)</a:t>
            </a:r>
          </a:p>
          <a:p>
            <a:pPr marL="342900" indent="-342900">
              <a:buFont typeface="Arial" panose="020B0604020202020204" pitchFamily="34" charset="0"/>
              <a:buChar char="•"/>
            </a:pPr>
            <a:r>
              <a:rPr lang="en-IN" sz="2000" dirty="0"/>
              <a:t>Environmental triggers</a:t>
            </a:r>
          </a:p>
        </p:txBody>
      </p:sp>
      <p:pic>
        <p:nvPicPr>
          <p:cNvPr id="4" name="Picture 3" descr="Current Understanding of an Emerging Role of HLA-DRB1 Gene in Rheumatoid  Arthritis–From Research to Clinical Practice">
            <a:extLst>
              <a:ext uri="{FF2B5EF4-FFF2-40B4-BE49-F238E27FC236}">
                <a16:creationId xmlns:a16="http://schemas.microsoft.com/office/drawing/2014/main" id="{EB273909-7327-1A49-E93E-57F3D800812B}"/>
              </a:ext>
            </a:extLst>
          </p:cNvPr>
          <p:cNvPicPr>
            <a:picLocks noChangeAspect="1"/>
          </p:cNvPicPr>
          <p:nvPr/>
        </p:nvPicPr>
        <p:blipFill>
          <a:blip r:embed="rId3"/>
          <a:stretch>
            <a:fillRect/>
          </a:stretch>
        </p:blipFill>
        <p:spPr>
          <a:xfrm>
            <a:off x="236448" y="1803287"/>
            <a:ext cx="5859552" cy="4120134"/>
          </a:xfrm>
          <a:prstGeom prst="rect">
            <a:avLst/>
          </a:prstGeom>
        </p:spPr>
      </p:pic>
      <p:sp>
        <p:nvSpPr>
          <p:cNvPr id="5" name="TextBox 4">
            <a:extLst>
              <a:ext uri="{FF2B5EF4-FFF2-40B4-BE49-F238E27FC236}">
                <a16:creationId xmlns:a16="http://schemas.microsoft.com/office/drawing/2014/main" id="{E0DAA2B2-FD0A-6F75-7E92-BA61461DBE49}"/>
              </a:ext>
            </a:extLst>
          </p:cNvPr>
          <p:cNvSpPr txBox="1"/>
          <p:nvPr/>
        </p:nvSpPr>
        <p:spPr>
          <a:xfrm>
            <a:off x="1558636" y="6386945"/>
            <a:ext cx="4391891" cy="369332"/>
          </a:xfrm>
          <a:prstGeom prst="rect">
            <a:avLst/>
          </a:prstGeom>
          <a:noFill/>
        </p:spPr>
        <p:txBody>
          <a:bodyPr wrap="square" rtlCol="0">
            <a:spAutoFit/>
          </a:bodyPr>
          <a:lstStyle/>
          <a:p>
            <a:r>
              <a:rPr lang="en-US" dirty="0"/>
              <a:t>Source: </a:t>
            </a:r>
            <a:r>
              <a:rPr lang="en-IN" dirty="0"/>
              <a:t>Wysocki et al., 2020</a:t>
            </a:r>
          </a:p>
        </p:txBody>
      </p:sp>
    </p:spTree>
    <p:extLst>
      <p:ext uri="{BB962C8B-B14F-4D97-AF65-F5344CB8AC3E}">
        <p14:creationId xmlns:p14="http://schemas.microsoft.com/office/powerpoint/2010/main" val="3273380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55BE8-D7B6-6B41-2960-CADB8340707F}"/>
              </a:ext>
            </a:extLst>
          </p:cNvPr>
          <p:cNvSpPr>
            <a:spLocks noGrp="1"/>
          </p:cNvSpPr>
          <p:nvPr>
            <p:ph type="title"/>
          </p:nvPr>
        </p:nvSpPr>
        <p:spPr>
          <a:xfrm>
            <a:off x="725424" y="65329"/>
            <a:ext cx="10741152" cy="1132258"/>
          </a:xfrm>
        </p:spPr>
        <p:txBody>
          <a:bodyPr/>
          <a:lstStyle/>
          <a:p>
            <a:r>
              <a:rPr lang="en-IN" b="1" dirty="0">
                <a:solidFill>
                  <a:schemeClr val="accent2"/>
                </a:solidFill>
              </a:rPr>
              <a:t>Prevalence of Rheumatoid Arthritis</a:t>
            </a:r>
            <a:endParaRPr lang="en-IN" dirty="0">
              <a:solidFill>
                <a:schemeClr val="accent2"/>
              </a:solidFill>
            </a:endParaRPr>
          </a:p>
        </p:txBody>
      </p:sp>
      <p:sp>
        <p:nvSpPr>
          <p:cNvPr id="3" name="Content Placeholder 2">
            <a:extLst>
              <a:ext uri="{FF2B5EF4-FFF2-40B4-BE49-F238E27FC236}">
                <a16:creationId xmlns:a16="http://schemas.microsoft.com/office/drawing/2014/main" id="{1CCD68A1-DB1D-1825-18AE-3DFF17F48D69}"/>
              </a:ext>
            </a:extLst>
          </p:cNvPr>
          <p:cNvSpPr>
            <a:spLocks noGrp="1"/>
          </p:cNvSpPr>
          <p:nvPr>
            <p:ph idx="1"/>
          </p:nvPr>
        </p:nvSpPr>
        <p:spPr>
          <a:xfrm>
            <a:off x="24247" y="1498018"/>
            <a:ext cx="4890655" cy="4728524"/>
          </a:xfrm>
        </p:spPr>
        <p:txBody>
          <a:bodyPr>
            <a:noAutofit/>
          </a:bodyPr>
          <a:lstStyle/>
          <a:p>
            <a:pPr marL="342900" lvl="0" indent="-342900">
              <a:buFont typeface="Arial" panose="020B0604020202020204" pitchFamily="34" charset="0"/>
              <a:buChar char="•"/>
            </a:pPr>
            <a:r>
              <a:rPr lang="en-IN" sz="2000" dirty="0"/>
              <a:t>About 1% of the UK population are affected (National Rheumatoid Arthritis Society, 2022).</a:t>
            </a:r>
          </a:p>
          <a:p>
            <a:pPr marL="342900" lvl="0" indent="-342900">
              <a:buFont typeface="Arial" panose="020B0604020202020204" pitchFamily="34" charset="0"/>
              <a:buChar char="•"/>
            </a:pPr>
            <a:r>
              <a:rPr lang="en-IN" sz="2000" dirty="0"/>
              <a:t>Around 18 million people affected worldwide (WHO, 2023)</a:t>
            </a:r>
          </a:p>
          <a:p>
            <a:pPr marL="342900" lvl="0" indent="-342900">
              <a:buFont typeface="Arial" panose="020B0604020202020204" pitchFamily="34" charset="0"/>
              <a:buChar char="•"/>
            </a:pPr>
            <a:r>
              <a:rPr lang="en-IN" sz="2000" dirty="0"/>
              <a:t>Women were affected 2-3 times as often as men</a:t>
            </a:r>
          </a:p>
          <a:p>
            <a:pPr marL="342900" lvl="0" indent="-342900">
              <a:buFont typeface="Arial" panose="020B0604020202020204" pitchFamily="34" charset="0"/>
              <a:buChar char="•"/>
            </a:pPr>
            <a:r>
              <a:rPr lang="en-IN" sz="2000" dirty="0"/>
              <a:t>Usually occurs between 40-60 years of age (Rajeshwari and Kumar, 2023)</a:t>
            </a:r>
          </a:p>
          <a:p>
            <a:pPr marL="342900" lvl="0" indent="-342900">
              <a:buFont typeface="Arial" panose="020B0604020202020204" pitchFamily="34" charset="0"/>
              <a:buChar char="•"/>
            </a:pPr>
            <a:r>
              <a:rPr lang="en-IN" sz="2000" dirty="0"/>
              <a:t>Prevalence increasing due to ageing populations</a:t>
            </a:r>
          </a:p>
          <a:p>
            <a:pPr marL="342900" indent="-342900">
              <a:buFont typeface="Arial" panose="020B0604020202020204" pitchFamily="34" charset="0"/>
              <a:buChar char="•"/>
            </a:pPr>
            <a:endParaRPr lang="en-IN" sz="2000" dirty="0"/>
          </a:p>
        </p:txBody>
      </p:sp>
      <p:pic>
        <p:nvPicPr>
          <p:cNvPr id="4" name="Picture 3" descr="Rheumatoid Arthritis by the Numbers: Facts, Statistics, and You">
            <a:extLst>
              <a:ext uri="{FF2B5EF4-FFF2-40B4-BE49-F238E27FC236}">
                <a16:creationId xmlns:a16="http://schemas.microsoft.com/office/drawing/2014/main" id="{1BC9A1D2-9EE9-FA78-3E77-CA2067EDB1FA}"/>
              </a:ext>
            </a:extLst>
          </p:cNvPr>
          <p:cNvPicPr>
            <a:picLocks noChangeAspect="1"/>
          </p:cNvPicPr>
          <p:nvPr/>
        </p:nvPicPr>
        <p:blipFill>
          <a:blip r:embed="rId3"/>
          <a:stretch>
            <a:fillRect/>
          </a:stretch>
        </p:blipFill>
        <p:spPr>
          <a:xfrm>
            <a:off x="4890655" y="1293199"/>
            <a:ext cx="7277098" cy="5130140"/>
          </a:xfrm>
          <a:prstGeom prst="rect">
            <a:avLst/>
          </a:prstGeom>
        </p:spPr>
      </p:pic>
      <p:sp>
        <p:nvSpPr>
          <p:cNvPr id="8" name="TextBox 7">
            <a:extLst>
              <a:ext uri="{FF2B5EF4-FFF2-40B4-BE49-F238E27FC236}">
                <a16:creationId xmlns:a16="http://schemas.microsoft.com/office/drawing/2014/main" id="{8014C452-0B7F-F91E-9640-25EEBC9B0D2A}"/>
              </a:ext>
            </a:extLst>
          </p:cNvPr>
          <p:cNvSpPr txBox="1"/>
          <p:nvPr/>
        </p:nvSpPr>
        <p:spPr>
          <a:xfrm>
            <a:off x="7530277" y="6423339"/>
            <a:ext cx="3597194" cy="369332"/>
          </a:xfrm>
          <a:prstGeom prst="rect">
            <a:avLst/>
          </a:prstGeom>
          <a:noFill/>
        </p:spPr>
        <p:txBody>
          <a:bodyPr wrap="square" rtlCol="0">
            <a:spAutoFit/>
          </a:bodyPr>
          <a:lstStyle/>
          <a:p>
            <a:r>
              <a:rPr lang="en-US" dirty="0"/>
              <a:t>Source: </a:t>
            </a:r>
            <a:r>
              <a:rPr lang="en-IN" dirty="0"/>
              <a:t>Vandever, 2014</a:t>
            </a:r>
          </a:p>
        </p:txBody>
      </p:sp>
    </p:spTree>
    <p:extLst>
      <p:ext uri="{BB962C8B-B14F-4D97-AF65-F5344CB8AC3E}">
        <p14:creationId xmlns:p14="http://schemas.microsoft.com/office/powerpoint/2010/main" val="34700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40BD7-A6A3-800B-40F9-5B8EA87AEF0B}"/>
              </a:ext>
            </a:extLst>
          </p:cNvPr>
          <p:cNvSpPr>
            <a:spLocks noGrp="1"/>
          </p:cNvSpPr>
          <p:nvPr>
            <p:ph type="title"/>
          </p:nvPr>
        </p:nvSpPr>
        <p:spPr>
          <a:xfrm>
            <a:off x="725424" y="141287"/>
            <a:ext cx="10741152" cy="1132258"/>
          </a:xfrm>
        </p:spPr>
        <p:txBody>
          <a:bodyPr/>
          <a:lstStyle/>
          <a:p>
            <a:r>
              <a:rPr lang="en-IN" b="1" dirty="0">
                <a:solidFill>
                  <a:schemeClr val="accent2"/>
                </a:solidFill>
              </a:rPr>
              <a:t>Economic Burden</a:t>
            </a:r>
            <a:endParaRPr lang="en-IN" dirty="0">
              <a:solidFill>
                <a:schemeClr val="accent2"/>
              </a:solidFill>
            </a:endParaRPr>
          </a:p>
        </p:txBody>
      </p:sp>
      <p:sp>
        <p:nvSpPr>
          <p:cNvPr id="3" name="Content Placeholder 2">
            <a:extLst>
              <a:ext uri="{FF2B5EF4-FFF2-40B4-BE49-F238E27FC236}">
                <a16:creationId xmlns:a16="http://schemas.microsoft.com/office/drawing/2014/main" id="{05B08B66-8840-BC13-8968-4AF7F18203C4}"/>
              </a:ext>
            </a:extLst>
          </p:cNvPr>
          <p:cNvSpPr>
            <a:spLocks noGrp="1"/>
          </p:cNvSpPr>
          <p:nvPr>
            <p:ph idx="1"/>
          </p:nvPr>
        </p:nvSpPr>
        <p:spPr>
          <a:xfrm>
            <a:off x="6331528" y="1492167"/>
            <a:ext cx="5659582" cy="4728524"/>
          </a:xfrm>
        </p:spPr>
        <p:txBody>
          <a:bodyPr>
            <a:normAutofit/>
          </a:bodyPr>
          <a:lstStyle/>
          <a:p>
            <a:pPr marL="342900" lvl="0" indent="-342900">
              <a:buFont typeface="Arial" panose="020B0604020202020204" pitchFamily="34" charset="0"/>
              <a:buChar char="•"/>
            </a:pPr>
            <a:r>
              <a:rPr lang="en-IN" sz="2400" dirty="0"/>
              <a:t>A high cost of health care in NHS settings.</a:t>
            </a:r>
          </a:p>
          <a:p>
            <a:pPr marL="342900" lvl="0" indent="-342900">
              <a:buFont typeface="Arial" panose="020B0604020202020204" pitchFamily="34" charset="0"/>
              <a:buChar char="•"/>
            </a:pPr>
            <a:r>
              <a:rPr lang="en-IN" sz="2400" dirty="0"/>
              <a:t>Expensive biologic medications (Curtis </a:t>
            </a:r>
            <a:r>
              <a:rPr lang="en-IN" sz="2400" i="1" dirty="0"/>
              <a:t>et al</a:t>
            </a:r>
            <a:r>
              <a:rPr lang="en-IN" sz="2400" dirty="0"/>
              <a:t>., 2015)</a:t>
            </a:r>
          </a:p>
          <a:p>
            <a:pPr marL="342900" lvl="0" indent="-342900">
              <a:buFont typeface="Arial" panose="020B0604020202020204" pitchFamily="34" charset="0"/>
              <a:buChar char="•"/>
            </a:pPr>
            <a:r>
              <a:rPr lang="en-IN" sz="2400" dirty="0"/>
              <a:t>Increased hospital admissions</a:t>
            </a:r>
          </a:p>
          <a:p>
            <a:pPr marL="342900" lvl="0" indent="-342900">
              <a:buFont typeface="Arial" panose="020B0604020202020204" pitchFamily="34" charset="0"/>
              <a:buChar char="•"/>
            </a:pPr>
            <a:r>
              <a:rPr lang="en-IN" sz="2400" dirty="0"/>
              <a:t>Reduced work productivity (</a:t>
            </a:r>
            <a:r>
              <a:rPr lang="en-IN" sz="2400" dirty="0" err="1"/>
              <a:t>Tański</a:t>
            </a:r>
            <a:r>
              <a:rPr lang="en-IN" sz="2400" dirty="0"/>
              <a:t> </a:t>
            </a:r>
            <a:r>
              <a:rPr lang="en-IN" sz="2400" i="1" dirty="0"/>
              <a:t>et al.</a:t>
            </a:r>
            <a:r>
              <a:rPr lang="en-IN" sz="2400" dirty="0"/>
              <a:t>, 2022)</a:t>
            </a:r>
          </a:p>
          <a:p>
            <a:pPr marL="342900" indent="-342900">
              <a:buFont typeface="Arial" panose="020B0604020202020204" pitchFamily="34" charset="0"/>
              <a:buChar char="•"/>
            </a:pPr>
            <a:r>
              <a:rPr lang="en-IN" sz="2400" dirty="0"/>
              <a:t>Long-term disability costs</a:t>
            </a:r>
          </a:p>
        </p:txBody>
      </p:sp>
      <p:pic>
        <p:nvPicPr>
          <p:cNvPr id="5" name="Picture 4">
            <a:extLst>
              <a:ext uri="{FF2B5EF4-FFF2-40B4-BE49-F238E27FC236}">
                <a16:creationId xmlns:a16="http://schemas.microsoft.com/office/drawing/2014/main" id="{7BB7F480-C9AB-AC94-0968-84F68B45F73A}"/>
              </a:ext>
            </a:extLst>
          </p:cNvPr>
          <p:cNvPicPr>
            <a:picLocks noChangeAspect="1"/>
          </p:cNvPicPr>
          <p:nvPr/>
        </p:nvPicPr>
        <p:blipFill>
          <a:blip r:embed="rId3"/>
          <a:stretch>
            <a:fillRect/>
          </a:stretch>
        </p:blipFill>
        <p:spPr>
          <a:xfrm>
            <a:off x="526474" y="1763714"/>
            <a:ext cx="5334000" cy="4952999"/>
          </a:xfrm>
          <a:prstGeom prst="rect">
            <a:avLst/>
          </a:prstGeom>
        </p:spPr>
      </p:pic>
      <p:sp>
        <p:nvSpPr>
          <p:cNvPr id="6" name="TextBox 5">
            <a:extLst>
              <a:ext uri="{FF2B5EF4-FFF2-40B4-BE49-F238E27FC236}">
                <a16:creationId xmlns:a16="http://schemas.microsoft.com/office/drawing/2014/main" id="{BE20371E-65AF-0C5A-34F2-029D9F963CAB}"/>
              </a:ext>
            </a:extLst>
          </p:cNvPr>
          <p:cNvSpPr txBox="1"/>
          <p:nvPr/>
        </p:nvSpPr>
        <p:spPr>
          <a:xfrm>
            <a:off x="1787236" y="6439313"/>
            <a:ext cx="6096000" cy="338554"/>
          </a:xfrm>
          <a:prstGeom prst="rect">
            <a:avLst/>
          </a:prstGeom>
          <a:noFill/>
        </p:spPr>
        <p:txBody>
          <a:bodyPr wrap="square">
            <a:spAutoFit/>
          </a:bodyPr>
          <a:lstStyle/>
          <a:p>
            <a:r>
              <a:rPr lang="en-IN" sz="1600" b="0" i="0" u="none" strike="noStrike" dirty="0">
                <a:solidFill>
                  <a:srgbClr val="000000"/>
                </a:solidFill>
                <a:effectLst/>
                <a:latin typeface="Gill Sans MT" panose="020B0502020104020203" pitchFamily="34" charset="0"/>
              </a:rPr>
              <a:t>Source: Stoll and Yasothan, 2009</a:t>
            </a:r>
            <a:endParaRPr lang="en-IN" sz="1600" dirty="0">
              <a:latin typeface="Gill Sans MT" panose="020B0502020104020203" pitchFamily="34" charset="0"/>
            </a:endParaRPr>
          </a:p>
        </p:txBody>
      </p:sp>
    </p:spTree>
    <p:extLst>
      <p:ext uri="{BB962C8B-B14F-4D97-AF65-F5344CB8AC3E}">
        <p14:creationId xmlns:p14="http://schemas.microsoft.com/office/powerpoint/2010/main" val="1916302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2397B-26FD-6F70-72C3-7D6189E4085D}"/>
              </a:ext>
            </a:extLst>
          </p:cNvPr>
          <p:cNvSpPr>
            <a:spLocks noGrp="1"/>
          </p:cNvSpPr>
          <p:nvPr>
            <p:ph type="title"/>
          </p:nvPr>
        </p:nvSpPr>
        <p:spPr>
          <a:xfrm>
            <a:off x="533397" y="460045"/>
            <a:ext cx="10741152" cy="1132258"/>
          </a:xfrm>
        </p:spPr>
        <p:txBody>
          <a:bodyPr/>
          <a:lstStyle/>
          <a:p>
            <a:r>
              <a:rPr lang="en-IN" b="1" dirty="0">
                <a:solidFill>
                  <a:schemeClr val="accent2"/>
                </a:solidFill>
              </a:rPr>
              <a:t>Social Burden</a:t>
            </a:r>
            <a:endParaRPr lang="en-IN" dirty="0">
              <a:solidFill>
                <a:schemeClr val="accent2"/>
              </a:solidFill>
            </a:endParaRPr>
          </a:p>
        </p:txBody>
      </p:sp>
      <p:sp>
        <p:nvSpPr>
          <p:cNvPr id="3" name="Content Placeholder 2">
            <a:extLst>
              <a:ext uri="{FF2B5EF4-FFF2-40B4-BE49-F238E27FC236}">
                <a16:creationId xmlns:a16="http://schemas.microsoft.com/office/drawing/2014/main" id="{3C069F9E-E836-395D-47C8-326363218A2D}"/>
              </a:ext>
            </a:extLst>
          </p:cNvPr>
          <p:cNvSpPr>
            <a:spLocks noGrp="1"/>
          </p:cNvSpPr>
          <p:nvPr>
            <p:ph idx="1"/>
          </p:nvPr>
        </p:nvSpPr>
        <p:spPr>
          <a:xfrm>
            <a:off x="533397" y="1748474"/>
            <a:ext cx="3692237" cy="4728524"/>
          </a:xfrm>
        </p:spPr>
        <p:txBody>
          <a:bodyPr>
            <a:noAutofit/>
          </a:bodyPr>
          <a:lstStyle/>
          <a:p>
            <a:pPr marL="342900" lvl="0" indent="-342900">
              <a:buFont typeface="Arial" panose="020B0604020202020204" pitchFamily="34" charset="0"/>
              <a:buChar char="•"/>
            </a:pPr>
            <a:r>
              <a:rPr lang="en-IN" sz="2000" dirty="0"/>
              <a:t>A decline in the quality of life.</a:t>
            </a:r>
          </a:p>
          <a:p>
            <a:pPr marL="342900" lvl="0" indent="-342900">
              <a:buFont typeface="Arial" panose="020B0604020202020204" pitchFamily="34" charset="0"/>
              <a:buChar char="•"/>
            </a:pPr>
            <a:r>
              <a:rPr lang="en-IN" sz="2000" dirty="0"/>
              <a:t>Chronic pain and tiredness (Taylor, 2023)</a:t>
            </a:r>
          </a:p>
          <a:p>
            <a:pPr marL="342900" lvl="0" indent="-342900">
              <a:buFont typeface="Arial" panose="020B0604020202020204" pitchFamily="34" charset="0"/>
              <a:buChar char="•"/>
            </a:pPr>
            <a:r>
              <a:rPr lang="en-IN" sz="2000" dirty="0"/>
              <a:t>Depression and anxiety (</a:t>
            </a:r>
            <a:r>
              <a:rPr lang="en-IN" sz="2000" dirty="0" err="1"/>
              <a:t>Moudi</a:t>
            </a:r>
            <a:r>
              <a:rPr lang="en-IN" sz="2000" dirty="0"/>
              <a:t> </a:t>
            </a:r>
            <a:r>
              <a:rPr lang="en-IN" sz="2000" i="1" dirty="0"/>
              <a:t>et al</a:t>
            </a:r>
            <a:r>
              <a:rPr lang="en-IN" sz="2000" dirty="0"/>
              <a:t>., 2023)</a:t>
            </a:r>
          </a:p>
          <a:p>
            <a:pPr marL="342900" lvl="0" indent="-342900">
              <a:buFont typeface="Arial" panose="020B0604020202020204" pitchFamily="34" charset="0"/>
              <a:buChar char="•"/>
            </a:pPr>
            <a:r>
              <a:rPr lang="en-IN" sz="2000" dirty="0"/>
              <a:t>Loss of independence</a:t>
            </a:r>
          </a:p>
          <a:p>
            <a:pPr marL="342900" lvl="0" indent="-342900">
              <a:buFont typeface="Arial" panose="020B0604020202020204" pitchFamily="34" charset="0"/>
              <a:buChar char="•"/>
            </a:pPr>
            <a:r>
              <a:rPr lang="en-IN" sz="2000" dirty="0"/>
              <a:t>Increased caregiver burden</a:t>
            </a:r>
          </a:p>
          <a:p>
            <a:pPr marL="342900" lvl="0" indent="-342900">
              <a:buFont typeface="Arial" panose="020B0604020202020204" pitchFamily="34" charset="0"/>
              <a:buChar char="•"/>
            </a:pPr>
            <a:r>
              <a:rPr lang="en-IN" sz="2000" dirty="0"/>
              <a:t>Social isolation</a:t>
            </a:r>
          </a:p>
          <a:p>
            <a:pPr marL="342900" indent="-342900">
              <a:buFont typeface="Arial" panose="020B0604020202020204" pitchFamily="34" charset="0"/>
              <a:buChar char="•"/>
            </a:pPr>
            <a:endParaRPr lang="en-IN" sz="2000" dirty="0"/>
          </a:p>
        </p:txBody>
      </p:sp>
      <p:pic>
        <p:nvPicPr>
          <p:cNvPr id="6" name="Picture 5" descr="Affective Disturbance in Rheumatoid Arthritis | Encyclopedia MDPI">
            <a:extLst>
              <a:ext uri="{FF2B5EF4-FFF2-40B4-BE49-F238E27FC236}">
                <a16:creationId xmlns:a16="http://schemas.microsoft.com/office/drawing/2014/main" id="{B12CB812-5F2A-6EE6-C3C9-608B527A4C88}"/>
              </a:ext>
            </a:extLst>
          </p:cNvPr>
          <p:cNvPicPr>
            <a:picLocks noChangeAspect="1"/>
          </p:cNvPicPr>
          <p:nvPr/>
        </p:nvPicPr>
        <p:blipFill>
          <a:blip r:embed="rId3"/>
          <a:stretch>
            <a:fillRect/>
          </a:stretch>
        </p:blipFill>
        <p:spPr>
          <a:xfrm>
            <a:off x="4225635" y="1748474"/>
            <a:ext cx="7790261" cy="4549283"/>
          </a:xfrm>
          <a:prstGeom prst="rect">
            <a:avLst/>
          </a:prstGeom>
        </p:spPr>
      </p:pic>
      <p:sp>
        <p:nvSpPr>
          <p:cNvPr id="8" name="TextBox 7">
            <a:extLst>
              <a:ext uri="{FF2B5EF4-FFF2-40B4-BE49-F238E27FC236}">
                <a16:creationId xmlns:a16="http://schemas.microsoft.com/office/drawing/2014/main" id="{75D49F18-B44D-54EF-56A1-608DE55572C7}"/>
              </a:ext>
            </a:extLst>
          </p:cNvPr>
          <p:cNvSpPr txBox="1"/>
          <p:nvPr/>
        </p:nvSpPr>
        <p:spPr>
          <a:xfrm>
            <a:off x="6802582" y="6397955"/>
            <a:ext cx="6096000" cy="369332"/>
          </a:xfrm>
          <a:prstGeom prst="rect">
            <a:avLst/>
          </a:prstGeom>
          <a:noFill/>
        </p:spPr>
        <p:txBody>
          <a:bodyPr wrap="square">
            <a:spAutoFit/>
          </a:bodyPr>
          <a:lstStyle/>
          <a:p>
            <a:r>
              <a:rPr lang="en-US" sz="1800" dirty="0"/>
              <a:t>Source: </a:t>
            </a:r>
            <a:r>
              <a:rPr lang="en-IN" sz="1800" dirty="0"/>
              <a:t> </a:t>
            </a:r>
            <a:r>
              <a:rPr lang="en-IN" dirty="0"/>
              <a:t>Gao </a:t>
            </a:r>
            <a:r>
              <a:rPr lang="en-IN" i="1" dirty="0"/>
              <a:t>et al., </a:t>
            </a:r>
            <a:r>
              <a:rPr lang="en-IN" dirty="0"/>
              <a:t>2022</a:t>
            </a:r>
            <a:endParaRPr lang="en-IN" sz="1800" dirty="0"/>
          </a:p>
        </p:txBody>
      </p:sp>
    </p:spTree>
    <p:extLst>
      <p:ext uri="{BB962C8B-B14F-4D97-AF65-F5344CB8AC3E}">
        <p14:creationId xmlns:p14="http://schemas.microsoft.com/office/powerpoint/2010/main" val="1860102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820A6-F09D-BDE4-9762-64324D90CBAD}"/>
              </a:ext>
            </a:extLst>
          </p:cNvPr>
          <p:cNvSpPr>
            <a:spLocks noGrp="1"/>
          </p:cNvSpPr>
          <p:nvPr>
            <p:ph type="title"/>
          </p:nvPr>
        </p:nvSpPr>
        <p:spPr/>
        <p:txBody>
          <a:bodyPr>
            <a:normAutofit/>
          </a:bodyPr>
          <a:lstStyle/>
          <a:p>
            <a:r>
              <a:rPr lang="en-IN" b="1" dirty="0">
                <a:solidFill>
                  <a:schemeClr val="accent2"/>
                </a:solidFill>
              </a:rPr>
              <a:t>Rheumatoid arthritis diagnosis process</a:t>
            </a:r>
            <a:endParaRPr lang="en-IN" dirty="0">
              <a:solidFill>
                <a:schemeClr val="accent2"/>
              </a:solidFill>
            </a:endParaRPr>
          </a:p>
        </p:txBody>
      </p:sp>
      <p:sp>
        <p:nvSpPr>
          <p:cNvPr id="3" name="Content Placeholder 2">
            <a:extLst>
              <a:ext uri="{FF2B5EF4-FFF2-40B4-BE49-F238E27FC236}">
                <a16:creationId xmlns:a16="http://schemas.microsoft.com/office/drawing/2014/main" id="{B786C980-56A9-A4BF-3A43-6FCD95C6440F}"/>
              </a:ext>
            </a:extLst>
          </p:cNvPr>
          <p:cNvSpPr>
            <a:spLocks noGrp="1"/>
          </p:cNvSpPr>
          <p:nvPr>
            <p:ph idx="1"/>
          </p:nvPr>
        </p:nvSpPr>
        <p:spPr>
          <a:xfrm>
            <a:off x="7028926" y="1763716"/>
            <a:ext cx="4864261" cy="4728524"/>
          </a:xfrm>
        </p:spPr>
        <p:txBody>
          <a:bodyPr>
            <a:normAutofit/>
          </a:bodyPr>
          <a:lstStyle/>
          <a:p>
            <a:pPr marL="342900" lvl="0" indent="-342900">
              <a:buFont typeface="Arial" panose="020B0604020202020204" pitchFamily="34" charset="0"/>
              <a:buChar char="•"/>
            </a:pPr>
            <a:r>
              <a:rPr lang="en-IN" sz="2400" dirty="0"/>
              <a:t>History and physical examination.</a:t>
            </a:r>
          </a:p>
          <a:p>
            <a:pPr marL="342900" lvl="0" indent="-342900">
              <a:buFont typeface="Arial" panose="020B0604020202020204" pitchFamily="34" charset="0"/>
              <a:buChar char="•"/>
            </a:pPr>
            <a:r>
              <a:rPr lang="en-IN" sz="2400" dirty="0"/>
              <a:t>Rheumatoid Factor (RF) (MedlinePlus, 2022)</a:t>
            </a:r>
          </a:p>
          <a:p>
            <a:pPr marL="342900" lvl="0" indent="-342900">
              <a:buFont typeface="Arial" panose="020B0604020202020204" pitchFamily="34" charset="0"/>
              <a:buChar char="•"/>
            </a:pPr>
            <a:r>
              <a:rPr lang="en-IN" sz="2400" dirty="0"/>
              <a:t>Anti-CCP antibody test</a:t>
            </a:r>
          </a:p>
          <a:p>
            <a:pPr marL="342900" lvl="0" indent="-342900">
              <a:buFont typeface="Arial" panose="020B0604020202020204" pitchFamily="34" charset="0"/>
              <a:buChar char="•"/>
            </a:pPr>
            <a:r>
              <a:rPr lang="en-IN" sz="2400" dirty="0"/>
              <a:t>ESR and CRP blood tests (NHS, 2023)</a:t>
            </a:r>
          </a:p>
          <a:p>
            <a:pPr marL="342900" lvl="0" indent="-342900">
              <a:buFont typeface="Arial" panose="020B0604020202020204" pitchFamily="34" charset="0"/>
              <a:buChar char="•"/>
            </a:pPr>
            <a:r>
              <a:rPr lang="en-IN" sz="2400" dirty="0"/>
              <a:t>X-ray, ultrasound or MRI   </a:t>
            </a:r>
          </a:p>
          <a:p>
            <a:pPr marL="342900" indent="-342900">
              <a:buFont typeface="Arial" panose="020B0604020202020204" pitchFamily="34" charset="0"/>
              <a:buChar char="•"/>
            </a:pPr>
            <a:endParaRPr lang="en-IN" sz="2400" dirty="0"/>
          </a:p>
        </p:txBody>
      </p:sp>
      <p:pic>
        <p:nvPicPr>
          <p:cNvPr id="5" name="Picture 4">
            <a:extLst>
              <a:ext uri="{FF2B5EF4-FFF2-40B4-BE49-F238E27FC236}">
                <a16:creationId xmlns:a16="http://schemas.microsoft.com/office/drawing/2014/main" id="{7D8A28FC-3C0C-419D-C0CE-B57BFC2503DF}"/>
              </a:ext>
            </a:extLst>
          </p:cNvPr>
          <p:cNvPicPr>
            <a:picLocks noChangeAspect="1"/>
          </p:cNvPicPr>
          <p:nvPr/>
        </p:nvPicPr>
        <p:blipFill>
          <a:blip r:embed="rId3"/>
          <a:stretch>
            <a:fillRect/>
          </a:stretch>
        </p:blipFill>
        <p:spPr>
          <a:xfrm>
            <a:off x="298813" y="2158576"/>
            <a:ext cx="6495526" cy="3882006"/>
          </a:xfrm>
          <a:prstGeom prst="rect">
            <a:avLst/>
          </a:prstGeom>
        </p:spPr>
      </p:pic>
      <p:sp>
        <p:nvSpPr>
          <p:cNvPr id="6" name="TextBox 5">
            <a:extLst>
              <a:ext uri="{FF2B5EF4-FFF2-40B4-BE49-F238E27FC236}">
                <a16:creationId xmlns:a16="http://schemas.microsoft.com/office/drawing/2014/main" id="{DE83B2FA-88EC-E17F-D561-84C1A4195B9C}"/>
              </a:ext>
            </a:extLst>
          </p:cNvPr>
          <p:cNvSpPr txBox="1"/>
          <p:nvPr/>
        </p:nvSpPr>
        <p:spPr>
          <a:xfrm>
            <a:off x="2115075" y="6122908"/>
            <a:ext cx="6096000" cy="369332"/>
          </a:xfrm>
          <a:prstGeom prst="rect">
            <a:avLst/>
          </a:prstGeom>
          <a:noFill/>
        </p:spPr>
        <p:txBody>
          <a:bodyPr wrap="square">
            <a:spAutoFit/>
          </a:bodyPr>
          <a:lstStyle/>
          <a:p>
            <a:r>
              <a:rPr lang="en-US" sz="1800" dirty="0"/>
              <a:t>Source:  </a:t>
            </a:r>
            <a:r>
              <a:rPr lang="en-IN" dirty="0" err="1"/>
              <a:t>Alhabbab</a:t>
            </a:r>
            <a:r>
              <a:rPr lang="en-IN" dirty="0"/>
              <a:t>,  2018</a:t>
            </a:r>
            <a:endParaRPr lang="en-IN" sz="1800" dirty="0"/>
          </a:p>
        </p:txBody>
      </p:sp>
    </p:spTree>
    <p:extLst>
      <p:ext uri="{BB962C8B-B14F-4D97-AF65-F5344CB8AC3E}">
        <p14:creationId xmlns:p14="http://schemas.microsoft.com/office/powerpoint/2010/main" val="1492811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4FA5C-83D3-C78E-0B91-013CDE8F9265}"/>
              </a:ext>
            </a:extLst>
          </p:cNvPr>
          <p:cNvSpPr>
            <a:spLocks noGrp="1"/>
          </p:cNvSpPr>
          <p:nvPr>
            <p:ph type="title"/>
          </p:nvPr>
        </p:nvSpPr>
        <p:spPr/>
        <p:txBody>
          <a:bodyPr>
            <a:normAutofit/>
          </a:bodyPr>
          <a:lstStyle/>
          <a:p>
            <a:r>
              <a:rPr lang="en-IN" b="1" dirty="0">
                <a:solidFill>
                  <a:schemeClr val="accent2"/>
                </a:solidFill>
              </a:rPr>
              <a:t>Initial Assessment</a:t>
            </a:r>
            <a:endParaRPr lang="en-IN" dirty="0">
              <a:solidFill>
                <a:schemeClr val="accent2"/>
              </a:solidFill>
            </a:endParaRPr>
          </a:p>
        </p:txBody>
      </p:sp>
      <p:sp>
        <p:nvSpPr>
          <p:cNvPr id="3" name="Content Placeholder 2">
            <a:extLst>
              <a:ext uri="{FF2B5EF4-FFF2-40B4-BE49-F238E27FC236}">
                <a16:creationId xmlns:a16="http://schemas.microsoft.com/office/drawing/2014/main" id="{0E8689D9-CCEC-EE8C-D015-E252880E77D2}"/>
              </a:ext>
            </a:extLst>
          </p:cNvPr>
          <p:cNvSpPr>
            <a:spLocks noGrp="1"/>
          </p:cNvSpPr>
          <p:nvPr>
            <p:ph idx="1"/>
          </p:nvPr>
        </p:nvSpPr>
        <p:spPr>
          <a:xfrm>
            <a:off x="547331" y="1564934"/>
            <a:ext cx="5008500" cy="4728524"/>
          </a:xfrm>
        </p:spPr>
        <p:txBody>
          <a:bodyPr>
            <a:normAutofit/>
          </a:bodyPr>
          <a:lstStyle/>
          <a:p>
            <a:pPr marL="342900" lvl="0" indent="-342900">
              <a:buFont typeface="Arial" panose="020B0604020202020204" pitchFamily="34" charset="0"/>
              <a:buChar char="•"/>
            </a:pPr>
            <a:r>
              <a:rPr lang="en-IN" sz="2400" dirty="0"/>
              <a:t>Analyse the activity of the disease (DAS28) (Nasir </a:t>
            </a:r>
            <a:r>
              <a:rPr lang="en-IN" sz="2400" i="1" dirty="0"/>
              <a:t>et al</a:t>
            </a:r>
            <a:r>
              <a:rPr lang="en-IN" sz="2400" dirty="0"/>
              <a:t>., 2022)</a:t>
            </a:r>
          </a:p>
          <a:p>
            <a:pPr marL="342900" lvl="0" indent="-342900">
              <a:buFont typeface="Arial" panose="020B0604020202020204" pitchFamily="34" charset="0"/>
              <a:buChar char="•"/>
            </a:pPr>
            <a:r>
              <a:rPr lang="en-IN" sz="2400" dirty="0"/>
              <a:t>Evaluate pain and joint function</a:t>
            </a:r>
          </a:p>
          <a:p>
            <a:pPr marL="342900" lvl="0" indent="-342900">
              <a:buFont typeface="Arial" panose="020B0604020202020204" pitchFamily="34" charset="0"/>
              <a:buChar char="•"/>
            </a:pPr>
            <a:r>
              <a:rPr lang="en-IN" sz="2400" dirty="0"/>
              <a:t>Identify comorbidities</a:t>
            </a:r>
          </a:p>
          <a:p>
            <a:pPr marL="342900" lvl="0" indent="-342900">
              <a:buFont typeface="Arial" panose="020B0604020202020204" pitchFamily="34" charset="0"/>
              <a:buChar char="•"/>
            </a:pPr>
            <a:r>
              <a:rPr lang="en-IN" sz="2400" dirty="0"/>
              <a:t>Assess physical and psychological needs</a:t>
            </a:r>
          </a:p>
          <a:p>
            <a:pPr marL="342900" lvl="0" indent="-342900">
              <a:buFont typeface="Arial" panose="020B0604020202020204" pitchFamily="34" charset="0"/>
              <a:buChar char="•"/>
            </a:pPr>
            <a:r>
              <a:rPr lang="en-IN" sz="2400" dirty="0"/>
              <a:t>Develop an individualised care plan</a:t>
            </a:r>
          </a:p>
          <a:p>
            <a:pPr marL="342900" indent="-342900">
              <a:buFont typeface="Arial" panose="020B0604020202020204" pitchFamily="34" charset="0"/>
              <a:buChar char="•"/>
            </a:pPr>
            <a:endParaRPr lang="en-IN" sz="2400" dirty="0"/>
          </a:p>
        </p:txBody>
      </p:sp>
      <p:pic>
        <p:nvPicPr>
          <p:cNvPr id="5" name="Picture 4">
            <a:extLst>
              <a:ext uri="{FF2B5EF4-FFF2-40B4-BE49-F238E27FC236}">
                <a16:creationId xmlns:a16="http://schemas.microsoft.com/office/drawing/2014/main" id="{8B230820-A450-6AA3-1E4B-FE93D39E8887}"/>
              </a:ext>
            </a:extLst>
          </p:cNvPr>
          <p:cNvPicPr>
            <a:picLocks noChangeAspect="1"/>
          </p:cNvPicPr>
          <p:nvPr/>
        </p:nvPicPr>
        <p:blipFill>
          <a:blip r:embed="rId3"/>
          <a:stretch>
            <a:fillRect/>
          </a:stretch>
        </p:blipFill>
        <p:spPr>
          <a:xfrm>
            <a:off x="5555831" y="1341174"/>
            <a:ext cx="6428352" cy="4544984"/>
          </a:xfrm>
          <a:prstGeom prst="rect">
            <a:avLst/>
          </a:prstGeom>
        </p:spPr>
      </p:pic>
      <p:sp>
        <p:nvSpPr>
          <p:cNvPr id="6" name="TextBox 5">
            <a:extLst>
              <a:ext uri="{FF2B5EF4-FFF2-40B4-BE49-F238E27FC236}">
                <a16:creationId xmlns:a16="http://schemas.microsoft.com/office/drawing/2014/main" id="{4D63461B-74F8-D4E0-90C4-82E499B4B6A6}"/>
              </a:ext>
            </a:extLst>
          </p:cNvPr>
          <p:cNvSpPr txBox="1"/>
          <p:nvPr/>
        </p:nvSpPr>
        <p:spPr>
          <a:xfrm>
            <a:off x="6636171" y="6108792"/>
            <a:ext cx="6096000" cy="369332"/>
          </a:xfrm>
          <a:prstGeom prst="rect">
            <a:avLst/>
          </a:prstGeom>
          <a:noFill/>
        </p:spPr>
        <p:txBody>
          <a:bodyPr wrap="square">
            <a:spAutoFit/>
          </a:bodyPr>
          <a:lstStyle/>
          <a:p>
            <a:r>
              <a:rPr lang="en-US" sz="1800" dirty="0"/>
              <a:t>Source: </a:t>
            </a:r>
            <a:r>
              <a:rPr lang="en-IN" dirty="0"/>
              <a:t>Rheumatoid arthritis (RA). (2024</a:t>
            </a:r>
            <a:endParaRPr lang="en-IN" sz="1800" dirty="0"/>
          </a:p>
        </p:txBody>
      </p:sp>
    </p:spTree>
    <p:extLst>
      <p:ext uri="{BB962C8B-B14F-4D97-AF65-F5344CB8AC3E}">
        <p14:creationId xmlns:p14="http://schemas.microsoft.com/office/powerpoint/2010/main" val="3017998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F3428-8969-A4CB-EEAE-5C29C3286540}"/>
              </a:ext>
            </a:extLst>
          </p:cNvPr>
          <p:cNvSpPr>
            <a:spLocks noGrp="1"/>
          </p:cNvSpPr>
          <p:nvPr>
            <p:ph type="title"/>
          </p:nvPr>
        </p:nvSpPr>
        <p:spPr/>
        <p:txBody>
          <a:bodyPr>
            <a:normAutofit/>
          </a:bodyPr>
          <a:lstStyle/>
          <a:p>
            <a:r>
              <a:rPr lang="en-IN" b="1" dirty="0">
                <a:solidFill>
                  <a:schemeClr val="accent2"/>
                </a:solidFill>
              </a:rPr>
              <a:t>Management of Rheumatoid Arthritis </a:t>
            </a:r>
            <a:endParaRPr lang="en-IN" dirty="0">
              <a:solidFill>
                <a:schemeClr val="accent2"/>
              </a:solidFill>
            </a:endParaRPr>
          </a:p>
        </p:txBody>
      </p:sp>
      <p:sp>
        <p:nvSpPr>
          <p:cNvPr id="3" name="Content Placeholder 2">
            <a:extLst>
              <a:ext uri="{FF2B5EF4-FFF2-40B4-BE49-F238E27FC236}">
                <a16:creationId xmlns:a16="http://schemas.microsoft.com/office/drawing/2014/main" id="{E930FC54-C8EA-5B90-F1A1-CA2346D1AF0E}"/>
              </a:ext>
            </a:extLst>
          </p:cNvPr>
          <p:cNvSpPr>
            <a:spLocks noGrp="1"/>
          </p:cNvSpPr>
          <p:nvPr>
            <p:ph idx="1"/>
          </p:nvPr>
        </p:nvSpPr>
        <p:spPr>
          <a:xfrm>
            <a:off x="6962625" y="1928795"/>
            <a:ext cx="4842163" cy="4728524"/>
          </a:xfrm>
        </p:spPr>
        <p:txBody>
          <a:bodyPr/>
          <a:lstStyle/>
          <a:p>
            <a:pPr marL="285750" lvl="0" indent="-285750">
              <a:buFont typeface="Arial" panose="020B0604020202020204" pitchFamily="34" charset="0"/>
              <a:buChar char="•"/>
            </a:pPr>
            <a:r>
              <a:rPr lang="en-IN" dirty="0"/>
              <a:t>The sooner the person is referred to a rheumatologist the quicker they can be diagnosed.</a:t>
            </a:r>
          </a:p>
          <a:p>
            <a:pPr marL="285750" lvl="0" indent="-285750">
              <a:buFont typeface="Arial" panose="020B0604020202020204" pitchFamily="34" charset="0"/>
              <a:buChar char="•"/>
            </a:pPr>
            <a:r>
              <a:rPr lang="en-IN" dirty="0"/>
              <a:t>Start disease-modifying anti-rheumatic drugs (DMARDs) as soon as possible (Singh, 2022)</a:t>
            </a:r>
          </a:p>
          <a:p>
            <a:pPr marL="285750" lvl="0" indent="-285750">
              <a:buFont typeface="Arial" panose="020B0604020202020204" pitchFamily="34" charset="0"/>
              <a:buChar char="•"/>
            </a:pPr>
            <a:r>
              <a:rPr lang="en-IN" dirty="0"/>
              <a:t>Treat-to-Target (T2T) approach (</a:t>
            </a:r>
            <a:r>
              <a:rPr lang="en-IN" dirty="0" err="1"/>
              <a:t>Gunkl</a:t>
            </a:r>
            <a:r>
              <a:rPr lang="en-IN" dirty="0"/>
              <a:t>-Tóth </a:t>
            </a:r>
            <a:r>
              <a:rPr lang="en-IN" i="1" dirty="0"/>
              <a:t>et al</a:t>
            </a:r>
            <a:r>
              <a:rPr lang="en-IN" dirty="0"/>
              <a:t>., 2026)</a:t>
            </a:r>
          </a:p>
          <a:p>
            <a:pPr marL="285750" lvl="0" indent="-285750">
              <a:buFont typeface="Arial" panose="020B0604020202020204" pitchFamily="34" charset="0"/>
              <a:buChar char="•"/>
            </a:pPr>
            <a:r>
              <a:rPr lang="en-IN" dirty="0"/>
              <a:t>Regular disease monitoring</a:t>
            </a:r>
          </a:p>
          <a:p>
            <a:pPr marL="285750" lvl="0" indent="-285750">
              <a:buFont typeface="Arial" panose="020B0604020202020204" pitchFamily="34" charset="0"/>
              <a:buChar char="•"/>
            </a:pPr>
            <a:r>
              <a:rPr lang="en-IN" dirty="0"/>
              <a:t>Patients' involvement in decision making.</a:t>
            </a:r>
          </a:p>
          <a:p>
            <a:pPr marL="285750" indent="-285750">
              <a:buFont typeface="Arial" panose="020B0604020202020204" pitchFamily="34" charset="0"/>
              <a:buChar char="•"/>
            </a:pPr>
            <a:endParaRPr lang="en-IN" dirty="0"/>
          </a:p>
        </p:txBody>
      </p:sp>
      <p:pic>
        <p:nvPicPr>
          <p:cNvPr id="5" name="Picture 4">
            <a:extLst>
              <a:ext uri="{FF2B5EF4-FFF2-40B4-BE49-F238E27FC236}">
                <a16:creationId xmlns:a16="http://schemas.microsoft.com/office/drawing/2014/main" id="{7183EBB1-6EE6-D4C1-6B38-BBA65F5C4FFE}"/>
              </a:ext>
            </a:extLst>
          </p:cNvPr>
          <p:cNvPicPr>
            <a:picLocks noChangeAspect="1"/>
          </p:cNvPicPr>
          <p:nvPr/>
        </p:nvPicPr>
        <p:blipFill>
          <a:blip r:embed="rId3"/>
          <a:stretch>
            <a:fillRect/>
          </a:stretch>
        </p:blipFill>
        <p:spPr>
          <a:xfrm>
            <a:off x="484194" y="1928795"/>
            <a:ext cx="6222185" cy="4021521"/>
          </a:xfrm>
          <a:prstGeom prst="rect">
            <a:avLst/>
          </a:prstGeom>
        </p:spPr>
      </p:pic>
      <p:sp>
        <p:nvSpPr>
          <p:cNvPr id="6" name="TextBox 5">
            <a:extLst>
              <a:ext uri="{FF2B5EF4-FFF2-40B4-BE49-F238E27FC236}">
                <a16:creationId xmlns:a16="http://schemas.microsoft.com/office/drawing/2014/main" id="{12477443-F1C9-5947-2CFC-918D16B19D65}"/>
              </a:ext>
            </a:extLst>
          </p:cNvPr>
          <p:cNvSpPr txBox="1"/>
          <p:nvPr/>
        </p:nvSpPr>
        <p:spPr>
          <a:xfrm>
            <a:off x="2181376" y="6287987"/>
            <a:ext cx="6096000" cy="369332"/>
          </a:xfrm>
          <a:prstGeom prst="rect">
            <a:avLst/>
          </a:prstGeom>
          <a:noFill/>
        </p:spPr>
        <p:txBody>
          <a:bodyPr wrap="square">
            <a:spAutoFit/>
          </a:bodyPr>
          <a:lstStyle/>
          <a:p>
            <a:r>
              <a:rPr lang="en-US" sz="1800" dirty="0"/>
              <a:t>Source: </a:t>
            </a:r>
            <a:r>
              <a:rPr lang="en-IN" dirty="0"/>
              <a:t>DDW, 2021</a:t>
            </a:r>
            <a:endParaRPr lang="en-IN" sz="1800" dirty="0"/>
          </a:p>
        </p:txBody>
      </p:sp>
    </p:spTree>
    <p:extLst>
      <p:ext uri="{BB962C8B-B14F-4D97-AF65-F5344CB8AC3E}">
        <p14:creationId xmlns:p14="http://schemas.microsoft.com/office/powerpoint/2010/main" val="1820463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948B3-C536-129F-9E31-C15B5B96FD37}"/>
              </a:ext>
            </a:extLst>
          </p:cNvPr>
          <p:cNvSpPr>
            <a:spLocks noGrp="1"/>
          </p:cNvSpPr>
          <p:nvPr>
            <p:ph type="title"/>
          </p:nvPr>
        </p:nvSpPr>
        <p:spPr>
          <a:xfrm>
            <a:off x="329738" y="0"/>
            <a:ext cx="10741152" cy="1132258"/>
          </a:xfrm>
        </p:spPr>
        <p:txBody>
          <a:bodyPr>
            <a:normAutofit/>
          </a:bodyPr>
          <a:lstStyle/>
          <a:p>
            <a:r>
              <a:rPr lang="en-IN" b="1" dirty="0">
                <a:solidFill>
                  <a:schemeClr val="accent2"/>
                </a:solidFill>
              </a:rPr>
              <a:t>Models and Frameworks for Management</a:t>
            </a:r>
            <a:endParaRPr lang="en-IN" dirty="0">
              <a:solidFill>
                <a:schemeClr val="accent2"/>
              </a:solidFill>
            </a:endParaRPr>
          </a:p>
        </p:txBody>
      </p:sp>
      <p:sp>
        <p:nvSpPr>
          <p:cNvPr id="3" name="Content Placeholder 2">
            <a:extLst>
              <a:ext uri="{FF2B5EF4-FFF2-40B4-BE49-F238E27FC236}">
                <a16:creationId xmlns:a16="http://schemas.microsoft.com/office/drawing/2014/main" id="{062454CD-078F-5E9D-A1ED-8613313F3143}"/>
              </a:ext>
            </a:extLst>
          </p:cNvPr>
          <p:cNvSpPr>
            <a:spLocks noGrp="1"/>
          </p:cNvSpPr>
          <p:nvPr>
            <p:ph idx="1"/>
          </p:nvPr>
        </p:nvSpPr>
        <p:spPr>
          <a:xfrm>
            <a:off x="650055" y="1486875"/>
            <a:ext cx="5673439" cy="4728524"/>
          </a:xfrm>
        </p:spPr>
        <p:txBody>
          <a:bodyPr>
            <a:normAutofit/>
          </a:bodyPr>
          <a:lstStyle/>
          <a:p>
            <a:pPr marL="342900" lvl="0" indent="-342900">
              <a:buFont typeface="Arial" panose="020B0604020202020204" pitchFamily="34" charset="0"/>
              <a:buChar char="•"/>
            </a:pPr>
            <a:r>
              <a:rPr lang="en-IN" sz="2400" dirty="0"/>
              <a:t>Multidisciplinary Team (MDT) care (Lambert, 2024)</a:t>
            </a:r>
          </a:p>
          <a:p>
            <a:pPr marL="342900" lvl="0" indent="-342900">
              <a:buFont typeface="Arial" panose="020B0604020202020204" pitchFamily="34" charset="0"/>
              <a:buChar char="•"/>
            </a:pPr>
            <a:r>
              <a:rPr lang="en-IN" sz="2400" dirty="0"/>
              <a:t>Chronic Care Model (CCM)</a:t>
            </a:r>
          </a:p>
          <a:p>
            <a:pPr marL="342900" lvl="0" indent="-342900">
              <a:buFont typeface="Arial" panose="020B0604020202020204" pitchFamily="34" charset="0"/>
              <a:buChar char="•"/>
            </a:pPr>
            <a:r>
              <a:rPr lang="en-IN" sz="2400" dirty="0"/>
              <a:t>Person-centred care</a:t>
            </a:r>
          </a:p>
          <a:p>
            <a:pPr marL="342900" lvl="0" indent="-342900">
              <a:buFont typeface="Arial" panose="020B0604020202020204" pitchFamily="34" charset="0"/>
              <a:buChar char="•"/>
            </a:pPr>
            <a:r>
              <a:rPr lang="en-IN" sz="2400" dirty="0"/>
              <a:t>Integrated care pathway</a:t>
            </a:r>
          </a:p>
          <a:p>
            <a:pPr marL="342900" lvl="0" indent="-342900">
              <a:buFont typeface="Arial" panose="020B0604020202020204" pitchFamily="34" charset="0"/>
              <a:buChar char="•"/>
            </a:pPr>
            <a:r>
              <a:rPr lang="en-IN" sz="2400" dirty="0"/>
              <a:t>Self-management support</a:t>
            </a:r>
          </a:p>
          <a:p>
            <a:pPr marL="342900" indent="-342900">
              <a:buFont typeface="Arial" panose="020B0604020202020204" pitchFamily="34" charset="0"/>
              <a:buChar char="•"/>
            </a:pPr>
            <a:endParaRPr lang="en-IN" sz="2400" dirty="0"/>
          </a:p>
        </p:txBody>
      </p:sp>
      <p:pic>
        <p:nvPicPr>
          <p:cNvPr id="5" name="Picture 4">
            <a:extLst>
              <a:ext uri="{FF2B5EF4-FFF2-40B4-BE49-F238E27FC236}">
                <a16:creationId xmlns:a16="http://schemas.microsoft.com/office/drawing/2014/main" id="{3951DDCA-EB28-1593-14B9-CEF4AEBF4DA1}"/>
              </a:ext>
            </a:extLst>
          </p:cNvPr>
          <p:cNvPicPr>
            <a:picLocks noChangeAspect="1"/>
          </p:cNvPicPr>
          <p:nvPr/>
        </p:nvPicPr>
        <p:blipFill>
          <a:blip r:embed="rId3"/>
          <a:stretch>
            <a:fillRect/>
          </a:stretch>
        </p:blipFill>
        <p:spPr>
          <a:xfrm>
            <a:off x="6512745" y="1193733"/>
            <a:ext cx="5029200" cy="4839865"/>
          </a:xfrm>
          <a:prstGeom prst="rect">
            <a:avLst/>
          </a:prstGeom>
        </p:spPr>
      </p:pic>
      <p:sp>
        <p:nvSpPr>
          <p:cNvPr id="6" name="TextBox 5">
            <a:extLst>
              <a:ext uri="{FF2B5EF4-FFF2-40B4-BE49-F238E27FC236}">
                <a16:creationId xmlns:a16="http://schemas.microsoft.com/office/drawing/2014/main" id="{5B980073-7107-D907-8A00-D633428F7623}"/>
              </a:ext>
            </a:extLst>
          </p:cNvPr>
          <p:cNvSpPr txBox="1"/>
          <p:nvPr/>
        </p:nvSpPr>
        <p:spPr>
          <a:xfrm>
            <a:off x="8022890" y="6347752"/>
            <a:ext cx="6096000" cy="369332"/>
          </a:xfrm>
          <a:prstGeom prst="rect">
            <a:avLst/>
          </a:prstGeom>
          <a:noFill/>
        </p:spPr>
        <p:txBody>
          <a:bodyPr wrap="square">
            <a:spAutoFit/>
          </a:bodyPr>
          <a:lstStyle/>
          <a:p>
            <a:r>
              <a:rPr lang="en-US" sz="1800" dirty="0"/>
              <a:t>Source: </a:t>
            </a:r>
            <a:r>
              <a:rPr lang="en-IN" sz="1800" dirty="0"/>
              <a:t> </a:t>
            </a:r>
            <a:r>
              <a:rPr lang="en-IN" dirty="0"/>
              <a:t>Wang </a:t>
            </a:r>
            <a:r>
              <a:rPr lang="en-IN" i="1" dirty="0"/>
              <a:t>et al</a:t>
            </a:r>
            <a:r>
              <a:rPr lang="en-IN" dirty="0"/>
              <a:t>., 2023</a:t>
            </a:r>
            <a:endParaRPr lang="en-IN" sz="1800" dirty="0"/>
          </a:p>
        </p:txBody>
      </p:sp>
    </p:spTree>
    <p:extLst>
      <p:ext uri="{BB962C8B-B14F-4D97-AF65-F5344CB8AC3E}">
        <p14:creationId xmlns:p14="http://schemas.microsoft.com/office/powerpoint/2010/main" val="1519693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FCFDA-CD16-5DA9-FD42-E317EDA8A341}"/>
              </a:ext>
            </a:extLst>
          </p:cNvPr>
          <p:cNvSpPr>
            <a:spLocks noGrp="1"/>
          </p:cNvSpPr>
          <p:nvPr>
            <p:ph type="title"/>
          </p:nvPr>
        </p:nvSpPr>
        <p:spPr>
          <a:xfrm>
            <a:off x="524452" y="102343"/>
            <a:ext cx="10741152" cy="1132258"/>
          </a:xfrm>
        </p:spPr>
        <p:txBody>
          <a:bodyPr>
            <a:normAutofit/>
          </a:bodyPr>
          <a:lstStyle/>
          <a:p>
            <a:r>
              <a:rPr lang="en-IN" b="1" dirty="0">
                <a:solidFill>
                  <a:schemeClr val="accent2"/>
                </a:solidFill>
              </a:rPr>
              <a:t>Pharmacological Treatment</a:t>
            </a:r>
            <a:endParaRPr lang="en-IN" dirty="0">
              <a:solidFill>
                <a:schemeClr val="accent2"/>
              </a:solidFill>
            </a:endParaRPr>
          </a:p>
        </p:txBody>
      </p:sp>
      <p:sp>
        <p:nvSpPr>
          <p:cNvPr id="3" name="Content Placeholder 2">
            <a:extLst>
              <a:ext uri="{FF2B5EF4-FFF2-40B4-BE49-F238E27FC236}">
                <a16:creationId xmlns:a16="http://schemas.microsoft.com/office/drawing/2014/main" id="{35664795-0268-A61D-3B5C-747F8663A7EF}"/>
              </a:ext>
            </a:extLst>
          </p:cNvPr>
          <p:cNvSpPr>
            <a:spLocks noGrp="1"/>
          </p:cNvSpPr>
          <p:nvPr>
            <p:ph idx="1"/>
          </p:nvPr>
        </p:nvSpPr>
        <p:spPr>
          <a:xfrm>
            <a:off x="6664035" y="2129476"/>
            <a:ext cx="4994564" cy="4728524"/>
          </a:xfrm>
        </p:spPr>
        <p:txBody>
          <a:bodyPr>
            <a:normAutofit/>
          </a:bodyPr>
          <a:lstStyle/>
          <a:p>
            <a:pPr marL="342900" lvl="0" indent="-342900">
              <a:buFont typeface="Arial" panose="020B0604020202020204" pitchFamily="34" charset="0"/>
              <a:buChar char="•"/>
            </a:pPr>
            <a:r>
              <a:rPr lang="en-IN" sz="2400" dirty="0"/>
              <a:t>Methotrexate (first-line DMARD) (</a:t>
            </a:r>
            <a:r>
              <a:rPr lang="en-IN" sz="2400" i="1" dirty="0"/>
              <a:t>EULAR, </a:t>
            </a:r>
            <a:r>
              <a:rPr lang="en-IN" sz="2400" dirty="0"/>
              <a:t>2023)</a:t>
            </a:r>
          </a:p>
          <a:p>
            <a:pPr marL="342900" lvl="0" indent="-342900">
              <a:buFont typeface="Arial" panose="020B0604020202020204" pitchFamily="34" charset="0"/>
              <a:buChar char="•"/>
            </a:pPr>
            <a:r>
              <a:rPr lang="en-IN" sz="2400" dirty="0"/>
              <a:t>Sulfasalazine or Leflunomide</a:t>
            </a:r>
          </a:p>
          <a:p>
            <a:pPr marL="342900" lvl="0" indent="-342900">
              <a:buFont typeface="Arial" panose="020B0604020202020204" pitchFamily="34" charset="0"/>
              <a:buChar char="•"/>
            </a:pPr>
            <a:r>
              <a:rPr lang="en-IN" sz="2400" dirty="0"/>
              <a:t>Biologic DMARDs</a:t>
            </a:r>
          </a:p>
          <a:p>
            <a:pPr marL="342900" lvl="0" indent="-342900">
              <a:buFont typeface="Arial" panose="020B0604020202020204" pitchFamily="34" charset="0"/>
              <a:buChar char="•"/>
            </a:pPr>
            <a:r>
              <a:rPr lang="en-IN" sz="2400" dirty="0"/>
              <a:t>JAK inhibitors</a:t>
            </a:r>
          </a:p>
          <a:p>
            <a:pPr marL="342900" lvl="0" indent="-342900">
              <a:buFont typeface="Arial" panose="020B0604020202020204" pitchFamily="34" charset="0"/>
              <a:buChar char="•"/>
            </a:pPr>
            <a:r>
              <a:rPr lang="en-IN" sz="2400" dirty="0"/>
              <a:t>NSAIDs and corticosteroids for symptoms</a:t>
            </a:r>
          </a:p>
          <a:p>
            <a:pPr marL="342900" indent="-342900">
              <a:buFont typeface="Arial" panose="020B0604020202020204" pitchFamily="34" charset="0"/>
              <a:buChar char="•"/>
            </a:pPr>
            <a:endParaRPr lang="en-IN" sz="2400" dirty="0"/>
          </a:p>
        </p:txBody>
      </p:sp>
      <p:sp>
        <p:nvSpPr>
          <p:cNvPr id="6" name="TextBox 5">
            <a:extLst>
              <a:ext uri="{FF2B5EF4-FFF2-40B4-BE49-F238E27FC236}">
                <a16:creationId xmlns:a16="http://schemas.microsoft.com/office/drawing/2014/main" id="{9C5BA26F-8C74-D979-4E9F-DCAE469A17ED}"/>
              </a:ext>
            </a:extLst>
          </p:cNvPr>
          <p:cNvSpPr txBox="1"/>
          <p:nvPr/>
        </p:nvSpPr>
        <p:spPr>
          <a:xfrm>
            <a:off x="1828801" y="5833487"/>
            <a:ext cx="6096000" cy="369332"/>
          </a:xfrm>
          <a:prstGeom prst="rect">
            <a:avLst/>
          </a:prstGeom>
          <a:noFill/>
        </p:spPr>
        <p:txBody>
          <a:bodyPr wrap="square">
            <a:spAutoFit/>
          </a:bodyPr>
          <a:lstStyle/>
          <a:p>
            <a:r>
              <a:rPr lang="en-US" sz="1800" dirty="0"/>
              <a:t>Source: </a:t>
            </a:r>
            <a:r>
              <a:rPr lang="en-IN" dirty="0" err="1"/>
              <a:t>pharmwiki</a:t>
            </a:r>
            <a:r>
              <a:rPr lang="en-IN" dirty="0"/>
              <a:t>, 2020</a:t>
            </a:r>
            <a:endParaRPr lang="en-IN" sz="1800" dirty="0"/>
          </a:p>
        </p:txBody>
      </p:sp>
      <p:pic>
        <p:nvPicPr>
          <p:cNvPr id="7" name="Picture 6">
            <a:extLst>
              <a:ext uri="{FF2B5EF4-FFF2-40B4-BE49-F238E27FC236}">
                <a16:creationId xmlns:a16="http://schemas.microsoft.com/office/drawing/2014/main" id="{D4C83AED-5FA4-F74A-7B1A-0DB0C22C06BB}"/>
              </a:ext>
            </a:extLst>
          </p:cNvPr>
          <p:cNvPicPr>
            <a:picLocks noChangeAspect="1"/>
          </p:cNvPicPr>
          <p:nvPr/>
        </p:nvPicPr>
        <p:blipFill>
          <a:blip r:embed="rId3"/>
          <a:stretch>
            <a:fillRect/>
          </a:stretch>
        </p:blipFill>
        <p:spPr>
          <a:xfrm>
            <a:off x="249382" y="2129476"/>
            <a:ext cx="6259945" cy="3493923"/>
          </a:xfrm>
          <a:prstGeom prst="rect">
            <a:avLst/>
          </a:prstGeom>
        </p:spPr>
      </p:pic>
    </p:spTree>
    <p:extLst>
      <p:ext uri="{BB962C8B-B14F-4D97-AF65-F5344CB8AC3E}">
        <p14:creationId xmlns:p14="http://schemas.microsoft.com/office/powerpoint/2010/main" val="416760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DAF0-C208-F83B-4382-F37F1DC3967B}"/>
              </a:ext>
            </a:extLst>
          </p:cNvPr>
          <p:cNvSpPr>
            <a:spLocks noGrp="1"/>
          </p:cNvSpPr>
          <p:nvPr>
            <p:ph type="title"/>
          </p:nvPr>
        </p:nvSpPr>
        <p:spPr/>
        <p:txBody>
          <a:bodyPr>
            <a:normAutofit/>
          </a:bodyPr>
          <a:lstStyle/>
          <a:p>
            <a:r>
              <a:rPr lang="en-IN" b="1" dirty="0">
                <a:solidFill>
                  <a:schemeClr val="accent2"/>
                </a:solidFill>
              </a:rPr>
              <a:t>Non-Pharmacological Treatment</a:t>
            </a:r>
            <a:endParaRPr lang="en-IN" dirty="0">
              <a:solidFill>
                <a:schemeClr val="accent2"/>
              </a:solidFill>
            </a:endParaRPr>
          </a:p>
        </p:txBody>
      </p:sp>
      <p:sp>
        <p:nvSpPr>
          <p:cNvPr id="3" name="Content Placeholder 2">
            <a:extLst>
              <a:ext uri="{FF2B5EF4-FFF2-40B4-BE49-F238E27FC236}">
                <a16:creationId xmlns:a16="http://schemas.microsoft.com/office/drawing/2014/main" id="{6707E9C5-42F5-5B3D-E8EB-2FBDD3DD4262}"/>
              </a:ext>
            </a:extLst>
          </p:cNvPr>
          <p:cNvSpPr>
            <a:spLocks noGrp="1"/>
          </p:cNvSpPr>
          <p:nvPr>
            <p:ph idx="1"/>
          </p:nvPr>
        </p:nvSpPr>
        <p:spPr>
          <a:xfrm>
            <a:off x="367144" y="1498018"/>
            <a:ext cx="3484419" cy="4728524"/>
          </a:xfrm>
        </p:spPr>
        <p:txBody>
          <a:bodyPr>
            <a:normAutofit/>
          </a:bodyPr>
          <a:lstStyle/>
          <a:p>
            <a:pPr marL="342900" lvl="0" indent="-342900">
              <a:buFont typeface="Arial" panose="020B0604020202020204" pitchFamily="34" charset="0"/>
              <a:buChar char="•"/>
            </a:pPr>
            <a:r>
              <a:rPr lang="en-IN" sz="2400" dirty="0"/>
              <a:t>Patient education</a:t>
            </a:r>
          </a:p>
          <a:p>
            <a:pPr marL="342900" lvl="0" indent="-342900">
              <a:buFont typeface="Arial" panose="020B0604020202020204" pitchFamily="34" charset="0"/>
              <a:buChar char="•"/>
            </a:pPr>
            <a:r>
              <a:rPr lang="en-IN" sz="2400" dirty="0"/>
              <a:t>Physiotherapy</a:t>
            </a:r>
          </a:p>
          <a:p>
            <a:pPr marL="342900" lvl="0" indent="-342900">
              <a:buFont typeface="Arial" panose="020B0604020202020204" pitchFamily="34" charset="0"/>
              <a:buChar char="•"/>
            </a:pPr>
            <a:r>
              <a:rPr lang="en-IN" sz="2400" dirty="0"/>
              <a:t>Occupational therapy</a:t>
            </a:r>
          </a:p>
          <a:p>
            <a:pPr marL="342900" lvl="0" indent="-342900">
              <a:buFont typeface="Arial" panose="020B0604020202020204" pitchFamily="34" charset="0"/>
              <a:buChar char="•"/>
            </a:pPr>
            <a:r>
              <a:rPr lang="en-IN" sz="2400" dirty="0"/>
              <a:t>Regular physical activity</a:t>
            </a:r>
          </a:p>
          <a:p>
            <a:pPr marL="342900" lvl="0" indent="-342900">
              <a:buFont typeface="Arial" panose="020B0604020202020204" pitchFamily="34" charset="0"/>
              <a:buChar char="•"/>
            </a:pPr>
            <a:r>
              <a:rPr lang="en-IN" sz="2400" dirty="0"/>
              <a:t>Smoking cessation</a:t>
            </a:r>
          </a:p>
          <a:p>
            <a:pPr marL="342900" lvl="0" indent="-342900">
              <a:buFont typeface="Arial" panose="020B0604020202020204" pitchFamily="34" charset="0"/>
              <a:buChar char="•"/>
            </a:pPr>
            <a:r>
              <a:rPr lang="en-IN" sz="2400" dirty="0"/>
              <a:t>Weight management</a:t>
            </a:r>
          </a:p>
          <a:p>
            <a:pPr marL="342900" indent="-342900">
              <a:buFont typeface="Arial" panose="020B0604020202020204" pitchFamily="34" charset="0"/>
              <a:buChar char="•"/>
            </a:pPr>
            <a:endParaRPr lang="en-IN" sz="2400" dirty="0"/>
          </a:p>
        </p:txBody>
      </p:sp>
      <p:pic>
        <p:nvPicPr>
          <p:cNvPr id="5" name="Picture 4">
            <a:extLst>
              <a:ext uri="{FF2B5EF4-FFF2-40B4-BE49-F238E27FC236}">
                <a16:creationId xmlns:a16="http://schemas.microsoft.com/office/drawing/2014/main" id="{18C056E0-54D4-9E18-72B7-56CF5A88D961}"/>
              </a:ext>
            </a:extLst>
          </p:cNvPr>
          <p:cNvPicPr>
            <a:picLocks noChangeAspect="1"/>
          </p:cNvPicPr>
          <p:nvPr/>
        </p:nvPicPr>
        <p:blipFill>
          <a:blip r:embed="rId3"/>
          <a:stretch>
            <a:fillRect/>
          </a:stretch>
        </p:blipFill>
        <p:spPr>
          <a:xfrm>
            <a:off x="4017817" y="2135015"/>
            <a:ext cx="8025245" cy="3424820"/>
          </a:xfrm>
          <a:prstGeom prst="rect">
            <a:avLst/>
          </a:prstGeom>
        </p:spPr>
      </p:pic>
      <p:sp>
        <p:nvSpPr>
          <p:cNvPr id="6" name="TextBox 5">
            <a:extLst>
              <a:ext uri="{FF2B5EF4-FFF2-40B4-BE49-F238E27FC236}">
                <a16:creationId xmlns:a16="http://schemas.microsoft.com/office/drawing/2014/main" id="{E96F6ACA-C25B-0815-CE44-DCD0C6C89557}"/>
              </a:ext>
            </a:extLst>
          </p:cNvPr>
          <p:cNvSpPr txBox="1"/>
          <p:nvPr/>
        </p:nvSpPr>
        <p:spPr>
          <a:xfrm>
            <a:off x="6594764" y="6012166"/>
            <a:ext cx="6096000" cy="369332"/>
          </a:xfrm>
          <a:prstGeom prst="rect">
            <a:avLst/>
          </a:prstGeom>
          <a:noFill/>
        </p:spPr>
        <p:txBody>
          <a:bodyPr wrap="square">
            <a:spAutoFit/>
          </a:bodyPr>
          <a:lstStyle/>
          <a:p>
            <a:r>
              <a:rPr lang="en-US" sz="1800" dirty="0"/>
              <a:t>Source: </a:t>
            </a:r>
            <a:r>
              <a:rPr lang="en-IN" sz="1800" dirty="0"/>
              <a:t> </a:t>
            </a:r>
            <a:r>
              <a:rPr lang="en-IN" dirty="0"/>
              <a:t>Brody, 2022</a:t>
            </a:r>
            <a:endParaRPr lang="en-IN" sz="1800" dirty="0"/>
          </a:p>
        </p:txBody>
      </p:sp>
    </p:spTree>
    <p:extLst>
      <p:ext uri="{BB962C8B-B14F-4D97-AF65-F5344CB8AC3E}">
        <p14:creationId xmlns:p14="http://schemas.microsoft.com/office/powerpoint/2010/main" val="1508366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E610-2684-F3A8-A833-CFBD32BE0493}"/>
              </a:ext>
            </a:extLst>
          </p:cNvPr>
          <p:cNvSpPr>
            <a:spLocks noGrp="1"/>
          </p:cNvSpPr>
          <p:nvPr>
            <p:ph type="title"/>
          </p:nvPr>
        </p:nvSpPr>
        <p:spPr>
          <a:xfrm>
            <a:off x="725424" y="0"/>
            <a:ext cx="10741152" cy="1132258"/>
          </a:xfrm>
        </p:spPr>
        <p:txBody>
          <a:bodyPr/>
          <a:lstStyle/>
          <a:p>
            <a:r>
              <a:rPr lang="en-IN" b="1" dirty="0">
                <a:solidFill>
                  <a:schemeClr val="accent2"/>
                </a:solidFill>
              </a:rPr>
              <a:t>Comorbidities</a:t>
            </a:r>
            <a:endParaRPr lang="en-IN" dirty="0">
              <a:solidFill>
                <a:schemeClr val="accent2"/>
              </a:solidFill>
            </a:endParaRPr>
          </a:p>
        </p:txBody>
      </p:sp>
      <p:sp>
        <p:nvSpPr>
          <p:cNvPr id="3" name="Content Placeholder 2">
            <a:extLst>
              <a:ext uri="{FF2B5EF4-FFF2-40B4-BE49-F238E27FC236}">
                <a16:creationId xmlns:a16="http://schemas.microsoft.com/office/drawing/2014/main" id="{2BBCCD77-2812-47F9-0C3F-66020D2FB4A1}"/>
              </a:ext>
            </a:extLst>
          </p:cNvPr>
          <p:cNvSpPr>
            <a:spLocks noGrp="1"/>
          </p:cNvSpPr>
          <p:nvPr>
            <p:ph idx="1"/>
          </p:nvPr>
        </p:nvSpPr>
        <p:spPr>
          <a:xfrm>
            <a:off x="8091053" y="1289698"/>
            <a:ext cx="3553691" cy="4728524"/>
          </a:xfrm>
        </p:spPr>
        <p:txBody>
          <a:bodyPr>
            <a:normAutofit/>
          </a:bodyPr>
          <a:lstStyle/>
          <a:p>
            <a:pPr marL="285750" lvl="0" indent="-285750">
              <a:buFont typeface="Arial" panose="020B0604020202020204" pitchFamily="34" charset="0"/>
              <a:buChar char="•"/>
            </a:pPr>
            <a:r>
              <a:rPr lang="en-IN" sz="2000" dirty="0"/>
              <a:t>Cardiovascular disease</a:t>
            </a:r>
          </a:p>
          <a:p>
            <a:pPr marL="285750" lvl="0" indent="-285750">
              <a:buFont typeface="Arial" panose="020B0604020202020204" pitchFamily="34" charset="0"/>
              <a:buChar char="•"/>
            </a:pPr>
            <a:r>
              <a:rPr lang="en-IN" sz="2000" dirty="0"/>
              <a:t>Osteoporosis</a:t>
            </a:r>
          </a:p>
          <a:p>
            <a:pPr marL="285750" lvl="0" indent="-285750">
              <a:buFont typeface="Arial" panose="020B0604020202020204" pitchFamily="34" charset="0"/>
              <a:buChar char="•"/>
            </a:pPr>
            <a:r>
              <a:rPr lang="en-IN" sz="2000" dirty="0"/>
              <a:t>Depression and anxiety</a:t>
            </a:r>
          </a:p>
          <a:p>
            <a:pPr marL="285750" lvl="0" indent="-285750">
              <a:buFont typeface="Arial" panose="020B0604020202020204" pitchFamily="34" charset="0"/>
              <a:buChar char="•"/>
            </a:pPr>
            <a:r>
              <a:rPr lang="en-IN" sz="2000" dirty="0"/>
              <a:t>Interstitial lung disease</a:t>
            </a:r>
          </a:p>
          <a:p>
            <a:pPr marL="285750" lvl="0" indent="-285750">
              <a:buFont typeface="Arial" panose="020B0604020202020204" pitchFamily="34" charset="0"/>
              <a:buChar char="•"/>
            </a:pPr>
            <a:r>
              <a:rPr lang="en-IN" sz="2000" dirty="0"/>
              <a:t>Increased infection risk</a:t>
            </a:r>
          </a:p>
          <a:p>
            <a:pPr marL="285750" indent="-285750">
              <a:buFont typeface="Arial" panose="020B0604020202020204" pitchFamily="34" charset="0"/>
              <a:buChar char="•"/>
            </a:pPr>
            <a:r>
              <a:rPr lang="en-IN" sz="2000" dirty="0"/>
              <a:t>Metabolic disorders</a:t>
            </a:r>
          </a:p>
        </p:txBody>
      </p:sp>
      <p:pic>
        <p:nvPicPr>
          <p:cNvPr id="4" name="Picture 3" descr="Rheumatoid Arthritis Complications: What RA Patients Need to Know">
            <a:extLst>
              <a:ext uri="{FF2B5EF4-FFF2-40B4-BE49-F238E27FC236}">
                <a16:creationId xmlns:a16="http://schemas.microsoft.com/office/drawing/2014/main" id="{5A072AF3-DFA5-A672-0D3D-665E4F1B7239}"/>
              </a:ext>
            </a:extLst>
          </p:cNvPr>
          <p:cNvPicPr>
            <a:picLocks noChangeAspect="1"/>
          </p:cNvPicPr>
          <p:nvPr/>
        </p:nvPicPr>
        <p:blipFill>
          <a:blip r:embed="rId3"/>
          <a:stretch>
            <a:fillRect/>
          </a:stretch>
        </p:blipFill>
        <p:spPr>
          <a:xfrm>
            <a:off x="381433" y="1289698"/>
            <a:ext cx="7411320" cy="4940880"/>
          </a:xfrm>
          <a:prstGeom prst="rect">
            <a:avLst/>
          </a:prstGeom>
        </p:spPr>
      </p:pic>
      <p:sp>
        <p:nvSpPr>
          <p:cNvPr id="6" name="TextBox 5">
            <a:extLst>
              <a:ext uri="{FF2B5EF4-FFF2-40B4-BE49-F238E27FC236}">
                <a16:creationId xmlns:a16="http://schemas.microsoft.com/office/drawing/2014/main" id="{4D3B8827-CF6B-E7DE-1808-418074A2D900}"/>
              </a:ext>
            </a:extLst>
          </p:cNvPr>
          <p:cNvSpPr txBox="1"/>
          <p:nvPr/>
        </p:nvSpPr>
        <p:spPr>
          <a:xfrm>
            <a:off x="1696753" y="6388018"/>
            <a:ext cx="6096000" cy="369332"/>
          </a:xfrm>
          <a:prstGeom prst="rect">
            <a:avLst/>
          </a:prstGeom>
          <a:noFill/>
        </p:spPr>
        <p:txBody>
          <a:bodyPr wrap="square">
            <a:spAutoFit/>
          </a:bodyPr>
          <a:lstStyle/>
          <a:p>
            <a:r>
              <a:rPr lang="en-US" sz="1800" dirty="0"/>
              <a:t>Source: </a:t>
            </a:r>
            <a:r>
              <a:rPr lang="en-IN" sz="1800" dirty="0"/>
              <a:t> </a:t>
            </a:r>
            <a:r>
              <a:rPr lang="en-IN" dirty="0"/>
              <a:t>Dr Chavan Hospital Nashik, 2025</a:t>
            </a:r>
            <a:endParaRPr lang="en-IN" sz="1800" dirty="0"/>
          </a:p>
        </p:txBody>
      </p:sp>
    </p:spTree>
    <p:extLst>
      <p:ext uri="{BB962C8B-B14F-4D97-AF65-F5344CB8AC3E}">
        <p14:creationId xmlns:p14="http://schemas.microsoft.com/office/powerpoint/2010/main" val="382117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D0570-D920-9E3B-C0AF-BC0EE221D16C}"/>
              </a:ext>
            </a:extLst>
          </p:cNvPr>
          <p:cNvSpPr>
            <a:spLocks noGrp="1"/>
          </p:cNvSpPr>
          <p:nvPr>
            <p:ph type="title"/>
          </p:nvPr>
        </p:nvSpPr>
        <p:spPr/>
        <p:txBody>
          <a:bodyPr>
            <a:normAutofit/>
          </a:bodyPr>
          <a:lstStyle/>
          <a:p>
            <a:r>
              <a:rPr lang="en-IN" b="1" dirty="0">
                <a:solidFill>
                  <a:schemeClr val="accent2"/>
                </a:solidFill>
              </a:rPr>
              <a:t>Prevention of Rheumatoid Arthritis</a:t>
            </a:r>
            <a:endParaRPr lang="en-IN" dirty="0">
              <a:solidFill>
                <a:schemeClr val="accent2"/>
              </a:solidFill>
            </a:endParaRPr>
          </a:p>
        </p:txBody>
      </p:sp>
      <p:sp>
        <p:nvSpPr>
          <p:cNvPr id="3" name="Content Placeholder 2">
            <a:extLst>
              <a:ext uri="{FF2B5EF4-FFF2-40B4-BE49-F238E27FC236}">
                <a16:creationId xmlns:a16="http://schemas.microsoft.com/office/drawing/2014/main" id="{76722EBC-910C-B322-8C71-CA791B370C5E}"/>
              </a:ext>
            </a:extLst>
          </p:cNvPr>
          <p:cNvSpPr>
            <a:spLocks noGrp="1"/>
          </p:cNvSpPr>
          <p:nvPr>
            <p:ph idx="1"/>
          </p:nvPr>
        </p:nvSpPr>
        <p:spPr>
          <a:xfrm>
            <a:off x="560196" y="1540019"/>
            <a:ext cx="3858493" cy="4728524"/>
          </a:xfrm>
        </p:spPr>
        <p:txBody>
          <a:bodyPr>
            <a:normAutofit/>
          </a:bodyPr>
          <a:lstStyle/>
          <a:p>
            <a:pPr marL="342900" lvl="0" indent="-342900">
              <a:buFont typeface="Arial" panose="020B0604020202020204" pitchFamily="34" charset="0"/>
              <a:buChar char="•"/>
            </a:pPr>
            <a:r>
              <a:rPr lang="en-IN" sz="2000" dirty="0"/>
              <a:t>Encourage smoking cessation</a:t>
            </a:r>
          </a:p>
          <a:p>
            <a:pPr marL="342900" lvl="0" indent="-342900">
              <a:buFont typeface="Arial" panose="020B0604020202020204" pitchFamily="34" charset="0"/>
              <a:buChar char="•"/>
            </a:pPr>
            <a:r>
              <a:rPr lang="en-IN" sz="2000" dirty="0"/>
              <a:t>Encourage healthy weight for the body (NHS, 2023)</a:t>
            </a:r>
          </a:p>
          <a:p>
            <a:pPr marL="342900" lvl="0" indent="-342900">
              <a:buFont typeface="Arial" panose="020B0604020202020204" pitchFamily="34" charset="0"/>
              <a:buChar char="•"/>
            </a:pPr>
            <a:r>
              <a:rPr lang="en-IN" sz="2000" dirty="0"/>
              <a:t>Promote regular exercise</a:t>
            </a:r>
          </a:p>
          <a:p>
            <a:pPr marL="342900" lvl="0" indent="-342900">
              <a:buFont typeface="Arial" panose="020B0604020202020204" pitchFamily="34" charset="0"/>
              <a:buChar char="•"/>
            </a:pPr>
            <a:r>
              <a:rPr lang="en-IN" sz="2000" dirty="0"/>
              <a:t>The prompt diagnosis and management of disease is essential.</a:t>
            </a:r>
          </a:p>
          <a:p>
            <a:pPr marL="342900" lvl="0" indent="-342900">
              <a:buFont typeface="Arial" panose="020B0604020202020204" pitchFamily="34" charset="0"/>
              <a:buChar char="•"/>
            </a:pPr>
            <a:r>
              <a:rPr lang="en-IN" sz="2000" dirty="0"/>
              <a:t>Educating and informing patients</a:t>
            </a:r>
          </a:p>
          <a:p>
            <a:pPr marL="342900" lvl="0" indent="-342900">
              <a:buFont typeface="Arial" panose="020B0604020202020204" pitchFamily="34" charset="0"/>
              <a:buChar char="•"/>
            </a:pPr>
            <a:r>
              <a:rPr lang="en-IN" sz="2000" dirty="0"/>
              <a:t>Regular checkup to avoid complications</a:t>
            </a:r>
          </a:p>
          <a:p>
            <a:pPr marL="342900" indent="-342900">
              <a:buFont typeface="Arial" panose="020B0604020202020204" pitchFamily="34" charset="0"/>
              <a:buChar char="•"/>
            </a:pPr>
            <a:endParaRPr lang="en-IN" sz="2000" dirty="0"/>
          </a:p>
        </p:txBody>
      </p:sp>
      <p:pic>
        <p:nvPicPr>
          <p:cNvPr id="6" name="Picture 5">
            <a:extLst>
              <a:ext uri="{FF2B5EF4-FFF2-40B4-BE49-F238E27FC236}">
                <a16:creationId xmlns:a16="http://schemas.microsoft.com/office/drawing/2014/main" id="{01220513-3973-C9EA-7B4C-5017AFE39023}"/>
              </a:ext>
            </a:extLst>
          </p:cNvPr>
          <p:cNvPicPr>
            <a:picLocks noChangeAspect="1"/>
          </p:cNvPicPr>
          <p:nvPr/>
        </p:nvPicPr>
        <p:blipFill>
          <a:blip r:embed="rId3"/>
          <a:stretch>
            <a:fillRect/>
          </a:stretch>
        </p:blipFill>
        <p:spPr>
          <a:xfrm>
            <a:off x="4647286" y="1972168"/>
            <a:ext cx="6887536" cy="4296375"/>
          </a:xfrm>
          <a:prstGeom prst="rect">
            <a:avLst/>
          </a:prstGeom>
        </p:spPr>
      </p:pic>
      <p:sp>
        <p:nvSpPr>
          <p:cNvPr id="5" name="TextBox 4">
            <a:extLst>
              <a:ext uri="{FF2B5EF4-FFF2-40B4-BE49-F238E27FC236}">
                <a16:creationId xmlns:a16="http://schemas.microsoft.com/office/drawing/2014/main" id="{F795A3AC-08EF-D69E-3BC8-E48956F36672}"/>
              </a:ext>
            </a:extLst>
          </p:cNvPr>
          <p:cNvSpPr txBox="1"/>
          <p:nvPr/>
        </p:nvSpPr>
        <p:spPr>
          <a:xfrm>
            <a:off x="6788728" y="6307574"/>
            <a:ext cx="6096000" cy="369332"/>
          </a:xfrm>
          <a:prstGeom prst="rect">
            <a:avLst/>
          </a:prstGeom>
          <a:noFill/>
        </p:spPr>
        <p:txBody>
          <a:bodyPr wrap="square">
            <a:spAutoFit/>
          </a:bodyPr>
          <a:lstStyle/>
          <a:p>
            <a:r>
              <a:rPr lang="en-US" sz="1800" dirty="0"/>
              <a:t>Source: </a:t>
            </a:r>
            <a:r>
              <a:rPr lang="en-IN" sz="1800" dirty="0"/>
              <a:t> </a:t>
            </a:r>
            <a:r>
              <a:rPr lang="en-IN" dirty="0"/>
              <a:t>Adhikari </a:t>
            </a:r>
            <a:r>
              <a:rPr lang="en-IN" i="1" dirty="0"/>
              <a:t>et al</a:t>
            </a:r>
            <a:r>
              <a:rPr lang="en-IN" dirty="0"/>
              <a:t>., 2024</a:t>
            </a:r>
            <a:endParaRPr lang="en-IN" sz="1800" dirty="0"/>
          </a:p>
        </p:txBody>
      </p:sp>
    </p:spTree>
    <p:extLst>
      <p:ext uri="{BB962C8B-B14F-4D97-AF65-F5344CB8AC3E}">
        <p14:creationId xmlns:p14="http://schemas.microsoft.com/office/powerpoint/2010/main" val="109613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02BA-2C3A-0483-4A72-6F30AB065424}"/>
              </a:ext>
            </a:extLst>
          </p:cNvPr>
          <p:cNvSpPr>
            <a:spLocks noGrp="1"/>
          </p:cNvSpPr>
          <p:nvPr>
            <p:ph type="title"/>
          </p:nvPr>
        </p:nvSpPr>
        <p:spPr/>
        <p:txBody>
          <a:bodyPr/>
          <a:lstStyle/>
          <a:p>
            <a:r>
              <a:rPr lang="en-IN" b="1" dirty="0">
                <a:solidFill>
                  <a:schemeClr val="accent2"/>
                </a:solidFill>
              </a:rPr>
              <a:t>Co-productive Care</a:t>
            </a:r>
            <a:r>
              <a:rPr lang="en-IN" dirty="0">
                <a:solidFill>
                  <a:schemeClr val="accent2"/>
                </a:solidFill>
              </a:rPr>
              <a:t> </a:t>
            </a:r>
          </a:p>
        </p:txBody>
      </p:sp>
      <p:sp>
        <p:nvSpPr>
          <p:cNvPr id="3" name="Content Placeholder 2">
            <a:extLst>
              <a:ext uri="{FF2B5EF4-FFF2-40B4-BE49-F238E27FC236}">
                <a16:creationId xmlns:a16="http://schemas.microsoft.com/office/drawing/2014/main" id="{45DF48CE-F7DE-73FA-DA68-599586B03B9D}"/>
              </a:ext>
            </a:extLst>
          </p:cNvPr>
          <p:cNvSpPr>
            <a:spLocks noGrp="1"/>
          </p:cNvSpPr>
          <p:nvPr>
            <p:ph idx="1"/>
          </p:nvPr>
        </p:nvSpPr>
        <p:spPr>
          <a:xfrm>
            <a:off x="7453745" y="1594320"/>
            <a:ext cx="5292437" cy="4728524"/>
          </a:xfrm>
        </p:spPr>
        <p:txBody>
          <a:bodyPr>
            <a:normAutofit/>
          </a:bodyPr>
          <a:lstStyle/>
          <a:p>
            <a:pPr marL="342900" lvl="0" indent="-342900">
              <a:buFont typeface="Arial" panose="020B0604020202020204" pitchFamily="34" charset="0"/>
              <a:buChar char="•"/>
            </a:pPr>
            <a:r>
              <a:rPr lang="en-IN" sz="2400" dirty="0"/>
              <a:t>Effective communication</a:t>
            </a:r>
          </a:p>
          <a:p>
            <a:pPr marL="342900" lvl="0" indent="-342900">
              <a:buFont typeface="Arial" panose="020B0604020202020204" pitchFamily="34" charset="0"/>
              <a:buChar char="•"/>
            </a:pPr>
            <a:r>
              <a:rPr lang="en-IN" sz="2400" dirty="0"/>
              <a:t>Clinical decision-making</a:t>
            </a:r>
          </a:p>
          <a:p>
            <a:pPr marL="342900" lvl="0" indent="-342900">
              <a:buFont typeface="Arial" panose="020B0604020202020204" pitchFamily="34" charset="0"/>
              <a:buChar char="•"/>
            </a:pPr>
            <a:r>
              <a:rPr lang="en-IN" sz="2400" dirty="0"/>
              <a:t>Shared decision-making</a:t>
            </a:r>
          </a:p>
          <a:p>
            <a:pPr marL="342900" lvl="0" indent="-342900">
              <a:buFont typeface="Arial" panose="020B0604020202020204" pitchFamily="34" charset="0"/>
              <a:buChar char="•"/>
            </a:pPr>
            <a:r>
              <a:rPr lang="en-IN" sz="2400" dirty="0"/>
              <a:t>Teamwork</a:t>
            </a:r>
          </a:p>
          <a:p>
            <a:pPr marL="342900" lvl="0" indent="-342900">
              <a:buFont typeface="Arial" panose="020B0604020202020204" pitchFamily="34" charset="0"/>
              <a:buChar char="•"/>
            </a:pPr>
            <a:r>
              <a:rPr lang="en-IN" sz="2400" dirty="0"/>
              <a:t>Values &amp; Behaviours</a:t>
            </a:r>
          </a:p>
          <a:p>
            <a:pPr marL="342900" lvl="0" indent="-342900">
              <a:buFont typeface="Arial" panose="020B0604020202020204" pitchFamily="34" charset="0"/>
              <a:buChar char="•"/>
            </a:pPr>
            <a:r>
              <a:rPr lang="en-IN" sz="2400" dirty="0"/>
              <a:t>Compassion and empathy</a:t>
            </a:r>
          </a:p>
          <a:p>
            <a:pPr marL="342900" lvl="0" indent="-342900">
              <a:buFont typeface="Arial" panose="020B0604020202020204" pitchFamily="34" charset="0"/>
              <a:buChar char="•"/>
            </a:pPr>
            <a:r>
              <a:rPr lang="en-IN" sz="2400" dirty="0"/>
              <a:t>Respect and dignity</a:t>
            </a:r>
          </a:p>
          <a:p>
            <a:pPr marL="342900" lvl="0" indent="-342900">
              <a:buFont typeface="Arial" panose="020B0604020202020204" pitchFamily="34" charset="0"/>
              <a:buChar char="•"/>
            </a:pPr>
            <a:r>
              <a:rPr lang="en-IN" sz="2400" dirty="0"/>
              <a:t>Cultural competence</a:t>
            </a:r>
          </a:p>
          <a:p>
            <a:pPr marL="342900" indent="-342900">
              <a:buFont typeface="Arial" panose="020B0604020202020204" pitchFamily="34" charset="0"/>
              <a:buChar char="•"/>
            </a:pPr>
            <a:r>
              <a:rPr lang="en-IN" sz="2400" dirty="0"/>
              <a:t>Patient empowerment</a:t>
            </a:r>
          </a:p>
        </p:txBody>
      </p:sp>
      <p:pic>
        <p:nvPicPr>
          <p:cNvPr id="5" name="Picture 4">
            <a:extLst>
              <a:ext uri="{FF2B5EF4-FFF2-40B4-BE49-F238E27FC236}">
                <a16:creationId xmlns:a16="http://schemas.microsoft.com/office/drawing/2014/main" id="{8AD79975-4F18-C131-45C5-E5DBF7EB60EE}"/>
              </a:ext>
            </a:extLst>
          </p:cNvPr>
          <p:cNvPicPr>
            <a:picLocks noChangeAspect="1"/>
          </p:cNvPicPr>
          <p:nvPr/>
        </p:nvPicPr>
        <p:blipFill>
          <a:blip r:embed="rId3"/>
          <a:stretch>
            <a:fillRect/>
          </a:stretch>
        </p:blipFill>
        <p:spPr>
          <a:xfrm>
            <a:off x="340263" y="1902627"/>
            <a:ext cx="6773220" cy="4420217"/>
          </a:xfrm>
          <a:prstGeom prst="rect">
            <a:avLst/>
          </a:prstGeom>
        </p:spPr>
      </p:pic>
      <p:sp>
        <p:nvSpPr>
          <p:cNvPr id="6" name="TextBox 5">
            <a:extLst>
              <a:ext uri="{FF2B5EF4-FFF2-40B4-BE49-F238E27FC236}">
                <a16:creationId xmlns:a16="http://schemas.microsoft.com/office/drawing/2014/main" id="{73178B1D-BA05-1F24-82AD-E267F7A667F1}"/>
              </a:ext>
            </a:extLst>
          </p:cNvPr>
          <p:cNvSpPr txBox="1"/>
          <p:nvPr/>
        </p:nvSpPr>
        <p:spPr>
          <a:xfrm>
            <a:off x="2064328" y="6322844"/>
            <a:ext cx="6373090" cy="369332"/>
          </a:xfrm>
          <a:prstGeom prst="rect">
            <a:avLst/>
          </a:prstGeom>
          <a:noFill/>
        </p:spPr>
        <p:txBody>
          <a:bodyPr wrap="square">
            <a:spAutoFit/>
          </a:bodyPr>
          <a:lstStyle/>
          <a:p>
            <a:r>
              <a:rPr lang="en-US" sz="1800" dirty="0"/>
              <a:t>Source: </a:t>
            </a:r>
            <a:r>
              <a:rPr lang="en-IN" dirty="0"/>
              <a:t>Adhikari </a:t>
            </a:r>
            <a:r>
              <a:rPr lang="en-IN" i="1" dirty="0"/>
              <a:t>et al</a:t>
            </a:r>
            <a:r>
              <a:rPr lang="en-IN" dirty="0"/>
              <a:t>., 2024</a:t>
            </a:r>
            <a:endParaRPr lang="en-IN" sz="1800" dirty="0"/>
          </a:p>
        </p:txBody>
      </p:sp>
    </p:spTree>
    <p:extLst>
      <p:ext uri="{BB962C8B-B14F-4D97-AF65-F5344CB8AC3E}">
        <p14:creationId xmlns:p14="http://schemas.microsoft.com/office/powerpoint/2010/main" val="40049855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97AFE-E72D-AF5F-6041-DC1145080232}"/>
              </a:ext>
            </a:extLst>
          </p:cNvPr>
          <p:cNvSpPr>
            <a:spLocks noGrp="1"/>
          </p:cNvSpPr>
          <p:nvPr>
            <p:ph type="title"/>
          </p:nvPr>
        </p:nvSpPr>
        <p:spPr/>
        <p:txBody>
          <a:bodyPr>
            <a:normAutofit/>
          </a:bodyPr>
          <a:lstStyle/>
          <a:p>
            <a:r>
              <a:rPr lang="en-IN" b="1" dirty="0">
                <a:solidFill>
                  <a:schemeClr val="accent2"/>
                </a:solidFill>
              </a:rPr>
              <a:t>Comprehensive Model of Personalised Care</a:t>
            </a:r>
            <a:endParaRPr lang="en-IN" dirty="0">
              <a:solidFill>
                <a:schemeClr val="accent2"/>
              </a:solidFill>
            </a:endParaRPr>
          </a:p>
        </p:txBody>
      </p:sp>
      <p:sp>
        <p:nvSpPr>
          <p:cNvPr id="3" name="Content Placeholder 2">
            <a:extLst>
              <a:ext uri="{FF2B5EF4-FFF2-40B4-BE49-F238E27FC236}">
                <a16:creationId xmlns:a16="http://schemas.microsoft.com/office/drawing/2014/main" id="{A2B5DAAA-BBB6-1482-E867-AE7A6D4099B9}"/>
              </a:ext>
            </a:extLst>
          </p:cNvPr>
          <p:cNvSpPr>
            <a:spLocks noGrp="1"/>
          </p:cNvSpPr>
          <p:nvPr>
            <p:ph idx="1"/>
          </p:nvPr>
        </p:nvSpPr>
        <p:spPr>
          <a:xfrm>
            <a:off x="504798" y="1771312"/>
            <a:ext cx="3726872" cy="4728524"/>
          </a:xfrm>
        </p:spPr>
        <p:txBody>
          <a:bodyPr>
            <a:normAutofit/>
          </a:bodyPr>
          <a:lstStyle/>
          <a:p>
            <a:pPr marL="342900" lvl="0" indent="-342900">
              <a:buFont typeface="Arial" panose="020B0604020202020204" pitchFamily="34" charset="0"/>
              <a:buChar char="•"/>
            </a:pPr>
            <a:r>
              <a:rPr lang="en-IN" sz="2400" dirty="0"/>
              <a:t>Shared decision-making</a:t>
            </a:r>
          </a:p>
          <a:p>
            <a:pPr marL="342900" lvl="0" indent="-342900">
              <a:buFont typeface="Arial" panose="020B0604020202020204" pitchFamily="34" charset="0"/>
              <a:buChar char="•"/>
            </a:pPr>
            <a:r>
              <a:rPr lang="en-IN" sz="2400" dirty="0"/>
              <a:t>Planning for people's care and support is tailored to their personal needs </a:t>
            </a:r>
          </a:p>
          <a:p>
            <a:pPr marL="342900" lvl="0" indent="-342900">
              <a:buFont typeface="Arial" panose="020B0604020202020204" pitchFamily="34" charset="0"/>
              <a:buChar char="•"/>
            </a:pPr>
            <a:r>
              <a:rPr lang="en-IN" sz="2400" dirty="0"/>
              <a:t>Enabling choice</a:t>
            </a:r>
          </a:p>
          <a:p>
            <a:pPr marL="342900" lvl="0" indent="-342900">
              <a:buFont typeface="Arial" panose="020B0604020202020204" pitchFamily="34" charset="0"/>
              <a:buChar char="•"/>
            </a:pPr>
            <a:r>
              <a:rPr lang="en-IN" sz="2400" dirty="0"/>
              <a:t>Social prescribing (WHO, 2023)</a:t>
            </a:r>
          </a:p>
          <a:p>
            <a:pPr marL="342900" lvl="0" indent="-342900">
              <a:buFont typeface="Arial" panose="020B0604020202020204" pitchFamily="34" charset="0"/>
              <a:buChar char="•"/>
            </a:pPr>
            <a:r>
              <a:rPr lang="en-IN" sz="2400" dirty="0"/>
              <a:t>Supported self-management</a:t>
            </a:r>
          </a:p>
          <a:p>
            <a:pPr marL="342900" indent="-342900">
              <a:buFont typeface="Arial" panose="020B0604020202020204" pitchFamily="34" charset="0"/>
              <a:buChar char="•"/>
            </a:pPr>
            <a:r>
              <a:rPr lang="en-IN" sz="2400" dirty="0"/>
              <a:t>Personal health budgets</a:t>
            </a:r>
          </a:p>
        </p:txBody>
      </p:sp>
      <p:pic>
        <p:nvPicPr>
          <p:cNvPr id="5" name="Picture 4">
            <a:extLst>
              <a:ext uri="{FF2B5EF4-FFF2-40B4-BE49-F238E27FC236}">
                <a16:creationId xmlns:a16="http://schemas.microsoft.com/office/drawing/2014/main" id="{EFB68757-A010-BD26-4ADA-2BCAAE94811B}"/>
              </a:ext>
            </a:extLst>
          </p:cNvPr>
          <p:cNvPicPr>
            <a:picLocks noChangeAspect="1"/>
          </p:cNvPicPr>
          <p:nvPr/>
        </p:nvPicPr>
        <p:blipFill>
          <a:blip r:embed="rId3"/>
          <a:stretch>
            <a:fillRect/>
          </a:stretch>
        </p:blipFill>
        <p:spPr>
          <a:xfrm>
            <a:off x="4397925" y="2064312"/>
            <a:ext cx="7552730" cy="4142525"/>
          </a:xfrm>
          <a:prstGeom prst="rect">
            <a:avLst/>
          </a:prstGeom>
        </p:spPr>
      </p:pic>
      <p:sp>
        <p:nvSpPr>
          <p:cNvPr id="6" name="TextBox 5">
            <a:extLst>
              <a:ext uri="{FF2B5EF4-FFF2-40B4-BE49-F238E27FC236}">
                <a16:creationId xmlns:a16="http://schemas.microsoft.com/office/drawing/2014/main" id="{600AE28D-CF60-449D-657F-F15F0BD3792C}"/>
              </a:ext>
            </a:extLst>
          </p:cNvPr>
          <p:cNvSpPr txBox="1"/>
          <p:nvPr/>
        </p:nvSpPr>
        <p:spPr>
          <a:xfrm>
            <a:off x="6289964" y="6307574"/>
            <a:ext cx="6096000" cy="369332"/>
          </a:xfrm>
          <a:prstGeom prst="rect">
            <a:avLst/>
          </a:prstGeom>
          <a:noFill/>
        </p:spPr>
        <p:txBody>
          <a:bodyPr wrap="square">
            <a:spAutoFit/>
          </a:bodyPr>
          <a:lstStyle/>
          <a:p>
            <a:r>
              <a:rPr lang="en-US" sz="1800" dirty="0"/>
              <a:t>Source: </a:t>
            </a:r>
            <a:r>
              <a:rPr lang="en-IN" dirty="0"/>
              <a:t>Manipalhospitals.com., 2025</a:t>
            </a:r>
            <a:endParaRPr lang="en-IN" sz="1800" dirty="0"/>
          </a:p>
        </p:txBody>
      </p:sp>
    </p:spTree>
    <p:extLst>
      <p:ext uri="{BB962C8B-B14F-4D97-AF65-F5344CB8AC3E}">
        <p14:creationId xmlns:p14="http://schemas.microsoft.com/office/powerpoint/2010/main" val="2643278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9A59B-BE75-0F6E-7EAD-03524B5AF7C0}"/>
              </a:ext>
            </a:extLst>
          </p:cNvPr>
          <p:cNvSpPr>
            <a:spLocks noGrp="1"/>
          </p:cNvSpPr>
          <p:nvPr>
            <p:ph type="title"/>
          </p:nvPr>
        </p:nvSpPr>
        <p:spPr/>
        <p:txBody>
          <a:bodyPr/>
          <a:lstStyle/>
          <a:p>
            <a:r>
              <a:rPr lang="en-IN" b="1" dirty="0">
                <a:solidFill>
                  <a:schemeClr val="accent2"/>
                </a:solidFill>
              </a:rPr>
              <a:t>Recommendations</a:t>
            </a:r>
            <a:endParaRPr lang="en-IN" dirty="0">
              <a:solidFill>
                <a:schemeClr val="accent2"/>
              </a:solidFill>
            </a:endParaRPr>
          </a:p>
        </p:txBody>
      </p:sp>
      <p:sp>
        <p:nvSpPr>
          <p:cNvPr id="3" name="Content Placeholder 2">
            <a:extLst>
              <a:ext uri="{FF2B5EF4-FFF2-40B4-BE49-F238E27FC236}">
                <a16:creationId xmlns:a16="http://schemas.microsoft.com/office/drawing/2014/main" id="{12928C02-1037-2F91-7C4C-5A635AEA88C1}"/>
              </a:ext>
            </a:extLst>
          </p:cNvPr>
          <p:cNvSpPr>
            <a:spLocks noGrp="1"/>
          </p:cNvSpPr>
          <p:nvPr>
            <p:ph idx="1"/>
          </p:nvPr>
        </p:nvSpPr>
        <p:spPr>
          <a:xfrm>
            <a:off x="7371051" y="1748473"/>
            <a:ext cx="4820949" cy="4728524"/>
          </a:xfrm>
        </p:spPr>
        <p:txBody>
          <a:bodyPr>
            <a:normAutofit lnSpcReduction="10000"/>
          </a:bodyPr>
          <a:lstStyle/>
          <a:p>
            <a:pPr marL="342900" lvl="0" indent="-342900">
              <a:buFont typeface="Arial" panose="020B0604020202020204" pitchFamily="34" charset="0"/>
              <a:buChar char="•"/>
            </a:pPr>
            <a:r>
              <a:rPr lang="en-IN" sz="2400" dirty="0"/>
              <a:t>Encourage early referral for Rheumatology services</a:t>
            </a:r>
          </a:p>
          <a:p>
            <a:pPr marL="342900" lvl="0" indent="-342900">
              <a:buFont typeface="Arial" panose="020B0604020202020204" pitchFamily="34" charset="0"/>
              <a:buChar char="•"/>
            </a:pPr>
            <a:r>
              <a:rPr lang="en-IN" sz="2400" dirty="0"/>
              <a:t>Expand availability of biological therapies</a:t>
            </a:r>
          </a:p>
          <a:p>
            <a:pPr marL="342900" lvl="0" indent="-342900">
              <a:buFont typeface="Arial" panose="020B0604020202020204" pitchFamily="34" charset="0"/>
              <a:buChar char="•"/>
            </a:pPr>
            <a:r>
              <a:rPr lang="en-IN" sz="2400" dirty="0"/>
              <a:t>Strengthen multidisciplinary care (NICE, 2022)</a:t>
            </a:r>
          </a:p>
          <a:p>
            <a:pPr marL="342900" lvl="0" indent="-342900">
              <a:buFont typeface="Arial" panose="020B0604020202020204" pitchFamily="34" charset="0"/>
              <a:buChar char="•"/>
            </a:pPr>
            <a:r>
              <a:rPr lang="en-IN" sz="2400" dirty="0"/>
              <a:t>Increase patient education programmes</a:t>
            </a:r>
          </a:p>
          <a:p>
            <a:pPr marL="342900" lvl="0" indent="-342900">
              <a:buFont typeface="Arial" panose="020B0604020202020204" pitchFamily="34" charset="0"/>
              <a:buChar char="•"/>
            </a:pPr>
            <a:r>
              <a:rPr lang="en-IN" sz="2400" dirty="0"/>
              <a:t>Expand self-management support</a:t>
            </a:r>
          </a:p>
          <a:p>
            <a:pPr marL="342900" lvl="0" indent="-342900">
              <a:buFont typeface="Arial" panose="020B0604020202020204" pitchFamily="34" charset="0"/>
              <a:buChar char="•"/>
            </a:pPr>
            <a:r>
              <a:rPr lang="en-IN" sz="2400" dirty="0"/>
              <a:t>Promote continuous professional development</a:t>
            </a:r>
          </a:p>
          <a:p>
            <a:pPr marL="342900" indent="-342900">
              <a:buFont typeface="Arial" panose="020B0604020202020204" pitchFamily="34" charset="0"/>
              <a:buChar char="•"/>
            </a:pPr>
            <a:endParaRPr lang="en-IN" sz="2400" dirty="0"/>
          </a:p>
        </p:txBody>
      </p:sp>
      <p:pic>
        <p:nvPicPr>
          <p:cNvPr id="4" name="Picture 3" descr="Best Rheumatology Care in Mumbai | Aayush Hospitals">
            <a:extLst>
              <a:ext uri="{FF2B5EF4-FFF2-40B4-BE49-F238E27FC236}">
                <a16:creationId xmlns:a16="http://schemas.microsoft.com/office/drawing/2014/main" id="{7C5E5896-E17F-31E1-2998-DB82F5C1E562}"/>
              </a:ext>
            </a:extLst>
          </p:cNvPr>
          <p:cNvPicPr>
            <a:picLocks noChangeAspect="1"/>
          </p:cNvPicPr>
          <p:nvPr/>
        </p:nvPicPr>
        <p:blipFill>
          <a:blip r:embed="rId3"/>
          <a:stretch>
            <a:fillRect/>
          </a:stretch>
        </p:blipFill>
        <p:spPr>
          <a:xfrm>
            <a:off x="332076" y="2136298"/>
            <a:ext cx="7038975" cy="3952875"/>
          </a:xfrm>
          <a:prstGeom prst="rect">
            <a:avLst/>
          </a:prstGeom>
        </p:spPr>
      </p:pic>
      <p:sp>
        <p:nvSpPr>
          <p:cNvPr id="6" name="TextBox 5">
            <a:extLst>
              <a:ext uri="{FF2B5EF4-FFF2-40B4-BE49-F238E27FC236}">
                <a16:creationId xmlns:a16="http://schemas.microsoft.com/office/drawing/2014/main" id="{17525BA4-A3BA-CF01-64D0-4B0492537CA7}"/>
              </a:ext>
            </a:extLst>
          </p:cNvPr>
          <p:cNvSpPr txBox="1"/>
          <p:nvPr/>
        </p:nvSpPr>
        <p:spPr>
          <a:xfrm>
            <a:off x="1772950" y="6292331"/>
            <a:ext cx="6096000" cy="369332"/>
          </a:xfrm>
          <a:prstGeom prst="rect">
            <a:avLst/>
          </a:prstGeom>
          <a:noFill/>
        </p:spPr>
        <p:txBody>
          <a:bodyPr wrap="square">
            <a:spAutoFit/>
          </a:bodyPr>
          <a:lstStyle/>
          <a:p>
            <a:r>
              <a:rPr lang="en-US" sz="1800" dirty="0"/>
              <a:t>Source: </a:t>
            </a:r>
            <a:r>
              <a:rPr lang="en-IN" sz="1800" dirty="0"/>
              <a:t> </a:t>
            </a:r>
            <a:r>
              <a:rPr lang="en-IN" dirty="0"/>
              <a:t>Pragma Hospitals, 2026</a:t>
            </a:r>
            <a:endParaRPr lang="en-IN" sz="1800" dirty="0"/>
          </a:p>
        </p:txBody>
      </p:sp>
    </p:spTree>
    <p:extLst>
      <p:ext uri="{BB962C8B-B14F-4D97-AF65-F5344CB8AC3E}">
        <p14:creationId xmlns:p14="http://schemas.microsoft.com/office/powerpoint/2010/main" val="1041735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8F7D8-20A1-C955-E5B9-33E62D3D1BFF}"/>
              </a:ext>
            </a:extLst>
          </p:cNvPr>
          <p:cNvSpPr>
            <a:spLocks noGrp="1"/>
          </p:cNvSpPr>
          <p:nvPr>
            <p:ph type="title"/>
          </p:nvPr>
        </p:nvSpPr>
        <p:spPr/>
        <p:txBody>
          <a:bodyPr/>
          <a:lstStyle/>
          <a:p>
            <a:r>
              <a:rPr lang="en-IN" b="1" dirty="0">
                <a:solidFill>
                  <a:schemeClr val="accent2"/>
                </a:solidFill>
              </a:rPr>
              <a:t>Conclusion</a:t>
            </a:r>
            <a:endParaRPr lang="en-IN" dirty="0">
              <a:solidFill>
                <a:schemeClr val="accent2"/>
              </a:solidFill>
            </a:endParaRPr>
          </a:p>
        </p:txBody>
      </p:sp>
      <p:sp>
        <p:nvSpPr>
          <p:cNvPr id="3" name="Content Placeholder 2">
            <a:extLst>
              <a:ext uri="{FF2B5EF4-FFF2-40B4-BE49-F238E27FC236}">
                <a16:creationId xmlns:a16="http://schemas.microsoft.com/office/drawing/2014/main" id="{731E815B-1477-CF0D-8A09-A4F5259120FD}"/>
              </a:ext>
            </a:extLst>
          </p:cNvPr>
          <p:cNvSpPr>
            <a:spLocks noGrp="1"/>
          </p:cNvSpPr>
          <p:nvPr>
            <p:ph idx="1"/>
          </p:nvPr>
        </p:nvSpPr>
        <p:spPr>
          <a:xfrm>
            <a:off x="533398" y="1748474"/>
            <a:ext cx="4856020" cy="4728524"/>
          </a:xfrm>
        </p:spPr>
        <p:txBody>
          <a:bodyPr>
            <a:normAutofit/>
          </a:bodyPr>
          <a:lstStyle/>
          <a:p>
            <a:pPr marL="285750" lvl="0" indent="-285750">
              <a:buFont typeface="Arial" panose="020B0604020202020204" pitchFamily="34" charset="0"/>
              <a:buChar char="•"/>
            </a:pPr>
            <a:r>
              <a:rPr lang="en-IN" dirty="0"/>
              <a:t>Rheumatoid arthritis is an autoimmune disease that is chronic.</a:t>
            </a:r>
          </a:p>
          <a:p>
            <a:pPr marL="285750" lvl="0" indent="-285750">
              <a:buFont typeface="Arial" panose="020B0604020202020204" pitchFamily="34" charset="0"/>
              <a:buChar char="•"/>
            </a:pPr>
            <a:r>
              <a:rPr lang="en-IN" dirty="0"/>
              <a:t>The sooner a diagnosis is made, the better the results will be.</a:t>
            </a:r>
          </a:p>
          <a:p>
            <a:pPr marL="285750" lvl="0" indent="-285750">
              <a:buFont typeface="Arial" panose="020B0604020202020204" pitchFamily="34" charset="0"/>
              <a:buChar char="•"/>
            </a:pPr>
            <a:r>
              <a:rPr lang="en-IN" dirty="0"/>
              <a:t>NICE guidance for evidence-based management</a:t>
            </a:r>
          </a:p>
          <a:p>
            <a:pPr marL="285750" lvl="0" indent="-285750">
              <a:buFont typeface="Arial" panose="020B0604020202020204" pitchFamily="34" charset="0"/>
              <a:buChar char="•"/>
            </a:pPr>
            <a:r>
              <a:rPr lang="en-IN" dirty="0"/>
              <a:t>Multi- and personalized care is vital</a:t>
            </a:r>
          </a:p>
          <a:p>
            <a:pPr marL="285750" lvl="0" indent="-285750">
              <a:buFont typeface="Arial" panose="020B0604020202020204" pitchFamily="34" charset="0"/>
              <a:buChar char="•"/>
            </a:pPr>
            <a:r>
              <a:rPr lang="en-IN" dirty="0"/>
              <a:t>Self-management is associated with better quality of life (NHS England, 2023)</a:t>
            </a:r>
          </a:p>
          <a:p>
            <a:pPr marL="285750" indent="-285750">
              <a:buFont typeface="Arial" panose="020B0604020202020204" pitchFamily="34" charset="0"/>
              <a:buChar char="•"/>
            </a:pPr>
            <a:endParaRPr lang="en-IN" dirty="0"/>
          </a:p>
        </p:txBody>
      </p:sp>
      <p:pic>
        <p:nvPicPr>
          <p:cNvPr id="10" name="Picture 9" descr="Rheumatoid Arthritis | The Arthritis Movement">
            <a:extLst>
              <a:ext uri="{FF2B5EF4-FFF2-40B4-BE49-F238E27FC236}">
                <a16:creationId xmlns:a16="http://schemas.microsoft.com/office/drawing/2014/main" id="{A52E68EB-54A2-61A0-4EC4-C676A968F5A1}"/>
              </a:ext>
            </a:extLst>
          </p:cNvPr>
          <p:cNvPicPr>
            <a:picLocks noChangeAspect="1"/>
          </p:cNvPicPr>
          <p:nvPr/>
        </p:nvPicPr>
        <p:blipFill>
          <a:blip r:embed="rId3"/>
          <a:stretch>
            <a:fillRect/>
          </a:stretch>
        </p:blipFill>
        <p:spPr>
          <a:xfrm>
            <a:off x="5389418" y="1908101"/>
            <a:ext cx="6702838" cy="4437279"/>
          </a:xfrm>
          <a:prstGeom prst="rect">
            <a:avLst/>
          </a:prstGeom>
        </p:spPr>
      </p:pic>
      <p:sp>
        <p:nvSpPr>
          <p:cNvPr id="12" name="TextBox 11">
            <a:extLst>
              <a:ext uri="{FF2B5EF4-FFF2-40B4-BE49-F238E27FC236}">
                <a16:creationId xmlns:a16="http://schemas.microsoft.com/office/drawing/2014/main" id="{E1BD372B-3F5A-628D-F13A-58DB82CB3751}"/>
              </a:ext>
            </a:extLst>
          </p:cNvPr>
          <p:cNvSpPr txBox="1"/>
          <p:nvPr/>
        </p:nvSpPr>
        <p:spPr>
          <a:xfrm>
            <a:off x="7536873" y="6226523"/>
            <a:ext cx="6096000" cy="369332"/>
          </a:xfrm>
          <a:prstGeom prst="rect">
            <a:avLst/>
          </a:prstGeom>
          <a:noFill/>
        </p:spPr>
        <p:txBody>
          <a:bodyPr wrap="square">
            <a:spAutoFit/>
          </a:bodyPr>
          <a:lstStyle/>
          <a:p>
            <a:r>
              <a:rPr lang="en-US" sz="1800" dirty="0"/>
              <a:t>Source: </a:t>
            </a:r>
            <a:r>
              <a:rPr lang="en-IN" sz="1800" dirty="0"/>
              <a:t> </a:t>
            </a:r>
            <a:r>
              <a:rPr lang="en-IN" dirty="0"/>
              <a:t>Pharm, 2016</a:t>
            </a:r>
            <a:endParaRPr lang="en-IN" sz="1800" dirty="0"/>
          </a:p>
        </p:txBody>
      </p:sp>
    </p:spTree>
    <p:extLst>
      <p:ext uri="{BB962C8B-B14F-4D97-AF65-F5344CB8AC3E}">
        <p14:creationId xmlns:p14="http://schemas.microsoft.com/office/powerpoint/2010/main" val="3071324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C4A9D-C17B-53BE-CDF1-0172757A0DD1}"/>
              </a:ext>
            </a:extLst>
          </p:cNvPr>
          <p:cNvSpPr>
            <a:spLocks noGrp="1"/>
          </p:cNvSpPr>
          <p:nvPr>
            <p:ph type="title"/>
          </p:nvPr>
        </p:nvSpPr>
        <p:spPr>
          <a:xfrm>
            <a:off x="341373" y="-566129"/>
            <a:ext cx="10741152" cy="1132258"/>
          </a:xfrm>
        </p:spPr>
        <p:txBody>
          <a:bodyPr/>
          <a:lstStyle/>
          <a:p>
            <a:r>
              <a:rPr lang="en-IN" b="1" dirty="0">
                <a:solidFill>
                  <a:schemeClr val="accent2"/>
                </a:solidFill>
              </a:rPr>
              <a:t>References</a:t>
            </a:r>
            <a:endParaRPr lang="en-IN" dirty="0">
              <a:solidFill>
                <a:schemeClr val="accent2"/>
              </a:solidFill>
            </a:endParaRPr>
          </a:p>
        </p:txBody>
      </p:sp>
      <p:sp>
        <p:nvSpPr>
          <p:cNvPr id="3" name="Content Placeholder 2">
            <a:extLst>
              <a:ext uri="{FF2B5EF4-FFF2-40B4-BE49-F238E27FC236}">
                <a16:creationId xmlns:a16="http://schemas.microsoft.com/office/drawing/2014/main" id="{14496DC3-E924-81A0-9AF6-DAA8E1B55A05}"/>
              </a:ext>
            </a:extLst>
          </p:cNvPr>
          <p:cNvSpPr>
            <a:spLocks noGrp="1"/>
          </p:cNvSpPr>
          <p:nvPr>
            <p:ph idx="1"/>
          </p:nvPr>
        </p:nvSpPr>
        <p:spPr>
          <a:xfrm>
            <a:off x="149348" y="1463460"/>
            <a:ext cx="11125202" cy="5206508"/>
          </a:xfrm>
        </p:spPr>
        <p:txBody>
          <a:bodyPr>
            <a:normAutofit fontScale="25000" lnSpcReduction="20000"/>
          </a:bodyPr>
          <a:lstStyle/>
          <a:p>
            <a:pPr algn="just"/>
            <a:r>
              <a:rPr lang="en-IN" sz="2000" dirty="0"/>
              <a:t>Ali, A.A., Khalid, K.E., Mohammed, S.E., Akhtar, M.S. and Saeed, O.K., 2023. Association of Human Leukocyte Antigen (HLA) class II (DRB1 and DQB1) alleles and haplotypes with Rheumatoid Arthritis in Sudanese patients. </a:t>
            </a:r>
            <a:r>
              <a:rPr lang="en-IN" sz="2000" i="1" dirty="0"/>
              <a:t>Frontiers in Immunology</a:t>
            </a:r>
            <a:r>
              <a:rPr lang="en-IN" sz="2000" dirty="0"/>
              <a:t>, </a:t>
            </a:r>
            <a:r>
              <a:rPr lang="en-IN" sz="2000" i="1" dirty="0"/>
              <a:t>14</a:t>
            </a:r>
            <a:r>
              <a:rPr lang="en-IN" sz="2000" dirty="0"/>
              <a:t>, p.1178546. </a:t>
            </a:r>
            <a:r>
              <a:rPr lang="en-IN" sz="2000" dirty="0">
                <a:hlinkClick r:id="rId2"/>
              </a:rPr>
              <a:t>https://doi.org/10.3389/fimmu.2023.1178546</a:t>
            </a:r>
            <a:endParaRPr lang="en-IN" sz="2000" dirty="0"/>
          </a:p>
          <a:p>
            <a:pPr marL="285750" indent="-285750" algn="just">
              <a:buFont typeface="Arial" panose="020B0604020202020204" pitchFamily="34" charset="0"/>
              <a:buChar char="•"/>
            </a:pPr>
            <a:r>
              <a:rPr lang="en-IN" sz="2000" dirty="0" err="1"/>
              <a:t>Alivernini</a:t>
            </a:r>
            <a:r>
              <a:rPr lang="en-IN" sz="2000" dirty="0"/>
              <a:t>, S., Firestein, G.S. and McInnes, I.B., 2022. The pathogenesis of rheumatoid arthritis. </a:t>
            </a:r>
            <a:r>
              <a:rPr lang="en-IN" sz="2000" i="1" dirty="0"/>
              <a:t>Immunity</a:t>
            </a:r>
            <a:r>
              <a:rPr lang="en-IN" sz="2000" dirty="0"/>
              <a:t>, </a:t>
            </a:r>
            <a:r>
              <a:rPr lang="en-IN" sz="2000" i="1" dirty="0"/>
              <a:t>55</a:t>
            </a:r>
            <a:r>
              <a:rPr lang="en-IN" sz="2000" dirty="0"/>
              <a:t>(12), pp.2255-2270. </a:t>
            </a:r>
            <a:r>
              <a:rPr lang="en-IN" sz="2000" dirty="0">
                <a:hlinkClick r:id="rId3"/>
              </a:rPr>
              <a:t>https://doi.org/10.1016/j.immuni.2022.11.009</a:t>
            </a:r>
            <a:endParaRPr lang="en-IN" sz="2000" dirty="0"/>
          </a:p>
          <a:p>
            <a:pPr marL="285750" indent="-285750" algn="just">
              <a:buFont typeface="Arial" panose="020B0604020202020204" pitchFamily="34" charset="0"/>
              <a:buChar char="•"/>
            </a:pPr>
            <a:r>
              <a:rPr lang="en-IN" sz="2000" dirty="0" err="1"/>
              <a:t>Avouac</a:t>
            </a:r>
            <a:r>
              <a:rPr lang="en-IN" sz="2000" dirty="0"/>
              <a:t>, J., Kay, J. and Choy, E., 2025. Personalised treatment of rheumatoid arthritis based on cytokine profiles and synovial tissue signatures: Potentials and challenges. </a:t>
            </a:r>
            <a:r>
              <a:rPr lang="en-IN" sz="2000" i="1" dirty="0"/>
              <a:t>Seminars in arthritis and rheumatism</a:t>
            </a:r>
            <a:r>
              <a:rPr lang="en-IN" sz="2000" dirty="0"/>
              <a:t>, [online] 73, p.152740. </a:t>
            </a:r>
            <a:r>
              <a:rPr lang="en-IN" sz="2000" dirty="0">
                <a:hlinkClick r:id="rId4"/>
              </a:rPr>
              <a:t>https://doi.org/10.1016/j.semarthrit.2025.152740</a:t>
            </a:r>
            <a:endParaRPr lang="en-IN" sz="2000" dirty="0"/>
          </a:p>
          <a:p>
            <a:pPr marL="285750" indent="-285750" algn="just">
              <a:buFont typeface="Arial" panose="020B0604020202020204" pitchFamily="34" charset="0"/>
              <a:buChar char="•"/>
            </a:pPr>
            <a:r>
              <a:rPr lang="en-IN" sz="2000" dirty="0"/>
              <a:t>Curtis, J.R., Chastek, B., Becker, L., Quach, C., Harrison, D.J., Yun, H., Joseph, G.J. and Collier, D.H., 2015. Cost and effectiveness of biologics for rheumatoid arthritis in a commercially insured population. </a:t>
            </a:r>
            <a:r>
              <a:rPr lang="en-IN" sz="2000" i="1" dirty="0"/>
              <a:t>Journal of Managed Care &amp; Specialty Pharmacy</a:t>
            </a:r>
            <a:r>
              <a:rPr lang="en-IN" sz="2000" dirty="0"/>
              <a:t>, 21(4), pp.318–328. </a:t>
            </a:r>
            <a:r>
              <a:rPr lang="en-IN" sz="2000" dirty="0">
                <a:hlinkClick r:id="rId5"/>
              </a:rPr>
              <a:t>https://doi.org/10.18553/jmcp.2015.21.4.318</a:t>
            </a:r>
            <a:endParaRPr lang="en-IN" sz="2000" dirty="0"/>
          </a:p>
          <a:p>
            <a:pPr marL="285750" indent="-285750" algn="just">
              <a:buFont typeface="Arial" panose="020B0604020202020204" pitchFamily="34" charset="0"/>
              <a:buChar char="•"/>
            </a:pPr>
            <a:r>
              <a:rPr lang="en-IN" sz="2000" dirty="0"/>
              <a:t>European Alliance of Associations for Rheumatology. (2023). </a:t>
            </a:r>
            <a:r>
              <a:rPr lang="en-IN" sz="2000" i="1" dirty="0"/>
              <a:t>EULAR recommendations for the management of rheumatoid arthritis with synthetic and biological disease-modifying antirheumatic drugs: 2022 update.</a:t>
            </a:r>
            <a:r>
              <a:rPr lang="en-IN" sz="2000" dirty="0"/>
              <a:t> </a:t>
            </a:r>
            <a:r>
              <a:rPr lang="en-IN" sz="2000" i="1" dirty="0"/>
              <a:t>Annals of the Rheumatic Diseases, 82</a:t>
            </a:r>
            <a:r>
              <a:rPr lang="en-IN" sz="2000" dirty="0"/>
              <a:t>(1), 3–18.</a:t>
            </a:r>
            <a:r>
              <a:rPr lang="en-IN" sz="2000" dirty="0">
                <a:hlinkClick r:id="rId6"/>
              </a:rPr>
              <a:t>https://doi.org/10.1136/ard-2022-223356</a:t>
            </a:r>
            <a:endParaRPr lang="en-IN" sz="2000" dirty="0"/>
          </a:p>
          <a:p>
            <a:pPr marL="285750" indent="-285750" algn="just">
              <a:buFont typeface="Arial" panose="020B0604020202020204" pitchFamily="34" charset="0"/>
              <a:buChar char="•"/>
            </a:pPr>
            <a:r>
              <a:rPr lang="en-IN" sz="2000" dirty="0"/>
              <a:t>Flores‐Alvarado, D.E., Esquivel‐Valerio, J.A., Vega‐Morales, D., Garza‐Cisneros, A.N., Balderas‐Palacios, M.A., Galarza‐Delgado, D.A. and Garcia‐Leal, M., 2023. Impact of obesity and overweight on C‐reactive protein concentrations and disease activity in rheumatoid arthritis: a systematic review and meta‐analysis. </a:t>
            </a:r>
            <a:r>
              <a:rPr lang="en-IN" sz="2000" i="1" dirty="0"/>
              <a:t>International Journal of Rheumatic Diseases</a:t>
            </a:r>
            <a:r>
              <a:rPr lang="en-IN" sz="2000" dirty="0"/>
              <a:t>, </a:t>
            </a:r>
            <a:r>
              <a:rPr lang="en-IN" sz="2000" i="1" dirty="0"/>
              <a:t>26</a:t>
            </a:r>
            <a:r>
              <a:rPr lang="en-IN" sz="2000" dirty="0"/>
              <a:t>(12), pp.2498-2508. </a:t>
            </a:r>
            <a:r>
              <a:rPr lang="en-IN" sz="2000" dirty="0">
                <a:hlinkClick r:id="rId7"/>
              </a:rPr>
              <a:t>https://doi.org/10.1111/1756-185X.14948</a:t>
            </a:r>
            <a:endParaRPr lang="en-IN" sz="2000" dirty="0"/>
          </a:p>
          <a:p>
            <a:pPr marL="285750" indent="-285750" algn="just">
              <a:buFont typeface="Arial" panose="020B0604020202020204" pitchFamily="34" charset="0"/>
              <a:buChar char="•"/>
            </a:pPr>
            <a:r>
              <a:rPr lang="en-IN" sz="2000" dirty="0" err="1"/>
              <a:t>Gunkl</a:t>
            </a:r>
            <a:r>
              <a:rPr lang="en-IN" sz="2000" dirty="0"/>
              <a:t>-Tóth, L., McInnes, I.B. and Nagy, G., 2026. Bridging the gap: combining treat-to-target and difficult-to-treat strategies in the management of rheumatoid arthritis. </a:t>
            </a:r>
            <a:r>
              <a:rPr lang="en-IN" sz="2000" i="1" dirty="0"/>
              <a:t>Nature Reviews Rheumatology</a:t>
            </a:r>
            <a:r>
              <a:rPr lang="en-IN" sz="2000" dirty="0"/>
              <a:t>, </a:t>
            </a:r>
            <a:r>
              <a:rPr lang="en-IN" sz="2000" i="1" dirty="0"/>
              <a:t>22</a:t>
            </a:r>
            <a:r>
              <a:rPr lang="en-IN" sz="2000" dirty="0"/>
              <a:t>(5), pp.319-327. </a:t>
            </a:r>
            <a:r>
              <a:rPr lang="en-IN" sz="2000" dirty="0">
                <a:hlinkClick r:id="rId8"/>
              </a:rPr>
              <a:t>https://doi.org/10.1038/s41584-026-01354-w</a:t>
            </a:r>
            <a:endParaRPr lang="en-IN" sz="2000" dirty="0"/>
          </a:p>
          <a:p>
            <a:pPr marL="285750" indent="-285750" algn="just">
              <a:buFont typeface="Arial" panose="020B0604020202020204" pitchFamily="34" charset="0"/>
              <a:buChar char="•"/>
            </a:pPr>
            <a:r>
              <a:rPr lang="en-IN" sz="2000" dirty="0"/>
              <a:t>Jahid, M., Khan, K.U. and Ahmed, R.S., 2023. Overview of rheumatoid arthritis and scientific understanding of the disease. </a:t>
            </a:r>
            <a:r>
              <a:rPr lang="en-IN" sz="2000" i="1" dirty="0"/>
              <a:t>Mediterranean journal of rheumatology</a:t>
            </a:r>
            <a:r>
              <a:rPr lang="en-IN" sz="2000" dirty="0"/>
              <a:t>, </a:t>
            </a:r>
            <a:r>
              <a:rPr lang="en-IN" sz="2000" i="1" dirty="0"/>
              <a:t>34</a:t>
            </a:r>
            <a:r>
              <a:rPr lang="en-IN" sz="2000" dirty="0"/>
              <a:t>(3), pp.284-291. </a:t>
            </a:r>
            <a:r>
              <a:rPr lang="en-IN" sz="2000" dirty="0">
                <a:hlinkClick r:id="rId9"/>
              </a:rPr>
              <a:t>https://doi.org/10.31138/mjr.20230801.oo</a:t>
            </a:r>
            <a:endParaRPr lang="en-IN" sz="2000" dirty="0"/>
          </a:p>
          <a:p>
            <a:pPr marL="285750" indent="-285750" algn="just">
              <a:buFont typeface="Arial" panose="020B0604020202020204" pitchFamily="34" charset="0"/>
              <a:buChar char="•"/>
            </a:pPr>
            <a:r>
              <a:rPr lang="en-IN" sz="2000" dirty="0"/>
              <a:t>Lambert, P., 2024. </a:t>
            </a:r>
            <a:r>
              <a:rPr lang="en-IN" sz="2000" i="1" dirty="0"/>
              <a:t>Multidisciplinary approach to managing arthritis - the arthritis movement</a:t>
            </a:r>
            <a:r>
              <a:rPr lang="en-IN" sz="2000" dirty="0"/>
              <a:t>. [online] </a:t>
            </a:r>
            <a:r>
              <a:rPr lang="en-IN" sz="2000" i="1" dirty="0"/>
              <a:t>The Arthritis Movement</a:t>
            </a:r>
            <a:r>
              <a:rPr lang="en-IN" sz="2000" dirty="0"/>
              <a:t>. Available at: </a:t>
            </a:r>
            <a:r>
              <a:rPr lang="en-IN" sz="2000" dirty="0">
                <a:hlinkClick r:id="rId10"/>
              </a:rPr>
              <a:t>https://www.arthritis.org.au/arthritis/arthritis-insights/getting-the-right-support/multidisciplinary-approach-to-managing-arthritis/</a:t>
            </a:r>
            <a:endParaRPr lang="en-IN" sz="2000" dirty="0"/>
          </a:p>
          <a:p>
            <a:pPr marL="285750" indent="-285750" algn="just">
              <a:buFont typeface="Arial" panose="020B0604020202020204" pitchFamily="34" charset="0"/>
              <a:buChar char="•"/>
            </a:pPr>
            <a:r>
              <a:rPr lang="en-IN" sz="2000" dirty="0"/>
              <a:t>Lehtomäki, K., </a:t>
            </a:r>
            <a:r>
              <a:rPr lang="en-IN" sz="2000" dirty="0" err="1"/>
              <a:t>Ryhtä</a:t>
            </a:r>
            <a:r>
              <a:rPr lang="en-IN" sz="2000" dirty="0"/>
              <a:t>, I., Peltonen, J. and Stolt, M., 2025. Exploring the Physical Activity Counselling for Patients With Rheumatoid Arthritis—Perceptions of Nurses and Physiotherapists. </a:t>
            </a:r>
            <a:r>
              <a:rPr lang="en-IN" sz="2000" i="1" dirty="0"/>
              <a:t>Musculoskeletal Care</a:t>
            </a:r>
            <a:r>
              <a:rPr lang="en-IN" sz="2000" dirty="0"/>
              <a:t>, </a:t>
            </a:r>
            <a:r>
              <a:rPr lang="en-IN" sz="2000" i="1" dirty="0"/>
              <a:t>23</a:t>
            </a:r>
            <a:r>
              <a:rPr lang="en-IN" sz="2000" dirty="0"/>
              <a:t>(1), p.e70053. </a:t>
            </a:r>
            <a:r>
              <a:rPr lang="en-IN" sz="2000" dirty="0">
                <a:hlinkClick r:id="rId11"/>
              </a:rPr>
              <a:t>https://doi.org/10.1002/msc.70053</a:t>
            </a:r>
            <a:endParaRPr lang="en-IN" sz="2000" dirty="0"/>
          </a:p>
          <a:p>
            <a:pPr marL="285750" indent="-285750" algn="just">
              <a:buFont typeface="Arial" panose="020B0604020202020204" pitchFamily="34" charset="0"/>
              <a:buChar char="•"/>
            </a:pPr>
            <a:r>
              <a:rPr lang="en-IN" sz="2000" dirty="0"/>
              <a:t>Maeda, K., Yoshida, K., Nishizawa, T., Otani, K., Yamashita, Y., Okabe, H., </a:t>
            </a:r>
            <a:r>
              <a:rPr lang="en-IN" sz="2000" dirty="0" err="1"/>
              <a:t>Hadano</a:t>
            </a:r>
            <a:r>
              <a:rPr lang="en-IN" sz="2000" dirty="0"/>
              <a:t>, Y., Kayama, T., Kurosaka, D. and Saito, M., 2022. Inflammation and bone metabolism in rheumatoid arthritis: molecular mechanisms of joint destruction and pharmacological treatments. </a:t>
            </a:r>
            <a:r>
              <a:rPr lang="en-IN" sz="2000" i="1" dirty="0"/>
              <a:t>International Journal of Molecular Sciences</a:t>
            </a:r>
            <a:r>
              <a:rPr lang="en-IN" sz="2000" dirty="0"/>
              <a:t>, </a:t>
            </a:r>
            <a:r>
              <a:rPr lang="en-IN" sz="2000" i="1" dirty="0"/>
              <a:t>23</a:t>
            </a:r>
            <a:r>
              <a:rPr lang="en-IN" sz="2000" dirty="0"/>
              <a:t>(5), p.2871. </a:t>
            </a:r>
            <a:r>
              <a:rPr lang="en-IN" sz="2000" dirty="0">
                <a:hlinkClick r:id="rId12"/>
              </a:rPr>
              <a:t>https://doi.org/10.3390/ijms23052871</a:t>
            </a:r>
            <a:endParaRPr lang="en-IN" sz="2000" dirty="0"/>
          </a:p>
          <a:p>
            <a:pPr marL="285750" indent="-285750" algn="just">
              <a:buFont typeface="Arial" panose="020B0604020202020204" pitchFamily="34" charset="0"/>
              <a:buChar char="•"/>
            </a:pPr>
            <a:r>
              <a:rPr lang="en-IN" sz="2000" dirty="0"/>
              <a:t>MedlinePlus., 2022. </a:t>
            </a:r>
            <a:r>
              <a:rPr lang="en-IN" sz="2000" i="1" dirty="0"/>
              <a:t>Rheumatoid factor (RF) test: MedlinePlus lab test information</a:t>
            </a:r>
            <a:r>
              <a:rPr lang="en-IN" sz="2000" dirty="0"/>
              <a:t>. [online] </a:t>
            </a:r>
            <a:r>
              <a:rPr lang="en-IN" sz="2000" i="1" dirty="0"/>
              <a:t>medlineplus.gov</a:t>
            </a:r>
            <a:r>
              <a:rPr lang="en-IN" sz="2000" dirty="0"/>
              <a:t>. Available at: </a:t>
            </a:r>
            <a:r>
              <a:rPr lang="en-IN" sz="2000" dirty="0">
                <a:hlinkClick r:id="rId13"/>
              </a:rPr>
              <a:t>https://medlineplus.gov/lab-tests/rheumatoid-factor-rf-test/</a:t>
            </a:r>
            <a:endParaRPr lang="en-IN" sz="2000" dirty="0"/>
          </a:p>
          <a:p>
            <a:pPr marL="285750" indent="-285750" algn="just">
              <a:buFont typeface="Arial" panose="020B0604020202020204" pitchFamily="34" charset="0"/>
              <a:buChar char="•"/>
            </a:pPr>
            <a:r>
              <a:rPr lang="en-IN" sz="2000" dirty="0" err="1"/>
              <a:t>Mengi</a:t>
            </a:r>
            <a:r>
              <a:rPr lang="en-IN" sz="2000" dirty="0"/>
              <a:t>, G., Aydoğmuş, H., Taşkıran, Ö.Ö., </a:t>
            </a:r>
            <a:r>
              <a:rPr lang="en-IN" sz="2000" dirty="0" err="1"/>
              <a:t>Göğüş</a:t>
            </a:r>
            <a:r>
              <a:rPr lang="en-IN" sz="2000" dirty="0"/>
              <a:t>, F. and </a:t>
            </a:r>
            <a:r>
              <a:rPr lang="en-IN" sz="2000" dirty="0" err="1"/>
              <a:t>Beyazova</a:t>
            </a:r>
            <a:r>
              <a:rPr lang="en-IN" sz="2000" dirty="0"/>
              <a:t>, M., 2024. Is it possible to objectively determine morning stiffness in rheumatoid arthritis?. </a:t>
            </a:r>
            <a:r>
              <a:rPr lang="en-IN" sz="2000" i="1" dirty="0"/>
              <a:t>Turkish journal of physical medicine and rehabilitation</a:t>
            </a:r>
            <a:r>
              <a:rPr lang="en-IN" sz="2000" dirty="0"/>
              <a:t>, </a:t>
            </a:r>
            <a:r>
              <a:rPr lang="en-IN" sz="2000" i="1" dirty="0"/>
              <a:t>70</a:t>
            </a:r>
            <a:r>
              <a:rPr lang="en-IN" sz="2000" dirty="0"/>
              <a:t>(2), p.180. </a:t>
            </a:r>
            <a:r>
              <a:rPr lang="en-IN" sz="2000" dirty="0">
                <a:hlinkClick r:id="rId14"/>
              </a:rPr>
              <a:t>https://doi.org/10.5606/tftrd.2024.12219</a:t>
            </a:r>
            <a:endParaRPr lang="en-IN" sz="2000" dirty="0"/>
          </a:p>
          <a:p>
            <a:pPr marL="285750" indent="-285750" algn="just">
              <a:buFont typeface="Arial" panose="020B0604020202020204" pitchFamily="34" charset="0"/>
              <a:buChar char="•"/>
            </a:pPr>
            <a:r>
              <a:rPr lang="en-IN" sz="2000" dirty="0" err="1"/>
              <a:t>Moudi</a:t>
            </a:r>
            <a:r>
              <a:rPr lang="en-IN" sz="2000" dirty="0"/>
              <a:t>, S., Heidari, B., </a:t>
            </a:r>
            <a:r>
              <a:rPr lang="en-IN" sz="2000" dirty="0" err="1"/>
              <a:t>Yousefghahari</a:t>
            </a:r>
            <a:r>
              <a:rPr lang="en-IN" sz="2000" dirty="0"/>
              <a:t>, B., Gholami, R., </a:t>
            </a:r>
            <a:r>
              <a:rPr lang="en-IN" sz="2000" dirty="0" err="1"/>
              <a:t>Gholinia</a:t>
            </a:r>
            <a:r>
              <a:rPr lang="en-IN" sz="2000" dirty="0"/>
              <a:t>, H. and Babaei, M., 2023. The prevalence and correlation of depression and anxiety with disease activity in rheumatoid arthritis. </a:t>
            </a:r>
            <a:r>
              <a:rPr lang="en-IN" sz="2000" i="1" dirty="0" err="1"/>
              <a:t>Reumatologia</a:t>
            </a:r>
            <a:r>
              <a:rPr lang="en-IN" sz="2000" dirty="0"/>
              <a:t>, </a:t>
            </a:r>
            <a:r>
              <a:rPr lang="en-IN" sz="2000" i="1" dirty="0"/>
              <a:t>61</a:t>
            </a:r>
            <a:r>
              <a:rPr lang="en-IN" sz="2000" dirty="0"/>
              <a:t>(2), p.86. </a:t>
            </a:r>
            <a:r>
              <a:rPr lang="en-IN" sz="2000" dirty="0">
                <a:hlinkClick r:id="rId15"/>
              </a:rPr>
              <a:t>https://doi.org/10.5114/reum/154905</a:t>
            </a:r>
            <a:endParaRPr lang="en-IN" sz="2000" dirty="0"/>
          </a:p>
          <a:p>
            <a:pPr marL="285750" indent="-285750" algn="just">
              <a:buFont typeface="Arial" panose="020B0604020202020204" pitchFamily="34" charset="0"/>
              <a:buChar char="•"/>
            </a:pPr>
            <a:r>
              <a:rPr lang="en-IN" sz="2000" dirty="0"/>
              <a:t>Nasir, N., Majid, H., Ayesha Habib Khan, Awan, S. and Mohammed Mehmood Riaz, 2022. Disease activity correlates and functionality in patients with rheumatoid arthritis – real-world experience from a south Asian country. </a:t>
            </a:r>
            <a:r>
              <a:rPr lang="en-IN" sz="2000" i="1" dirty="0" err="1"/>
              <a:t>Reumatologia</a:t>
            </a:r>
            <a:r>
              <a:rPr lang="en-IN" sz="2000" dirty="0"/>
              <a:t>, [online] 60(3), pp.183–191.  </a:t>
            </a:r>
            <a:r>
              <a:rPr lang="en-IN" sz="2000" dirty="0">
                <a:hlinkClick r:id="rId16"/>
              </a:rPr>
              <a:t>https://doi.org/10.5114/reum.2022.117838</a:t>
            </a:r>
            <a:endParaRPr lang="en-IN" sz="2000" dirty="0"/>
          </a:p>
          <a:p>
            <a:pPr marL="285750" indent="-285750" algn="just">
              <a:buFont typeface="Arial" panose="020B0604020202020204" pitchFamily="34" charset="0"/>
              <a:buChar char="•"/>
            </a:pPr>
            <a:r>
              <a:rPr lang="en-IN" sz="2000" dirty="0"/>
              <a:t>National Health Service., 2023. </a:t>
            </a:r>
            <a:r>
              <a:rPr lang="en-IN" sz="2000" i="1" dirty="0"/>
              <a:t>Rheumatoid arthritis.</a:t>
            </a:r>
            <a:r>
              <a:rPr lang="en-IN" sz="2000" dirty="0">
                <a:hlinkClick r:id="rId17"/>
              </a:rPr>
              <a:t> https://www.nhs.uk/conditions/rheumatoid-arthritis/</a:t>
            </a:r>
            <a:br>
              <a:rPr lang="en-IN" sz="2000" dirty="0">
                <a:hlinkClick r:id="rId17"/>
              </a:rPr>
            </a:br>
            <a:r>
              <a:rPr lang="en-IN" sz="2000" dirty="0"/>
              <a:t>NHS England. (2023). </a:t>
            </a:r>
            <a:r>
              <a:rPr lang="en-IN" sz="2000" i="1" dirty="0"/>
              <a:t>Comprehensive model for personalised care.</a:t>
            </a:r>
            <a:r>
              <a:rPr lang="en-IN" sz="2000" dirty="0">
                <a:hlinkClick r:id="rId18"/>
              </a:rPr>
              <a:t> https://www.england.nhs.uk/personalisedcare/</a:t>
            </a:r>
            <a:br>
              <a:rPr lang="en-IN" sz="2000" dirty="0">
                <a:hlinkClick r:id="rId18"/>
              </a:rPr>
            </a:br>
            <a:r>
              <a:rPr lang="en-IN" sz="2000" dirty="0"/>
              <a:t>World Health Organization. (2023). </a:t>
            </a:r>
            <a:r>
              <a:rPr lang="en-IN" sz="2000" i="1" dirty="0"/>
              <a:t>Musculoskeletal health.</a:t>
            </a:r>
            <a:r>
              <a:rPr lang="en-IN" sz="2000" dirty="0">
                <a:hlinkClick r:id="rId19"/>
              </a:rPr>
              <a:t> https://www.who.int/news-room/fact-sheets/detail/musculoskeletal-conditions</a:t>
            </a:r>
            <a:endParaRPr lang="en-IN" sz="2000" dirty="0"/>
          </a:p>
          <a:p>
            <a:pPr marL="285750" indent="-285750" algn="just">
              <a:buFont typeface="Arial" panose="020B0604020202020204" pitchFamily="34" charset="0"/>
              <a:buChar char="•"/>
            </a:pPr>
            <a:r>
              <a:rPr lang="en-IN" sz="2000" dirty="0"/>
              <a:t>National Institute for Health and Care Excellence., 2020. </a:t>
            </a:r>
            <a:r>
              <a:rPr lang="en-IN" sz="2000" i="1" dirty="0"/>
              <a:t>Overview | rheumatoid arthritis in adults: Management | guidance | NICE</a:t>
            </a:r>
            <a:r>
              <a:rPr lang="en-IN" sz="2000" dirty="0"/>
              <a:t>. [online] </a:t>
            </a:r>
            <a:r>
              <a:rPr lang="en-IN" sz="2000" i="1" dirty="0"/>
              <a:t>Nice.org.uk</a:t>
            </a:r>
            <a:r>
              <a:rPr lang="en-IN" sz="2000" dirty="0"/>
              <a:t>. NICE. Available at: </a:t>
            </a:r>
            <a:r>
              <a:rPr lang="en-IN" sz="2000" dirty="0">
                <a:hlinkClick r:id="rId20"/>
              </a:rPr>
              <a:t>https://www.nice.org.uk/guidance/ng100</a:t>
            </a:r>
            <a:endParaRPr lang="en-IN" sz="2000" dirty="0"/>
          </a:p>
          <a:p>
            <a:pPr marL="285750" indent="-285750" algn="just">
              <a:buFont typeface="Arial" panose="020B0604020202020204" pitchFamily="34" charset="0"/>
              <a:buChar char="•"/>
            </a:pPr>
            <a:r>
              <a:rPr lang="en-IN" sz="2000" dirty="0"/>
              <a:t>National Institute for Health and Care Excellence., 2022. </a:t>
            </a:r>
            <a:r>
              <a:rPr lang="en-IN" sz="2000" i="1" dirty="0"/>
              <a:t>Rheumatoid arthritis in adults: Management (NG100).</a:t>
            </a:r>
            <a:r>
              <a:rPr lang="en-IN" sz="2000" dirty="0">
                <a:hlinkClick r:id="rId20"/>
              </a:rPr>
              <a:t> https://www.nice.org.uk/guidance/ng100</a:t>
            </a:r>
            <a:endParaRPr lang="en-IN" sz="2000" dirty="0"/>
          </a:p>
          <a:p>
            <a:pPr marL="285750" indent="-285750" algn="just">
              <a:buFont typeface="Arial" panose="020B0604020202020204" pitchFamily="34" charset="0"/>
              <a:buChar char="•"/>
            </a:pPr>
            <a:r>
              <a:rPr lang="en-IN" sz="2000" dirty="0"/>
              <a:t>National Rheumatoid Arthritis Society., 2022. </a:t>
            </a:r>
            <a:r>
              <a:rPr lang="en-IN" sz="2000" i="1" dirty="0"/>
              <a:t>What is RA?: Rheumatoid arthritis explained</a:t>
            </a:r>
            <a:r>
              <a:rPr lang="en-IN" sz="2000" dirty="0"/>
              <a:t>. [online] </a:t>
            </a:r>
            <a:r>
              <a:rPr lang="en-IN" sz="2000" i="1" dirty="0"/>
              <a:t>NRAS</a:t>
            </a:r>
            <a:r>
              <a:rPr lang="en-IN" sz="2000" dirty="0"/>
              <a:t>. Available at: </a:t>
            </a:r>
            <a:r>
              <a:rPr lang="en-IN" sz="2000" dirty="0">
                <a:hlinkClick r:id="rId21"/>
              </a:rPr>
              <a:t>https://nras.org.uk/resource/what-is-ra/</a:t>
            </a:r>
            <a:r>
              <a:rPr lang="en-IN" sz="2000" dirty="0"/>
              <a:t> [Accessed 4 Aug. 2026]. </a:t>
            </a:r>
          </a:p>
          <a:p>
            <a:pPr marL="285750" indent="-285750" algn="just">
              <a:buFont typeface="Arial" panose="020B0604020202020204" pitchFamily="34" charset="0"/>
              <a:buChar char="•"/>
            </a:pPr>
            <a:r>
              <a:rPr lang="en-IN" sz="2000" dirty="0"/>
              <a:t>NHS., 2023. </a:t>
            </a:r>
            <a:r>
              <a:rPr lang="en-IN" sz="2000" i="1" dirty="0"/>
              <a:t>Diagnosis - rheumatoid arthritis</a:t>
            </a:r>
            <a:r>
              <a:rPr lang="en-IN" sz="2000" dirty="0"/>
              <a:t>. [online] </a:t>
            </a:r>
            <a:r>
              <a:rPr lang="en-IN" sz="2000" i="1" dirty="0"/>
              <a:t>NHS</a:t>
            </a:r>
            <a:r>
              <a:rPr lang="en-IN" sz="2000" dirty="0"/>
              <a:t>. Available at: </a:t>
            </a:r>
            <a:r>
              <a:rPr lang="en-IN" sz="2000" dirty="0">
                <a:hlinkClick r:id="rId22"/>
              </a:rPr>
              <a:t>https://www.nhs.uk/conditions/rheumatoid-arthritis/diagnosis/</a:t>
            </a:r>
            <a:endParaRPr lang="en-IN" sz="2000" dirty="0"/>
          </a:p>
          <a:p>
            <a:pPr marL="285750" indent="-285750" algn="just">
              <a:buFont typeface="Arial" panose="020B0604020202020204" pitchFamily="34" charset="0"/>
              <a:buChar char="•"/>
            </a:pPr>
            <a:r>
              <a:rPr lang="en-IN" sz="2000" dirty="0"/>
              <a:t>Poznyak, A.V., Kirichenko, T.V., </a:t>
            </a:r>
            <a:r>
              <a:rPr lang="en-IN" sz="2000" dirty="0" err="1"/>
              <a:t>Beloyartsev</a:t>
            </a:r>
            <a:r>
              <a:rPr lang="en-IN" sz="2000" dirty="0"/>
              <a:t>, D.F., </a:t>
            </a:r>
            <a:r>
              <a:rPr lang="en-IN" sz="2000" dirty="0" err="1"/>
              <a:t>Churov</a:t>
            </a:r>
            <a:r>
              <a:rPr lang="en-IN" sz="2000" dirty="0"/>
              <a:t>, A.V., </a:t>
            </a:r>
            <a:r>
              <a:rPr lang="en-IN" sz="2000" dirty="0" err="1"/>
              <a:t>Kovyanova</a:t>
            </a:r>
            <a:r>
              <a:rPr lang="en-IN" sz="2000" dirty="0"/>
              <a:t>, T.I., </a:t>
            </a:r>
            <a:r>
              <a:rPr lang="en-IN" sz="2000" dirty="0" err="1"/>
              <a:t>Starodubtseva</a:t>
            </a:r>
            <a:r>
              <a:rPr lang="en-IN" sz="2000" dirty="0"/>
              <a:t>, I.A., Sukhorukov, V.N., Antonov, S.A. and Orekhov, A.N., 2024. Rheumatoid arthritis: What inflammation do we face?. </a:t>
            </a:r>
            <a:r>
              <a:rPr lang="en-IN" sz="2000" i="1" dirty="0"/>
              <a:t>Journal of Molecular Pathology</a:t>
            </a:r>
            <a:r>
              <a:rPr lang="en-IN" sz="2000" dirty="0"/>
              <a:t>, </a:t>
            </a:r>
            <a:r>
              <a:rPr lang="en-IN" sz="2000" i="1" dirty="0"/>
              <a:t>5</a:t>
            </a:r>
            <a:r>
              <a:rPr lang="en-IN" sz="2000" dirty="0"/>
              <a:t>(4), pp.454-465. </a:t>
            </a:r>
            <a:r>
              <a:rPr lang="en-IN" sz="2000" dirty="0">
                <a:hlinkClick r:id="rId23"/>
              </a:rPr>
              <a:t>https://doi.org/10.3390/jmp5040030</a:t>
            </a:r>
            <a:endParaRPr lang="en-IN" sz="2000" dirty="0"/>
          </a:p>
          <a:p>
            <a:pPr marL="285750" indent="-285750" algn="just">
              <a:buFont typeface="Arial" panose="020B0604020202020204" pitchFamily="34" charset="0"/>
              <a:buChar char="•"/>
            </a:pPr>
            <a:r>
              <a:rPr lang="en-IN" sz="2000" dirty="0"/>
              <a:t>Rajeshwari, B. and Kumar, S., 2023. Rheumatoid neuropathy: a brief overview. </a:t>
            </a:r>
            <a:r>
              <a:rPr lang="en-IN" sz="2000" i="1" dirty="0" err="1"/>
              <a:t>Cureus</a:t>
            </a:r>
            <a:r>
              <a:rPr lang="en-IN" sz="2000" dirty="0"/>
              <a:t>, </a:t>
            </a:r>
            <a:r>
              <a:rPr lang="en-IN" sz="2000" i="1" dirty="0"/>
              <a:t>15</a:t>
            </a:r>
            <a:r>
              <a:rPr lang="en-IN" sz="2000" dirty="0"/>
              <a:t>(1).  </a:t>
            </a:r>
            <a:r>
              <a:rPr lang="en-IN" sz="2000" dirty="0">
                <a:hlinkClick r:id="rId24"/>
              </a:rPr>
              <a:t>https://doi.org/10.7759/cureus.34127</a:t>
            </a:r>
            <a:endParaRPr lang="en-IN" sz="2000" dirty="0"/>
          </a:p>
          <a:p>
            <a:pPr marL="285750" indent="-285750" algn="just">
              <a:buFont typeface="Arial" panose="020B0604020202020204" pitchFamily="34" charset="0"/>
              <a:buChar char="•"/>
            </a:pPr>
            <a:r>
              <a:rPr lang="en-IN" sz="2000" dirty="0"/>
              <a:t>Singh, J.A., 2022. Treatment guidelines in rheumatoid arthritis. </a:t>
            </a:r>
            <a:r>
              <a:rPr lang="en-IN" sz="2000" i="1" dirty="0"/>
              <a:t>Rheumatic Disease Clinics of North America</a:t>
            </a:r>
            <a:r>
              <a:rPr lang="en-IN" sz="2000" dirty="0"/>
              <a:t>, </a:t>
            </a:r>
            <a:r>
              <a:rPr lang="en-IN" sz="2000" i="1" dirty="0"/>
              <a:t>48</a:t>
            </a:r>
            <a:r>
              <a:rPr lang="en-IN" sz="2000" dirty="0"/>
              <a:t>(3), pp.679-689. </a:t>
            </a:r>
            <a:r>
              <a:rPr lang="en-IN" sz="2000" dirty="0">
                <a:hlinkClick r:id="rId25"/>
              </a:rPr>
              <a:t>https://www.sciencedirect.com/science/article/am/pii/S0889857X22000308</a:t>
            </a:r>
            <a:endParaRPr lang="en-IN" sz="2000" dirty="0"/>
          </a:p>
          <a:p>
            <a:pPr marL="285750" indent="-285750" algn="just">
              <a:buFont typeface="Arial" panose="020B0604020202020204" pitchFamily="34" charset="0"/>
              <a:buChar char="•"/>
            </a:pPr>
            <a:r>
              <a:rPr lang="en-IN" sz="2000" dirty="0"/>
              <a:t>Sumathi, L., </a:t>
            </a:r>
            <a:r>
              <a:rPr lang="en-IN" sz="2000" dirty="0" err="1"/>
              <a:t>Pichaivel</a:t>
            </a:r>
            <a:r>
              <a:rPr lang="en-IN" sz="2000" dirty="0"/>
              <a:t>, M. and Kandasamy, T., 2022. </a:t>
            </a:r>
            <a:r>
              <a:rPr lang="en-IN" sz="2000" dirty="0" err="1"/>
              <a:t>Areview</a:t>
            </a:r>
            <a:r>
              <a:rPr lang="en-IN" sz="2000" dirty="0"/>
              <a:t> on rheumatoid </a:t>
            </a:r>
            <a:r>
              <a:rPr lang="en-IN" sz="2000" dirty="0" err="1"/>
              <a:t>Arthiritis</a:t>
            </a:r>
            <a:r>
              <a:rPr lang="en-IN" sz="2000" dirty="0"/>
              <a:t>. </a:t>
            </a:r>
            <a:r>
              <a:rPr lang="en-IN" sz="2000" i="1" dirty="0"/>
              <a:t>Asian Journal of Pharmaceutical Research and Development</a:t>
            </a:r>
            <a:r>
              <a:rPr lang="en-IN" sz="2000" dirty="0"/>
              <a:t>, </a:t>
            </a:r>
            <a:r>
              <a:rPr lang="en-IN" sz="2000" i="1" dirty="0"/>
              <a:t>10</a:t>
            </a:r>
            <a:r>
              <a:rPr lang="en-IN" sz="2000" dirty="0"/>
              <a:t>(6), pp.104-109. </a:t>
            </a:r>
            <a:r>
              <a:rPr lang="en-IN" sz="2000" dirty="0">
                <a:hlinkClick r:id="rId26"/>
              </a:rPr>
              <a:t>http://dx.doi.org/10.22270/ajprd.v10i61200</a:t>
            </a:r>
            <a:endParaRPr lang="en-IN" sz="2000" dirty="0"/>
          </a:p>
          <a:p>
            <a:pPr marL="285750" indent="-285750" algn="just">
              <a:buFont typeface="Arial" panose="020B0604020202020204" pitchFamily="34" charset="0"/>
              <a:buChar char="•"/>
            </a:pPr>
            <a:r>
              <a:rPr lang="en-IN" sz="2000" dirty="0" err="1"/>
              <a:t>Tański</a:t>
            </a:r>
            <a:r>
              <a:rPr lang="en-IN" sz="2000" dirty="0"/>
              <a:t>, W., Dudek, K. and Adamowski, T., 2022. Work ability and quality of life in patients with rheumatoid arthritis. </a:t>
            </a:r>
            <a:r>
              <a:rPr lang="en-IN" sz="2000" i="1" dirty="0"/>
              <a:t>International Journal of Environmental Research and Public Health</a:t>
            </a:r>
            <a:r>
              <a:rPr lang="en-IN" sz="2000" dirty="0"/>
              <a:t>, [online] 19(20), p.13260.  </a:t>
            </a:r>
            <a:r>
              <a:rPr lang="en-IN" sz="2000" dirty="0">
                <a:hlinkClick r:id="rId27"/>
              </a:rPr>
              <a:t>https://doi.org/10.3390/ijerph192013260</a:t>
            </a:r>
            <a:endParaRPr lang="en-IN" sz="2000" dirty="0"/>
          </a:p>
          <a:p>
            <a:pPr marL="285750" indent="-285750" algn="just">
              <a:buFont typeface="Arial" panose="020B0604020202020204" pitchFamily="34" charset="0"/>
              <a:buChar char="•"/>
            </a:pPr>
            <a:r>
              <a:rPr lang="en-IN" sz="2000" dirty="0"/>
              <a:t>Taylor, P.C., 2023. Pain in the joints and beyond; the challenge of rheumatoid arthritis. </a:t>
            </a:r>
            <a:r>
              <a:rPr lang="en-IN" sz="2000" i="1" dirty="0"/>
              <a:t>The Lancet Rheumatology</a:t>
            </a:r>
            <a:r>
              <a:rPr lang="en-IN" sz="2000" dirty="0"/>
              <a:t>, </a:t>
            </a:r>
            <a:r>
              <a:rPr lang="en-IN" sz="2000" i="1" dirty="0"/>
              <a:t>5</a:t>
            </a:r>
            <a:r>
              <a:rPr lang="en-IN" sz="2000" dirty="0"/>
              <a:t>(6), pp.e351-e360. </a:t>
            </a:r>
            <a:r>
              <a:rPr lang="en-IN" sz="2000" dirty="0">
                <a:hlinkClick r:id="rId28"/>
              </a:rPr>
              <a:t>https://doi.org/10.1016/S2665-9913(23)00094-2</a:t>
            </a:r>
            <a:endParaRPr lang="en-IN" sz="2000" dirty="0"/>
          </a:p>
          <a:p>
            <a:pPr marL="285750" indent="-285750" algn="just">
              <a:buFont typeface="Arial" panose="020B0604020202020204" pitchFamily="34" charset="0"/>
              <a:buChar char="•"/>
            </a:pPr>
            <a:r>
              <a:rPr lang="en-IN" sz="2000" dirty="0"/>
              <a:t>World Health Organization., 2023. </a:t>
            </a:r>
            <a:r>
              <a:rPr lang="en-IN" sz="2000" i="1" dirty="0"/>
              <a:t>Rheumatoid arthritis</a:t>
            </a:r>
            <a:r>
              <a:rPr lang="en-IN" sz="2000" dirty="0"/>
              <a:t>. [online] </a:t>
            </a:r>
            <a:r>
              <a:rPr lang="en-IN" sz="2000" i="1" dirty="0"/>
              <a:t>World Health Organization</a:t>
            </a:r>
            <a:r>
              <a:rPr lang="en-IN" sz="2000" dirty="0"/>
              <a:t>. Available at: </a:t>
            </a:r>
            <a:r>
              <a:rPr lang="en-IN" sz="2000" dirty="0">
                <a:hlinkClick r:id="rId29"/>
              </a:rPr>
              <a:t>https://www.who.int/news-room/fact-sheets/detail/rheumatoid-arthritis</a:t>
            </a:r>
            <a:endParaRPr lang="en-IN" sz="2000" dirty="0"/>
          </a:p>
          <a:p>
            <a:r>
              <a:rPr lang="en-IN" sz="2000" dirty="0" err="1"/>
              <a:t>Finckh</a:t>
            </a:r>
            <a:r>
              <a:rPr lang="en-IN" sz="2000" dirty="0"/>
              <a:t>, A., Gilbert, B., Hodkinson, B., Bae, S.-C., Thomas, R., Deane, K.D., Alpizar-Rodriguez, D. and Lauper, K., 2022. Global epidemiology of rheumatoid arthritis. </a:t>
            </a:r>
            <a:r>
              <a:rPr lang="en-IN" sz="2000" i="1" dirty="0"/>
              <a:t>Nature Reviews Rheumatology</a:t>
            </a:r>
            <a:r>
              <a:rPr lang="en-IN" sz="2000" dirty="0"/>
              <a:t>, 18(10).  </a:t>
            </a:r>
            <a:r>
              <a:rPr lang="en-IN" sz="2000" u="sng" dirty="0">
                <a:hlinkClick r:id="rId30"/>
              </a:rPr>
              <a:t>https://doi.org/10.1038/s41584-022-00827-y</a:t>
            </a:r>
            <a:endParaRPr lang="en-IN" sz="2000" dirty="0"/>
          </a:p>
          <a:p>
            <a:r>
              <a:rPr lang="en-IN" sz="2000" dirty="0"/>
              <a:t>Dr </a:t>
            </a:r>
            <a:r>
              <a:rPr lang="en-IN" sz="2000" dirty="0" err="1"/>
              <a:t>lal</a:t>
            </a:r>
            <a:r>
              <a:rPr lang="en-IN" sz="2000" dirty="0"/>
              <a:t> </a:t>
            </a:r>
            <a:r>
              <a:rPr lang="en-IN" sz="2000" dirty="0" err="1"/>
              <a:t>PathLabs</a:t>
            </a:r>
            <a:r>
              <a:rPr lang="en-IN" sz="2000" dirty="0"/>
              <a:t>., 2023. All about rheumatoid arthritis - causes, symptoms, diagnosis, treatment &amp; recommended diet - [online] </a:t>
            </a:r>
            <a:r>
              <a:rPr lang="en-IN" sz="2000" i="1" dirty="0"/>
              <a:t>Dr Lal </a:t>
            </a:r>
            <a:r>
              <a:rPr lang="en-IN" sz="2000" i="1" dirty="0" err="1"/>
              <a:t>PathLabs</a:t>
            </a:r>
            <a:r>
              <a:rPr lang="en-IN" sz="2000" dirty="0"/>
              <a:t>. Available at: </a:t>
            </a:r>
            <a:r>
              <a:rPr lang="en-IN" sz="2000" u="sng" dirty="0">
                <a:hlinkClick r:id="rId31"/>
              </a:rPr>
              <a:t>https://www.lalpathlabs.com/blog/all-about-rheumatoid-arthritis/</a:t>
            </a:r>
            <a:endParaRPr lang="en-IN" sz="2000" dirty="0"/>
          </a:p>
          <a:p>
            <a:r>
              <a:rPr lang="en-IN" sz="2000" dirty="0"/>
              <a:t>Wysocki, T., </a:t>
            </a:r>
            <a:r>
              <a:rPr lang="en-IN" sz="2000" dirty="0" err="1"/>
              <a:t>Olesińska</a:t>
            </a:r>
            <a:r>
              <a:rPr lang="en-IN" sz="2000" dirty="0"/>
              <a:t>, M. and Paradowska-</a:t>
            </a:r>
            <a:r>
              <a:rPr lang="en-IN" sz="2000" dirty="0" err="1"/>
              <a:t>Gorycka</a:t>
            </a:r>
            <a:r>
              <a:rPr lang="en-IN" sz="2000" dirty="0"/>
              <a:t>, A., 2020. Current understanding of an emerging role of HLA-DRB1 gene in rheumatoid arthritis–from research to clinical practice. </a:t>
            </a:r>
            <a:r>
              <a:rPr lang="en-IN" sz="2000" i="1" dirty="0"/>
              <a:t>Cells</a:t>
            </a:r>
            <a:r>
              <a:rPr lang="en-IN" sz="2000" dirty="0"/>
              <a:t>, 9(5), p.1127. </a:t>
            </a:r>
            <a:r>
              <a:rPr lang="en-IN" sz="2000" u="sng" dirty="0">
                <a:hlinkClick r:id="rId32"/>
              </a:rPr>
              <a:t>https://doi.org/10.3390/cells9051127</a:t>
            </a:r>
            <a:endParaRPr lang="en-IN" sz="2000" dirty="0"/>
          </a:p>
          <a:p>
            <a:r>
              <a:rPr lang="en-IN" sz="2000" dirty="0"/>
              <a:t>Vandever, L., 2014. </a:t>
            </a:r>
            <a:r>
              <a:rPr lang="en-IN" sz="2000" i="1" dirty="0"/>
              <a:t>Rheumatoid arthritis by the numbers: Facts, statistics, and you</a:t>
            </a:r>
            <a:r>
              <a:rPr lang="en-IN" sz="2000" dirty="0"/>
              <a:t>. [online] </a:t>
            </a:r>
            <a:r>
              <a:rPr lang="en-IN" sz="2000" i="1" dirty="0"/>
              <a:t>Healthline</a:t>
            </a:r>
            <a:r>
              <a:rPr lang="en-IN" sz="2000" dirty="0"/>
              <a:t>. Healthline Media. Available at: </a:t>
            </a:r>
            <a:r>
              <a:rPr lang="en-IN" sz="2000" u="sng" dirty="0">
                <a:hlinkClick r:id="rId33"/>
              </a:rPr>
              <a:t>https://www.healthline.com/health/rheumatoid-arthritis/facts-statistics-infographic</a:t>
            </a:r>
            <a:endParaRPr lang="en-IN" sz="2000" dirty="0"/>
          </a:p>
          <a:p>
            <a:r>
              <a:rPr lang="en-IN" sz="2000" dirty="0"/>
              <a:t>Stoll, J.G. and Yasothan, U., 2009. Rheumatoid arthritis market. </a:t>
            </a:r>
            <a:r>
              <a:rPr lang="en-IN" sz="2000" i="1" dirty="0"/>
              <a:t>Nature Reviews Drug Discovery</a:t>
            </a:r>
            <a:r>
              <a:rPr lang="en-IN" sz="2000" dirty="0"/>
              <a:t>, 8(9), pp.693–694.  </a:t>
            </a:r>
            <a:r>
              <a:rPr lang="en-IN" sz="2000" u="sng" dirty="0">
                <a:hlinkClick r:id="rId34"/>
              </a:rPr>
              <a:t>https://doi.org/10.1038/nrd2947</a:t>
            </a:r>
            <a:endParaRPr lang="en-IN" sz="2000" dirty="0"/>
          </a:p>
          <a:p>
            <a:r>
              <a:rPr lang="en-IN" sz="2000" dirty="0"/>
              <a:t>Gao, D., Gao, X., Yang, F. and Wang, Q., 2022. </a:t>
            </a:r>
            <a:r>
              <a:rPr lang="en-IN" sz="2000" i="1" dirty="0"/>
              <a:t>Affective disturbance in rheumatoid arthritis</a:t>
            </a:r>
            <a:r>
              <a:rPr lang="en-IN" sz="2000" dirty="0"/>
              <a:t>. [online] EncyclopediaMD1. Available at: </a:t>
            </a:r>
            <a:r>
              <a:rPr lang="en-IN" sz="2000" u="sng" dirty="0">
                <a:hlinkClick r:id="rId35"/>
              </a:rPr>
              <a:t>https://encyclopedia.pub/entry/25797</a:t>
            </a:r>
            <a:endParaRPr lang="en-IN" sz="2000" dirty="0"/>
          </a:p>
          <a:p>
            <a:r>
              <a:rPr lang="en-IN" sz="2000" dirty="0" err="1"/>
              <a:t>Alhabbab</a:t>
            </a:r>
            <a:r>
              <a:rPr lang="en-IN" sz="2000" dirty="0"/>
              <a:t>, R.Y. (2018). Rheumatoid factor (RF). </a:t>
            </a:r>
            <a:r>
              <a:rPr lang="en-IN" sz="2000" i="1" dirty="0"/>
              <a:t>Techniques in Life Science and Biomedicine for the Non-Expert</a:t>
            </a:r>
            <a:r>
              <a:rPr lang="en-IN" sz="2000" dirty="0"/>
              <a:t>, pp.49–53. </a:t>
            </a:r>
            <a:r>
              <a:rPr lang="en-IN" sz="2000" u="sng" dirty="0">
                <a:hlinkClick r:id="rId36"/>
              </a:rPr>
              <a:t>https://doi.org/10.1007/978-3-319-77694-1_7</a:t>
            </a:r>
            <a:endParaRPr lang="en-IN" sz="2000" dirty="0"/>
          </a:p>
          <a:p>
            <a:r>
              <a:rPr lang="en-IN" sz="2000" dirty="0"/>
              <a:t>Rheumatoid arthritis (RA)., 2024. [online] </a:t>
            </a:r>
            <a:r>
              <a:rPr lang="en-IN" sz="2000" i="1" dirty="0"/>
              <a:t>Arthritis UK</a:t>
            </a:r>
            <a:r>
              <a:rPr lang="en-IN" sz="2000" dirty="0"/>
              <a:t>. Available at: </a:t>
            </a:r>
            <a:r>
              <a:rPr lang="en-IN" sz="2000" u="sng" dirty="0">
                <a:hlinkClick r:id="rId37"/>
              </a:rPr>
              <a:t>https://www.arthritis-uk.org/information-and-support/understanding-arthritis/conditions/rheumatoid-arthritis/</a:t>
            </a:r>
            <a:endParaRPr lang="en-IN" sz="2000" dirty="0"/>
          </a:p>
          <a:p>
            <a:r>
              <a:rPr lang="en-IN" sz="2000" dirty="0"/>
              <a:t>drug discovery world (DDW)., 2021. Treating rheumatoid arthritis with disease-modifying antirheumatic drugs (DMARDs) and biologics – [online] Available at: </a:t>
            </a:r>
            <a:r>
              <a:rPr lang="en-IN" sz="2000" u="sng" dirty="0">
                <a:hlinkClick r:id="rId38"/>
              </a:rPr>
              <a:t>https://www.ddw-online.com/treating-rheumatoid-arthritis-with-disease-modifying-antirheumatic-drugs-dmards-and-biologics-846-200810/</a:t>
            </a:r>
            <a:endParaRPr lang="en-IN" sz="2000" dirty="0"/>
          </a:p>
          <a:p>
            <a:r>
              <a:rPr lang="en-IN" sz="2000" dirty="0"/>
              <a:t>Manipalhospitals.com., 2025. [online] Available at: </a:t>
            </a:r>
            <a:r>
              <a:rPr lang="en-IN" sz="2000" u="sng" dirty="0">
                <a:hlinkClick r:id="rId39"/>
              </a:rPr>
              <a:t>https://www.manipalhospitals.com/uploads/image_gallery/rheumatoid-arthritis-management.png</a:t>
            </a:r>
            <a:endParaRPr lang="en-IN" sz="2000" dirty="0"/>
          </a:p>
          <a:p>
            <a:r>
              <a:rPr lang="en-IN" sz="2000" dirty="0"/>
              <a:t>Wang, G., Zhang, L., Ji, T., Zhang, W., Peng, L., Shen, S., Liu, X., Shi, Y., Chen, X., Chen, Q., Li, Y. and Ma, L., 2023. A protocol for randomized controlled trial on multidisciplinary interventions for mobility limitation in the older adults (M-</a:t>
            </a:r>
            <a:r>
              <a:rPr lang="en-IN" sz="2000" dirty="0" err="1"/>
              <a:t>MobiLE</a:t>
            </a:r>
            <a:r>
              <a:rPr lang="en-IN" sz="2000" dirty="0"/>
              <a:t>). </a:t>
            </a:r>
            <a:r>
              <a:rPr lang="en-IN" sz="2000" i="1" dirty="0"/>
              <a:t>BMC Geriatrics</a:t>
            </a:r>
            <a:r>
              <a:rPr lang="en-IN" sz="2000" dirty="0"/>
              <a:t>, 23(1).  </a:t>
            </a:r>
            <a:r>
              <a:rPr lang="en-IN" sz="2000" u="sng" dirty="0">
                <a:hlinkClick r:id="rId40"/>
              </a:rPr>
              <a:t>https://doi.org/10.1186/s12877-023-04117-4?urlappend=%3Futm_source%3Dresearchgate.net%26utm_medium%3Darticle</a:t>
            </a:r>
            <a:endParaRPr lang="en-IN" sz="2000" dirty="0"/>
          </a:p>
          <a:p>
            <a:r>
              <a:rPr lang="en-IN" sz="2000" dirty="0"/>
              <a:t>Brody, B., 2022. </a:t>
            </a:r>
            <a:r>
              <a:rPr lang="en-IN" sz="2000" i="1" dirty="0"/>
              <a:t>Lifestyle factors could account for up to 1/3 of rheumatoid arthritis cases</a:t>
            </a:r>
            <a:r>
              <a:rPr lang="en-IN" sz="2000" dirty="0"/>
              <a:t>. [online] </a:t>
            </a:r>
            <a:r>
              <a:rPr lang="en-IN" sz="2000" i="1" dirty="0" err="1"/>
              <a:t>CreakyJoints</a:t>
            </a:r>
            <a:r>
              <a:rPr lang="en-IN" sz="2000" dirty="0"/>
              <a:t>. Available at: </a:t>
            </a:r>
            <a:r>
              <a:rPr lang="en-IN" sz="2000" u="sng" dirty="0">
                <a:hlinkClick r:id="rId41"/>
              </a:rPr>
              <a:t>https://creakyjoints.org/about-arthritis/rheumatoid-arthritis/ra-overview/lifestyle-factors-reduce-risk-rheumatoid-arthritis/</a:t>
            </a:r>
            <a:endParaRPr lang="en-IN" sz="2000" dirty="0"/>
          </a:p>
          <a:p>
            <a:r>
              <a:rPr lang="en-IN" sz="2000" dirty="0" err="1"/>
              <a:t>Rheumatoid_arthritis</a:t>
            </a:r>
            <a:r>
              <a:rPr lang="en-IN" sz="2000" dirty="0"/>
              <a:t> [TUSOM | </a:t>
            </a:r>
            <a:r>
              <a:rPr lang="en-IN" sz="2000" dirty="0" err="1"/>
              <a:t>pharmwiki</a:t>
            </a:r>
            <a:r>
              <a:rPr lang="en-IN" sz="2000" dirty="0"/>
              <a:t>]., 2020. [online] </a:t>
            </a:r>
            <a:r>
              <a:rPr lang="en-IN" sz="2000" i="1" dirty="0"/>
              <a:t>tmedweb.tulane.edu</a:t>
            </a:r>
            <a:r>
              <a:rPr lang="en-IN" sz="2000" dirty="0"/>
              <a:t>. Available at: </a:t>
            </a:r>
            <a:r>
              <a:rPr lang="en-IN" sz="2000" u="sng" dirty="0">
                <a:hlinkClick r:id="rId42"/>
              </a:rPr>
              <a:t>https://tmedweb.tulane.edu/pharmwiki/doku.php/rheumatoid_arthritis</a:t>
            </a:r>
            <a:endParaRPr lang="en-IN" sz="2000" dirty="0"/>
          </a:p>
          <a:p>
            <a:r>
              <a:rPr lang="en-IN" sz="2000" dirty="0" err="1"/>
              <a:t>B.Pharm</a:t>
            </a:r>
            <a:r>
              <a:rPr lang="en-IN" sz="2000" dirty="0"/>
              <a:t>, Y.S., 2016. </a:t>
            </a:r>
            <a:r>
              <a:rPr lang="en-IN" sz="2000" i="1" dirty="0"/>
              <a:t>What causes rheumatoid arthritis?</a:t>
            </a:r>
            <a:r>
              <a:rPr lang="en-IN" sz="2000" dirty="0"/>
              <a:t> [online] </a:t>
            </a:r>
            <a:r>
              <a:rPr lang="en-IN" sz="2000" i="1" dirty="0"/>
              <a:t>News-Medical</a:t>
            </a:r>
            <a:r>
              <a:rPr lang="en-IN" sz="2000" dirty="0"/>
              <a:t>. Available at: </a:t>
            </a:r>
            <a:r>
              <a:rPr lang="en-IN" sz="2000" u="sng" dirty="0">
                <a:hlinkClick r:id="rId43"/>
              </a:rPr>
              <a:t>https://www.news-medical.net/health/What-Causes-Rheumatoid-Arthritis.aspx</a:t>
            </a:r>
            <a:endParaRPr lang="en-IN" sz="2000" dirty="0"/>
          </a:p>
          <a:p>
            <a:r>
              <a:rPr lang="en-IN" sz="2000" dirty="0"/>
              <a:t>  Adhikari, MD, G., Dhakal, MD, B. and Shrestha, MD, S., 2024. Rheumatoid arthritis - symptoms and treatment demystified. </a:t>
            </a:r>
            <a:r>
              <a:rPr lang="en-IN" sz="2000" i="1" dirty="0"/>
              <a:t>The American Journal of Patient Health Info</a:t>
            </a:r>
            <a:r>
              <a:rPr lang="en-IN" sz="2000" dirty="0"/>
              <a:t>, 1(01). </a:t>
            </a:r>
            <a:r>
              <a:rPr lang="en-IN" sz="2000" u="sng" dirty="0">
                <a:hlinkClick r:id="rId44"/>
              </a:rPr>
              <a:t>https://ajphi.org/ajphi/article/view/41</a:t>
            </a:r>
            <a:endParaRPr lang="en-IN" sz="2000" dirty="0"/>
          </a:p>
          <a:p>
            <a:r>
              <a:rPr lang="en-IN" sz="2000" dirty="0"/>
              <a:t>Pragma Hospitals., 2026. </a:t>
            </a:r>
            <a:r>
              <a:rPr lang="en-IN" sz="2000" i="1" dirty="0"/>
              <a:t>Rheumatoid arthritis doctor in </a:t>
            </a:r>
            <a:r>
              <a:rPr lang="en-IN" sz="2000" i="1" dirty="0" err="1"/>
              <a:t>vanasthalipuram</a:t>
            </a:r>
            <a:r>
              <a:rPr lang="en-IN" sz="2000" i="1" dirty="0"/>
              <a:t> - pragma hospitals</a:t>
            </a:r>
            <a:r>
              <a:rPr lang="en-IN" sz="2000" dirty="0"/>
              <a:t>. [online] Available at: </a:t>
            </a:r>
            <a:r>
              <a:rPr lang="en-IN" sz="2000" u="sng" dirty="0">
                <a:hlinkClick r:id="rId45"/>
              </a:rPr>
              <a:t>https://pragmahospitals.com/rheumatoid-arthritis-doctor-in-vanasthalipuram/</a:t>
            </a:r>
            <a:endParaRPr lang="en-IN" sz="2000" dirty="0"/>
          </a:p>
          <a:p>
            <a:pPr marL="285750" indent="-285750" algn="just">
              <a:buFont typeface="Arial" panose="020B0604020202020204" pitchFamily="34" charset="0"/>
              <a:buChar char="•"/>
            </a:pPr>
            <a:endParaRPr lang="en-IN" sz="1000" dirty="0"/>
          </a:p>
          <a:p>
            <a:pPr marL="285750" indent="-285750" algn="just">
              <a:buFont typeface="Arial" panose="020B0604020202020204" pitchFamily="34" charset="0"/>
              <a:buChar char="•"/>
            </a:pPr>
            <a:endParaRPr lang="en-IN" dirty="0"/>
          </a:p>
        </p:txBody>
      </p:sp>
    </p:spTree>
    <p:extLst>
      <p:ext uri="{BB962C8B-B14F-4D97-AF65-F5344CB8AC3E}">
        <p14:creationId xmlns:p14="http://schemas.microsoft.com/office/powerpoint/2010/main" val="3083162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49AAE-0F59-FFA5-064D-DB9611A228CD}"/>
              </a:ext>
            </a:extLst>
          </p:cNvPr>
          <p:cNvSpPr>
            <a:spLocks noGrp="1"/>
          </p:cNvSpPr>
          <p:nvPr>
            <p:ph type="title"/>
          </p:nvPr>
        </p:nvSpPr>
        <p:spPr>
          <a:xfrm>
            <a:off x="565265" y="2610197"/>
            <a:ext cx="10741152" cy="1132258"/>
          </a:xfrm>
        </p:spPr>
        <p:txBody>
          <a:bodyPr>
            <a:normAutofit/>
          </a:bodyPr>
          <a:lstStyle/>
          <a:p>
            <a:pPr algn="ctr"/>
            <a:r>
              <a:rPr lang="en-US" sz="4400" b="1" dirty="0">
                <a:solidFill>
                  <a:schemeClr val="accent2"/>
                </a:solidFill>
              </a:rPr>
              <a:t>Thank You!</a:t>
            </a:r>
            <a:endParaRPr lang="en-IN" sz="4400" b="1" dirty="0">
              <a:solidFill>
                <a:schemeClr val="accent2"/>
              </a:solidFill>
            </a:endParaRPr>
          </a:p>
        </p:txBody>
      </p:sp>
    </p:spTree>
    <p:extLst>
      <p:ext uri="{BB962C8B-B14F-4D97-AF65-F5344CB8AC3E}">
        <p14:creationId xmlns:p14="http://schemas.microsoft.com/office/powerpoint/2010/main" val="289743051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0</TotalTime>
  <Words>3585</Words>
  <Application>Microsoft Office PowerPoint</Application>
  <PresentationFormat>Widescreen</PresentationFormat>
  <Paragraphs>225</Paragraphs>
  <Slides>21</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Gill Sans MT</vt:lpstr>
      <vt:lpstr>Wingdings 2</vt:lpstr>
      <vt:lpstr>Dividend</vt:lpstr>
      <vt:lpstr>Management of Rheumatoid Arthritis in the United Kingdom: Diagnosis, Treatment and Person-Centred Care  </vt:lpstr>
      <vt:lpstr>Overview of Rheumatoid Arthritis</vt:lpstr>
      <vt:lpstr>Rheumatoid Arthritis symptoms </vt:lpstr>
      <vt:lpstr>Aetiology and Risk Factors</vt:lpstr>
      <vt:lpstr>Prevalence of Rheumatoid Arthritis</vt:lpstr>
      <vt:lpstr>Economic Burden</vt:lpstr>
      <vt:lpstr>Social Burden</vt:lpstr>
      <vt:lpstr>Rheumatoid arthritis diagnosis process</vt:lpstr>
      <vt:lpstr>Initial Assessment</vt:lpstr>
      <vt:lpstr>Management of Rheumatoid Arthritis </vt:lpstr>
      <vt:lpstr>Models and Frameworks for Management</vt:lpstr>
      <vt:lpstr>Pharmacological Treatment</vt:lpstr>
      <vt:lpstr>Non-Pharmacological Treatment</vt:lpstr>
      <vt:lpstr>Comorbidities</vt:lpstr>
      <vt:lpstr>Prevention of Rheumatoid Arthritis</vt:lpstr>
      <vt:lpstr>Co-productive Care </vt:lpstr>
      <vt:lpstr>Comprehensive Model of Personalised Care</vt:lpstr>
      <vt:lpstr>Recommendations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2026-08-08T08:06:16Z</dcterms:created>
  <dcterms:modified xsi:type="dcterms:W3CDTF">2026-08-11T07:36:49Z</dcterms:modified>
</cp:coreProperties>
</file>