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6" r:id="rId14"/>
    <p:sldId id="265"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1E67DD-DF25-4D3D-AB99-E7AF4881892A}" v="135" dt="2023-11-07T12:06:58.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801" autoAdjust="0"/>
  </p:normalViewPr>
  <p:slideViewPr>
    <p:cSldViewPr>
      <p:cViewPr varScale="1">
        <p:scale>
          <a:sx n="48" d="100"/>
          <a:sy n="48" d="100"/>
        </p:scale>
        <p:origin x="1800" y="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BCB521-AC20-4808-BF3D-08170AF7DB57}" type="datetimeFigureOut">
              <a:rPr lang="en-IN" smtClean="0"/>
              <a:t>11-11-2023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20011E-587A-435D-A41F-24F5761B7E9F}" type="slidenum">
              <a:rPr lang="en-IN" smtClean="0"/>
              <a:t>‹#›</a:t>
            </a:fld>
            <a:endParaRPr lang="en-IN"/>
          </a:p>
        </p:txBody>
      </p:sp>
    </p:spTree>
    <p:extLst>
      <p:ext uri="{BB962C8B-B14F-4D97-AF65-F5344CB8AC3E}">
        <p14:creationId xmlns:p14="http://schemas.microsoft.com/office/powerpoint/2010/main" val="3163102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20011E-587A-435D-A41F-24F5761B7E9F}" type="slidenum">
              <a:rPr lang="en-IN" smtClean="0"/>
              <a:t>1</a:t>
            </a:fld>
            <a:endParaRPr lang="en-IN"/>
          </a:p>
        </p:txBody>
      </p:sp>
    </p:spTree>
    <p:extLst>
      <p:ext uri="{BB962C8B-B14F-4D97-AF65-F5344CB8AC3E}">
        <p14:creationId xmlns:p14="http://schemas.microsoft.com/office/powerpoint/2010/main" val="3884350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presentation, the strategies which are pivotal in enhancing the guest experience for a hospitality organisation will be delineated. The importance of having an appropriate room cleaning service in enhancing the cumulative guest experience, in the long run, will be discussed herein in a diligent manner. A dedicated room cleaning service checklist which would be focused on room cleaning would be portrayed in this presentation (</a:t>
            </a:r>
            <a:r>
              <a:rPr lang="en-IN" sz="1200" kern="1200" dirty="0" err="1">
                <a:solidFill>
                  <a:schemeClr val="tx1"/>
                </a:solidFill>
                <a:effectLst/>
                <a:latin typeface="+mn-lt"/>
                <a:ea typeface="+mn-ea"/>
                <a:cs typeface="+mn-cs"/>
              </a:rPr>
              <a:t>Ambardar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The justification for the room cleaning checklist which has been created will also be provided in the slides. Since employee engagement has been considered to be one of the most important factors for the enhancement of brand image for an organisation, the Application of The Deloitte model of employee engagement is highly recommended and the use in this case is highly justified.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3</a:t>
            </a:fld>
            <a:endParaRPr lang="en-IN"/>
          </a:p>
        </p:txBody>
      </p:sp>
    </p:spTree>
    <p:extLst>
      <p:ext uri="{BB962C8B-B14F-4D97-AF65-F5344CB8AC3E}">
        <p14:creationId xmlns:p14="http://schemas.microsoft.com/office/powerpoint/2010/main" val="193152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By ensuring optimum cleanliness and maintenance an organisation would be able to give a clear picture of the brand value and quality services which are being provided by the organisation. This will ensure steady growth for an organisation within a very brief period of time (Rather and </a:t>
            </a:r>
            <a:r>
              <a:rPr lang="en-IN" sz="1200" kern="1200" dirty="0" err="1">
                <a:solidFill>
                  <a:schemeClr val="tx1"/>
                </a:solidFill>
                <a:effectLst/>
                <a:latin typeface="+mn-lt"/>
                <a:ea typeface="+mn-ea"/>
                <a:cs typeface="+mn-cs"/>
              </a:rPr>
              <a:t>Camilleri</a:t>
            </a:r>
            <a:r>
              <a:rPr lang="en-IN" sz="1200" kern="1200" dirty="0">
                <a:solidFill>
                  <a:schemeClr val="tx1"/>
                </a:solidFill>
                <a:effectLst/>
                <a:latin typeface="+mn-lt"/>
                <a:ea typeface="+mn-ea"/>
                <a:cs typeface="+mn-cs"/>
              </a:rPr>
              <a:t>, 2019). The clean bathrooms and the considerations of health and safety parameters are some of the factors which influence the decision-making of the customers (Stiles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2021). This way, the customer lifetime value for the specific facilities and services is automatically enhanced in the long run. The freshness of the room is crucial in ensuring proper brand promotion for a hospitality brand. Here, it is important to note that the entire duties of room cleaning and maintenance are leveraged onto the housekeeping staff in a hospitality organisation (</a:t>
            </a:r>
            <a:r>
              <a:rPr lang="en-IN" sz="1200" kern="1200" dirty="0" err="1">
                <a:solidFill>
                  <a:schemeClr val="tx1"/>
                </a:solidFill>
                <a:effectLst/>
                <a:latin typeface="+mn-lt"/>
                <a:ea typeface="+mn-ea"/>
                <a:cs typeface="+mn-cs"/>
              </a:rPr>
              <a:t>Ivanov</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 Training is a very significant inn ensuring that the workforce is putting in their best efforts to meet the demands of the guests in a unique manner. </a:t>
            </a:r>
          </a:p>
          <a:p>
            <a:r>
              <a:rPr lang="en-IN" sz="1200" kern="1200" dirty="0">
                <a:solidFill>
                  <a:schemeClr val="tx1"/>
                </a:solidFill>
                <a:effectLst/>
                <a:latin typeface="+mn-lt"/>
                <a:ea typeface="+mn-ea"/>
                <a:cs typeface="+mn-cs"/>
              </a:rPr>
              <a:t>Strategies to  ensure room cleaning to the best standards </a:t>
            </a:r>
          </a:p>
          <a:p>
            <a:r>
              <a:rPr lang="en-IN" sz="1200" kern="1200" dirty="0">
                <a:solidFill>
                  <a:schemeClr val="tx1"/>
                </a:solidFill>
                <a:effectLst/>
                <a:latin typeface="+mn-lt"/>
                <a:ea typeface="+mn-ea"/>
                <a:cs typeface="+mn-cs"/>
              </a:rPr>
              <a:t>Prior to developing a strategy for room cleaning for the housekeeping staff, it is important to make sure that the strategies are meeting the mission statement and the values of the organisation. Regular training and follow-up training sessions are crucial in ensuring that the staff are meeting the best standards (Khan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The designing of a specific set of benchmarks is one of the best strategies to keep the housekeeping staff encouraged and motivated to out in their best endeavours.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4</a:t>
            </a:fld>
            <a:endParaRPr lang="en-IN"/>
          </a:p>
        </p:txBody>
      </p:sp>
    </p:spTree>
    <p:extLst>
      <p:ext uri="{BB962C8B-B14F-4D97-AF65-F5344CB8AC3E}">
        <p14:creationId xmlns:p14="http://schemas.microsoft.com/office/powerpoint/2010/main" val="313745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Preparing a room cleaning checklist is very important in keeping things organised for the housekeeping staff. Firstly, trashing the lighter in the lobby is deemed to be important as it is often the very first place the guests might visit. After the tarnishing of the litter in the lobby, the change of the </a:t>
            </a:r>
            <a:r>
              <a:rPr lang="en-IN" sz="1200" kern="1200" dirty="0" err="1">
                <a:solidFill>
                  <a:schemeClr val="tx1"/>
                </a:solidFill>
                <a:effectLst/>
                <a:latin typeface="+mn-lt"/>
                <a:ea typeface="+mn-ea"/>
                <a:cs typeface="+mn-cs"/>
              </a:rPr>
              <a:t>bedsheets</a:t>
            </a:r>
            <a:r>
              <a:rPr lang="en-IN" sz="1200" kern="1200" dirty="0">
                <a:solidFill>
                  <a:schemeClr val="tx1"/>
                </a:solidFill>
                <a:effectLst/>
                <a:latin typeface="+mn-lt"/>
                <a:ea typeface="+mn-ea"/>
                <a:cs typeface="+mn-cs"/>
              </a:rPr>
              <a:t> and the towels is essential as used or </a:t>
            </a:r>
            <a:r>
              <a:rPr lang="en-IN" sz="1200" kern="1200" dirty="0" err="1">
                <a:solidFill>
                  <a:schemeClr val="tx1"/>
                </a:solidFill>
                <a:effectLst/>
                <a:latin typeface="+mn-lt"/>
                <a:ea typeface="+mn-ea"/>
                <a:cs typeface="+mn-cs"/>
              </a:rPr>
              <a:t>uncleaned</a:t>
            </a:r>
            <a:r>
              <a:rPr lang="en-IN" sz="1200" kern="1200" dirty="0">
                <a:solidFill>
                  <a:schemeClr val="tx1"/>
                </a:solidFill>
                <a:effectLst/>
                <a:latin typeface="+mn-lt"/>
                <a:ea typeface="+mn-ea"/>
                <a:cs typeface="+mn-cs"/>
              </a:rPr>
              <a:t> towels might have a very negative impression of the services provided by the hotel (</a:t>
            </a:r>
            <a:r>
              <a:rPr lang="en-IN" sz="1200" kern="1200" dirty="0" err="1">
                <a:solidFill>
                  <a:schemeClr val="tx1"/>
                </a:solidFill>
                <a:effectLst/>
                <a:latin typeface="+mn-lt"/>
                <a:ea typeface="+mn-ea"/>
                <a:cs typeface="+mn-cs"/>
              </a:rPr>
              <a:t>Kuaites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 Making the bed after spraying from fresher is influencing the guests to extend their stay in the hotel. This will; automatically result in higher profits for the hotel. Dusting of the furniture seems to be equally important. Disinfecting and sanitising are two of the most important elements in the checklist which ensure the health and safety standards in the property (</a:t>
            </a:r>
            <a:r>
              <a:rPr lang="en-IN" sz="1200" kern="1200" dirty="0" err="1">
                <a:solidFill>
                  <a:schemeClr val="tx1"/>
                </a:solidFill>
                <a:effectLst/>
                <a:latin typeface="+mn-lt"/>
                <a:ea typeface="+mn-ea"/>
                <a:cs typeface="+mn-cs"/>
              </a:rPr>
              <a:t>Jubaedah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 On top of this, floor cleaning must be done on a daily basis to ensure optimum health and safety standards within the hotel.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5</a:t>
            </a:fld>
            <a:endParaRPr lang="en-IN"/>
          </a:p>
        </p:txBody>
      </p:sp>
    </p:spTree>
    <p:extLst>
      <p:ext uri="{BB962C8B-B14F-4D97-AF65-F5344CB8AC3E}">
        <p14:creationId xmlns:p14="http://schemas.microsoft.com/office/powerpoint/2010/main" val="3821906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bathroom must also be cleaned on a regular basis as it spreads maximum germs and viruses. Emptying the trash bins in the bathroom and restocking the toilet paper are some of the most important tasks which need to be followed(Abraham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 The facilities of laundry services are equally significant and hence, the laundry services must be prompt and </a:t>
            </a:r>
            <a:r>
              <a:rPr lang="en-IN" sz="1200" kern="1200" dirty="0" err="1">
                <a:solidFill>
                  <a:schemeClr val="tx1"/>
                </a:solidFill>
                <a:effectLst/>
                <a:latin typeface="+mn-lt"/>
                <a:ea typeface="+mn-ea"/>
                <a:cs typeface="+mn-cs"/>
              </a:rPr>
              <a:t>timebound</a:t>
            </a:r>
            <a:r>
              <a:rPr lang="en-IN" sz="1200" kern="1200" dirty="0">
                <a:solidFill>
                  <a:schemeClr val="tx1"/>
                </a:solidFill>
                <a:effectLst/>
                <a:latin typeface="+mn-lt"/>
                <a:ea typeface="+mn-ea"/>
                <a:cs typeface="+mn-cs"/>
              </a:rPr>
              <a:t>. This will help in satisfying the needs of the guests in the best possible manner. The sinks and the bathtubs must also be cleaned after a  regular interval of time.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6</a:t>
            </a:fld>
            <a:endParaRPr lang="en-IN"/>
          </a:p>
        </p:txBody>
      </p:sp>
    </p:spTree>
    <p:extLst>
      <p:ext uri="{BB962C8B-B14F-4D97-AF65-F5344CB8AC3E}">
        <p14:creationId xmlns:p14="http://schemas.microsoft.com/office/powerpoint/2010/main" val="2743268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order to ensure optimum service it is extremely important to ensure employee engagement in that organisation. The use of The</a:t>
            </a:r>
            <a:r>
              <a:rPr lang="en-IN" sz="1200" b="1" i="1" kern="1200" dirty="0">
                <a:solidFill>
                  <a:schemeClr val="tx1"/>
                </a:solidFill>
                <a:effectLst/>
                <a:latin typeface="+mn-lt"/>
                <a:ea typeface="+mn-ea"/>
                <a:cs typeface="+mn-cs"/>
              </a:rPr>
              <a:t> Deloitte model of employee engagement</a:t>
            </a:r>
            <a:r>
              <a:rPr lang="en-IN" sz="1200" kern="1200" dirty="0">
                <a:solidFill>
                  <a:schemeClr val="tx1"/>
                </a:solidFill>
                <a:effectLst/>
                <a:latin typeface="+mn-lt"/>
                <a:ea typeface="+mn-ea"/>
                <a:cs typeface="+mn-cs"/>
              </a:rPr>
              <a:t> would be appropriate in this context (</a:t>
            </a:r>
            <a:r>
              <a:rPr lang="en-IN" sz="1200" kern="1200" dirty="0" err="1">
                <a:solidFill>
                  <a:schemeClr val="tx1"/>
                </a:solidFill>
                <a:effectLst/>
                <a:latin typeface="+mn-lt"/>
                <a:ea typeface="+mn-ea"/>
                <a:cs typeface="+mn-cs"/>
              </a:rPr>
              <a:t>Oktanofa</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 Some of the components of this model which are relevant in enhancing the team's effectiveness are “meaningful work schedule”, “hands-on management”, “positive work environment”, “growth opportunity” and “trust in leadership”. In order to ensure optimum productivity in the housekeeping department, it is important to have a meaningful work routine which would be easily followed by the employees in the organisation. A positive work environment is another parameter which needs to be ensured by meeting the core needs of employees in an organisation (Southgate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Apart from this, the provision of growth opportunities for the employees and the trust in the leadership style which is being followed in the organisation might help in overcoming the issues which are being faced by the housekeeping staff in recent times.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7</a:t>
            </a:fld>
            <a:endParaRPr lang="en-IN"/>
          </a:p>
        </p:txBody>
      </p:sp>
    </p:spTree>
    <p:extLst>
      <p:ext uri="{BB962C8B-B14F-4D97-AF65-F5344CB8AC3E}">
        <p14:creationId xmlns:p14="http://schemas.microsoft.com/office/powerpoint/2010/main" val="2961533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Within this presentation, various aspects of room cleaning services and their significance in enhancing customer service in hospitality organisations have been discussed in a systematic manner. The justification for the room cleaning checklist has also been emphasised at this present time. </a:t>
            </a:r>
          </a:p>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8</a:t>
            </a:fld>
            <a:endParaRPr lang="en-IN"/>
          </a:p>
        </p:txBody>
      </p:sp>
    </p:spTree>
    <p:extLst>
      <p:ext uri="{BB962C8B-B14F-4D97-AF65-F5344CB8AC3E}">
        <p14:creationId xmlns:p14="http://schemas.microsoft.com/office/powerpoint/2010/main" val="4049419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9</a:t>
            </a:fld>
            <a:endParaRPr lang="en-IN"/>
          </a:p>
        </p:txBody>
      </p:sp>
    </p:spTree>
    <p:extLst>
      <p:ext uri="{BB962C8B-B14F-4D97-AF65-F5344CB8AC3E}">
        <p14:creationId xmlns:p14="http://schemas.microsoft.com/office/powerpoint/2010/main" val="2356341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E20011E-587A-435D-A41F-24F5761B7E9F}" type="slidenum">
              <a:rPr lang="en-IN" smtClean="0"/>
              <a:t>11</a:t>
            </a:fld>
            <a:endParaRPr lang="en-IN"/>
          </a:p>
        </p:txBody>
      </p:sp>
    </p:spTree>
    <p:extLst>
      <p:ext uri="{BB962C8B-B14F-4D97-AF65-F5344CB8AC3E}">
        <p14:creationId xmlns:p14="http://schemas.microsoft.com/office/powerpoint/2010/main" val="34053147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IN"/>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420622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3369420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p:txBody>
          <a:bodyPr/>
          <a:lstStyle/>
          <a:p>
            <a:endParaRPr lang="en-IN"/>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2104231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D886CC-58BD-4C35-ABA2-AC867F442E9B}" type="datetimeFigureOut">
              <a:rPr lang="en-IN" smtClean="0"/>
              <a:t>11-11-2023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298237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D886CC-58BD-4C35-ABA2-AC867F442E9B}" type="datetimeFigureOut">
              <a:rPr lang="en-IN" smtClean="0"/>
              <a:t>11-11-2023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490866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D886CC-58BD-4C35-ABA2-AC867F442E9B}" type="datetimeFigureOut">
              <a:rPr lang="en-IN" smtClean="0"/>
              <a:t>11-11-2023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2637335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D7D886CC-58BD-4C35-ABA2-AC867F442E9B}" type="datetimeFigureOut">
              <a:rPr lang="en-IN" smtClean="0"/>
              <a:t>11-11-2023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84532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D886CC-58BD-4C35-ABA2-AC867F442E9B}" type="datetimeFigureOut">
              <a:rPr lang="en-IN" smtClean="0"/>
              <a:t>11-11-2023</a:t>
            </a:fld>
            <a:endParaRPr lang="en-IN"/>
          </a:p>
        </p:txBody>
      </p:sp>
      <p:sp>
        <p:nvSpPr>
          <p:cNvPr id="6" name="Footer Placeholder 5"/>
          <p:cNvSpPr>
            <a:spLocks noGrp="1"/>
          </p:cNvSpPr>
          <p:nvPr>
            <p:ph type="ftr" sz="quarter" idx="11"/>
          </p:nvPr>
        </p:nvSpPr>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21397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D886CC-58BD-4C35-ABA2-AC867F442E9B}" type="datetimeFigureOut">
              <a:rPr lang="en-IN" smtClean="0"/>
              <a:t>11-11-2023</a:t>
            </a:fld>
            <a:endParaRPr lang="en-IN"/>
          </a:p>
        </p:txBody>
      </p:sp>
      <p:sp>
        <p:nvSpPr>
          <p:cNvPr id="6" name="Footer Placeholder 5"/>
          <p:cNvSpPr>
            <a:spLocks noGrp="1"/>
          </p:cNvSpPr>
          <p:nvPr>
            <p:ph type="ftr" sz="quarter" idx="11"/>
          </p:nvPr>
        </p:nvSpPr>
        <p:spPr/>
        <p:txBody>
          <a:bodyPr/>
          <a:lstStyle/>
          <a:p>
            <a:endParaRPr lang="en-IN"/>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416048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D886CC-58BD-4C35-ABA2-AC867F442E9B}" type="datetimeFigureOut">
              <a:rPr lang="en-IN" smtClean="0"/>
              <a:t>11-11-2023</a:t>
            </a:fld>
            <a:endParaRPr lang="en-IN"/>
          </a:p>
        </p:txBody>
      </p:sp>
      <p:sp>
        <p:nvSpPr>
          <p:cNvPr id="6" name="Footer Placeholder 5"/>
          <p:cNvSpPr>
            <a:spLocks noGrp="1"/>
          </p:cNvSpPr>
          <p:nvPr>
            <p:ph type="ftr" sz="quarter" idx="11"/>
          </p:nvPr>
        </p:nvSpPr>
        <p:spPr/>
        <p:txBody>
          <a:bodyPr/>
          <a:lstStyle/>
          <a:p>
            <a:endParaRPr lang="en-IN"/>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39044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p:txBody>
          <a:bodyPr/>
          <a:lstStyle/>
          <a:p>
            <a:endParaRPr lang="en-IN"/>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3126140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256446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p:txBody>
          <a:bodyPr/>
          <a:lstStyle/>
          <a:p>
            <a:endParaRPr lang="en-IN"/>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3654015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7D886CC-58BD-4C35-ABA2-AC867F442E9B}" type="datetimeFigureOut">
              <a:rPr lang="en-IN" smtClean="0"/>
              <a:t>11-11-2023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2207745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7D886CC-58BD-4C35-ABA2-AC867F442E9B}" type="datetimeFigureOut">
              <a:rPr lang="en-IN" smtClean="0"/>
              <a:t>11-11-2023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21632053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a:xfrm>
            <a:off x="516133" y="6387910"/>
            <a:ext cx="3859795" cy="228660"/>
          </a:xfrm>
        </p:spPr>
        <p:txBody>
          <a:bodyPr/>
          <a:lstStyle/>
          <a:p>
            <a:endParaRPr lang="en-IN"/>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5476536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D886CC-58BD-4C35-ABA2-AC867F442E9B}" type="datetimeFigureOut">
              <a:rPr lang="en-IN" smtClean="0"/>
              <a:t>11-11-2023</a:t>
            </a:fld>
            <a:endParaRPr lang="en-IN"/>
          </a:p>
        </p:txBody>
      </p:sp>
      <p:sp>
        <p:nvSpPr>
          <p:cNvPr id="5" name="Footer Placeholder 4"/>
          <p:cNvSpPr>
            <a:spLocks noGrp="1"/>
          </p:cNvSpPr>
          <p:nvPr>
            <p:ph type="ftr" sz="quarter" idx="11"/>
          </p:nvPr>
        </p:nvSpPr>
        <p:spPr>
          <a:xfrm>
            <a:off x="538546" y="6365498"/>
            <a:ext cx="3859795" cy="228660"/>
          </a:xfrm>
        </p:spPr>
        <p:txBody>
          <a:bodyPr/>
          <a:lstStyle/>
          <a:p>
            <a:endParaRPr lang="en-IN"/>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929DD9A9-C7CB-43AD-A10A-3C089FA57609}" type="slidenum">
              <a:rPr lang="en-IN" smtClean="0"/>
              <a:t>‹#›</a:t>
            </a:fld>
            <a:endParaRPr lang="en-IN"/>
          </a:p>
        </p:txBody>
      </p:sp>
    </p:spTree>
    <p:extLst>
      <p:ext uri="{BB962C8B-B14F-4D97-AF65-F5344CB8AC3E}">
        <p14:creationId xmlns:p14="http://schemas.microsoft.com/office/powerpoint/2010/main" val="1835374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D7D886CC-58BD-4C35-ABA2-AC867F442E9B}" type="datetimeFigureOut">
              <a:rPr lang="en-IN" smtClean="0"/>
              <a:t>11-11-2023</a:t>
            </a:fld>
            <a:endParaRPr lang="en-IN"/>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IN"/>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929DD9A9-C7CB-43AD-A10A-3C089FA57609}" type="slidenum">
              <a:rPr lang="en-IN" smtClean="0"/>
              <a:t>‹#›</a:t>
            </a:fld>
            <a:endParaRPr lang="en-IN"/>
          </a:p>
        </p:txBody>
      </p:sp>
    </p:spTree>
    <p:extLst>
      <p:ext uri="{BB962C8B-B14F-4D97-AF65-F5344CB8AC3E}">
        <p14:creationId xmlns:p14="http://schemas.microsoft.com/office/powerpoint/2010/main" val="100758449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blog.bridgebetween.com/5-signs-of-a-positive-work-environment/" TargetMode="External"/><Relationship Id="rId3" Type="http://schemas.openxmlformats.org/officeDocument/2006/relationships/hyperlink" Target="https://premier-inn-peterborough-gb.hotelmix.co.uk/" TargetMode="External"/><Relationship Id="rId7" Type="http://schemas.openxmlformats.org/officeDocument/2006/relationships/hyperlink" Target="https://www.tripadvisor.co.uk/Hotel_Review-g187045-d571543-Reviews-Premier_Inn_Peterborough_Ferry_Meadows_hotel-Peterborough_Cambridgeshire_England.html#/media/571543/657551629:p/?albumid=101&amp;type=0&amp;category=101" TargetMode="External"/><Relationship Id="rId2" Type="http://schemas.openxmlformats.org/officeDocument/2006/relationships/hyperlink" Target="https://www.facebook.com/premierinn/photos/" TargetMode="External"/><Relationship Id="rId1" Type="http://schemas.openxmlformats.org/officeDocument/2006/relationships/slideLayout" Target="../slideLayouts/slideLayout2.xml"/><Relationship Id="rId6" Type="http://schemas.openxmlformats.org/officeDocument/2006/relationships/hyperlink" Target="https://www.tripadvisor.co.uk/Hotel_Review-g187045-d571543-Reviews-Premier_Inn_Peterborough_Ferry_Meadows_hotel-Peterborough_Cambridgeshire_England.html#/media/571543/?albumid=101&amp;type=0&amp;category=101" TargetMode="External"/><Relationship Id="rId5" Type="http://schemas.openxmlformats.org/officeDocument/2006/relationships/hyperlink" Target="https://www.cleanservices.co.uk/media/clean-announces-partnership-with-the-uks-largest-hospitality-company" TargetMode="External"/><Relationship Id="rId10" Type="http://schemas.openxmlformats.org/officeDocument/2006/relationships/hyperlink" Target="https://www.tripadvisor.com/Hotel_Review-g187045-d571543-Reviews-Premier_Inn_Peterborough_Ferry_Meadows_hotel-Peterborough_Cambridgeshire_England.html" TargetMode="External"/><Relationship Id="rId4" Type="http://schemas.openxmlformats.org/officeDocument/2006/relationships/hyperlink" Target="https://premier-inn-peterborough-gb.hotelmix.co.uk/data/Photos/r1232x398/1397/139705/139705803/Premier-Inn-Peterborough-Exterior.JPEG" TargetMode="External"/><Relationship Id="rId9" Type="http://schemas.openxmlformats.org/officeDocument/2006/relationships/hyperlink" Target="https://cubettech.com/resources/blog/creating-a-positive-working-environm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2384" y="1484784"/>
            <a:ext cx="5917679" cy="2550877"/>
          </a:xfrm>
        </p:spPr>
        <p:txBody>
          <a:bodyPr/>
          <a:lstStyle/>
          <a:p>
            <a:r>
              <a:rPr lang="en-IN" b="1" dirty="0">
                <a:latin typeface="Arial" panose="020B0604020202020204" pitchFamily="34" charset="0"/>
                <a:cs typeface="Arial" panose="020B0604020202020204" pitchFamily="34" charset="0"/>
              </a:rPr>
              <a:t>Operating Hotel Facilities</a:t>
            </a:r>
            <a:br>
              <a:rPr lang="en-IN" dirty="0"/>
            </a:br>
            <a:endParaRPr lang="en-IN" dirty="0"/>
          </a:p>
        </p:txBody>
      </p:sp>
      <p:sp>
        <p:nvSpPr>
          <p:cNvPr id="3" name="Subtitle 2"/>
          <p:cNvSpPr>
            <a:spLocks noGrp="1"/>
          </p:cNvSpPr>
          <p:nvPr>
            <p:ph type="subTitle" idx="1"/>
          </p:nvPr>
        </p:nvSpPr>
        <p:spPr>
          <a:xfrm>
            <a:off x="3203848" y="3284984"/>
            <a:ext cx="5184576" cy="2952328"/>
          </a:xfrm>
        </p:spPr>
        <p:txBody>
          <a:bodyPr/>
          <a:lstStyle/>
          <a:p>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r>
              <a:rPr lang="en-IN" dirty="0">
                <a:solidFill>
                  <a:schemeClr val="bg2"/>
                </a:solidFill>
                <a:latin typeface="Arial" panose="020B0604020202020204" pitchFamily="34" charset="0"/>
                <a:cs typeface="Arial" panose="020B0604020202020204" pitchFamily="34" charset="0"/>
              </a:rPr>
              <a:t>Name: Madalina Mereuta</a:t>
            </a:r>
          </a:p>
          <a:p>
            <a:r>
              <a:rPr lang="en-IN" dirty="0">
                <a:solidFill>
                  <a:schemeClr val="bg2"/>
                </a:solidFill>
                <a:latin typeface="Arial" panose="020B0604020202020204" pitchFamily="34" charset="0"/>
                <a:cs typeface="Arial" panose="020B0604020202020204" pitchFamily="34" charset="0"/>
              </a:rPr>
              <a:t>Student Id number: 2229234</a:t>
            </a:r>
          </a:p>
          <a:p>
            <a:r>
              <a:rPr lang="en-IN" dirty="0">
                <a:solidFill>
                  <a:schemeClr val="bg2"/>
                </a:solidFill>
                <a:latin typeface="Arial" panose="020B0604020202020204" pitchFamily="34" charset="0"/>
                <a:cs typeface="Arial" panose="020B0604020202020204" pitchFamily="34" charset="0"/>
              </a:rPr>
              <a:t>Module title: Operating Hotel </a:t>
            </a:r>
            <a:r>
              <a:rPr lang="en-GB" dirty="0">
                <a:solidFill>
                  <a:schemeClr val="bg2"/>
                </a:solidFill>
                <a:latin typeface="Arial" panose="020B0604020202020204" pitchFamily="34" charset="0"/>
                <a:cs typeface="Arial" panose="020B0604020202020204" pitchFamily="34" charset="0"/>
              </a:rPr>
              <a:t>Facilities BMIH4006</a:t>
            </a:r>
          </a:p>
          <a:p>
            <a:r>
              <a:rPr lang="en-GB" dirty="0">
                <a:solidFill>
                  <a:schemeClr val="bg2"/>
                </a:solidFill>
                <a:latin typeface="Arial" panose="020B0604020202020204" pitchFamily="34" charset="0"/>
                <a:cs typeface="Arial" panose="020B0604020202020204" pitchFamily="34" charset="0"/>
              </a:rPr>
              <a:t>LECTURER’S Name: Muhammad CASSAMO</a:t>
            </a:r>
            <a:endParaRPr lang="en-IN" dirty="0">
              <a:solidFill>
                <a:schemeClr val="bg2"/>
              </a:solidFill>
              <a:latin typeface="Arial" panose="020B0604020202020204" pitchFamily="34" charset="0"/>
              <a:cs typeface="Arial" panose="020B0604020202020204" pitchFamily="34" charset="0"/>
            </a:endParaRPr>
          </a:p>
        </p:txBody>
      </p:sp>
      <p:pic>
        <p:nvPicPr>
          <p:cNvPr id="1026" name="Picture 2" descr="Premier Inn | Official Profile">
            <a:extLst>
              <a:ext uri="{FF2B5EF4-FFF2-40B4-BE49-F238E27FC236}">
                <a16:creationId xmlns:a16="http://schemas.microsoft.com/office/drawing/2014/main" id="{5954D3E5-4468-1484-B5A3-35FEFFE0BC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1066" y="1141859"/>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8349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Table of contents </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7787208" cy="4873752"/>
          </a:xfrm>
        </p:spPr>
        <p:txBody>
          <a:bodyPr>
            <a:normAutofit/>
          </a:bodyPr>
          <a:lstStyle/>
          <a:p>
            <a:pPr algn="just"/>
            <a:endParaRPr lang="en-US" dirty="0"/>
          </a:p>
          <a:p>
            <a:pPr algn="just"/>
            <a:endParaRPr lang="en-US" dirty="0"/>
          </a:p>
          <a:p>
            <a:pPr algn="just"/>
            <a:endParaRPr lang="en-US" dirty="0"/>
          </a:p>
          <a:p>
            <a:pPr algn="just"/>
            <a:r>
              <a:rPr lang="en-US" dirty="0">
                <a:latin typeface="Arial" panose="020B0604020202020204" pitchFamily="34" charset="0"/>
                <a:cs typeface="Arial" panose="020B0604020202020204" pitchFamily="34" charset="0"/>
              </a:rPr>
              <a:t>Introduction</a:t>
            </a:r>
          </a:p>
          <a:p>
            <a:pPr algn="just"/>
            <a:r>
              <a:rPr lang="en-IN" dirty="0">
                <a:latin typeface="Arial" panose="020B0604020202020204" pitchFamily="34" charset="0"/>
                <a:cs typeface="Arial" panose="020B0604020202020204" pitchFamily="34" charset="0"/>
              </a:rPr>
              <a:t>Importance of  room cleaning for enhancing guest experience</a:t>
            </a:r>
          </a:p>
          <a:p>
            <a:pPr algn="just"/>
            <a:r>
              <a:rPr lang="en-IN" dirty="0">
                <a:latin typeface="Arial" panose="020B0604020202020204" pitchFamily="34" charset="0"/>
                <a:cs typeface="Arial" panose="020B0604020202020204" pitchFamily="34" charset="0"/>
              </a:rPr>
              <a:t>The room cleaning checklist and justification</a:t>
            </a:r>
          </a:p>
          <a:p>
            <a:pPr algn="just"/>
            <a:r>
              <a:rPr lang="en-IN" dirty="0">
                <a:latin typeface="Arial" panose="020B0604020202020204" pitchFamily="34" charset="0"/>
                <a:cs typeface="Arial" panose="020B0604020202020204" pitchFamily="34" charset="0"/>
              </a:rPr>
              <a:t>Application of The Deloitte model of employee engagement</a:t>
            </a:r>
          </a:p>
          <a:p>
            <a:pPr algn="just"/>
            <a:r>
              <a:rPr lang="en-IN" dirty="0">
                <a:latin typeface="Arial" panose="020B0604020202020204" pitchFamily="34" charset="0"/>
                <a:cs typeface="Arial" panose="020B0604020202020204" pitchFamily="34" charset="0"/>
              </a:rPr>
              <a:t>Conclusion</a:t>
            </a:r>
          </a:p>
          <a:p>
            <a:pPr algn="just"/>
            <a:r>
              <a:rPr lang="en-IN" dirty="0">
                <a:latin typeface="Arial" panose="020B0604020202020204" pitchFamily="34" charset="0"/>
                <a:cs typeface="Arial" panose="020B0604020202020204" pitchFamily="34" charset="0"/>
              </a:rPr>
              <a:t>References </a:t>
            </a:r>
          </a:p>
          <a:p>
            <a:pPr marL="0" indent="0">
              <a:buNone/>
            </a:pPr>
            <a:endParaRPr lang="en-IN" dirty="0"/>
          </a:p>
          <a:p>
            <a:endParaRPr lang="en-IN" dirty="0"/>
          </a:p>
        </p:txBody>
      </p:sp>
      <p:pic>
        <p:nvPicPr>
          <p:cNvPr id="2050" name="Picture 2" descr="HOTEL PREMIER INN PETERBOROUGH (FERRY MEADOWS) PETERBOROUGH 3* (United  Kingdom) - from £ 79 | HOTELMIX">
            <a:extLst>
              <a:ext uri="{FF2B5EF4-FFF2-40B4-BE49-F238E27FC236}">
                <a16:creationId xmlns:a16="http://schemas.microsoft.com/office/drawing/2014/main" id="{2EE53B40-B777-23E0-AC3E-F037D9D39E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4509120"/>
            <a:ext cx="4176464"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6958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3898776" cy="4873752"/>
          </a:xfrm>
        </p:spPr>
        <p:txBody>
          <a:bodyPr/>
          <a:lstStyle/>
          <a:p>
            <a:pPr algn="just"/>
            <a:endParaRPr lang="en-IN" dirty="0"/>
          </a:p>
          <a:p>
            <a:pPr algn="just"/>
            <a:endParaRPr lang="en-IN" dirty="0"/>
          </a:p>
          <a:p>
            <a:pPr algn="just"/>
            <a:endParaRPr lang="en-IN" dirty="0"/>
          </a:p>
          <a:p>
            <a:pPr algn="just"/>
            <a:r>
              <a:rPr lang="en-IN" dirty="0">
                <a:latin typeface="Arial" panose="020B0604020202020204" pitchFamily="34" charset="0"/>
                <a:cs typeface="Arial" panose="020B0604020202020204" pitchFamily="34" charset="0"/>
              </a:rPr>
              <a:t>Importance of  room clearing </a:t>
            </a:r>
          </a:p>
          <a:p>
            <a:pPr algn="just"/>
            <a:r>
              <a:rPr lang="en-IN" dirty="0">
                <a:latin typeface="Arial" panose="020B0604020202020204" pitchFamily="34" charset="0"/>
                <a:cs typeface="Arial" panose="020B0604020202020204" pitchFamily="34" charset="0"/>
              </a:rPr>
              <a:t>The room cleaning checklist and justification </a:t>
            </a:r>
          </a:p>
          <a:p>
            <a:pPr algn="just"/>
            <a:r>
              <a:rPr lang="en-IN" dirty="0">
                <a:latin typeface="Arial" panose="020B0604020202020204" pitchFamily="34" charset="0"/>
                <a:cs typeface="Arial" panose="020B0604020202020204" pitchFamily="34" charset="0"/>
              </a:rPr>
              <a:t>Application of The Deloitte model of employee engagement</a:t>
            </a:r>
          </a:p>
          <a:p>
            <a:pPr marL="0" indent="0">
              <a:buNone/>
            </a:pPr>
            <a:endParaRPr lang="en-US" dirty="0"/>
          </a:p>
        </p:txBody>
      </p:sp>
      <p:pic>
        <p:nvPicPr>
          <p:cNvPr id="3074" name="Picture 2" descr="Premier Inn Peterborough  Exterior photo">
            <a:extLst>
              <a:ext uri="{FF2B5EF4-FFF2-40B4-BE49-F238E27FC236}">
                <a16:creationId xmlns:a16="http://schemas.microsoft.com/office/drawing/2014/main" id="{6C27E118-E471-91BE-FD7D-2018CCEC34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92358">
            <a:off x="4841662" y="2685077"/>
            <a:ext cx="3669769" cy="3477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76365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7467600" cy="1143000"/>
          </a:xfrm>
        </p:spPr>
        <p:txBody>
          <a:bodyPr>
            <a:normAutofit fontScale="90000"/>
          </a:bodyPr>
          <a:lstStyle/>
          <a:p>
            <a:r>
              <a:rPr lang="en-IN" b="1" dirty="0">
                <a:latin typeface="Arial" panose="020B0604020202020204" pitchFamily="34" charset="0"/>
                <a:cs typeface="Arial" panose="020B0604020202020204" pitchFamily="34" charset="0"/>
              </a:rPr>
              <a:t>Importance of  room clearing for enhancing guest experience</a:t>
            </a:r>
            <a:br>
              <a:rPr lang="en-IN" dirty="0"/>
            </a:br>
            <a:endParaRPr lang="en-IN" dirty="0"/>
          </a:p>
        </p:txBody>
      </p:sp>
      <p:sp>
        <p:nvSpPr>
          <p:cNvPr id="3" name="Content Placeholder 2"/>
          <p:cNvSpPr>
            <a:spLocks noGrp="1"/>
          </p:cNvSpPr>
          <p:nvPr>
            <p:ph idx="1"/>
          </p:nvPr>
        </p:nvSpPr>
        <p:spPr>
          <a:xfrm>
            <a:off x="457200" y="1600200"/>
            <a:ext cx="4618856" cy="4873752"/>
          </a:xfrm>
        </p:spPr>
        <p:txBody>
          <a:bodyPr/>
          <a:lstStyle/>
          <a:p>
            <a:pPr algn="just"/>
            <a:endParaRPr lang="en-IN" dirty="0"/>
          </a:p>
          <a:p>
            <a:pPr algn="just"/>
            <a:endParaRPr lang="en-IN" dirty="0"/>
          </a:p>
          <a:p>
            <a:pPr algn="just"/>
            <a:endParaRPr lang="en-IN" dirty="0"/>
          </a:p>
          <a:p>
            <a:pPr algn="just"/>
            <a:r>
              <a:rPr lang="en-IN" dirty="0">
                <a:latin typeface="Arial" panose="020B0604020202020204" pitchFamily="34" charset="0"/>
                <a:cs typeface="Arial" panose="020B0604020202020204" pitchFamily="34" charset="0"/>
              </a:rPr>
              <a:t>A clear picture of the brand value and quality services</a:t>
            </a:r>
          </a:p>
          <a:p>
            <a:pPr algn="just"/>
            <a:r>
              <a:rPr lang="en-IN" dirty="0">
                <a:latin typeface="Arial" panose="020B0604020202020204" pitchFamily="34" charset="0"/>
                <a:cs typeface="Arial" panose="020B0604020202020204" pitchFamily="34" charset="0"/>
              </a:rPr>
              <a:t>Influence the decision-making of the customers (Stiles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2021). </a:t>
            </a:r>
          </a:p>
          <a:p>
            <a:pPr algn="just"/>
            <a:r>
              <a:rPr lang="en-IN" dirty="0">
                <a:latin typeface="Arial" panose="020B0604020202020204" pitchFamily="34" charset="0"/>
                <a:cs typeface="Arial" panose="020B0604020202020204" pitchFamily="34" charset="0"/>
              </a:rPr>
              <a:t>Ensuring proper brand promotion for a hospitality brand</a:t>
            </a:r>
          </a:p>
        </p:txBody>
      </p:sp>
      <p:pic>
        <p:nvPicPr>
          <p:cNvPr id="4098" name="Picture 2" descr="CLEAN announces partnership with the UK's largest hospitality company |  CLEAN">
            <a:extLst>
              <a:ext uri="{FF2B5EF4-FFF2-40B4-BE49-F238E27FC236}">
                <a16:creationId xmlns:a16="http://schemas.microsoft.com/office/drawing/2014/main" id="{14B15EE8-EB1D-3A4F-096D-A7A9E7DFBD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390672"/>
            <a:ext cx="3600400" cy="4083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355568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The room cleaning checklist and justification </a:t>
            </a:r>
            <a:br>
              <a:rPr lang="en-IN" dirty="0"/>
            </a:br>
            <a:endParaRPr lang="en-IN" dirty="0"/>
          </a:p>
        </p:txBody>
      </p:sp>
      <p:sp>
        <p:nvSpPr>
          <p:cNvPr id="3" name="Content Placeholder 2"/>
          <p:cNvSpPr>
            <a:spLocks noGrp="1"/>
          </p:cNvSpPr>
          <p:nvPr>
            <p:ph idx="1"/>
          </p:nvPr>
        </p:nvSpPr>
        <p:spPr>
          <a:xfrm>
            <a:off x="457200" y="1600200"/>
            <a:ext cx="3466728" cy="4873752"/>
          </a:xfrm>
        </p:spPr>
        <p:txBody>
          <a:bodyPr/>
          <a:lstStyle/>
          <a:p>
            <a:pPr algn="just"/>
            <a:endParaRPr lang="en-IN" i="1" dirty="0"/>
          </a:p>
          <a:p>
            <a:pPr algn="just"/>
            <a:endParaRPr lang="en-IN" i="1" dirty="0"/>
          </a:p>
          <a:p>
            <a:pPr algn="just"/>
            <a:endParaRPr lang="en-IN" i="1" dirty="0"/>
          </a:p>
          <a:p>
            <a:pPr algn="just"/>
            <a:r>
              <a:rPr lang="en-IN" i="1" dirty="0">
                <a:latin typeface="Arial" panose="020B0604020202020204" pitchFamily="34" charset="0"/>
                <a:cs typeface="Arial" panose="020B0604020202020204" pitchFamily="34" charset="0"/>
              </a:rPr>
              <a:t>Trashing the litter in the lobby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Change of bed sheets and towels</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Making of the bed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Dusting off furniture and shelves in the room</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Disinfecting floors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Cleaning the carpets </a:t>
            </a:r>
            <a:endParaRPr lang="en-IN" dirty="0">
              <a:latin typeface="Arial" panose="020B0604020202020204" pitchFamily="34" charset="0"/>
              <a:cs typeface="Arial" panose="020B0604020202020204" pitchFamily="34" charset="0"/>
            </a:endParaRPr>
          </a:p>
          <a:p>
            <a:pPr marL="0" indent="0" algn="just">
              <a:buNone/>
            </a:pPr>
            <a:endParaRPr lang="en-IN" dirty="0"/>
          </a:p>
        </p:txBody>
      </p:sp>
      <p:pic>
        <p:nvPicPr>
          <p:cNvPr id="5122" name="Picture 2">
            <a:extLst>
              <a:ext uri="{FF2B5EF4-FFF2-40B4-BE49-F238E27FC236}">
                <a16:creationId xmlns:a16="http://schemas.microsoft.com/office/drawing/2014/main" id="{74CCC90C-5BC4-E4DC-66A3-7D0DAE7AB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4509120"/>
            <a:ext cx="2088232" cy="234888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DBC44DBC-2BAC-9CD7-914F-F3FFDD6537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7806" y="1573898"/>
            <a:ext cx="4854674" cy="293522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269581A-E43D-3169-A2D9-924942AEB3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7806" y="4519194"/>
            <a:ext cx="2766442" cy="2348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38450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Continued…</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600200"/>
            <a:ext cx="4618856" cy="4873752"/>
          </a:xfrm>
        </p:spPr>
        <p:txBody>
          <a:bodyPr>
            <a:normAutofit/>
          </a:bodyPr>
          <a:lstStyle/>
          <a:p>
            <a:pPr algn="just"/>
            <a:endParaRPr lang="en-IN" i="1" dirty="0"/>
          </a:p>
          <a:p>
            <a:pPr algn="just"/>
            <a:endParaRPr lang="en-IN" i="1"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Sanitising the accessories in the room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Emptying trash bins in the bathroom</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Cleaning the bathtub, shower and the mirror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Restocking toilet paper</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Regular laundry service to the guests </a:t>
            </a:r>
            <a:endParaRPr lang="en-IN" dirty="0">
              <a:latin typeface="Arial" panose="020B0604020202020204" pitchFamily="34" charset="0"/>
              <a:cs typeface="Arial" panose="020B0604020202020204" pitchFamily="34" charset="0"/>
            </a:endParaRPr>
          </a:p>
          <a:p>
            <a:pPr algn="just"/>
            <a:r>
              <a:rPr lang="en-IN" i="1" dirty="0">
                <a:latin typeface="Arial" panose="020B0604020202020204" pitchFamily="34" charset="0"/>
                <a:cs typeface="Arial" panose="020B0604020202020204" pitchFamily="34" charset="0"/>
              </a:rPr>
              <a:t>Cleaning the sinks after regular intervals </a:t>
            </a:r>
            <a:endParaRPr lang="en-IN" dirty="0">
              <a:latin typeface="Arial" panose="020B0604020202020204" pitchFamily="34" charset="0"/>
              <a:cs typeface="Arial" panose="020B0604020202020204" pitchFamily="34" charset="0"/>
            </a:endParaRPr>
          </a:p>
          <a:p>
            <a:pPr marL="0" indent="0">
              <a:buNone/>
            </a:pPr>
            <a:endParaRPr lang="en-IN" dirty="0"/>
          </a:p>
        </p:txBody>
      </p:sp>
      <p:pic>
        <p:nvPicPr>
          <p:cNvPr id="6146" name="Picture 2">
            <a:extLst>
              <a:ext uri="{FF2B5EF4-FFF2-40B4-BE49-F238E27FC236}">
                <a16:creationId xmlns:a16="http://schemas.microsoft.com/office/drawing/2014/main" id="{E7055782-D5C4-094D-A37A-F40E1AAEE9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132856"/>
            <a:ext cx="4032448" cy="4725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27006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9" name="Rectangle 717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718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718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620146"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p:cNvSpPr>
            <a:spLocks noGrp="1"/>
          </p:cNvSpPr>
          <p:nvPr>
            <p:ph type="title"/>
          </p:nvPr>
        </p:nvSpPr>
        <p:spPr>
          <a:xfrm>
            <a:off x="479323" y="629265"/>
            <a:ext cx="4554582" cy="1622322"/>
          </a:xfrm>
        </p:spPr>
        <p:txBody>
          <a:bodyPr>
            <a:normAutofit/>
          </a:bodyPr>
          <a:lstStyle/>
          <a:p>
            <a:pPr>
              <a:lnSpc>
                <a:spcPct val="90000"/>
              </a:lnSpc>
            </a:pPr>
            <a:r>
              <a:rPr lang="en-IN" sz="2200">
                <a:solidFill>
                  <a:srgbClr val="FFFFFF"/>
                </a:solidFill>
              </a:rPr>
              <a:t> </a:t>
            </a:r>
            <a:br>
              <a:rPr lang="en-IN" sz="2200">
                <a:solidFill>
                  <a:srgbClr val="FFFFFF"/>
                </a:solidFill>
              </a:rPr>
            </a:br>
            <a:r>
              <a:rPr lang="en-IN" sz="2200" b="1">
                <a:solidFill>
                  <a:srgbClr val="FFFFFF"/>
                </a:solidFill>
                <a:latin typeface="Arial" panose="020B0604020202020204" pitchFamily="34" charset="0"/>
                <a:cs typeface="Arial" panose="020B0604020202020204" pitchFamily="34" charset="0"/>
              </a:rPr>
              <a:t>Application of The Deloitte model of employee engagement</a:t>
            </a:r>
            <a:br>
              <a:rPr lang="en-IN" sz="2200">
                <a:solidFill>
                  <a:srgbClr val="FFFFFF"/>
                </a:solidFill>
              </a:rPr>
            </a:br>
            <a:endParaRPr lang="en-IN" sz="2200">
              <a:solidFill>
                <a:srgbClr val="FFFFFF"/>
              </a:solidFill>
            </a:endParaRPr>
          </a:p>
        </p:txBody>
      </p:sp>
      <p:pic>
        <p:nvPicPr>
          <p:cNvPr id="7174" name="Picture 6" descr="Image result for Meaningful work schedule”, “Hands-on management”, “Positive work environment” “Growth opportunity” “Trust in leadership”">
            <a:extLst>
              <a:ext uri="{FF2B5EF4-FFF2-40B4-BE49-F238E27FC236}">
                <a16:creationId xmlns:a16="http://schemas.microsoft.com/office/drawing/2014/main" id="{1DC7A141-0F4C-A7C8-8B1B-82C0F83527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98" r="6388" b="3"/>
          <a:stretch/>
        </p:blipFill>
        <p:spPr bwMode="auto">
          <a:xfrm>
            <a:off x="5159286" y="480060"/>
            <a:ext cx="3618955"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a:noFill/>
          <a:extLst>
            <a:ext uri="{909E8E84-426E-40DD-AFC4-6F175D3DCCD1}">
              <a14:hiddenFill xmlns:a14="http://schemas.microsoft.com/office/drawing/2010/main">
                <a:solidFill>
                  <a:srgbClr val="FFFFFF"/>
                </a:solidFill>
              </a14:hiddenFill>
            </a:ext>
          </a:extLst>
        </p:spPr>
      </p:pic>
      <p:sp>
        <p:nvSpPr>
          <p:cNvPr id="7185" name="Rectangle 718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87" name="Oval 718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89" name="Oval 718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79323" y="2418735"/>
            <a:ext cx="4554582" cy="3811740"/>
          </a:xfrm>
        </p:spPr>
        <p:txBody>
          <a:bodyPr anchor="ctr">
            <a:normAutofit/>
          </a:bodyPr>
          <a:lstStyle/>
          <a:p>
            <a:endParaRPr lang="en-IN">
              <a:solidFill>
                <a:srgbClr val="FFFFFF"/>
              </a:solidFill>
            </a:endParaRPr>
          </a:p>
          <a:p>
            <a:endParaRPr lang="en-IN">
              <a:solidFill>
                <a:srgbClr val="FFFFFF"/>
              </a:solidFill>
            </a:endParaRPr>
          </a:p>
          <a:p>
            <a:endParaRPr lang="en-IN">
              <a:solidFill>
                <a:srgbClr val="FFFFFF"/>
              </a:solidFill>
            </a:endParaRPr>
          </a:p>
          <a:p>
            <a:r>
              <a:rPr lang="en-IN">
                <a:solidFill>
                  <a:srgbClr val="FFFFFF"/>
                </a:solidFill>
                <a:latin typeface="Arial" panose="020B0604020202020204" pitchFamily="34" charset="0"/>
                <a:cs typeface="Arial" panose="020B0604020202020204" pitchFamily="34" charset="0"/>
              </a:rPr>
              <a:t>“Meaningful work schedule”,</a:t>
            </a:r>
          </a:p>
          <a:p>
            <a:r>
              <a:rPr lang="en-IN">
                <a:solidFill>
                  <a:srgbClr val="FFFFFF"/>
                </a:solidFill>
                <a:latin typeface="Arial" panose="020B0604020202020204" pitchFamily="34" charset="0"/>
                <a:cs typeface="Arial" panose="020B0604020202020204" pitchFamily="34" charset="0"/>
              </a:rPr>
              <a:t>“Hands-on management”,</a:t>
            </a:r>
          </a:p>
          <a:p>
            <a:r>
              <a:rPr lang="en-IN">
                <a:solidFill>
                  <a:srgbClr val="FFFFFF"/>
                </a:solidFill>
                <a:latin typeface="Arial" panose="020B0604020202020204" pitchFamily="34" charset="0"/>
                <a:cs typeface="Arial" panose="020B0604020202020204" pitchFamily="34" charset="0"/>
              </a:rPr>
              <a:t>“Positive work environment”</a:t>
            </a:r>
          </a:p>
          <a:p>
            <a:r>
              <a:rPr lang="en-IN">
                <a:solidFill>
                  <a:srgbClr val="FFFFFF"/>
                </a:solidFill>
                <a:latin typeface="Arial" panose="020B0604020202020204" pitchFamily="34" charset="0"/>
                <a:cs typeface="Arial" panose="020B0604020202020204" pitchFamily="34" charset="0"/>
              </a:rPr>
              <a:t>“Growth opportunity”</a:t>
            </a:r>
          </a:p>
          <a:p>
            <a:r>
              <a:rPr lang="en-IN">
                <a:solidFill>
                  <a:srgbClr val="FFFFFF"/>
                </a:solidFill>
                <a:latin typeface="Arial" panose="020B0604020202020204" pitchFamily="34" charset="0"/>
                <a:cs typeface="Arial" panose="020B0604020202020204" pitchFamily="34" charset="0"/>
              </a:rPr>
              <a:t>“Trust in leadership”</a:t>
            </a:r>
          </a:p>
        </p:txBody>
      </p:sp>
      <p:pic>
        <p:nvPicPr>
          <p:cNvPr id="7172" name="Picture 4" descr="Image result for Meaningful work schedule”, “Hands-on management”, “Positive work environment” “Growth opportunity” “Trust in leadership”">
            <a:extLst>
              <a:ext uri="{FF2B5EF4-FFF2-40B4-BE49-F238E27FC236}">
                <a16:creationId xmlns:a16="http://schemas.microsoft.com/office/drawing/2014/main" id="{8C135A9E-C518-024B-054D-D821D7F94C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463" r="-3" b="15298"/>
          <a:stretch/>
        </p:blipFill>
        <p:spPr bwMode="auto">
          <a:xfrm>
            <a:off x="5080882" y="3429000"/>
            <a:ext cx="3697356" cy="2948940"/>
          </a:xfrm>
          <a:custGeom>
            <a:avLst/>
            <a:gdLst/>
            <a:ahLst/>
            <a:cxnLst/>
            <a:rect l="l" t="t" r="r" b="b"/>
            <a:pathLst>
              <a:path w="4929808" h="2948940">
                <a:moveTo>
                  <a:pt x="325929" y="0"/>
                </a:moveTo>
                <a:lnTo>
                  <a:pt x="4929808" y="0"/>
                </a:lnTo>
                <a:lnTo>
                  <a:pt x="4929808" y="2948940"/>
                </a:lnTo>
                <a:lnTo>
                  <a:pt x="4769032" y="2948940"/>
                </a:lnTo>
                <a:lnTo>
                  <a:pt x="2751151" y="2948940"/>
                </a:lnTo>
                <a:lnTo>
                  <a:pt x="0" y="2948940"/>
                </a:lnTo>
                <a:lnTo>
                  <a:pt x="0" y="2948045"/>
                </a:lnTo>
                <a:lnTo>
                  <a:pt x="103291" y="2948045"/>
                </a:lnTo>
                <a:lnTo>
                  <a:pt x="112340" y="2889373"/>
                </a:lnTo>
                <a:lnTo>
                  <a:pt x="123631" y="2813097"/>
                </a:lnTo>
                <a:lnTo>
                  <a:pt x="135550" y="2722292"/>
                </a:lnTo>
                <a:lnTo>
                  <a:pt x="149820" y="2614536"/>
                </a:lnTo>
                <a:lnTo>
                  <a:pt x="164875" y="2495279"/>
                </a:lnTo>
                <a:lnTo>
                  <a:pt x="180714" y="2360888"/>
                </a:lnTo>
                <a:lnTo>
                  <a:pt x="197494" y="2214389"/>
                </a:lnTo>
                <a:lnTo>
                  <a:pt x="214273" y="2055177"/>
                </a:lnTo>
                <a:lnTo>
                  <a:pt x="231367" y="1885675"/>
                </a:lnTo>
                <a:lnTo>
                  <a:pt x="247205" y="1702854"/>
                </a:lnTo>
                <a:lnTo>
                  <a:pt x="262417" y="1511558"/>
                </a:lnTo>
                <a:lnTo>
                  <a:pt x="276217" y="1309365"/>
                </a:lnTo>
                <a:lnTo>
                  <a:pt x="289390" y="1098697"/>
                </a:lnTo>
                <a:lnTo>
                  <a:pt x="301779" y="878949"/>
                </a:lnTo>
                <a:lnTo>
                  <a:pt x="306170" y="766351"/>
                </a:lnTo>
                <a:lnTo>
                  <a:pt x="311031" y="651331"/>
                </a:lnTo>
                <a:lnTo>
                  <a:pt x="315579" y="534495"/>
                </a:lnTo>
                <a:lnTo>
                  <a:pt x="318558" y="417054"/>
                </a:lnTo>
                <a:lnTo>
                  <a:pt x="321224" y="297191"/>
                </a:lnTo>
                <a:lnTo>
                  <a:pt x="324047" y="176118"/>
                </a:lnTo>
                <a:lnTo>
                  <a:pt x="325929" y="5262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5416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Arial" panose="020B0604020202020204" pitchFamily="34" charset="0"/>
                <a:cs typeface="Arial" panose="020B0604020202020204" pitchFamily="34" charset="0"/>
              </a:rPr>
              <a:t>Conclusion</a:t>
            </a:r>
            <a:br>
              <a:rPr lang="en-IN" dirty="0"/>
            </a:br>
            <a:endParaRPr lang="en-IN" dirty="0"/>
          </a:p>
        </p:txBody>
      </p:sp>
      <p:sp>
        <p:nvSpPr>
          <p:cNvPr id="3" name="Content Placeholder 2"/>
          <p:cNvSpPr>
            <a:spLocks noGrp="1"/>
          </p:cNvSpPr>
          <p:nvPr>
            <p:ph idx="1"/>
          </p:nvPr>
        </p:nvSpPr>
        <p:spPr>
          <a:xfrm>
            <a:off x="323528" y="1268760"/>
            <a:ext cx="3528392" cy="4873752"/>
          </a:xfrm>
        </p:spPr>
        <p:txBody>
          <a:bodyPr/>
          <a:lstStyle/>
          <a:p>
            <a:pPr algn="just"/>
            <a:endParaRPr lang="en-IN" dirty="0"/>
          </a:p>
          <a:p>
            <a:pPr algn="just"/>
            <a:endParaRPr lang="en-IN" dirty="0"/>
          </a:p>
          <a:p>
            <a:pPr algn="just"/>
            <a:endParaRPr lang="en-IN" dirty="0"/>
          </a:p>
          <a:p>
            <a:pPr algn="just"/>
            <a:endParaRPr lang="en-IN" dirty="0"/>
          </a:p>
          <a:p>
            <a:pPr algn="just"/>
            <a:r>
              <a:rPr lang="en-IN" dirty="0">
                <a:latin typeface="Arial" panose="020B0604020202020204" pitchFamily="34" charset="0"/>
                <a:cs typeface="Arial" panose="020B0604020202020204" pitchFamily="34" charset="0"/>
              </a:rPr>
              <a:t>Various aspects of room cleaning services </a:t>
            </a:r>
          </a:p>
          <a:p>
            <a:pPr algn="just"/>
            <a:r>
              <a:rPr lang="en-IN" dirty="0">
                <a:latin typeface="Arial" panose="020B0604020202020204" pitchFamily="34" charset="0"/>
                <a:cs typeface="Arial" panose="020B0604020202020204" pitchFamily="34" charset="0"/>
              </a:rPr>
              <a:t>Enhancing customer service in hospitality organisations </a:t>
            </a:r>
          </a:p>
          <a:p>
            <a:pPr algn="just"/>
            <a:r>
              <a:rPr lang="en-IN" dirty="0">
                <a:latin typeface="Arial" panose="020B0604020202020204" pitchFamily="34" charset="0"/>
                <a:cs typeface="Arial" panose="020B0604020202020204" pitchFamily="34" charset="0"/>
              </a:rPr>
              <a:t>Justification for the room cleaning checklist </a:t>
            </a:r>
          </a:p>
        </p:txBody>
      </p:sp>
      <p:pic>
        <p:nvPicPr>
          <p:cNvPr id="8200" name="Picture 8">
            <a:extLst>
              <a:ext uri="{FF2B5EF4-FFF2-40B4-BE49-F238E27FC236}">
                <a16:creationId xmlns:a16="http://schemas.microsoft.com/office/drawing/2014/main" id="{2DBA0289-CE4B-7272-FBF7-EB330B8CDC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2348880"/>
            <a:ext cx="5148064"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6552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598376"/>
            <a:ext cx="7467600" cy="908720"/>
          </a:xfrm>
        </p:spPr>
        <p:txBody>
          <a:bodyPr/>
          <a:lstStyle/>
          <a:p>
            <a:r>
              <a:rPr lang="en-US" sz="1800" dirty="0">
                <a:latin typeface="Arial" panose="020B0604020202020204" pitchFamily="34" charset="0"/>
                <a:cs typeface="Arial" panose="020B0604020202020204" pitchFamily="34" charset="0"/>
              </a:rPr>
              <a:t>References</a:t>
            </a:r>
            <a:r>
              <a:rPr lang="en-US" dirty="0"/>
              <a:t> </a:t>
            </a:r>
            <a:endParaRPr lang="en-IN" dirty="0"/>
          </a:p>
        </p:txBody>
      </p:sp>
      <p:sp>
        <p:nvSpPr>
          <p:cNvPr id="3" name="Content Placeholder 2"/>
          <p:cNvSpPr>
            <a:spLocks noGrp="1"/>
          </p:cNvSpPr>
          <p:nvPr>
            <p:ph idx="1"/>
          </p:nvPr>
        </p:nvSpPr>
        <p:spPr>
          <a:xfrm>
            <a:off x="467544" y="1052736"/>
            <a:ext cx="7467600" cy="5805264"/>
          </a:xfrm>
        </p:spPr>
        <p:txBody>
          <a:bodyPr>
            <a:noAutofit/>
          </a:bodyPr>
          <a:lstStyle/>
          <a:p>
            <a:pPr algn="just"/>
            <a:endParaRPr lang="en-IN" sz="1000" dirty="0">
              <a:latin typeface="Arial" panose="020B0604020202020204" pitchFamily="34" charset="0"/>
              <a:cs typeface="Arial" panose="020B0604020202020204" pitchFamily="34" charset="0"/>
            </a:endParaRPr>
          </a:p>
          <a:p>
            <a:pPr algn="just"/>
            <a:endParaRPr lang="en-IN" sz="1000" dirty="0">
              <a:latin typeface="Arial" panose="020B0604020202020204" pitchFamily="34" charset="0"/>
              <a:cs typeface="Arial" panose="020B0604020202020204" pitchFamily="34" charset="0"/>
            </a:endParaRPr>
          </a:p>
          <a:p>
            <a:pPr algn="just"/>
            <a:endParaRPr lang="en-IN" sz="1000" dirty="0">
              <a:latin typeface="Arial" panose="020B0604020202020204" pitchFamily="34" charset="0"/>
              <a:cs typeface="Arial" panose="020B0604020202020204" pitchFamily="34" charset="0"/>
            </a:endParaRPr>
          </a:p>
          <a:p>
            <a:pPr algn="just"/>
            <a:endParaRPr lang="en-IN" sz="1000" dirty="0">
              <a:latin typeface="Arial" panose="020B0604020202020204" pitchFamily="34" charset="0"/>
              <a:cs typeface="Arial" panose="020B0604020202020204" pitchFamily="34" charset="0"/>
            </a:endParaRPr>
          </a:p>
          <a:p>
            <a:pPr algn="just"/>
            <a:r>
              <a:rPr lang="en-IN" sz="1000" dirty="0">
                <a:latin typeface="Arial" panose="020B0604020202020204" pitchFamily="34" charset="0"/>
                <a:cs typeface="Arial" panose="020B0604020202020204" pitchFamily="34" charset="0"/>
              </a:rPr>
              <a:t>Abraham, O., </a:t>
            </a:r>
            <a:r>
              <a:rPr lang="en-IN" sz="1000" dirty="0" err="1">
                <a:latin typeface="Arial" panose="020B0604020202020204" pitchFamily="34" charset="0"/>
                <a:cs typeface="Arial" panose="020B0604020202020204" pitchFamily="34" charset="0"/>
              </a:rPr>
              <a:t>Szela</a:t>
            </a:r>
            <a:r>
              <a:rPr lang="en-IN" sz="1000" dirty="0">
                <a:latin typeface="Arial" panose="020B0604020202020204" pitchFamily="34" charset="0"/>
                <a:cs typeface="Arial" panose="020B0604020202020204" pitchFamily="34" charset="0"/>
              </a:rPr>
              <a:t>, L., Norton, D., Stafford, H., </a:t>
            </a:r>
            <a:r>
              <a:rPr lang="en-IN" sz="1000" dirty="0" err="1">
                <a:latin typeface="Arial" panose="020B0604020202020204" pitchFamily="34" charset="0"/>
                <a:cs typeface="Arial" panose="020B0604020202020204" pitchFamily="34" charset="0"/>
              </a:rPr>
              <a:t>Hoernke</a:t>
            </a:r>
            <a:r>
              <a:rPr lang="en-IN" sz="1000" dirty="0">
                <a:latin typeface="Arial" panose="020B0604020202020204" pitchFamily="34" charset="0"/>
                <a:cs typeface="Arial" panose="020B0604020202020204" pitchFamily="34" charset="0"/>
              </a:rPr>
              <a:t>, M. and Brown, R., (2020). Adolescents’ awareness about prescription opioid misuse and preferences for educational interventions. Journal of the American Pharmacists Association, 60(6), pp.978-985.</a:t>
            </a:r>
          </a:p>
          <a:p>
            <a:pPr algn="just"/>
            <a:r>
              <a:rPr lang="en-IN" sz="1000" dirty="0" err="1">
                <a:latin typeface="Arial" panose="020B0604020202020204" pitchFamily="34" charset="0"/>
                <a:cs typeface="Arial" panose="020B0604020202020204" pitchFamily="34" charset="0"/>
              </a:rPr>
              <a:t>Ambardar</a:t>
            </a:r>
            <a:r>
              <a:rPr lang="en-IN" sz="1000" dirty="0">
                <a:latin typeface="Arial" panose="020B0604020202020204" pitchFamily="34" charset="0"/>
                <a:cs typeface="Arial" panose="020B0604020202020204" pitchFamily="34" charset="0"/>
              </a:rPr>
              <a:t>, A., Singh, A. and Singh, V., (2023). Barriers on Implementing Ergonomic Practices in Hotel Housekeeping. International Journal of Hospitality &amp; Tourism Systems, 16(2).</a:t>
            </a:r>
          </a:p>
          <a:p>
            <a:pPr algn="just"/>
            <a:r>
              <a:rPr lang="en-IN" sz="1000" dirty="0" err="1">
                <a:latin typeface="Arial" panose="020B0604020202020204" pitchFamily="34" charset="0"/>
                <a:cs typeface="Arial" panose="020B0604020202020204" pitchFamily="34" charset="0"/>
              </a:rPr>
              <a:t>Ivanov</a:t>
            </a:r>
            <a:r>
              <a:rPr lang="en-IN" sz="1000" dirty="0">
                <a:latin typeface="Arial" panose="020B0604020202020204" pitchFamily="34" charset="0"/>
                <a:cs typeface="Arial" panose="020B0604020202020204" pitchFamily="34" charset="0"/>
              </a:rPr>
              <a:t>, S., </a:t>
            </a:r>
            <a:r>
              <a:rPr lang="en-IN" sz="1000" dirty="0" err="1">
                <a:latin typeface="Arial" panose="020B0604020202020204" pitchFamily="34" charset="0"/>
                <a:cs typeface="Arial" panose="020B0604020202020204" pitchFamily="34" charset="0"/>
              </a:rPr>
              <a:t>Seyitoğlu</a:t>
            </a:r>
            <a:r>
              <a:rPr lang="en-IN" sz="1000" dirty="0">
                <a:latin typeface="Arial" panose="020B0604020202020204" pitchFamily="34" charset="0"/>
                <a:cs typeface="Arial" panose="020B0604020202020204" pitchFamily="34" charset="0"/>
              </a:rPr>
              <a:t>, F. and Markova, M., (2020). Hotel managers’ perceptions towards the use of robots: a mixed-methods approach. Information Technology &amp; Tourism, 22, pp.505-535.</a:t>
            </a:r>
          </a:p>
          <a:p>
            <a:pPr algn="just"/>
            <a:r>
              <a:rPr lang="en-IN" sz="1000" dirty="0" err="1">
                <a:latin typeface="Arial" panose="020B0604020202020204" pitchFamily="34" charset="0"/>
                <a:cs typeface="Arial" panose="020B0604020202020204" pitchFamily="34" charset="0"/>
              </a:rPr>
              <a:t>Jubaedah</a:t>
            </a:r>
            <a:r>
              <a:rPr lang="en-IN" sz="1000" dirty="0">
                <a:latin typeface="Arial" panose="020B0604020202020204" pitchFamily="34" charset="0"/>
                <a:cs typeface="Arial" panose="020B0604020202020204" pitchFamily="34" charset="0"/>
              </a:rPr>
              <a:t>, Y., </a:t>
            </a:r>
            <a:r>
              <a:rPr lang="en-IN" sz="1000" dirty="0" err="1">
                <a:latin typeface="Arial" panose="020B0604020202020204" pitchFamily="34" charset="0"/>
                <a:cs typeface="Arial" panose="020B0604020202020204" pitchFamily="34" charset="0"/>
              </a:rPr>
              <a:t>Rinekasari</a:t>
            </a:r>
            <a:r>
              <a:rPr lang="en-IN" sz="1000" dirty="0">
                <a:latin typeface="Arial" panose="020B0604020202020204" pitchFamily="34" charset="0"/>
                <a:cs typeface="Arial" panose="020B0604020202020204" pitchFamily="34" charset="0"/>
              </a:rPr>
              <a:t>, N.R., </a:t>
            </a:r>
            <a:r>
              <a:rPr lang="en-IN" sz="1000" dirty="0" err="1">
                <a:latin typeface="Arial" panose="020B0604020202020204" pitchFamily="34" charset="0"/>
                <a:cs typeface="Arial" panose="020B0604020202020204" pitchFamily="34" charset="0"/>
              </a:rPr>
              <a:t>Rohaeni</a:t>
            </a:r>
            <a:r>
              <a:rPr lang="en-IN" sz="1000" dirty="0">
                <a:latin typeface="Arial" panose="020B0604020202020204" pitchFamily="34" charset="0"/>
                <a:cs typeface="Arial" panose="020B0604020202020204" pitchFamily="34" charset="0"/>
              </a:rPr>
              <a:t>, N., </a:t>
            </a:r>
            <a:r>
              <a:rPr lang="en-IN" sz="1000" dirty="0" err="1">
                <a:latin typeface="Arial" panose="020B0604020202020204" pitchFamily="34" charset="0"/>
                <a:cs typeface="Arial" panose="020B0604020202020204" pitchFamily="34" charset="0"/>
              </a:rPr>
              <a:t>Maosul</a:t>
            </a:r>
            <a:r>
              <a:rPr lang="en-IN" sz="1000" dirty="0">
                <a:latin typeface="Arial" panose="020B0604020202020204" pitchFamily="34" charset="0"/>
                <a:cs typeface="Arial" panose="020B0604020202020204" pitchFamily="34" charset="0"/>
              </a:rPr>
              <a:t>, A. and Yusuf, S.F., (2022). Implementation of Digital Competency-Based Assessment in Turndown Service in The Hospitality Industry. Journal of Technical Education and Training, 14(2), pp.57-67.</a:t>
            </a:r>
          </a:p>
          <a:p>
            <a:pPr algn="just"/>
            <a:r>
              <a:rPr lang="en-IN" sz="1000" dirty="0">
                <a:latin typeface="Arial" panose="020B0604020202020204" pitchFamily="34" charset="0"/>
                <a:cs typeface="Arial" panose="020B0604020202020204" pitchFamily="34" charset="0"/>
              </a:rPr>
              <a:t>Khan, S. and Abdullah, N.N., (2019). The impact of staff training and development on teachers’ productivity. Economics, Management and Sustainability, 4(1), pp.37-45.</a:t>
            </a:r>
          </a:p>
          <a:p>
            <a:pPr algn="just"/>
            <a:r>
              <a:rPr lang="en-IN" sz="1000" dirty="0" err="1">
                <a:latin typeface="Arial" panose="020B0604020202020204" pitchFamily="34" charset="0"/>
                <a:cs typeface="Arial" panose="020B0604020202020204" pitchFamily="34" charset="0"/>
              </a:rPr>
              <a:t>Kuaites</a:t>
            </a:r>
            <a:r>
              <a:rPr lang="en-IN" sz="1000" dirty="0">
                <a:latin typeface="Arial" panose="020B0604020202020204" pitchFamily="34" charset="0"/>
                <a:cs typeface="Arial" panose="020B0604020202020204" pitchFamily="34" charset="0"/>
              </a:rPr>
              <a:t>, T., </a:t>
            </a:r>
            <a:r>
              <a:rPr lang="en-IN" sz="1000" dirty="0" err="1">
                <a:latin typeface="Arial" panose="020B0604020202020204" pitchFamily="34" charset="0"/>
                <a:cs typeface="Arial" panose="020B0604020202020204" pitchFamily="34" charset="0"/>
              </a:rPr>
              <a:t>Thueanphae</a:t>
            </a:r>
            <a:r>
              <a:rPr lang="en-IN" sz="1000" dirty="0">
                <a:latin typeface="Arial" panose="020B0604020202020204" pitchFamily="34" charset="0"/>
                <a:cs typeface="Arial" panose="020B0604020202020204" pitchFamily="34" charset="0"/>
              </a:rPr>
              <a:t>, T. and </a:t>
            </a:r>
            <a:r>
              <a:rPr lang="en-IN" sz="1000" dirty="0" err="1">
                <a:latin typeface="Arial" panose="020B0604020202020204" pitchFamily="34" charset="0"/>
                <a:cs typeface="Arial" panose="020B0604020202020204" pitchFamily="34" charset="0"/>
              </a:rPr>
              <a:t>Chanthranapasawat</a:t>
            </a:r>
            <a:r>
              <a:rPr lang="en-IN" sz="1000" dirty="0">
                <a:latin typeface="Arial" panose="020B0604020202020204" pitchFamily="34" charset="0"/>
                <a:cs typeface="Arial" panose="020B0604020202020204" pitchFamily="34" charset="0"/>
              </a:rPr>
              <a:t>, N., (2020), April. The application of lean concept to waste reduction of working process in hotel service industry. In (2020) IEEE 7th International Conference on Industrial Engineering and Applications (ICIEA) (pp. 1070-1075). IEEE.</a:t>
            </a:r>
          </a:p>
          <a:p>
            <a:pPr algn="just"/>
            <a:r>
              <a:rPr lang="en-IN" sz="1000" dirty="0" err="1">
                <a:latin typeface="Arial" panose="020B0604020202020204" pitchFamily="34" charset="0"/>
                <a:cs typeface="Arial" panose="020B0604020202020204" pitchFamily="34" charset="0"/>
              </a:rPr>
              <a:t>Oktanofa</a:t>
            </a:r>
            <a:r>
              <a:rPr lang="en-IN" sz="1000" dirty="0">
                <a:latin typeface="Arial" panose="020B0604020202020204" pitchFamily="34" charset="0"/>
                <a:cs typeface="Arial" panose="020B0604020202020204" pitchFamily="34" charset="0"/>
              </a:rPr>
              <a:t>, A.K., </a:t>
            </a:r>
            <a:r>
              <a:rPr lang="en-IN" sz="1000" dirty="0" err="1">
                <a:latin typeface="Arial" panose="020B0604020202020204" pitchFamily="34" charset="0"/>
                <a:cs typeface="Arial" panose="020B0604020202020204" pitchFamily="34" charset="0"/>
              </a:rPr>
              <a:t>Arliawan</a:t>
            </a:r>
            <a:r>
              <a:rPr lang="en-IN" sz="1000" dirty="0">
                <a:latin typeface="Arial" panose="020B0604020202020204" pitchFamily="34" charset="0"/>
                <a:cs typeface="Arial" panose="020B0604020202020204" pitchFamily="34" charset="0"/>
              </a:rPr>
              <a:t>, F.A. and </a:t>
            </a:r>
            <a:r>
              <a:rPr lang="en-IN" sz="1000" dirty="0" err="1">
                <a:latin typeface="Arial" panose="020B0604020202020204" pitchFamily="34" charset="0"/>
                <a:cs typeface="Arial" panose="020B0604020202020204" pitchFamily="34" charset="0"/>
              </a:rPr>
              <a:t>Gustomo</a:t>
            </a:r>
            <a:r>
              <a:rPr lang="en-IN" sz="1000" dirty="0">
                <a:latin typeface="Arial" panose="020B0604020202020204" pitchFamily="34" charset="0"/>
                <a:cs typeface="Arial" panose="020B0604020202020204" pitchFamily="34" charset="0"/>
              </a:rPr>
              <a:t>, A., (2022). Measuring and Improving Employee Engagement (A Study in PT. </a:t>
            </a:r>
            <a:r>
              <a:rPr lang="en-IN" sz="1000" dirty="0" err="1">
                <a:latin typeface="Arial" panose="020B0604020202020204" pitchFamily="34" charset="0"/>
                <a:cs typeface="Arial" panose="020B0604020202020204" pitchFamily="34" charset="0"/>
              </a:rPr>
              <a:t>Svara</a:t>
            </a:r>
            <a:r>
              <a:rPr lang="en-IN" sz="1000" dirty="0">
                <a:latin typeface="Arial" panose="020B0604020202020204" pitchFamily="34" charset="0"/>
                <a:cs typeface="Arial" panose="020B0604020202020204" pitchFamily="34" charset="0"/>
              </a:rPr>
              <a:t> </a:t>
            </a:r>
            <a:r>
              <a:rPr lang="en-IN" sz="1000" dirty="0" err="1">
                <a:latin typeface="Arial" panose="020B0604020202020204" pitchFamily="34" charset="0"/>
                <a:cs typeface="Arial" panose="020B0604020202020204" pitchFamily="34" charset="0"/>
              </a:rPr>
              <a:t>Inovasi</a:t>
            </a:r>
            <a:r>
              <a:rPr lang="en-IN" sz="1000" dirty="0">
                <a:latin typeface="Arial" panose="020B0604020202020204" pitchFamily="34" charset="0"/>
                <a:cs typeface="Arial" panose="020B0604020202020204" pitchFamily="34" charset="0"/>
              </a:rPr>
              <a:t> Indonesia). IPTEK Journal of Proceedings Series, (1), pp.425-431.</a:t>
            </a:r>
          </a:p>
          <a:p>
            <a:pPr algn="just"/>
            <a:r>
              <a:rPr lang="en-IN" sz="1000" dirty="0">
                <a:latin typeface="Arial" panose="020B0604020202020204" pitchFamily="34" charset="0"/>
                <a:cs typeface="Arial" panose="020B0604020202020204" pitchFamily="34" charset="0"/>
              </a:rPr>
              <a:t>Rather, R.A. and </a:t>
            </a:r>
            <a:r>
              <a:rPr lang="en-IN" sz="1000" dirty="0" err="1">
                <a:latin typeface="Arial" panose="020B0604020202020204" pitchFamily="34" charset="0"/>
                <a:cs typeface="Arial" panose="020B0604020202020204" pitchFamily="34" charset="0"/>
              </a:rPr>
              <a:t>Camilleri</a:t>
            </a:r>
            <a:r>
              <a:rPr lang="en-IN" sz="1000" dirty="0">
                <a:latin typeface="Arial" panose="020B0604020202020204" pitchFamily="34" charset="0"/>
                <a:cs typeface="Arial" panose="020B0604020202020204" pitchFamily="34" charset="0"/>
              </a:rPr>
              <a:t>, M.A., (2019). The effects of service quality and consumer-brand value congruity on hospitality brand loyalty. Anatolia, 30(4), pp.547-559.</a:t>
            </a:r>
          </a:p>
          <a:p>
            <a:pPr algn="just"/>
            <a:r>
              <a:rPr lang="en-IN" sz="1000" dirty="0">
                <a:latin typeface="Arial" panose="020B0604020202020204" pitchFamily="34" charset="0"/>
                <a:cs typeface="Arial" panose="020B0604020202020204" pitchFamily="34" charset="0"/>
              </a:rPr>
              <a:t>Southgate, G., </a:t>
            </a:r>
            <a:r>
              <a:rPr lang="en-IN" sz="1000" dirty="0" err="1">
                <a:latin typeface="Arial" panose="020B0604020202020204" pitchFamily="34" charset="0"/>
                <a:cs typeface="Arial" panose="020B0604020202020204" pitchFamily="34" charset="0"/>
              </a:rPr>
              <a:t>Aderibigbe</a:t>
            </a:r>
            <a:r>
              <a:rPr lang="en-IN" sz="1000" dirty="0">
                <a:latin typeface="Arial" panose="020B0604020202020204" pitchFamily="34" charset="0"/>
                <a:cs typeface="Arial" panose="020B0604020202020204" pitchFamily="34" charset="0"/>
              </a:rPr>
              <a:t>, J.K., </a:t>
            </a:r>
            <a:r>
              <a:rPr lang="en-IN" sz="1000" dirty="0" err="1">
                <a:latin typeface="Arial" panose="020B0604020202020204" pitchFamily="34" charset="0"/>
                <a:cs typeface="Arial" panose="020B0604020202020204" pitchFamily="34" charset="0"/>
              </a:rPr>
              <a:t>Balogun</a:t>
            </a:r>
            <a:r>
              <a:rPr lang="en-IN" sz="1000" dirty="0">
                <a:latin typeface="Arial" panose="020B0604020202020204" pitchFamily="34" charset="0"/>
                <a:cs typeface="Arial" panose="020B0604020202020204" pitchFamily="34" charset="0"/>
              </a:rPr>
              <a:t>, T.V. and </a:t>
            </a:r>
            <a:r>
              <a:rPr lang="en-IN" sz="1000" dirty="0" err="1">
                <a:latin typeface="Arial" panose="020B0604020202020204" pitchFamily="34" charset="0"/>
                <a:cs typeface="Arial" panose="020B0604020202020204" pitchFamily="34" charset="0"/>
              </a:rPr>
              <a:t>Mahembe</a:t>
            </a:r>
            <a:r>
              <a:rPr lang="en-IN" sz="1000" dirty="0">
                <a:latin typeface="Arial" panose="020B0604020202020204" pitchFamily="34" charset="0"/>
                <a:cs typeface="Arial" panose="020B0604020202020204" pitchFamily="34" charset="0"/>
              </a:rPr>
              <a:t>, B., (2023). Leadership styles as predictors of employee engagement at a selected tertiary institution. SA Journal of Human Resource Management, 21, p.10.</a:t>
            </a:r>
          </a:p>
          <a:p>
            <a:pPr algn="just"/>
            <a:r>
              <a:rPr lang="en-IN" sz="1000" dirty="0">
                <a:latin typeface="Arial" panose="020B0604020202020204" pitchFamily="34" charset="0"/>
                <a:cs typeface="Arial" panose="020B0604020202020204" pitchFamily="34" charset="0"/>
              </a:rPr>
              <a:t>Stiles, S., </a:t>
            </a:r>
            <a:r>
              <a:rPr lang="en-IN" sz="1000" dirty="0" err="1">
                <a:latin typeface="Arial" panose="020B0604020202020204" pitchFamily="34" charset="0"/>
                <a:cs typeface="Arial" panose="020B0604020202020204" pitchFamily="34" charset="0"/>
              </a:rPr>
              <a:t>Golightly</a:t>
            </a:r>
            <a:r>
              <a:rPr lang="en-IN" sz="1000" dirty="0">
                <a:latin typeface="Arial" panose="020B0604020202020204" pitchFamily="34" charset="0"/>
                <a:cs typeface="Arial" panose="020B0604020202020204" pitchFamily="34" charset="0"/>
              </a:rPr>
              <a:t>, D. and Ryan, B., (2021). Impact of COVID‐19 on health and safety in the construction sector. Human factors and ergonomics in manufacturing &amp; service industries, 31(4), pp.425-437.</a:t>
            </a:r>
          </a:p>
          <a:p>
            <a:pPr marL="0" indent="0">
              <a:buNone/>
            </a:pPr>
            <a:endParaRPr lang="en-IN" sz="1200" dirty="0"/>
          </a:p>
        </p:txBody>
      </p:sp>
    </p:spTree>
    <p:extLst>
      <p:ext uri="{BB962C8B-B14F-4D97-AF65-F5344CB8AC3E}">
        <p14:creationId xmlns:p14="http://schemas.microsoft.com/office/powerpoint/2010/main" val="2944132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718F1-7C4F-3FF8-517B-49CE9DC0AD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EEEA36-F534-4FED-C351-72651422141D}"/>
              </a:ext>
            </a:extLst>
          </p:cNvPr>
          <p:cNvSpPr>
            <a:spLocks noGrp="1"/>
          </p:cNvSpPr>
          <p:nvPr>
            <p:ph idx="1"/>
          </p:nvPr>
        </p:nvSpPr>
        <p:spPr>
          <a:xfrm>
            <a:off x="251520" y="2489200"/>
            <a:ext cx="8712968" cy="4252168"/>
          </a:xfrm>
        </p:spPr>
        <p:txBody>
          <a:bodyPr>
            <a:normAutofit/>
          </a:bodyPr>
          <a:lstStyle/>
          <a:p>
            <a:r>
              <a:rPr lang="en-GB" sz="1200" dirty="0">
                <a:latin typeface="Arial" panose="020B0604020202020204" pitchFamily="34" charset="0"/>
                <a:cs typeface="Arial" panose="020B0604020202020204" pitchFamily="34" charset="0"/>
              </a:rPr>
              <a:t>Image slide number 1, Available at: </a:t>
            </a:r>
            <a:r>
              <a:rPr lang="en-GB" sz="1200" dirty="0">
                <a:hlinkClick r:id="rId2"/>
              </a:rPr>
              <a:t>Premier Inn (facebook.com)</a:t>
            </a:r>
            <a:endParaRPr lang="en-GB" sz="1200" dirty="0"/>
          </a:p>
          <a:p>
            <a:r>
              <a:rPr lang="en-GB" sz="1200" dirty="0">
                <a:latin typeface="Arial" panose="020B0604020202020204" pitchFamily="34" charset="0"/>
                <a:cs typeface="Arial" panose="020B0604020202020204" pitchFamily="34" charset="0"/>
              </a:rPr>
              <a:t>Image slide number 2, Available at: </a:t>
            </a:r>
            <a:r>
              <a:rPr lang="en-GB" sz="1200" dirty="0">
                <a:hlinkClick r:id="rId3"/>
              </a:rPr>
              <a:t>°HOTEL PREMIER INN PETERBOROUGH (FERRY MEADOWS) PETERBOROUGH 3* (United Kingdom) - from £ 78 | HOTELMIX</a:t>
            </a:r>
            <a:endParaRPr lang="en-GB" sz="1200" dirty="0"/>
          </a:p>
          <a:p>
            <a:r>
              <a:rPr lang="en-GB" sz="1200" dirty="0">
                <a:latin typeface="Arial" panose="020B0604020202020204" pitchFamily="34" charset="0"/>
                <a:cs typeface="Arial" panose="020B0604020202020204" pitchFamily="34" charset="0"/>
              </a:rPr>
              <a:t>Image slide number 3, Available at: </a:t>
            </a:r>
            <a:r>
              <a:rPr lang="en-GB" sz="1200" dirty="0">
                <a:latin typeface="Arial" panose="020B0604020202020204" pitchFamily="34" charset="0"/>
                <a:cs typeface="Arial" panose="020B0604020202020204" pitchFamily="34" charset="0"/>
                <a:hlinkClick r:id="rId4"/>
              </a:rPr>
              <a:t>https://premier-inn-peterborough-gb.hotelmix.co.uk/data/Photos/r1232x398/1397/139705/139705803/Premier-Inn-Peterborough-Exterior.JPEG</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Image slide number 4, Available at: </a:t>
            </a:r>
            <a:r>
              <a:rPr lang="en-GB" sz="1200" dirty="0">
                <a:hlinkClick r:id="rId5"/>
              </a:rPr>
              <a:t>CLEAN announces partnership with the UK's largest hospitality company | CLEAN (cleanservices.co.uk)</a:t>
            </a:r>
            <a:endParaRPr lang="en-GB" sz="1200" dirty="0"/>
          </a:p>
          <a:p>
            <a:r>
              <a:rPr lang="en-GB" sz="1200" dirty="0">
                <a:latin typeface="Arial" panose="020B0604020202020204" pitchFamily="34" charset="0"/>
                <a:cs typeface="Arial" panose="020B0604020202020204" pitchFamily="34" charset="0"/>
              </a:rPr>
              <a:t>Images slide number 5, Available at: </a:t>
            </a:r>
            <a:r>
              <a:rPr lang="en-GB" sz="1200" dirty="0">
                <a:hlinkClick r:id="rId6"/>
              </a:rPr>
              <a:t>PREMIER INN PETERBOROUGH (FERRY MEADOWS) HOTEL - Updated 2023 (tripadvisor.co.uk)</a:t>
            </a:r>
            <a:endParaRPr lang="en-GB" sz="1200" dirty="0"/>
          </a:p>
          <a:p>
            <a:r>
              <a:rPr lang="en-GB" sz="1200" dirty="0">
                <a:latin typeface="Arial" panose="020B0604020202020204" pitchFamily="34" charset="0"/>
                <a:cs typeface="Arial" panose="020B0604020202020204" pitchFamily="34" charset="0"/>
              </a:rPr>
              <a:t>Image slide number 6, Available at: </a:t>
            </a:r>
            <a:r>
              <a:rPr lang="en-GB" sz="1200" dirty="0">
                <a:hlinkClick r:id="rId7"/>
              </a:rPr>
              <a:t>PREMIER INN PETERBOROUGH (FERRY MEADOWS) HOTEL - Updated 2023 (tripadvisor.co.uk)</a:t>
            </a:r>
            <a:endParaRPr lang="en-GB" sz="1200" dirty="0"/>
          </a:p>
          <a:p>
            <a:r>
              <a:rPr lang="en-GB" sz="1200" dirty="0">
                <a:latin typeface="Arial" panose="020B0604020202020204" pitchFamily="34" charset="0"/>
                <a:cs typeface="Arial" panose="020B0604020202020204" pitchFamily="34" charset="0"/>
              </a:rPr>
              <a:t>Image slide number 7, Available at: </a:t>
            </a:r>
            <a:r>
              <a:rPr lang="en-GB" sz="1200" dirty="0">
                <a:hlinkClick r:id="rId8"/>
              </a:rPr>
              <a:t>5 Signs of a Positive Work Environment (bridgebetween.com)</a:t>
            </a:r>
            <a:r>
              <a:rPr lang="en-GB" sz="1200" dirty="0"/>
              <a:t> and </a:t>
            </a:r>
            <a:r>
              <a:rPr lang="en-GB" sz="1200" dirty="0">
                <a:hlinkClick r:id="rId9"/>
              </a:rPr>
              <a:t>Creating a Positive Working Environment | Blog (cubettech.com)</a:t>
            </a:r>
            <a:endParaRPr lang="en-GB" sz="1200" dirty="0"/>
          </a:p>
          <a:p>
            <a:r>
              <a:rPr lang="en-GB" sz="1200" dirty="0">
                <a:latin typeface="Arial" panose="020B0604020202020204" pitchFamily="34" charset="0"/>
                <a:cs typeface="Arial" panose="020B0604020202020204" pitchFamily="34" charset="0"/>
              </a:rPr>
              <a:t>Image slide number 8, Available at</a:t>
            </a:r>
            <a:r>
              <a:rPr lang="en-GB" sz="1200">
                <a:latin typeface="Arial" panose="020B0604020202020204" pitchFamily="34" charset="0"/>
                <a:cs typeface="Arial" panose="020B0604020202020204" pitchFamily="34" charset="0"/>
              </a:rPr>
              <a:t>: </a:t>
            </a:r>
            <a:r>
              <a:rPr lang="en-GB" sz="1200">
                <a:hlinkClick r:id="rId10"/>
              </a:rPr>
              <a:t>PREMIER INN PETERBOROUGH (FERRY MEADOWS) HOTEL - Updated 2023 Prices &amp; Reviews (England) (tripadvisor.com)</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38831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98712" y="3559175"/>
            <a:ext cx="3276600" cy="1390650"/>
          </a:xfrm>
        </p:spPr>
      </p:pic>
    </p:spTree>
    <p:extLst>
      <p:ext uri="{BB962C8B-B14F-4D97-AF65-F5344CB8AC3E}">
        <p14:creationId xmlns:p14="http://schemas.microsoft.com/office/powerpoint/2010/main" val="247062588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af355bb3af46b97095ddd6b2e56b480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415b904683f6c62eef3b44dc3084a48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304B91D-40DC-4DF6-9672-594A32B7E8A0}">
  <ds:schemaRefs>
    <ds:schemaRef ds:uri="http://schemas.microsoft.com/sharepoint/v3/contenttype/forms"/>
  </ds:schemaRefs>
</ds:datastoreItem>
</file>

<file path=customXml/itemProps2.xml><?xml version="1.0" encoding="utf-8"?>
<ds:datastoreItem xmlns:ds="http://schemas.openxmlformats.org/officeDocument/2006/customXml" ds:itemID="{C684D658-9D29-449B-8B08-F9253E047C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7C563C-E6F2-4D4D-8BB5-987F9C45E34E}">
  <ds:schemaRefs>
    <ds:schemaRef ds:uri="http://schemas.microsoft.com/office/2006/metadata/properties"/>
    <ds:schemaRef ds:uri="http://schemas.microsoft.com/office/infopath/2007/PartnerControls"/>
    <ds:schemaRef ds:uri="04c7059f-bde8-4ce9-bb0f-e52888740953"/>
    <ds:schemaRef ds:uri="http://schemas.microsoft.com/office/2006/documentManagement/types"/>
    <ds:schemaRef ds:uri="http://purl.org/dc/dcmitype/"/>
    <ds:schemaRef ds:uri="http://www.w3.org/XML/1998/namespace"/>
    <ds:schemaRef ds:uri="d8e79d84-78fb-44a9-92e9-d04bdd8f0359"/>
    <ds:schemaRef ds:uri="http://schemas.openxmlformats.org/package/2006/metadata/core-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1859</Words>
  <Application>Microsoft Office PowerPoint</Application>
  <PresentationFormat>On-screen Show (4:3)</PresentationFormat>
  <Paragraphs>107</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Operating Hotel Facilities </vt:lpstr>
      <vt:lpstr>Table of contents </vt:lpstr>
      <vt:lpstr>Introduction</vt:lpstr>
      <vt:lpstr>Importance of  room clearing for enhancing guest experience </vt:lpstr>
      <vt:lpstr>The room cleaning checklist and justification  </vt:lpstr>
      <vt:lpstr>Continued…</vt:lpstr>
      <vt:lpstr>  Application of The Deloitte model of employee engagement </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dc:title>
  <dc:creator>user</dc:creator>
  <cp:lastModifiedBy>Madalina Mereuta (2229234)</cp:lastModifiedBy>
  <cp:revision>7</cp:revision>
  <dcterms:created xsi:type="dcterms:W3CDTF">2023-10-06T10:25:08Z</dcterms:created>
  <dcterms:modified xsi:type="dcterms:W3CDTF">2023-11-11T20:06:27Z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