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80" d="100"/>
          <a:sy n="80" d="100"/>
        </p:scale>
        <p:origin x="35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4088139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3938602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732955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9D3E625-E1BF-4932-8D99-BDC1D3881490}"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378705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9D3E625-E1BF-4932-8D99-BDC1D3881490}" type="datetimeFigureOut">
              <a:rPr lang="en-GB" smtClean="0"/>
              <a:t>11/06/2019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30791703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D3E625-E1BF-4932-8D99-BDC1D3881490}" type="datetimeFigureOut">
              <a:rPr lang="en-GB" smtClean="0"/>
              <a:t>11/06/2019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42711635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D3E625-E1BF-4932-8D99-BDC1D3881490}" type="datetimeFigureOut">
              <a:rPr lang="en-GB" smtClean="0"/>
              <a:t>11/06/2019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2026182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D3E625-E1BF-4932-8D99-BDC1D3881490}"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1104391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9D3E625-E1BF-4932-8D99-BDC1D3881490}" type="datetimeFigureOut">
              <a:rPr lang="en-GB" smtClean="0"/>
              <a:t>11/06/2019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1200612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3185148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97096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2621227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567857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26090294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35956859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9D3E625-E1BF-4932-8D99-BDC1D3881490}" type="datetimeFigureOut">
              <a:rPr lang="en-GB" smtClean="0"/>
              <a:t>11/06/2019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9F4E10-30B9-4FDB-BD30-76606B85E20B}" type="slidenum">
              <a:rPr lang="en-GB" smtClean="0"/>
              <a:t>‹#›</a:t>
            </a:fld>
            <a:endParaRPr lang="en-GB"/>
          </a:p>
        </p:txBody>
      </p:sp>
    </p:spTree>
    <p:extLst>
      <p:ext uri="{BB962C8B-B14F-4D97-AF65-F5344CB8AC3E}">
        <p14:creationId xmlns:p14="http://schemas.microsoft.com/office/powerpoint/2010/main" val="464219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9D3E625-E1BF-4932-8D99-BDC1D3881490}" type="datetimeFigureOut">
              <a:rPr lang="en-GB" smtClean="0"/>
              <a:t>11/06/2019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89F4E10-30B9-4FDB-BD30-76606B85E20B}" type="slidenum">
              <a:rPr lang="en-GB" smtClean="0"/>
              <a:t>‹#›</a:t>
            </a:fld>
            <a:endParaRPr lang="en-GB"/>
          </a:p>
        </p:txBody>
      </p:sp>
    </p:spTree>
    <p:extLst>
      <p:ext uri="{BB962C8B-B14F-4D97-AF65-F5344CB8AC3E}">
        <p14:creationId xmlns:p14="http://schemas.microsoft.com/office/powerpoint/2010/main" val="3842861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8E8C8-FF97-463A-8B77-97C99149887F}"/>
              </a:ext>
            </a:extLst>
          </p:cNvPr>
          <p:cNvSpPr>
            <a:spLocks noGrp="1"/>
          </p:cNvSpPr>
          <p:nvPr>
            <p:ph type="ctrTitle"/>
          </p:nvPr>
        </p:nvSpPr>
        <p:spPr/>
        <p:txBody>
          <a:bodyPr/>
          <a:lstStyle/>
          <a:p>
            <a:r>
              <a:rPr lang="en-GB" sz="3200" b="1" dirty="0">
                <a:solidFill>
                  <a:schemeClr val="tx1"/>
                </a:solidFill>
                <a:latin typeface="Arial Black" panose="020B0A04020102020204" pitchFamily="34" charset="0"/>
              </a:rPr>
              <a:t>Problems at John Lewis- Do they still understand and engage with their customers?</a:t>
            </a:r>
            <a:br>
              <a:rPr lang="en-GB" sz="3200" b="1" dirty="0">
                <a:solidFill>
                  <a:schemeClr val="tx1"/>
                </a:solidFill>
                <a:latin typeface="Arial Black" panose="020B0A04020102020204" pitchFamily="34" charset="0"/>
              </a:rPr>
            </a:br>
            <a:endParaRPr lang="en-GB" sz="3200" dirty="0">
              <a:solidFill>
                <a:schemeClr val="tx1"/>
              </a:solidFill>
              <a:latin typeface="Arial Black" panose="020B0A04020102020204" pitchFamily="34" charset="0"/>
            </a:endParaRPr>
          </a:p>
        </p:txBody>
      </p:sp>
      <p:sp>
        <p:nvSpPr>
          <p:cNvPr id="3" name="Subtitle 2">
            <a:extLst>
              <a:ext uri="{FF2B5EF4-FFF2-40B4-BE49-F238E27FC236}">
                <a16:creationId xmlns:a16="http://schemas.microsoft.com/office/drawing/2014/main" id="{C61AC3C1-79DE-4146-AB24-D64F586D65C8}"/>
              </a:ext>
            </a:extLst>
          </p:cNvPr>
          <p:cNvSpPr>
            <a:spLocks noGrp="1"/>
          </p:cNvSpPr>
          <p:nvPr>
            <p:ph type="subTitle" idx="1"/>
          </p:nvPr>
        </p:nvSpPr>
        <p:spPr/>
        <p:txBody>
          <a:bodyPr>
            <a:noAutofit/>
          </a:bodyPr>
          <a:lstStyle/>
          <a:p>
            <a:r>
              <a:rPr lang="en-GB" sz="2400" dirty="0">
                <a:latin typeface="Arial Black" panose="020B0A04020102020204" pitchFamily="34" charset="0"/>
              </a:rPr>
              <a:t>By Stelian Mihai Berendei</a:t>
            </a:r>
          </a:p>
          <a:p>
            <a:r>
              <a:rPr lang="en-GB" sz="2400" dirty="0">
                <a:latin typeface="Arial Black" panose="020B0A04020102020204" pitchFamily="34" charset="0"/>
              </a:rPr>
              <a:t>UWTSD</a:t>
            </a:r>
          </a:p>
          <a:p>
            <a:r>
              <a:rPr lang="en-GB" sz="2400" dirty="0">
                <a:latin typeface="Arial Black" panose="020B0A04020102020204" pitchFamily="34" charset="0"/>
              </a:rPr>
              <a:t>1706156</a:t>
            </a:r>
          </a:p>
        </p:txBody>
      </p:sp>
    </p:spTree>
    <p:extLst>
      <p:ext uri="{BB962C8B-B14F-4D97-AF65-F5344CB8AC3E}">
        <p14:creationId xmlns:p14="http://schemas.microsoft.com/office/powerpoint/2010/main" val="3847615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657E-18AA-4F21-9304-F36EF4FE5D52}"/>
              </a:ext>
            </a:extLst>
          </p:cNvPr>
          <p:cNvSpPr>
            <a:spLocks noGrp="1"/>
          </p:cNvSpPr>
          <p:nvPr>
            <p:ph type="ctrTitle"/>
          </p:nvPr>
        </p:nvSpPr>
        <p:spPr>
          <a:xfrm>
            <a:off x="1524000" y="1122362"/>
            <a:ext cx="9144000" cy="4135437"/>
          </a:xfrm>
        </p:spPr>
        <p:txBody>
          <a:bodyPr/>
          <a:lstStyle/>
          <a:p>
            <a:endParaRPr lang="en-GB" sz="1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5EDD80D-FACD-4154-8B5F-978528E2BC41}"/>
              </a:ext>
            </a:extLst>
          </p:cNvPr>
          <p:cNvSpPr>
            <a:spLocks noGrp="1"/>
          </p:cNvSpPr>
          <p:nvPr>
            <p:ph type="subTitle" idx="1"/>
          </p:nvPr>
        </p:nvSpPr>
        <p:spPr>
          <a:xfrm>
            <a:off x="1900962" y="1968814"/>
            <a:ext cx="8269979" cy="2560983"/>
          </a:xfrm>
        </p:spPr>
        <p:txBody>
          <a:bodyPr>
            <a:normAutofit fontScale="85000" lnSpcReduction="20000"/>
          </a:bodyPr>
          <a:lstStyle/>
          <a:p>
            <a:pPr>
              <a:lnSpc>
                <a:spcPct val="107000"/>
              </a:lnSpc>
              <a:spcAft>
                <a:spcPts val="800"/>
              </a:spcAft>
            </a:pPr>
            <a:r>
              <a:rPr lang="en-GB" sz="2800" b="1" dirty="0">
                <a:solidFill>
                  <a:schemeClr val="tx1"/>
                </a:solidFill>
                <a:latin typeface="Arial Black" panose="020B0A04020102020204" pitchFamily="34" charset="0"/>
                <a:ea typeface="Times New Roman" panose="02020603050405020304" pitchFamily="18" charset="0"/>
                <a:cs typeface="Times New Roman" panose="02020603050405020304" pitchFamily="18" charset="0"/>
              </a:rPr>
              <a:t>"NEVER KNOWINGLY UNDERSOLD“</a:t>
            </a:r>
          </a:p>
          <a:p>
            <a:pPr>
              <a:lnSpc>
                <a:spcPct val="107000"/>
              </a:lnSpc>
              <a:spcAft>
                <a:spcPts val="800"/>
              </a:spcAft>
            </a:pPr>
            <a:r>
              <a:rPr lang="en-US" sz="2600" b="1" dirty="0">
                <a:solidFill>
                  <a:schemeClr val="tx1"/>
                </a:solidFill>
                <a:latin typeface="Arial" panose="020B0604020202020204" pitchFamily="34" charset="0"/>
                <a:ea typeface="Times New Roman" panose="02020603050405020304" pitchFamily="18" charset="0"/>
                <a:cs typeface="Arial" panose="020B0604020202020204" pitchFamily="34" charset="0"/>
              </a:rPr>
              <a:t>This was Mr. Spedan Lewis statement for his customers nearly 100 years ago and is still in place, however, now to keep this promise is hardest than ever, and start to be harder when the competition from other retailers put more pressure on John Lewis organisation, especially the online environment that practically a few years ago exploded</a:t>
            </a:r>
            <a:r>
              <a:rPr lang="en-GB" sz="2600" b="1" dirty="0">
                <a:solidFill>
                  <a:schemeClr val="tx1"/>
                </a:solidFill>
                <a:latin typeface="Arial" panose="020B0604020202020204" pitchFamily="34" charset="0"/>
                <a:ea typeface="Times New Roman" panose="02020603050405020304" pitchFamily="18" charset="0"/>
                <a:cs typeface="Arial" panose="020B0604020202020204" pitchFamily="34" charset="0"/>
              </a:rPr>
              <a:t>.</a:t>
            </a:r>
          </a:p>
          <a:p>
            <a:endParaRPr lang="en-GB" dirty="0"/>
          </a:p>
        </p:txBody>
      </p:sp>
    </p:spTree>
    <p:extLst>
      <p:ext uri="{BB962C8B-B14F-4D97-AF65-F5344CB8AC3E}">
        <p14:creationId xmlns:p14="http://schemas.microsoft.com/office/powerpoint/2010/main" val="1879802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DE7E7-953D-4D85-9A7F-C09C5ACA5619}"/>
              </a:ext>
            </a:extLst>
          </p:cNvPr>
          <p:cNvSpPr>
            <a:spLocks noGrp="1"/>
          </p:cNvSpPr>
          <p:nvPr>
            <p:ph type="title"/>
          </p:nvPr>
        </p:nvSpPr>
        <p:spPr>
          <a:xfrm>
            <a:off x="675892" y="2587556"/>
            <a:ext cx="10840215" cy="1928173"/>
          </a:xfrm>
        </p:spPr>
        <p:txBody>
          <a:bodyPr>
            <a:noAutofit/>
          </a:bodyPr>
          <a:lstStyle/>
          <a:p>
            <a:r>
              <a:rPr lang="en-US" sz="2400" b="1" dirty="0">
                <a:solidFill>
                  <a:schemeClr val="tx1"/>
                </a:solidFill>
                <a:latin typeface="Arial" panose="020B0604020202020204" pitchFamily="34" charset="0"/>
                <a:cs typeface="Arial" panose="020B0604020202020204" pitchFamily="34" charset="0"/>
              </a:rPr>
              <a:t>John Lewis and Partners organisation is presented like one of the major organisation using best practices in associating online and offline data to provide value-added services to customers, and that was one of the steps taken by the company “Partners”, how </a:t>
            </a:r>
            <a:r>
              <a:rPr lang="en-US" sz="2400" b="1" dirty="0" err="1">
                <a:solidFill>
                  <a:schemeClr val="tx1"/>
                </a:solidFill>
                <a:latin typeface="Arial" panose="020B0604020202020204" pitchFamily="34" charset="0"/>
                <a:cs typeface="Arial" panose="020B0604020202020204" pitchFamily="34" charset="0"/>
              </a:rPr>
              <a:t>Mr</a:t>
            </a:r>
            <a:r>
              <a:rPr lang="en-US" sz="2400" b="1" dirty="0">
                <a:solidFill>
                  <a:schemeClr val="tx1"/>
                </a:solidFill>
                <a:latin typeface="Arial" panose="020B0604020202020204" pitchFamily="34" charset="0"/>
                <a:cs typeface="Arial" panose="020B0604020202020204" pitchFamily="34" charset="0"/>
              </a:rPr>
              <a:t> Spedan Lewis used to call his people to keep his promise made to his British fellows almost 100 years ago. (Stott, 2013)</a:t>
            </a: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48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48201-FF75-4F25-95DD-3D3495332DDE}"/>
              </a:ext>
            </a:extLst>
          </p:cNvPr>
          <p:cNvSpPr>
            <a:spLocks noGrp="1"/>
          </p:cNvSpPr>
          <p:nvPr>
            <p:ph type="title"/>
          </p:nvPr>
        </p:nvSpPr>
        <p:spPr/>
        <p:txBody>
          <a:bodyPr>
            <a:normAutofit fontScale="90000"/>
          </a:bodyPr>
          <a:lstStyle/>
          <a:p>
            <a:pPr>
              <a:lnSpc>
                <a:spcPct val="107000"/>
              </a:lnSpc>
              <a:spcAft>
                <a:spcPts val="800"/>
              </a:spcAft>
            </a:pPr>
            <a:r>
              <a:rPr lang="en-GB" sz="2700" b="1" i="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“Profits slid at the group’s department stores and supermarkets as they were forced to adapt to a rapid shift toward online shopping.”</a:t>
            </a:r>
            <a:r>
              <a:rPr lang="en-GB" sz="2700" b="1" dirty="0">
                <a:solidFill>
                  <a:schemeClr val="tx1"/>
                </a:solidFill>
                <a:latin typeface="Arial" panose="020B0604020202020204" pitchFamily="34" charset="0"/>
                <a:ea typeface="Times New Roman" panose="02020603050405020304" pitchFamily="18" charset="0"/>
                <a:cs typeface="Times New Roman" panose="02020603050405020304" pitchFamily="18" charset="0"/>
              </a:rPr>
              <a:t> (Butler and Farrell, 2016)</a:t>
            </a:r>
            <a:br>
              <a:rPr lang="en-GB" sz="2000" dirty="0">
                <a:latin typeface="Calibri" panose="020F0502020204030204" pitchFamily="34" charset="0"/>
                <a:ea typeface="Times New Roman" panose="02020603050405020304" pitchFamily="18" charset="0"/>
                <a:cs typeface="Times New Roman" panose="02020603050405020304" pitchFamily="18" charset="0"/>
              </a:rPr>
            </a:br>
            <a:endParaRPr lang="en-GB" sz="2400" b="1" dirty="0">
              <a:latin typeface="Arial Black" panose="020B0A04020102020204" pitchFamily="34" charset="0"/>
            </a:endParaRPr>
          </a:p>
        </p:txBody>
      </p:sp>
      <p:sp>
        <p:nvSpPr>
          <p:cNvPr id="3" name="Content Placeholder 2">
            <a:extLst>
              <a:ext uri="{FF2B5EF4-FFF2-40B4-BE49-F238E27FC236}">
                <a16:creationId xmlns:a16="http://schemas.microsoft.com/office/drawing/2014/main" id="{1A2D4EE2-39A2-42CC-B104-18375C1260B3}"/>
              </a:ext>
            </a:extLst>
          </p:cNvPr>
          <p:cNvSpPr>
            <a:spLocks noGrp="1"/>
          </p:cNvSpPr>
          <p:nvPr>
            <p:ph idx="1"/>
          </p:nvPr>
        </p:nvSpPr>
        <p:spPr/>
        <p:txBody>
          <a:bodyPr>
            <a:normAutofit/>
          </a:bodyPr>
          <a:lstStyle/>
          <a:p>
            <a:pPr marL="0" indent="0">
              <a:buNone/>
            </a:pPr>
            <a:r>
              <a:rPr lang="en-US" sz="2400" b="1" dirty="0">
                <a:solidFill>
                  <a:schemeClr val="tx1"/>
                </a:solidFill>
                <a:latin typeface="Arial" panose="020B0604020202020204" pitchFamily="34" charset="0"/>
                <a:cs typeface="Arial" panose="020B0604020202020204" pitchFamily="34" charset="0"/>
              </a:rPr>
              <a:t>Expansion to reach more clients, spending whit IT new systems, increasing range of products, making changes to satisfy and attract new clients and company's culture has been seen as obstacles in the implementation of an efficient CRM system. Making the necessary changes is often seen as costly and a logistical nightmare that no one wants to start. However, they have to make changes if not the competition especially the online one will swallow this old brand.</a:t>
            </a:r>
            <a:endParaRPr lang="en-GB" sz="24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23139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B266F-4004-4A98-89A3-BBA7FE38D798}"/>
              </a:ext>
            </a:extLst>
          </p:cNvPr>
          <p:cNvSpPr>
            <a:spLocks noGrp="1"/>
          </p:cNvSpPr>
          <p:nvPr>
            <p:ph type="title"/>
          </p:nvPr>
        </p:nvSpPr>
        <p:spPr>
          <a:xfrm>
            <a:off x="677334" y="196948"/>
            <a:ext cx="8596668" cy="1733452"/>
          </a:xfrm>
          <a:noFill/>
        </p:spPr>
        <p:txBody>
          <a:bodyPr/>
          <a:lstStyle/>
          <a:p>
            <a:pPr algn="ctr"/>
            <a:r>
              <a:rPr lang="en-GB" b="1" dirty="0">
                <a:solidFill>
                  <a:schemeClr val="tx1"/>
                </a:solidFill>
                <a:latin typeface="Arial Black" panose="020B0A04020102020204" pitchFamily="34" charset="0"/>
              </a:rPr>
              <a:t>SWOT</a:t>
            </a:r>
          </a:p>
        </p:txBody>
      </p:sp>
      <p:graphicFrame>
        <p:nvGraphicFramePr>
          <p:cNvPr id="7" name="Content Placeholder 6">
            <a:extLst>
              <a:ext uri="{FF2B5EF4-FFF2-40B4-BE49-F238E27FC236}">
                <a16:creationId xmlns:a16="http://schemas.microsoft.com/office/drawing/2014/main" id="{9BD05519-77F2-47DC-9F0B-36723EB6914C}"/>
              </a:ext>
            </a:extLst>
          </p:cNvPr>
          <p:cNvGraphicFramePr>
            <a:graphicFrameLocks noGrp="1"/>
          </p:cNvGraphicFramePr>
          <p:nvPr>
            <p:ph idx="1"/>
            <p:extLst>
              <p:ext uri="{D42A27DB-BD31-4B8C-83A1-F6EECF244321}">
                <p14:modId xmlns:p14="http://schemas.microsoft.com/office/powerpoint/2010/main" val="2647148861"/>
              </p:ext>
            </p:extLst>
          </p:nvPr>
        </p:nvGraphicFramePr>
        <p:xfrm>
          <a:off x="677334" y="1252025"/>
          <a:ext cx="7875824" cy="4913086"/>
        </p:xfrm>
        <a:graphic>
          <a:graphicData uri="http://schemas.openxmlformats.org/drawingml/2006/table">
            <a:tbl>
              <a:tblPr firstRow="1" firstCol="1" bandRow="1"/>
              <a:tblGrid>
                <a:gridCol w="3937912">
                  <a:extLst>
                    <a:ext uri="{9D8B030D-6E8A-4147-A177-3AD203B41FA5}">
                      <a16:colId xmlns:a16="http://schemas.microsoft.com/office/drawing/2014/main" val="497256744"/>
                    </a:ext>
                  </a:extLst>
                </a:gridCol>
                <a:gridCol w="3937912">
                  <a:extLst>
                    <a:ext uri="{9D8B030D-6E8A-4147-A177-3AD203B41FA5}">
                      <a16:colId xmlns:a16="http://schemas.microsoft.com/office/drawing/2014/main" val="31001983"/>
                    </a:ext>
                  </a:extLst>
                </a:gridCol>
              </a:tblGrid>
              <a:tr h="2011418">
                <a:tc>
                  <a:txBody>
                    <a:bodyPr/>
                    <a:lstStyle/>
                    <a:p>
                      <a:pPr marL="457200" algn="ctr">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STRENGHT</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Reliable security systems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High brand strength</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Well trained partners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Very loyal customers because of value for money</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Quality stores whit unique interaction between staff and clients</a:t>
                      </a:r>
                    </a:p>
                  </a:txBody>
                  <a:tcPr marL="55054" marR="550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72C4"/>
                    </a:solidFill>
                  </a:tcPr>
                </a:tc>
                <a:tc>
                  <a:txBody>
                    <a:bodyPr/>
                    <a:lstStyle/>
                    <a:p>
                      <a:pPr algn="ctr">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WEAKNESSES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New on the online market</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High prices compare whit supermarkets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Range of products is lower than supermarkets causing lost of clients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Low presence online</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Low presence worldwide</a:t>
                      </a:r>
                    </a:p>
                    <a:p>
                      <a:pPr marL="457200">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 </a:t>
                      </a:r>
                    </a:p>
                  </a:txBody>
                  <a:tcPr marL="55054" marR="550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4B083"/>
                    </a:solidFill>
                  </a:tcPr>
                </a:tc>
                <a:extLst>
                  <a:ext uri="{0D108BD9-81ED-4DB2-BD59-A6C34878D82A}">
                    <a16:rowId xmlns:a16="http://schemas.microsoft.com/office/drawing/2014/main" val="919432653"/>
                  </a:ext>
                </a:extLst>
              </a:tr>
              <a:tr h="2901668">
                <a:tc>
                  <a:txBody>
                    <a:bodyPr/>
                    <a:lstStyle/>
                    <a:p>
                      <a:pPr algn="ctr">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OPPORTUNITIES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Increase product range to face the competition and attract more clients</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Increase social media presence </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Local Marketing events to be put on place</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Tracking customers after leaving the site</a:t>
                      </a:r>
                    </a:p>
                    <a:p>
                      <a:pPr marL="342900" lvl="0" indent="-342900">
                        <a:lnSpc>
                          <a:spcPct val="107000"/>
                        </a:lnSpc>
                        <a:spcAft>
                          <a:spcPts val="0"/>
                        </a:spcAft>
                        <a:buFont typeface="Symbol" panose="05050102010706020507" pitchFamily="18" charset="2"/>
                        <a:buChar char=""/>
                      </a:pPr>
                      <a:r>
                        <a:rPr lang="en-GB" sz="1400" b="1" dirty="0">
                          <a:effectLst/>
                          <a:latin typeface="Arial" panose="020B0604020202020204" pitchFamily="34" charset="0"/>
                          <a:ea typeface="Times New Roman" panose="02020603050405020304" pitchFamily="18" charset="0"/>
                          <a:cs typeface="Arial" panose="020B0604020202020204" pitchFamily="34" charset="0"/>
                        </a:rPr>
                        <a:t>Customise the content of online rewards and actions to provide the highest reward to the customer</a:t>
                      </a:r>
                    </a:p>
                    <a:p>
                      <a:pPr marL="457200">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 </a:t>
                      </a:r>
                    </a:p>
                    <a:p>
                      <a:pPr algn="ctr">
                        <a:lnSpc>
                          <a:spcPct val="107000"/>
                        </a:lnSpc>
                        <a:spcAft>
                          <a:spcPts val="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 </a:t>
                      </a:r>
                    </a:p>
                  </a:txBody>
                  <a:tcPr marL="55054" marR="550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gn="ctr">
                        <a:lnSpc>
                          <a:spcPct val="107000"/>
                        </a:lnSpc>
                        <a:spcAft>
                          <a:spcPts val="0"/>
                        </a:spcAft>
                      </a:pP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TREATS</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nSpc>
                          <a:spcPct val="107000"/>
                        </a:lnSpc>
                        <a:spcAft>
                          <a:spcPts val="0"/>
                        </a:spcAft>
                        <a:buFont typeface="Symbol" panose="05050102010706020507" pitchFamily="18" charset="2"/>
                        <a:buChar char=""/>
                      </a:pP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increasing competition from corner stores and supermarkets that devalues the brand</a:t>
                      </a:r>
                    </a:p>
                    <a:p>
                      <a:pPr marL="342900" lvl="0" indent="-342900">
                        <a:lnSpc>
                          <a:spcPct val="107000"/>
                        </a:lnSpc>
                        <a:spcAft>
                          <a:spcPts val="0"/>
                        </a:spcAft>
                        <a:buFont typeface="Symbol" panose="05050102010706020507" pitchFamily="18" charset="2"/>
                        <a:buChar char=""/>
                      </a:pP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Weak  and slow interaction whit clients in social </a:t>
                      </a:r>
                      <a:r>
                        <a:rPr lang="en-GB" sz="14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media</a:t>
                      </a: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1"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txBody>
                  <a:tcPr marL="55054" marR="5505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extLst>
                  <a:ext uri="{0D108BD9-81ED-4DB2-BD59-A6C34878D82A}">
                    <a16:rowId xmlns:a16="http://schemas.microsoft.com/office/drawing/2014/main" val="3531410145"/>
                  </a:ext>
                </a:extLst>
              </a:tr>
            </a:tbl>
          </a:graphicData>
        </a:graphic>
      </p:graphicFrame>
    </p:spTree>
    <p:extLst>
      <p:ext uri="{BB962C8B-B14F-4D97-AF65-F5344CB8AC3E}">
        <p14:creationId xmlns:p14="http://schemas.microsoft.com/office/powerpoint/2010/main" val="19751920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0E125-86AC-43D7-B2C4-933CE76DB8E8}"/>
              </a:ext>
            </a:extLst>
          </p:cNvPr>
          <p:cNvSpPr>
            <a:spLocks noGrp="1"/>
          </p:cNvSpPr>
          <p:nvPr>
            <p:ph type="title"/>
          </p:nvPr>
        </p:nvSpPr>
        <p:spPr/>
        <p:txBody>
          <a:bodyPr>
            <a:normAutofit/>
          </a:bodyPr>
          <a:lstStyle/>
          <a:p>
            <a:r>
              <a:rPr lang="en-GB" b="1" dirty="0">
                <a:solidFill>
                  <a:schemeClr val="tx1"/>
                </a:solidFill>
                <a:latin typeface="Arial Black" panose="020B0A04020102020204" pitchFamily="34" charset="0"/>
              </a:rPr>
              <a:t>Opportunities to use CRM</a:t>
            </a:r>
          </a:p>
        </p:txBody>
      </p:sp>
      <p:sp>
        <p:nvSpPr>
          <p:cNvPr id="3" name="Content Placeholder 2">
            <a:extLst>
              <a:ext uri="{FF2B5EF4-FFF2-40B4-BE49-F238E27FC236}">
                <a16:creationId xmlns:a16="http://schemas.microsoft.com/office/drawing/2014/main" id="{D498DFD1-5F25-41B7-887E-21DFE7BA2A71}"/>
              </a:ext>
            </a:extLst>
          </p:cNvPr>
          <p:cNvSpPr>
            <a:spLocks noGrp="1"/>
          </p:cNvSpPr>
          <p:nvPr>
            <p:ph idx="1"/>
          </p:nvPr>
        </p:nvSpPr>
        <p:spPr>
          <a:xfrm>
            <a:off x="677334" y="1552075"/>
            <a:ext cx="8596668" cy="4489288"/>
          </a:xfrm>
        </p:spPr>
        <p:txBody>
          <a:bodyPr>
            <a:normAutofit lnSpcReduction="10000"/>
          </a:bodyPr>
          <a:lstStyle/>
          <a:p>
            <a:pPr marL="0" indent="0">
              <a:buNone/>
            </a:pPr>
            <a:r>
              <a:rPr lang="en-GB" b="1" dirty="0">
                <a:solidFill>
                  <a:schemeClr val="tx1"/>
                </a:solidFill>
                <a:latin typeface="Arial" panose="020B0604020202020204" pitchFamily="34" charset="0"/>
                <a:cs typeface="Arial" panose="020B0604020202020204" pitchFamily="34" charset="0"/>
              </a:rPr>
              <a:t>Companies that will adopt social media services have the possibility of instant conversations with customers. This demonstrates fast customer service.</a:t>
            </a:r>
          </a:p>
          <a:p>
            <a:pPr marL="0" indent="0">
              <a:buNone/>
            </a:pPr>
            <a:r>
              <a:rPr lang="en-GB" b="1" dirty="0">
                <a:solidFill>
                  <a:schemeClr val="tx1"/>
                </a:solidFill>
                <a:latin typeface="Arial" panose="020B0604020202020204" pitchFamily="34" charset="0"/>
                <a:cs typeface="Arial" panose="020B0604020202020204" pitchFamily="34" charset="0"/>
              </a:rPr>
              <a:t>Using the latest generation terminals to collect and redeem customer data has enabled companies to create specific, targeted and personalized offers.</a:t>
            </a:r>
          </a:p>
          <a:p>
            <a:pPr marL="0" indent="0">
              <a:buNone/>
            </a:pPr>
            <a:r>
              <a:rPr lang="en-GB" b="1" dirty="0">
                <a:solidFill>
                  <a:schemeClr val="tx1"/>
                </a:solidFill>
                <a:latin typeface="Arial" panose="020B0604020202020204" pitchFamily="34" charset="0"/>
                <a:cs typeface="Arial" panose="020B0604020202020204" pitchFamily="34" charset="0"/>
              </a:rPr>
              <a:t>By offline and online tracking of the organization's activities, you can customise the content to provide the highest reward to the customer. </a:t>
            </a:r>
          </a:p>
          <a:p>
            <a:pPr marL="0" indent="0">
              <a:buNone/>
            </a:pPr>
            <a:r>
              <a:rPr lang="en-GB" b="1" dirty="0">
                <a:solidFill>
                  <a:schemeClr val="tx1"/>
                </a:solidFill>
                <a:latin typeface="Arial" panose="020B0604020202020204" pitchFamily="34" charset="0"/>
                <a:cs typeface="Arial" panose="020B0604020202020204" pitchFamily="34" charset="0"/>
              </a:rPr>
              <a:t>Some opportunities for a bright future are coming from a new and unique way of showing the people that John Lewis and Partners work for community benefit and they put customers on first place at the end of the day. In this way, people will fell a powerful connection whit the brand.</a:t>
            </a:r>
          </a:p>
          <a:p>
            <a:pPr marL="0" indent="0">
              <a:buNone/>
            </a:pPr>
            <a:r>
              <a:rPr lang="en-GB" b="1" i="1" dirty="0">
                <a:solidFill>
                  <a:schemeClr val="tx1"/>
                </a:solidFill>
                <a:latin typeface="Arial" panose="020B0604020202020204" pitchFamily="34" charset="0"/>
                <a:cs typeface="Arial" panose="020B0604020202020204" pitchFamily="34" charset="0"/>
              </a:rPr>
              <a:t>“We are determined to build on the work we’ve already done to reduce packaging - and this test will take our efforts to a whole new level as we help the growing number of customers who want to shop in a more sustainable way.”</a:t>
            </a:r>
            <a:r>
              <a:rPr lang="en-GB" b="1" dirty="0">
                <a:solidFill>
                  <a:schemeClr val="tx1"/>
                </a:solidFill>
                <a:latin typeface="Arial" panose="020B0604020202020204" pitchFamily="34" charset="0"/>
                <a:cs typeface="Arial" panose="020B0604020202020204" pitchFamily="34" charset="0"/>
              </a:rPr>
              <a:t> </a:t>
            </a:r>
            <a:r>
              <a:rPr lang="en-GB" b="1" i="1" dirty="0">
                <a:solidFill>
                  <a:schemeClr val="tx1"/>
                </a:solidFill>
                <a:latin typeface="Arial" panose="020B0604020202020204" pitchFamily="34" charset="0"/>
                <a:cs typeface="Arial" panose="020B0604020202020204" pitchFamily="34" charset="0"/>
              </a:rPr>
              <a:t>(Knowledge, 2019)</a:t>
            </a:r>
            <a:endParaRPr lang="en-GB" b="1" dirty="0">
              <a:solidFill>
                <a:schemeClr val="tx1"/>
              </a:solidFill>
              <a:latin typeface="Arial" panose="020B0604020202020204" pitchFamily="34" charset="0"/>
              <a:cs typeface="Arial" panose="020B0604020202020204" pitchFamily="34" charset="0"/>
            </a:endParaRPr>
          </a:p>
          <a:p>
            <a:pPr marL="0" indent="0">
              <a:buNone/>
            </a:pPr>
            <a:endParaRPr lang="en-GB" b="1" dirty="0">
              <a:solidFill>
                <a:schemeClr val="tx1"/>
              </a:solidFill>
              <a:latin typeface="Arial" panose="020B0604020202020204" pitchFamily="34" charset="0"/>
              <a:cs typeface="Arial" panose="020B0604020202020204" pitchFamily="34" charset="0"/>
            </a:endParaRPr>
          </a:p>
          <a:p>
            <a:pPr marL="0" indent="0">
              <a:buNone/>
            </a:pPr>
            <a:endParaRPr lang="en-GB" sz="1600" b="1" dirty="0">
              <a:solidFill>
                <a:schemeClr val="tx1"/>
              </a:solidFill>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pPr marL="0" indent="0">
              <a:buNone/>
            </a:pPr>
            <a:endParaRPr lang="en-GB" sz="16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74464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ACFCE28-ADBC-4B3F-852E-23C98C5707A6}"/>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b="1" kern="1200" dirty="0">
                <a:solidFill>
                  <a:schemeClr val="tx1"/>
                </a:solidFill>
                <a:latin typeface="+mj-lt"/>
                <a:ea typeface="+mj-ea"/>
                <a:cs typeface="+mj-cs"/>
              </a:rPr>
              <a:t>THANK YOU</a:t>
            </a:r>
          </a:p>
        </p:txBody>
      </p:sp>
      <p:pic>
        <p:nvPicPr>
          <p:cNvPr id="26" name="Content Placeholder 4">
            <a:extLst>
              <a:ext uri="{FF2B5EF4-FFF2-40B4-BE49-F238E27FC236}">
                <a16:creationId xmlns:a16="http://schemas.microsoft.com/office/drawing/2014/main" id="{30C1CFDB-511D-4E9F-99E5-D5608A8F8F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7885" y="327904"/>
            <a:ext cx="5908835" cy="4455262"/>
          </a:xfrm>
          <a:prstGeom prst="rect">
            <a:avLst/>
          </a:prstGeom>
        </p:spPr>
      </p:pic>
      <p:sp>
        <p:nvSpPr>
          <p:cNvPr id="6" name="Rectangle 5">
            <a:extLst>
              <a:ext uri="{FF2B5EF4-FFF2-40B4-BE49-F238E27FC236}">
                <a16:creationId xmlns:a16="http://schemas.microsoft.com/office/drawing/2014/main" id="{344C0252-957D-43D0-B1F3-0C90FA5C3391}"/>
              </a:ext>
            </a:extLst>
          </p:cNvPr>
          <p:cNvSpPr/>
          <p:nvPr/>
        </p:nvSpPr>
        <p:spPr>
          <a:xfrm>
            <a:off x="5485469" y="3763448"/>
            <a:ext cx="1631280" cy="369332"/>
          </a:xfrm>
          <a:prstGeom prst="rect">
            <a:avLst/>
          </a:prstGeom>
        </p:spPr>
        <p:txBody>
          <a:bodyPr wrap="none">
            <a:spAutoFit/>
          </a:bodyPr>
          <a:lstStyle/>
          <a:p>
            <a:r>
              <a:rPr lang="en-GB" dirty="0"/>
              <a:t>(Loxley, 2018)</a:t>
            </a:r>
          </a:p>
        </p:txBody>
      </p:sp>
    </p:spTree>
    <p:extLst>
      <p:ext uri="{BB962C8B-B14F-4D97-AF65-F5344CB8AC3E}">
        <p14:creationId xmlns:p14="http://schemas.microsoft.com/office/powerpoint/2010/main" val="375020791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140</TotalTime>
  <Words>583</Words>
  <Application>Microsoft Office PowerPoint</Application>
  <PresentationFormat>Widescreen</PresentationFormat>
  <Paragraphs>45</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Arial Black</vt:lpstr>
      <vt:lpstr>Calibri</vt:lpstr>
      <vt:lpstr>Symbol</vt:lpstr>
      <vt:lpstr>Trebuchet MS</vt:lpstr>
      <vt:lpstr>Wingdings 3</vt:lpstr>
      <vt:lpstr>Facet</vt:lpstr>
      <vt:lpstr>Problems at John Lewis- Do they still understand and engage with their customers? </vt:lpstr>
      <vt:lpstr>PowerPoint Presentation</vt:lpstr>
      <vt:lpstr>John Lewis and Partners organisation is presented like one of the major organisation using best practices in associating online and offline data to provide value-added services to customers, and that was one of the steps taken by the company “Partners”, how Mr Spedan Lewis used to call his people to keep his promise made to his British fellows almost 100 years ago. (Stott, 2013)</vt:lpstr>
      <vt:lpstr>“Profits slid at the group’s department stores and supermarkets as they were forced to adapt to a rapid shift toward online shopping.” (Butler and Farrell, 2016) </vt:lpstr>
      <vt:lpstr>SWOT</vt:lpstr>
      <vt:lpstr>Opportunities to use CRM</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 at John Lewis- Do they still understand and engage with their customers? </dc:title>
  <dc:creator>Mihai Berendei</dc:creator>
  <cp:lastModifiedBy>Mihai Berendei</cp:lastModifiedBy>
  <cp:revision>15</cp:revision>
  <dcterms:created xsi:type="dcterms:W3CDTF">2019-06-11T02:59:06Z</dcterms:created>
  <dcterms:modified xsi:type="dcterms:W3CDTF">2019-06-11T05:20:33Z</dcterms:modified>
</cp:coreProperties>
</file>