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7836"/>
  </p:normalViewPr>
  <p:slideViewPr>
    <p:cSldViewPr snapToGrid="0" snapToObjects="1">
      <p:cViewPr varScale="1">
        <p:scale>
          <a:sx n="89" d="100"/>
          <a:sy n="89" d="100"/>
        </p:scale>
        <p:origin x="1456" y="1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89773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Good morning/afternoon everyone. Today I am presenting IKEA LoopHome, a sustainable brand extension designed to support IKEA’s growth through circular, affordable and flexible home living. IKEA is already known for affordable Scandinavian design, but the furniture industry still faces major sustainability pressures because many products follow a linear model of produce, use and dispose. LoopHome responds to that challenge by extending IKEA into a circular product-service system.
The sustainable requirement for IKEA is to reduce waste, extend product life and lower dependence on virgin materials. The purpose of LoopHome is therefore to introduce modular furniture that can be easily disassembled, repaired, refurbished and resold. Customers can buy products with replaceable parts, access repair support, and return items through a buy-back pathway when their needs change. This turns furniture from a one-time purchase into a longer-term circular relationship.
This extension would appeal to the current market because many customers, especially students, renters and young professionals, want affordable furniture that also reflects environmental values. Research shows that green purchasing becomes stronger when sustainability is combined with value, convenience and product usefulness. LoopHome is designed precisely around those expectations. It preserves IKEA’s core strengths of affordability and practicality while adding flexibility and lower-waste consumption.
The brand extension is also persuasive for investors. Circular models can build repeat engagement, encourage customer loyalty and create value through repair, resale and buy-back channels. Strategically, it also fits the furniture sector well because durable design, part replacement and reverse logistics are central to circularity in this market.
Finally, LoopHome aligns strongly with sustainability goals. It extends product life, reduces waste, promotes responsible consumption and fits IKEA’s wider circular strategy. Overall, IKEA LoopHome is a realistic, market-relevant and professionally credible sustainable brand extension. Its core message is simple: furnish your home without furnishing the landfill.
References
Bhardwaj, S., Sreen, N., Das, M., Chitnis, A. and Kumar, S. (2023) ‘Product specific values and personal values together better explains green purchase’, Journal of Retailing and Consumer Services, 74, 103434. Available at: https://ideas.repec.org/a/eee/joreco/v74y2023ics0969698923001819.html
IKEA (2026) Our circular agenda. Available at: https://www.ikea.com/global/en/our-business/sustainability/our-circular-agenda/
Lima, P.A.B., Domingues, A.M., de Medeiros, J.F., Furlan, M. and de Groot, J.I.M. (2026) ‘Green consumption toward a circular economy: A systematic literature review through the lens of value theory’, Journal of Circular Economy. Available at: https://circulareconomyjournal.org/ojs/JoCE/article/view/316
Pei, X., Italia, M. and Melazzini, M. (2024) ‘Enhancing circular economy practices in the furniture industry through circular design strategies’, Sustainability, 16(15), 6544. Available at: https://www.mdpi.com/2071-1050/16/15/6544
Toth-Peter, A., Cheema, S., Torres de Oliveira, R. and Nguyen, T. (2025) ‘Are retail consumers willing to pay for all circular products? A study on consumer perception of the circular economy in retail’, Business Strategy and the Environment, 34(5), pp. 6111–6134. Available at: https://onlinelibrary.wiley.com/doi/abs/10.1002/bse.4269</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5F3EC"/>
        </a:solidFill>
        <a:effectLst/>
      </p:bgPr>
    </p:bg>
    <p:spTree>
      <p:nvGrpSpPr>
        <p:cNvPr id="1" name=""/>
        <p:cNvGrpSpPr/>
        <p:nvPr/>
      </p:nvGrpSpPr>
      <p:grpSpPr>
        <a:xfrm>
          <a:off x="0" y="0"/>
          <a:ext cx="0" cy="0"/>
          <a:chOff x="0" y="0"/>
          <a:chExt cx="0" cy="0"/>
        </a:xfrm>
      </p:grpSpPr>
      <p:sp>
        <p:nvSpPr>
          <p:cNvPr id="2" name="Shape 0"/>
          <p:cNvSpPr/>
          <p:nvPr/>
        </p:nvSpPr>
        <p:spPr>
          <a:xfrm>
            <a:off x="0" y="292608"/>
            <a:ext cx="12191695" cy="6858000"/>
          </a:xfrm>
          <a:prstGeom prst="rect">
            <a:avLst/>
          </a:prstGeom>
          <a:solidFill>
            <a:srgbClr val="F5F3EC"/>
          </a:solidFill>
          <a:ln w="12700">
            <a:solidFill>
              <a:srgbClr val="F5F3EC"/>
            </a:solidFill>
            <a:prstDash val="solid"/>
          </a:ln>
        </p:spPr>
      </p:sp>
      <p:sp>
        <p:nvSpPr>
          <p:cNvPr id="3" name="Shape 1"/>
          <p:cNvSpPr/>
          <p:nvPr/>
        </p:nvSpPr>
        <p:spPr>
          <a:xfrm>
            <a:off x="305" y="-4572"/>
            <a:ext cx="12191695" cy="713232"/>
          </a:xfrm>
          <a:prstGeom prst="rect">
            <a:avLst/>
          </a:prstGeom>
          <a:solidFill>
            <a:srgbClr val="0A2342"/>
          </a:solidFill>
          <a:ln w="12700">
            <a:solidFill>
              <a:srgbClr val="0A2342"/>
            </a:solidFill>
            <a:prstDash val="solid"/>
          </a:ln>
        </p:spPr>
      </p:sp>
      <p:sp>
        <p:nvSpPr>
          <p:cNvPr id="4" name="Shape 2"/>
          <p:cNvSpPr/>
          <p:nvPr/>
        </p:nvSpPr>
        <p:spPr>
          <a:xfrm>
            <a:off x="0" y="6473952"/>
            <a:ext cx="12191695" cy="384048"/>
          </a:xfrm>
          <a:prstGeom prst="rect">
            <a:avLst/>
          </a:prstGeom>
          <a:solidFill>
            <a:srgbClr val="0A2342"/>
          </a:solidFill>
          <a:ln w="12700">
            <a:solidFill>
              <a:srgbClr val="0A2342"/>
            </a:solidFill>
            <a:prstDash val="solid"/>
          </a:ln>
        </p:spPr>
      </p:sp>
      <p:sp>
        <p:nvSpPr>
          <p:cNvPr id="5" name="Text 3"/>
          <p:cNvSpPr/>
          <p:nvPr/>
        </p:nvSpPr>
        <p:spPr>
          <a:xfrm>
            <a:off x="320040" y="146304"/>
            <a:ext cx="960120" cy="292608"/>
          </a:xfrm>
          <a:prstGeom prst="rect">
            <a:avLst/>
          </a:prstGeom>
          <a:noFill/>
          <a:ln/>
        </p:spPr>
        <p:txBody>
          <a:bodyPr wrap="square" lIns="0" tIns="0" rIns="0" bIns="0" rtlCol="0" anchor="ctr"/>
          <a:lstStyle/>
          <a:p>
            <a:pPr marL="0" indent="0">
              <a:buNone/>
            </a:pPr>
            <a:r>
              <a:rPr lang="en-US" sz="2400" b="1" dirty="0">
                <a:solidFill>
                  <a:srgbClr val="FFDB00"/>
                </a:solidFill>
                <a:latin typeface="Arial" pitchFamily="34" charset="0"/>
                <a:ea typeface="Arial" pitchFamily="34" charset="-122"/>
                <a:cs typeface="Arial" pitchFamily="34" charset="-120"/>
              </a:rPr>
              <a:t>IKEA</a:t>
            </a:r>
            <a:endParaRPr lang="en-US" sz="2400" dirty="0"/>
          </a:p>
        </p:txBody>
      </p:sp>
      <p:sp>
        <p:nvSpPr>
          <p:cNvPr id="6" name="Text 4"/>
          <p:cNvSpPr/>
          <p:nvPr/>
        </p:nvSpPr>
        <p:spPr>
          <a:xfrm>
            <a:off x="1389888" y="173736"/>
            <a:ext cx="5486400" cy="219456"/>
          </a:xfrm>
          <a:prstGeom prst="rect">
            <a:avLst/>
          </a:prstGeom>
          <a:noFill/>
          <a:ln/>
        </p:spPr>
        <p:txBody>
          <a:bodyPr wrap="square" lIns="0" tIns="0" rIns="0" bIns="0" rtlCol="0" anchor="ctr"/>
          <a:lstStyle/>
          <a:p>
            <a:pPr marL="0" indent="0">
              <a:buNone/>
            </a:pPr>
            <a:r>
              <a:rPr lang="en-US" sz="1200" b="1" dirty="0">
                <a:solidFill>
                  <a:srgbClr val="FFFFFF"/>
                </a:solidFill>
              </a:rPr>
              <a:t>ELEMENT 1 | Sustainable Brand Extension Poster</a:t>
            </a:r>
            <a:endParaRPr lang="en-US" sz="1200" dirty="0"/>
          </a:p>
        </p:txBody>
      </p:sp>
      <p:sp>
        <p:nvSpPr>
          <p:cNvPr id="7" name="Text 5"/>
          <p:cNvSpPr/>
          <p:nvPr/>
        </p:nvSpPr>
        <p:spPr>
          <a:xfrm>
            <a:off x="9326880" y="182880"/>
            <a:ext cx="2514600" cy="201168"/>
          </a:xfrm>
          <a:prstGeom prst="rect">
            <a:avLst/>
          </a:prstGeom>
          <a:noFill/>
          <a:ln/>
        </p:spPr>
        <p:txBody>
          <a:bodyPr wrap="square" lIns="0" tIns="0" rIns="0" bIns="0" rtlCol="0" anchor="ctr"/>
          <a:lstStyle/>
          <a:p>
            <a:pPr marL="0" indent="0" algn="r">
              <a:buNone/>
            </a:pPr>
            <a:r>
              <a:rPr lang="en-US" sz="1020" dirty="0">
                <a:solidFill>
                  <a:srgbClr val="FFFFFF"/>
                </a:solidFill>
              </a:rPr>
              <a:t>MBA Marketing Management | LCMB7024</a:t>
            </a:r>
            <a:endParaRPr lang="en-US" sz="1020" dirty="0"/>
          </a:p>
        </p:txBody>
      </p:sp>
      <p:sp>
        <p:nvSpPr>
          <p:cNvPr id="8" name="Shape 6"/>
          <p:cNvSpPr/>
          <p:nvPr/>
        </p:nvSpPr>
        <p:spPr>
          <a:xfrm>
            <a:off x="329184" y="914400"/>
            <a:ext cx="4892040" cy="5212080"/>
          </a:xfrm>
          <a:prstGeom prst="roundRect">
            <a:avLst>
              <a:gd name="adj" fmla="val 1495"/>
            </a:avLst>
          </a:prstGeom>
          <a:solidFill>
            <a:srgbClr val="FFFFFF"/>
          </a:solidFill>
          <a:ln w="10160">
            <a:solidFill>
              <a:srgbClr val="D8D4C8"/>
            </a:solidFill>
            <a:prstDash val="solid"/>
          </a:ln>
          <a:effectLst>
            <a:outerShdw blurRad="25400" dist="12700" dir="2700000" algn="bl" rotWithShape="0">
              <a:srgbClr val="000000">
                <a:alpha val="15000"/>
              </a:srgbClr>
            </a:outerShdw>
          </a:effectLst>
        </p:spPr>
      </p:sp>
      <p:pic>
        <p:nvPicPr>
          <p:cNvPr id="9" name="Image 0" descr="/mnt/data/ghostwriter_images/generated/a_wide_bright_clean_modern_scandinavian_eco_fri_1_batch_1.png"/>
          <p:cNvPicPr>
            <a:picLocks noChangeAspect="1"/>
          </p:cNvPicPr>
          <p:nvPr/>
        </p:nvPicPr>
        <p:blipFill>
          <a:blip r:embed="rId3"/>
          <a:srcRect l="6004" r="6004"/>
          <a:stretch/>
        </p:blipFill>
        <p:spPr>
          <a:xfrm>
            <a:off x="466344" y="1060704"/>
            <a:ext cx="4617720" cy="2953512"/>
          </a:xfrm>
          <a:prstGeom prst="rect">
            <a:avLst/>
          </a:prstGeom>
        </p:spPr>
      </p:pic>
      <p:sp>
        <p:nvSpPr>
          <p:cNvPr id="10" name="Shape 7"/>
          <p:cNvSpPr/>
          <p:nvPr/>
        </p:nvSpPr>
        <p:spPr>
          <a:xfrm>
            <a:off x="612648" y="3438144"/>
            <a:ext cx="2084832" cy="1417320"/>
          </a:xfrm>
          <a:prstGeom prst="roundRect">
            <a:avLst>
              <a:gd name="adj" fmla="val 3871"/>
            </a:avLst>
          </a:prstGeom>
          <a:solidFill>
            <a:srgbClr val="FFFFFF"/>
          </a:solidFill>
          <a:ln w="12700">
            <a:solidFill>
              <a:srgbClr val="FFFFFF">
                <a:alpha val="0"/>
              </a:srgbClr>
            </a:solidFill>
            <a:prstDash val="solid"/>
          </a:ln>
          <a:effectLst>
            <a:outerShdw blurRad="19050" dist="10160" dir="2700000" algn="bl" rotWithShape="0">
              <a:srgbClr val="000000">
                <a:alpha val="18000"/>
              </a:srgbClr>
            </a:outerShdw>
          </a:effectLst>
        </p:spPr>
      </p:sp>
      <p:pic>
        <p:nvPicPr>
          <p:cNvPr id="11" name="Image 1" descr="/mnt/data/ghostwriter_images/generated/a_bright_clean_modern_workshop_studio_interior_s_2_batch_2.png"/>
          <p:cNvPicPr>
            <a:picLocks noChangeAspect="1"/>
          </p:cNvPicPr>
          <p:nvPr/>
        </p:nvPicPr>
        <p:blipFill>
          <a:blip r:embed="rId4"/>
          <a:srcRect t="6075" b="6075"/>
          <a:stretch/>
        </p:blipFill>
        <p:spPr>
          <a:xfrm>
            <a:off x="676656" y="3502152"/>
            <a:ext cx="1956816" cy="1289304"/>
          </a:xfrm>
          <a:prstGeom prst="rect">
            <a:avLst/>
          </a:prstGeom>
        </p:spPr>
      </p:pic>
      <p:sp>
        <p:nvSpPr>
          <p:cNvPr id="12" name="Shape 8"/>
          <p:cNvSpPr/>
          <p:nvPr/>
        </p:nvSpPr>
        <p:spPr>
          <a:xfrm>
            <a:off x="2788920" y="3438144"/>
            <a:ext cx="2057400" cy="1417320"/>
          </a:xfrm>
          <a:prstGeom prst="roundRect">
            <a:avLst>
              <a:gd name="adj" fmla="val 3871"/>
            </a:avLst>
          </a:prstGeom>
          <a:solidFill>
            <a:srgbClr val="FFFDF5"/>
          </a:solidFill>
          <a:ln w="17780">
            <a:solidFill>
              <a:srgbClr val="FFDB00"/>
            </a:solidFill>
            <a:prstDash val="solid"/>
          </a:ln>
        </p:spPr>
      </p:sp>
      <p:sp>
        <p:nvSpPr>
          <p:cNvPr id="13" name="Text 9"/>
          <p:cNvSpPr/>
          <p:nvPr/>
        </p:nvSpPr>
        <p:spPr>
          <a:xfrm>
            <a:off x="2935224" y="3584448"/>
            <a:ext cx="1371600" cy="164592"/>
          </a:xfrm>
          <a:prstGeom prst="rect">
            <a:avLst/>
          </a:prstGeom>
          <a:noFill/>
          <a:ln/>
        </p:spPr>
        <p:txBody>
          <a:bodyPr wrap="square" lIns="0" tIns="0" rIns="0" bIns="0" rtlCol="0" anchor="ctr"/>
          <a:lstStyle/>
          <a:p>
            <a:pPr marL="0" indent="0">
              <a:buNone/>
            </a:pPr>
            <a:r>
              <a:rPr lang="en-US" sz="1020" b="1" dirty="0">
                <a:solidFill>
                  <a:srgbClr val="0058A3"/>
                </a:solidFill>
              </a:rPr>
              <a:t>Core concept</a:t>
            </a:r>
            <a:endParaRPr lang="en-US" sz="1020" dirty="0"/>
          </a:p>
        </p:txBody>
      </p:sp>
      <p:sp>
        <p:nvSpPr>
          <p:cNvPr id="14" name="Text 10"/>
          <p:cNvSpPr/>
          <p:nvPr/>
        </p:nvSpPr>
        <p:spPr>
          <a:xfrm>
            <a:off x="2935224" y="3813048"/>
            <a:ext cx="1609344" cy="201168"/>
          </a:xfrm>
          <a:prstGeom prst="rect">
            <a:avLst/>
          </a:prstGeom>
          <a:noFill/>
          <a:ln/>
        </p:spPr>
        <p:txBody>
          <a:bodyPr wrap="square" lIns="0" tIns="0" rIns="0" bIns="0" rtlCol="0" anchor="ctr">
            <a:normAutofit fontScale="62500" lnSpcReduction="20000"/>
          </a:bodyPr>
          <a:lstStyle/>
          <a:p>
            <a:pPr marL="0" indent="0">
              <a:buNone/>
            </a:pPr>
            <a:r>
              <a:rPr lang="en-US" sz="1240" b="1" dirty="0">
                <a:solidFill>
                  <a:srgbClr val="203040"/>
                </a:solidFill>
              </a:rPr>
              <a:t>Design → Use → Repair → Return</a:t>
            </a:r>
            <a:endParaRPr lang="en-US" sz="1240" dirty="0"/>
          </a:p>
        </p:txBody>
      </p:sp>
      <p:sp>
        <p:nvSpPr>
          <p:cNvPr id="15" name="Text 11"/>
          <p:cNvSpPr/>
          <p:nvPr/>
        </p:nvSpPr>
        <p:spPr>
          <a:xfrm>
            <a:off x="2935224" y="4087368"/>
            <a:ext cx="1664208" cy="484632"/>
          </a:xfrm>
          <a:prstGeom prst="rect">
            <a:avLst/>
          </a:prstGeom>
          <a:noFill/>
          <a:ln/>
        </p:spPr>
        <p:txBody>
          <a:bodyPr wrap="square" lIns="254" tIns="254" rIns="254" bIns="254" rtlCol="0" anchor="ctr">
            <a:normAutofit/>
          </a:bodyPr>
          <a:lstStyle/>
          <a:p>
            <a:pPr marL="0" indent="0">
              <a:buNone/>
            </a:pPr>
            <a:r>
              <a:rPr lang="en-US" sz="890" dirty="0">
                <a:solidFill>
                  <a:srgbClr val="4D5A68"/>
                </a:solidFill>
              </a:rPr>
              <a:t>A circular furniture system supported by modular parts, repair kits and buy-back credit.</a:t>
            </a:r>
            <a:endParaRPr lang="en-US" sz="890" dirty="0"/>
          </a:p>
        </p:txBody>
      </p:sp>
      <p:sp>
        <p:nvSpPr>
          <p:cNvPr id="16" name="Text 12"/>
          <p:cNvSpPr/>
          <p:nvPr/>
        </p:nvSpPr>
        <p:spPr>
          <a:xfrm>
            <a:off x="621792" y="5074920"/>
            <a:ext cx="2377440" cy="292608"/>
          </a:xfrm>
          <a:prstGeom prst="rect">
            <a:avLst/>
          </a:prstGeom>
          <a:noFill/>
          <a:ln/>
        </p:spPr>
        <p:txBody>
          <a:bodyPr wrap="square" lIns="0" tIns="0" rIns="0" bIns="0" rtlCol="0" anchor="ctr"/>
          <a:lstStyle/>
          <a:p>
            <a:pPr marL="0" indent="0">
              <a:buNone/>
            </a:pPr>
            <a:r>
              <a:rPr lang="en-US" sz="2100" b="1" dirty="0">
                <a:solidFill>
                  <a:srgbClr val="0A2342"/>
                </a:solidFill>
              </a:rPr>
              <a:t>IKEA LOOPHOME</a:t>
            </a:r>
            <a:endParaRPr lang="en-US" sz="2100" dirty="0"/>
          </a:p>
        </p:txBody>
      </p:sp>
      <p:sp>
        <p:nvSpPr>
          <p:cNvPr id="17" name="Text 13"/>
          <p:cNvSpPr/>
          <p:nvPr/>
        </p:nvSpPr>
        <p:spPr>
          <a:xfrm>
            <a:off x="630936" y="5422392"/>
            <a:ext cx="2651760" cy="219456"/>
          </a:xfrm>
          <a:prstGeom prst="rect">
            <a:avLst/>
          </a:prstGeom>
          <a:noFill/>
          <a:ln/>
        </p:spPr>
        <p:txBody>
          <a:bodyPr wrap="square" lIns="0" tIns="0" rIns="0" bIns="0" rtlCol="0" anchor="ctr"/>
          <a:lstStyle/>
          <a:p>
            <a:pPr marL="0" indent="0">
              <a:buNone/>
            </a:pPr>
            <a:r>
              <a:rPr lang="en-US" sz="1170" b="1" dirty="0">
                <a:solidFill>
                  <a:srgbClr val="2E7D5B"/>
                </a:solidFill>
              </a:rPr>
              <a:t>Circular furniture for flexible living</a:t>
            </a:r>
            <a:endParaRPr lang="en-US" sz="1170" dirty="0"/>
          </a:p>
        </p:txBody>
      </p:sp>
      <p:sp>
        <p:nvSpPr>
          <p:cNvPr id="18" name="Text 14"/>
          <p:cNvSpPr/>
          <p:nvPr/>
        </p:nvSpPr>
        <p:spPr>
          <a:xfrm>
            <a:off x="630936" y="5678424"/>
            <a:ext cx="4096512" cy="274320"/>
          </a:xfrm>
          <a:prstGeom prst="rect">
            <a:avLst/>
          </a:prstGeom>
          <a:noFill/>
          <a:ln/>
        </p:spPr>
        <p:txBody>
          <a:bodyPr wrap="square" lIns="254" tIns="254" rIns="254" bIns="254" rtlCol="0" anchor="ctr">
            <a:normAutofit fontScale="92500" lnSpcReduction="10000"/>
          </a:bodyPr>
          <a:lstStyle/>
          <a:p>
            <a:pPr marL="0" indent="0">
              <a:buNone/>
            </a:pPr>
            <a:r>
              <a:rPr lang="en-US" sz="1000" dirty="0">
                <a:solidFill>
                  <a:srgbClr val="4D5A68"/>
                </a:solidFill>
              </a:rPr>
              <a:t>Modular home furniture designed for disassembly, repair, refurbishment and resale.</a:t>
            </a:r>
            <a:endParaRPr lang="en-US" sz="1000" dirty="0"/>
          </a:p>
        </p:txBody>
      </p:sp>
      <p:sp>
        <p:nvSpPr>
          <p:cNvPr id="19" name="Text 15"/>
          <p:cNvSpPr/>
          <p:nvPr/>
        </p:nvSpPr>
        <p:spPr>
          <a:xfrm>
            <a:off x="5504688" y="896112"/>
            <a:ext cx="6263640" cy="347472"/>
          </a:xfrm>
          <a:prstGeom prst="rect">
            <a:avLst/>
          </a:prstGeom>
          <a:noFill/>
          <a:ln/>
        </p:spPr>
        <p:txBody>
          <a:bodyPr wrap="square" lIns="0" tIns="0" rIns="0" bIns="0" rtlCol="0" anchor="ctr"/>
          <a:lstStyle/>
          <a:p>
            <a:pPr marL="0" indent="0">
              <a:buNone/>
            </a:pPr>
            <a:r>
              <a:rPr lang="en-US" sz="2300" b="1" dirty="0">
                <a:solidFill>
                  <a:srgbClr val="203040"/>
                </a:solidFill>
              </a:rPr>
              <a:t>From flat-pack furniture to circular living</a:t>
            </a:r>
            <a:endParaRPr lang="en-US" sz="2300" dirty="0"/>
          </a:p>
        </p:txBody>
      </p:sp>
      <p:sp>
        <p:nvSpPr>
          <p:cNvPr id="20" name="Text 16"/>
          <p:cNvSpPr/>
          <p:nvPr/>
        </p:nvSpPr>
        <p:spPr>
          <a:xfrm>
            <a:off x="5513832" y="1271016"/>
            <a:ext cx="3291840" cy="164592"/>
          </a:xfrm>
          <a:prstGeom prst="rect">
            <a:avLst/>
          </a:prstGeom>
          <a:noFill/>
          <a:ln/>
        </p:spPr>
        <p:txBody>
          <a:bodyPr wrap="square" lIns="0" tIns="0" rIns="0" bIns="0" rtlCol="0" anchor="ctr"/>
          <a:lstStyle/>
          <a:p>
            <a:pPr marL="0" indent="0">
              <a:buNone/>
            </a:pPr>
            <a:r>
              <a:rPr lang="en-US" sz="940" b="1" dirty="0">
                <a:solidFill>
                  <a:srgbClr val="2E7D5B"/>
                </a:solidFill>
              </a:rPr>
              <a:t>Company, sustainable requirement and purpose</a:t>
            </a:r>
            <a:endParaRPr lang="en-US" sz="940" dirty="0"/>
          </a:p>
        </p:txBody>
      </p:sp>
      <p:sp>
        <p:nvSpPr>
          <p:cNvPr id="21" name="Shape 17"/>
          <p:cNvSpPr/>
          <p:nvPr/>
        </p:nvSpPr>
        <p:spPr>
          <a:xfrm>
            <a:off x="5486400" y="1517904"/>
            <a:ext cx="6355080" cy="1078992"/>
          </a:xfrm>
          <a:prstGeom prst="roundRect">
            <a:avLst>
              <a:gd name="adj" fmla="val 3390"/>
            </a:avLst>
          </a:prstGeom>
          <a:solidFill>
            <a:srgbClr val="FFFFFF"/>
          </a:solidFill>
          <a:ln w="10160">
            <a:solidFill>
              <a:srgbClr val="D8D4C8"/>
            </a:solidFill>
            <a:prstDash val="solid"/>
          </a:ln>
        </p:spPr>
      </p:sp>
      <p:sp>
        <p:nvSpPr>
          <p:cNvPr id="22" name="Text 18"/>
          <p:cNvSpPr/>
          <p:nvPr/>
        </p:nvSpPr>
        <p:spPr>
          <a:xfrm>
            <a:off x="5650992" y="1682496"/>
            <a:ext cx="6016752" cy="731520"/>
          </a:xfrm>
          <a:prstGeom prst="rect">
            <a:avLst/>
          </a:prstGeom>
          <a:noFill/>
          <a:ln/>
        </p:spPr>
        <p:txBody>
          <a:bodyPr wrap="square" lIns="381" tIns="381" rIns="381" bIns="381" rtlCol="0" anchor="ctr">
            <a:normAutofit lnSpcReduction="10000"/>
          </a:bodyPr>
          <a:lstStyle/>
          <a:p>
            <a:pPr marL="0" indent="0">
              <a:buNone/>
            </a:pPr>
            <a:r>
              <a:rPr lang="en-US" sz="1060" dirty="0">
                <a:solidFill>
                  <a:srgbClr val="4D5A68"/>
                </a:solidFill>
              </a:rPr>
              <a:t>IKEA is a global home-furnishing brand recognised for affordable Scandinavian design. LoopHome extends IKEA into a circular product-service model: modular furniture made for easy disassembly, part replacement, repair, refurbishment and buy-back. The extension responds to sustainability pressure in the furniture sector by reducing waste, extending product life and lowering dependence on virgin materials.</a:t>
            </a:r>
            <a:endParaRPr lang="en-US" sz="1060" dirty="0"/>
          </a:p>
        </p:txBody>
      </p:sp>
      <p:sp>
        <p:nvSpPr>
          <p:cNvPr id="23" name="Shape 19"/>
          <p:cNvSpPr/>
          <p:nvPr/>
        </p:nvSpPr>
        <p:spPr>
          <a:xfrm>
            <a:off x="5486400" y="2743200"/>
            <a:ext cx="2011680" cy="1389888"/>
          </a:xfrm>
          <a:prstGeom prst="roundRect">
            <a:avLst>
              <a:gd name="adj" fmla="val 3289"/>
            </a:avLst>
          </a:prstGeom>
          <a:solidFill>
            <a:srgbClr val="EAF2F8"/>
          </a:solidFill>
          <a:ln w="10160">
            <a:solidFill>
              <a:srgbClr val="D8D4C8"/>
            </a:solidFill>
            <a:prstDash val="solid"/>
          </a:ln>
        </p:spPr>
      </p:sp>
      <p:sp>
        <p:nvSpPr>
          <p:cNvPr id="24" name="Shape 20"/>
          <p:cNvSpPr/>
          <p:nvPr/>
        </p:nvSpPr>
        <p:spPr>
          <a:xfrm>
            <a:off x="5596128" y="2871216"/>
            <a:ext cx="384048" cy="201168"/>
          </a:xfrm>
          <a:prstGeom prst="roundRect">
            <a:avLst>
              <a:gd name="adj" fmla="val 22727"/>
            </a:avLst>
          </a:prstGeom>
          <a:solidFill>
            <a:srgbClr val="0058A3"/>
          </a:solidFill>
          <a:ln w="12700">
            <a:solidFill>
              <a:srgbClr val="0058A3"/>
            </a:solidFill>
            <a:prstDash val="solid"/>
          </a:ln>
        </p:spPr>
      </p:sp>
      <p:sp>
        <p:nvSpPr>
          <p:cNvPr id="25" name="Text 21"/>
          <p:cNvSpPr/>
          <p:nvPr/>
        </p:nvSpPr>
        <p:spPr>
          <a:xfrm>
            <a:off x="5596128" y="3163824"/>
            <a:ext cx="1792224" cy="182880"/>
          </a:xfrm>
          <a:prstGeom prst="rect">
            <a:avLst/>
          </a:prstGeom>
          <a:noFill/>
          <a:ln/>
        </p:spPr>
        <p:txBody>
          <a:bodyPr wrap="square" lIns="0" tIns="0" rIns="0" bIns="0" rtlCol="0" anchor="ctr"/>
          <a:lstStyle/>
          <a:p>
            <a:pPr marL="0" indent="0">
              <a:buNone/>
            </a:pPr>
            <a:r>
              <a:rPr lang="en-US" sz="1150" b="1" dirty="0">
                <a:solidFill>
                  <a:srgbClr val="203040"/>
                </a:solidFill>
              </a:rPr>
              <a:t>Market appeal</a:t>
            </a:r>
            <a:endParaRPr lang="en-US" sz="1150" dirty="0"/>
          </a:p>
        </p:txBody>
      </p:sp>
      <p:sp>
        <p:nvSpPr>
          <p:cNvPr id="26" name="Text 22"/>
          <p:cNvSpPr/>
          <p:nvPr/>
        </p:nvSpPr>
        <p:spPr>
          <a:xfrm>
            <a:off x="5596128" y="3410712"/>
            <a:ext cx="1792224" cy="438912"/>
          </a:xfrm>
          <a:prstGeom prst="rect">
            <a:avLst/>
          </a:prstGeom>
          <a:noFill/>
          <a:ln/>
        </p:spPr>
        <p:txBody>
          <a:bodyPr wrap="square" lIns="254" tIns="254" rIns="254" bIns="254" rtlCol="0" anchor="ctr">
            <a:normAutofit fontScale="92500" lnSpcReduction="20000"/>
          </a:bodyPr>
          <a:lstStyle/>
          <a:p>
            <a:pPr marL="0" indent="0">
              <a:buNone/>
            </a:pPr>
            <a:r>
              <a:rPr lang="en-US" sz="870" dirty="0">
                <a:solidFill>
                  <a:srgbClr val="4D5A68"/>
                </a:solidFill>
              </a:rPr>
              <a:t>Targets renters, students and young professionals who value affordability, flexibility and lower-waste consumption.</a:t>
            </a:r>
            <a:endParaRPr lang="en-US" sz="870" dirty="0"/>
          </a:p>
        </p:txBody>
      </p:sp>
      <p:sp>
        <p:nvSpPr>
          <p:cNvPr id="27" name="Text 23"/>
          <p:cNvSpPr/>
          <p:nvPr/>
        </p:nvSpPr>
        <p:spPr>
          <a:xfrm>
            <a:off x="5596128" y="3886200"/>
            <a:ext cx="1792224" cy="128016"/>
          </a:xfrm>
          <a:prstGeom prst="rect">
            <a:avLst/>
          </a:prstGeom>
          <a:noFill/>
          <a:ln/>
        </p:spPr>
        <p:txBody>
          <a:bodyPr wrap="square" lIns="0" tIns="0" rIns="0" bIns="0" rtlCol="0" anchor="ctr"/>
          <a:lstStyle/>
          <a:p>
            <a:pPr marL="0" indent="0" algn="r">
              <a:buNone/>
            </a:pPr>
            <a:r>
              <a:rPr lang="en-US" sz="780" i="1" dirty="0">
                <a:solidFill>
                  <a:srgbClr val="1F4E79"/>
                </a:solidFill>
              </a:rPr>
              <a:t>(Bhardwaj et al., 2023)</a:t>
            </a:r>
            <a:endParaRPr lang="en-US" sz="780" dirty="0"/>
          </a:p>
        </p:txBody>
      </p:sp>
      <p:sp>
        <p:nvSpPr>
          <p:cNvPr id="28" name="Shape 24"/>
          <p:cNvSpPr/>
          <p:nvPr/>
        </p:nvSpPr>
        <p:spPr>
          <a:xfrm>
            <a:off x="7653528" y="2743200"/>
            <a:ext cx="2011680" cy="1389888"/>
          </a:xfrm>
          <a:prstGeom prst="roundRect">
            <a:avLst>
              <a:gd name="adj" fmla="val 3289"/>
            </a:avLst>
          </a:prstGeom>
          <a:solidFill>
            <a:srgbClr val="FFF7D6"/>
          </a:solidFill>
          <a:ln w="10160">
            <a:solidFill>
              <a:srgbClr val="D8D4C8"/>
            </a:solidFill>
            <a:prstDash val="solid"/>
          </a:ln>
        </p:spPr>
      </p:sp>
      <p:sp>
        <p:nvSpPr>
          <p:cNvPr id="29" name="Shape 25"/>
          <p:cNvSpPr/>
          <p:nvPr/>
        </p:nvSpPr>
        <p:spPr>
          <a:xfrm>
            <a:off x="7763256" y="2871216"/>
            <a:ext cx="384048" cy="201168"/>
          </a:xfrm>
          <a:prstGeom prst="roundRect">
            <a:avLst>
              <a:gd name="adj" fmla="val 22727"/>
            </a:avLst>
          </a:prstGeom>
          <a:solidFill>
            <a:srgbClr val="FFDB00"/>
          </a:solidFill>
          <a:ln w="12700">
            <a:solidFill>
              <a:srgbClr val="FFDB00"/>
            </a:solidFill>
            <a:prstDash val="solid"/>
          </a:ln>
        </p:spPr>
      </p:sp>
      <p:sp>
        <p:nvSpPr>
          <p:cNvPr id="30" name="Text 26"/>
          <p:cNvSpPr/>
          <p:nvPr/>
        </p:nvSpPr>
        <p:spPr>
          <a:xfrm>
            <a:off x="7763256" y="3163824"/>
            <a:ext cx="1792224" cy="182880"/>
          </a:xfrm>
          <a:prstGeom prst="rect">
            <a:avLst/>
          </a:prstGeom>
          <a:noFill/>
          <a:ln/>
        </p:spPr>
        <p:txBody>
          <a:bodyPr wrap="square" lIns="0" tIns="0" rIns="0" bIns="0" rtlCol="0" anchor="ctr"/>
          <a:lstStyle/>
          <a:p>
            <a:pPr marL="0" indent="0">
              <a:buNone/>
            </a:pPr>
            <a:r>
              <a:rPr lang="en-US" sz="1150" b="1" dirty="0">
                <a:solidFill>
                  <a:srgbClr val="203040"/>
                </a:solidFill>
              </a:rPr>
              <a:t>Investor logic</a:t>
            </a:r>
            <a:endParaRPr lang="en-US" sz="1150" dirty="0"/>
          </a:p>
        </p:txBody>
      </p:sp>
      <p:sp>
        <p:nvSpPr>
          <p:cNvPr id="31" name="Text 27"/>
          <p:cNvSpPr/>
          <p:nvPr/>
        </p:nvSpPr>
        <p:spPr>
          <a:xfrm>
            <a:off x="7763256" y="3410712"/>
            <a:ext cx="1792224" cy="438912"/>
          </a:xfrm>
          <a:prstGeom prst="rect">
            <a:avLst/>
          </a:prstGeom>
          <a:noFill/>
          <a:ln/>
        </p:spPr>
        <p:txBody>
          <a:bodyPr wrap="square" lIns="254" tIns="254" rIns="254" bIns="254" rtlCol="0" anchor="ctr">
            <a:normAutofit fontScale="92500"/>
          </a:bodyPr>
          <a:lstStyle/>
          <a:p>
            <a:pPr marL="0" indent="0">
              <a:buNone/>
            </a:pPr>
            <a:r>
              <a:rPr lang="en-US" sz="870" dirty="0">
                <a:solidFill>
                  <a:srgbClr val="4D5A68"/>
                </a:solidFill>
              </a:rPr>
              <a:t>Buy-back, repair and resale create repeat engagement, strengthen loyalty and support long-term value creation.</a:t>
            </a:r>
            <a:endParaRPr lang="en-US" sz="870" dirty="0"/>
          </a:p>
        </p:txBody>
      </p:sp>
      <p:sp>
        <p:nvSpPr>
          <p:cNvPr id="32" name="Text 28"/>
          <p:cNvSpPr/>
          <p:nvPr/>
        </p:nvSpPr>
        <p:spPr>
          <a:xfrm>
            <a:off x="7763256" y="3886200"/>
            <a:ext cx="1792224" cy="128016"/>
          </a:xfrm>
          <a:prstGeom prst="rect">
            <a:avLst/>
          </a:prstGeom>
          <a:noFill/>
          <a:ln/>
        </p:spPr>
        <p:txBody>
          <a:bodyPr wrap="square" lIns="0" tIns="0" rIns="0" bIns="0" rtlCol="0" anchor="ctr"/>
          <a:lstStyle/>
          <a:p>
            <a:pPr marL="0" indent="0" algn="r">
              <a:buNone/>
            </a:pPr>
            <a:r>
              <a:rPr lang="en-US" sz="780" i="1" dirty="0">
                <a:solidFill>
                  <a:srgbClr val="1F4E79"/>
                </a:solidFill>
              </a:rPr>
              <a:t>(Lima et al., 2026)</a:t>
            </a:r>
            <a:endParaRPr lang="en-US" sz="780" dirty="0"/>
          </a:p>
        </p:txBody>
      </p:sp>
      <p:sp>
        <p:nvSpPr>
          <p:cNvPr id="33" name="Shape 29"/>
          <p:cNvSpPr/>
          <p:nvPr/>
        </p:nvSpPr>
        <p:spPr>
          <a:xfrm>
            <a:off x="9820656" y="2743200"/>
            <a:ext cx="2011680" cy="1389888"/>
          </a:xfrm>
          <a:prstGeom prst="roundRect">
            <a:avLst>
              <a:gd name="adj" fmla="val 3289"/>
            </a:avLst>
          </a:prstGeom>
          <a:solidFill>
            <a:srgbClr val="E8F3EE"/>
          </a:solidFill>
          <a:ln w="10160">
            <a:solidFill>
              <a:srgbClr val="D8D4C8"/>
            </a:solidFill>
            <a:prstDash val="solid"/>
          </a:ln>
        </p:spPr>
      </p:sp>
      <p:sp>
        <p:nvSpPr>
          <p:cNvPr id="34" name="Shape 30"/>
          <p:cNvSpPr/>
          <p:nvPr/>
        </p:nvSpPr>
        <p:spPr>
          <a:xfrm>
            <a:off x="9930384" y="2871216"/>
            <a:ext cx="384048" cy="201168"/>
          </a:xfrm>
          <a:prstGeom prst="roundRect">
            <a:avLst>
              <a:gd name="adj" fmla="val 22727"/>
            </a:avLst>
          </a:prstGeom>
          <a:solidFill>
            <a:srgbClr val="2E7D5B"/>
          </a:solidFill>
          <a:ln w="12700">
            <a:solidFill>
              <a:srgbClr val="2E7D5B"/>
            </a:solidFill>
            <a:prstDash val="solid"/>
          </a:ln>
        </p:spPr>
      </p:sp>
      <p:sp>
        <p:nvSpPr>
          <p:cNvPr id="35" name="Text 31"/>
          <p:cNvSpPr/>
          <p:nvPr/>
        </p:nvSpPr>
        <p:spPr>
          <a:xfrm>
            <a:off x="9930384" y="3163824"/>
            <a:ext cx="1792224" cy="182880"/>
          </a:xfrm>
          <a:prstGeom prst="rect">
            <a:avLst/>
          </a:prstGeom>
          <a:noFill/>
          <a:ln/>
        </p:spPr>
        <p:txBody>
          <a:bodyPr wrap="square" lIns="0" tIns="0" rIns="0" bIns="0" rtlCol="0" anchor="ctr"/>
          <a:lstStyle/>
          <a:p>
            <a:pPr marL="0" indent="0">
              <a:buNone/>
            </a:pPr>
            <a:r>
              <a:rPr lang="en-US" sz="1150" b="1" dirty="0">
                <a:solidFill>
                  <a:srgbClr val="203040"/>
                </a:solidFill>
              </a:rPr>
              <a:t>Strategic fit</a:t>
            </a:r>
            <a:endParaRPr lang="en-US" sz="1150" dirty="0"/>
          </a:p>
        </p:txBody>
      </p:sp>
      <p:sp>
        <p:nvSpPr>
          <p:cNvPr id="36" name="Text 32"/>
          <p:cNvSpPr/>
          <p:nvPr/>
        </p:nvSpPr>
        <p:spPr>
          <a:xfrm>
            <a:off x="9930384" y="3410712"/>
            <a:ext cx="1792224" cy="438912"/>
          </a:xfrm>
          <a:prstGeom prst="rect">
            <a:avLst/>
          </a:prstGeom>
          <a:noFill/>
          <a:ln/>
        </p:spPr>
        <p:txBody>
          <a:bodyPr wrap="square" lIns="254" tIns="254" rIns="254" bIns="254" rtlCol="0" anchor="ctr">
            <a:normAutofit fontScale="92500"/>
          </a:bodyPr>
          <a:lstStyle/>
          <a:p>
            <a:pPr marL="0" indent="0">
              <a:buNone/>
            </a:pPr>
            <a:r>
              <a:rPr lang="en-US" sz="870" dirty="0">
                <a:solidFill>
                  <a:srgbClr val="4D5A68"/>
                </a:solidFill>
              </a:rPr>
              <a:t>Circular design is especially relevant in furniture, where durability, modularity and reverse logistics matter.</a:t>
            </a:r>
            <a:endParaRPr lang="en-US" sz="870" dirty="0"/>
          </a:p>
        </p:txBody>
      </p:sp>
      <p:sp>
        <p:nvSpPr>
          <p:cNvPr id="37" name="Text 33"/>
          <p:cNvSpPr/>
          <p:nvPr/>
        </p:nvSpPr>
        <p:spPr>
          <a:xfrm>
            <a:off x="9930384" y="3886200"/>
            <a:ext cx="1792224" cy="128016"/>
          </a:xfrm>
          <a:prstGeom prst="rect">
            <a:avLst/>
          </a:prstGeom>
          <a:noFill/>
          <a:ln/>
        </p:spPr>
        <p:txBody>
          <a:bodyPr wrap="square" lIns="0" tIns="0" rIns="0" bIns="0" rtlCol="0" anchor="ctr"/>
          <a:lstStyle/>
          <a:p>
            <a:pPr marL="0" indent="0" algn="r">
              <a:buNone/>
            </a:pPr>
            <a:r>
              <a:rPr lang="en-US" sz="780" i="1" dirty="0">
                <a:solidFill>
                  <a:srgbClr val="1F4E79"/>
                </a:solidFill>
              </a:rPr>
              <a:t>(Pei et al., 2024)</a:t>
            </a:r>
            <a:endParaRPr lang="en-US" sz="780" dirty="0"/>
          </a:p>
        </p:txBody>
      </p:sp>
      <p:sp>
        <p:nvSpPr>
          <p:cNvPr id="38" name="Text 34"/>
          <p:cNvSpPr/>
          <p:nvPr/>
        </p:nvSpPr>
        <p:spPr>
          <a:xfrm>
            <a:off x="5513832" y="4370832"/>
            <a:ext cx="4114800" cy="164592"/>
          </a:xfrm>
          <a:prstGeom prst="rect">
            <a:avLst/>
          </a:prstGeom>
          <a:noFill/>
          <a:ln/>
        </p:spPr>
        <p:txBody>
          <a:bodyPr wrap="square" lIns="0" tIns="0" rIns="0" bIns="0" rtlCol="0" anchor="ctr"/>
          <a:lstStyle/>
          <a:p>
            <a:pPr marL="0" indent="0">
              <a:buNone/>
            </a:pPr>
            <a:r>
              <a:rPr lang="en-US" sz="940" b="1" dirty="0">
                <a:solidFill>
                  <a:srgbClr val="2E7D5B"/>
                </a:solidFill>
              </a:rPr>
              <a:t>How the extension aligns with sustainability goals</a:t>
            </a:r>
            <a:endParaRPr lang="en-US" sz="940" dirty="0"/>
          </a:p>
        </p:txBody>
      </p:sp>
      <p:sp>
        <p:nvSpPr>
          <p:cNvPr id="39" name="Shape 35"/>
          <p:cNvSpPr/>
          <p:nvPr/>
        </p:nvSpPr>
        <p:spPr>
          <a:xfrm>
            <a:off x="5486400" y="4599432"/>
            <a:ext cx="6355080" cy="1133856"/>
          </a:xfrm>
          <a:prstGeom prst="roundRect">
            <a:avLst>
              <a:gd name="adj" fmla="val 4032"/>
            </a:avLst>
          </a:prstGeom>
          <a:solidFill>
            <a:srgbClr val="FFFFFF"/>
          </a:solidFill>
          <a:ln w="10160">
            <a:solidFill>
              <a:srgbClr val="D8D4C8"/>
            </a:solidFill>
            <a:prstDash val="solid"/>
          </a:ln>
        </p:spPr>
      </p:sp>
      <p:sp>
        <p:nvSpPr>
          <p:cNvPr id="40" name="Shape 36"/>
          <p:cNvSpPr/>
          <p:nvPr/>
        </p:nvSpPr>
        <p:spPr>
          <a:xfrm>
            <a:off x="5632704" y="4773168"/>
            <a:ext cx="128016" cy="128016"/>
          </a:xfrm>
          <a:prstGeom prst="ellipse">
            <a:avLst/>
          </a:prstGeom>
          <a:solidFill>
            <a:srgbClr val="2E7D5B"/>
          </a:solidFill>
          <a:ln w="12700">
            <a:solidFill>
              <a:srgbClr val="2E7D5B"/>
            </a:solidFill>
            <a:prstDash val="solid"/>
          </a:ln>
        </p:spPr>
      </p:sp>
      <p:sp>
        <p:nvSpPr>
          <p:cNvPr id="41" name="Text 37"/>
          <p:cNvSpPr/>
          <p:nvPr/>
        </p:nvSpPr>
        <p:spPr>
          <a:xfrm>
            <a:off x="5824728" y="4745736"/>
            <a:ext cx="5687568" cy="182880"/>
          </a:xfrm>
          <a:prstGeom prst="rect">
            <a:avLst/>
          </a:prstGeom>
          <a:noFill/>
          <a:ln/>
        </p:spPr>
        <p:txBody>
          <a:bodyPr wrap="square" lIns="0" tIns="0" rIns="0" bIns="0" rtlCol="0" anchor="ctr">
            <a:normAutofit/>
          </a:bodyPr>
          <a:lstStyle/>
          <a:p>
            <a:pPr marL="0" indent="0">
              <a:buNone/>
            </a:pPr>
            <a:r>
              <a:rPr lang="en-US" sz="960" dirty="0">
                <a:solidFill>
                  <a:srgbClr val="4D5A68"/>
                </a:solidFill>
              </a:rPr>
              <a:t>Extends product life through modular design, spare parts and repair support.</a:t>
            </a:r>
            <a:endParaRPr lang="en-US" sz="960" dirty="0"/>
          </a:p>
        </p:txBody>
      </p:sp>
      <p:sp>
        <p:nvSpPr>
          <p:cNvPr id="42" name="Shape 38"/>
          <p:cNvSpPr/>
          <p:nvPr/>
        </p:nvSpPr>
        <p:spPr>
          <a:xfrm>
            <a:off x="5632704" y="4992624"/>
            <a:ext cx="128016" cy="128016"/>
          </a:xfrm>
          <a:prstGeom prst="ellipse">
            <a:avLst/>
          </a:prstGeom>
          <a:solidFill>
            <a:srgbClr val="2E7D5B"/>
          </a:solidFill>
          <a:ln w="12700">
            <a:solidFill>
              <a:srgbClr val="2E7D5B"/>
            </a:solidFill>
            <a:prstDash val="solid"/>
          </a:ln>
        </p:spPr>
      </p:sp>
      <p:sp>
        <p:nvSpPr>
          <p:cNvPr id="43" name="Text 39"/>
          <p:cNvSpPr/>
          <p:nvPr/>
        </p:nvSpPr>
        <p:spPr>
          <a:xfrm>
            <a:off x="5824728" y="4965192"/>
            <a:ext cx="5687568" cy="182880"/>
          </a:xfrm>
          <a:prstGeom prst="rect">
            <a:avLst/>
          </a:prstGeom>
          <a:noFill/>
          <a:ln/>
        </p:spPr>
        <p:txBody>
          <a:bodyPr wrap="square" lIns="0" tIns="0" rIns="0" bIns="0" rtlCol="0" anchor="ctr">
            <a:normAutofit/>
          </a:bodyPr>
          <a:lstStyle/>
          <a:p>
            <a:pPr marL="0" indent="0">
              <a:buNone/>
            </a:pPr>
            <a:r>
              <a:rPr lang="en-US" sz="960" dirty="0">
                <a:solidFill>
                  <a:srgbClr val="4D5A68"/>
                </a:solidFill>
              </a:rPr>
              <a:t>Reduces material waste through refurbishment, resale and customer return pathways.</a:t>
            </a:r>
            <a:endParaRPr lang="en-US" sz="960" dirty="0"/>
          </a:p>
        </p:txBody>
      </p:sp>
      <p:sp>
        <p:nvSpPr>
          <p:cNvPr id="44" name="Shape 40"/>
          <p:cNvSpPr/>
          <p:nvPr/>
        </p:nvSpPr>
        <p:spPr>
          <a:xfrm>
            <a:off x="5632704" y="5212080"/>
            <a:ext cx="128016" cy="128016"/>
          </a:xfrm>
          <a:prstGeom prst="ellipse">
            <a:avLst/>
          </a:prstGeom>
          <a:solidFill>
            <a:srgbClr val="2E7D5B"/>
          </a:solidFill>
          <a:ln w="12700">
            <a:solidFill>
              <a:srgbClr val="2E7D5B"/>
            </a:solidFill>
            <a:prstDash val="solid"/>
          </a:ln>
        </p:spPr>
      </p:sp>
      <p:sp>
        <p:nvSpPr>
          <p:cNvPr id="45" name="Text 41"/>
          <p:cNvSpPr/>
          <p:nvPr/>
        </p:nvSpPr>
        <p:spPr>
          <a:xfrm>
            <a:off x="5824728" y="5184648"/>
            <a:ext cx="5687568" cy="182880"/>
          </a:xfrm>
          <a:prstGeom prst="rect">
            <a:avLst/>
          </a:prstGeom>
          <a:noFill/>
          <a:ln/>
        </p:spPr>
        <p:txBody>
          <a:bodyPr wrap="square" lIns="0" tIns="0" rIns="0" bIns="0" rtlCol="0" anchor="ctr">
            <a:normAutofit/>
          </a:bodyPr>
          <a:lstStyle/>
          <a:p>
            <a:pPr marL="0" indent="0">
              <a:buNone/>
            </a:pPr>
            <a:r>
              <a:rPr lang="en-US" sz="960" dirty="0">
                <a:solidFill>
                  <a:srgbClr val="4D5A68"/>
                </a:solidFill>
              </a:rPr>
              <a:t>Supports responsible consumption by offering use, reuse and upgrade options.</a:t>
            </a:r>
            <a:endParaRPr lang="en-US" sz="960" dirty="0"/>
          </a:p>
        </p:txBody>
      </p:sp>
      <p:sp>
        <p:nvSpPr>
          <p:cNvPr id="46" name="Shape 42"/>
          <p:cNvSpPr/>
          <p:nvPr/>
        </p:nvSpPr>
        <p:spPr>
          <a:xfrm>
            <a:off x="5632704" y="5431536"/>
            <a:ext cx="128016" cy="128016"/>
          </a:xfrm>
          <a:prstGeom prst="ellipse">
            <a:avLst/>
          </a:prstGeom>
          <a:solidFill>
            <a:srgbClr val="2E7D5B"/>
          </a:solidFill>
          <a:ln w="12700">
            <a:solidFill>
              <a:srgbClr val="2E7D5B"/>
            </a:solidFill>
            <a:prstDash val="solid"/>
          </a:ln>
        </p:spPr>
      </p:sp>
      <p:sp>
        <p:nvSpPr>
          <p:cNvPr id="47" name="Text 43"/>
          <p:cNvSpPr/>
          <p:nvPr/>
        </p:nvSpPr>
        <p:spPr>
          <a:xfrm>
            <a:off x="5824728" y="5404104"/>
            <a:ext cx="5687568" cy="182880"/>
          </a:xfrm>
          <a:prstGeom prst="rect">
            <a:avLst/>
          </a:prstGeom>
          <a:noFill/>
          <a:ln/>
        </p:spPr>
        <p:txBody>
          <a:bodyPr wrap="square" lIns="0" tIns="0" rIns="0" bIns="0" rtlCol="0" anchor="ctr">
            <a:normAutofit/>
          </a:bodyPr>
          <a:lstStyle/>
          <a:p>
            <a:pPr marL="0" indent="0">
              <a:buNone/>
            </a:pPr>
            <a:r>
              <a:rPr lang="en-US" sz="960" dirty="0">
                <a:solidFill>
                  <a:srgbClr val="4D5A68"/>
                </a:solidFill>
              </a:rPr>
              <a:t>Fits IKEA’s broader circular strategy and current consumer demand for sustainable value.</a:t>
            </a:r>
            <a:endParaRPr lang="en-US" sz="960" dirty="0"/>
          </a:p>
        </p:txBody>
      </p:sp>
      <p:sp>
        <p:nvSpPr>
          <p:cNvPr id="48" name="Text 44"/>
          <p:cNvSpPr/>
          <p:nvPr/>
        </p:nvSpPr>
        <p:spPr>
          <a:xfrm>
            <a:off x="9509760" y="5541264"/>
            <a:ext cx="2084832" cy="109728"/>
          </a:xfrm>
          <a:prstGeom prst="rect">
            <a:avLst/>
          </a:prstGeom>
          <a:noFill/>
          <a:ln/>
        </p:spPr>
        <p:txBody>
          <a:bodyPr wrap="square" lIns="0" tIns="0" rIns="0" bIns="0" rtlCol="0" anchor="ctr"/>
          <a:lstStyle/>
          <a:p>
            <a:pPr marL="0" indent="0" algn="r">
              <a:buNone/>
            </a:pPr>
            <a:r>
              <a:rPr lang="en-US" sz="770" i="1" dirty="0">
                <a:solidFill>
                  <a:srgbClr val="1F4E79"/>
                </a:solidFill>
              </a:rPr>
              <a:t>(Toth-Peter et al., 2025; Pei et al., 2024)</a:t>
            </a:r>
            <a:endParaRPr lang="en-US" sz="770" dirty="0"/>
          </a:p>
        </p:txBody>
      </p:sp>
      <p:sp>
        <p:nvSpPr>
          <p:cNvPr id="50" name="Text 46"/>
          <p:cNvSpPr/>
          <p:nvPr/>
        </p:nvSpPr>
        <p:spPr>
          <a:xfrm>
            <a:off x="2084832" y="6533388"/>
            <a:ext cx="8092440" cy="118872"/>
          </a:xfrm>
          <a:prstGeom prst="rect">
            <a:avLst/>
          </a:prstGeom>
          <a:noFill/>
          <a:ln/>
        </p:spPr>
        <p:txBody>
          <a:bodyPr wrap="square" lIns="0" tIns="0" rIns="0" bIns="0" rtlCol="0" anchor="ctr">
            <a:normAutofit/>
          </a:bodyPr>
          <a:lstStyle/>
          <a:p>
            <a:pPr marL="0" indent="0">
              <a:buNone/>
            </a:pPr>
            <a:r>
              <a:rPr lang="en-US" sz="580" dirty="0">
                <a:solidFill>
                  <a:srgbClr val="FFFFFF"/>
                </a:solidFill>
              </a:rPr>
              <a:t>Bhardwaj et al. (2023) Journal of Retailing and Consumer Services; Pei et al. (2024) Sustainability; Toth-Peter et al. (2025) Business Strategy and the Environment; Lima et al. (2026) Journal of Circular Economy.</a:t>
            </a:r>
            <a:endParaRPr lang="en-US" sz="580" dirty="0"/>
          </a:p>
        </p:txBody>
      </p:sp>
      <p:sp>
        <p:nvSpPr>
          <p:cNvPr id="53" name="TextBox 52">
            <a:extLst>
              <a:ext uri="{FF2B5EF4-FFF2-40B4-BE49-F238E27FC236}">
                <a16:creationId xmlns:a16="http://schemas.microsoft.com/office/drawing/2014/main" id="{22499577-C342-B2A4-D952-6C9A8CF7FA44}"/>
              </a:ext>
            </a:extLst>
          </p:cNvPr>
          <p:cNvSpPr txBox="1"/>
          <p:nvPr/>
        </p:nvSpPr>
        <p:spPr>
          <a:xfrm>
            <a:off x="9315588" y="345562"/>
            <a:ext cx="4558008" cy="307776"/>
          </a:xfrm>
          <a:prstGeom prst="rect">
            <a:avLst/>
          </a:prstGeom>
          <a:noFill/>
        </p:spPr>
        <p:txBody>
          <a:bodyPr wrap="square">
            <a:spAutoFit/>
          </a:bodyPr>
          <a:lstStyle/>
          <a:p>
            <a:r>
              <a:rPr lang="en-PK" sz="800" dirty="0">
                <a:solidFill>
                  <a:schemeClr val="bg1"/>
                </a:solidFill>
              </a:rPr>
              <a:t>Rahul Jaymalbhai Modhwadiya</a:t>
            </a:r>
          </a:p>
          <a:p>
            <a:r>
              <a:rPr lang="en-PK" sz="800" dirty="0">
                <a:solidFill>
                  <a:schemeClr val="bg1"/>
                </a:solidFill>
              </a:rPr>
              <a:t>2539629</a:t>
            </a:r>
          </a:p>
        </p:txBody>
      </p:sp>
      <p:pic>
        <p:nvPicPr>
          <p:cNvPr id="49" name="Picture 2" descr="Prifysgol Cymru Y Drindod Dewi Sant | University of Wales Trinity Saint  David - NPLD">
            <a:extLst>
              <a:ext uri="{FF2B5EF4-FFF2-40B4-BE49-F238E27FC236}">
                <a16:creationId xmlns:a16="http://schemas.microsoft.com/office/drawing/2014/main" id="{7829EA0E-6EB9-73C0-6E84-464271554AC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10882" y="81217"/>
            <a:ext cx="1357630" cy="49593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992</Words>
  <Application>Microsoft Macintosh PowerPoint</Application>
  <PresentationFormat>Widescreen</PresentationFormat>
  <Paragraphs>32</Paragraphs>
  <Slides>1</Slides>
  <Notes>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vt:i4>
      </vt:variant>
    </vt:vector>
  </HeadingPairs>
  <TitlesOfParts>
    <vt:vector size="3" baseType="lpstr">
      <vt:lpstr>Arial</vt:lpstr>
      <vt:lpstr>Office Theme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Professional IKEA Element </dc:subject>
  <dc:creator/>
  <cp:keywords/>
  <dc:description/>
  <cp:lastModifiedBy>Microsoft Office User</cp:lastModifiedBy>
  <cp:revision>4</cp:revision>
  <dcterms:created xsi:type="dcterms:W3CDTF">2026-06-29T09:35:05Z</dcterms:created>
  <dcterms:modified xsi:type="dcterms:W3CDTF">2026-06-30T13:00:28Z</dcterms:modified>
  <cp:category/>
</cp:coreProperties>
</file>