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8" r:id="rId3"/>
    <p:sldId id="261" r:id="rId4"/>
    <p:sldId id="259" r:id="rId5"/>
    <p:sldId id="262" r:id="rId6"/>
    <p:sldId id="263" r:id="rId7"/>
    <p:sldId id="264" r:id="rId8"/>
    <p:sldId id="265" r:id="rId9"/>
    <p:sldId id="268"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372" autoAdjust="0"/>
  </p:normalViewPr>
  <p:slideViewPr>
    <p:cSldViewPr snapToGrid="0">
      <p:cViewPr varScale="1">
        <p:scale>
          <a:sx n="51" d="100"/>
          <a:sy n="51" d="100"/>
        </p:scale>
        <p:origin x="147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23CD03-D9E8-440C-B11D-16DCCAE2321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A41564C-24A7-4646-BE6A-797EF771B6D3}">
      <dgm:prSet custT="1"/>
      <dgm:spPr/>
      <dgm:t>
        <a:bodyPr/>
        <a:lstStyle/>
        <a:p>
          <a:r>
            <a:rPr lang="en-US" sz="2400" b="1" dirty="0">
              <a:latin typeface="Calibri" panose="020F0502020204030204" pitchFamily="34" charset="0"/>
              <a:cs typeface="Calibri" panose="020F0502020204030204" pitchFamily="34" charset="0"/>
            </a:rPr>
            <a:t>Defining Cross-Cultural Negotiations</a:t>
          </a:r>
          <a:endParaRPr lang="en-US" sz="2400" dirty="0">
            <a:latin typeface="Calibri" panose="020F0502020204030204" pitchFamily="34" charset="0"/>
            <a:cs typeface="Calibri" panose="020F0502020204030204" pitchFamily="34" charset="0"/>
          </a:endParaRPr>
        </a:p>
      </dgm:t>
    </dgm:pt>
    <dgm:pt modelId="{303C2085-9E6D-45CC-8B2F-F3B08FF2032D}" type="parTrans" cxnId="{E67CB32A-B72C-4305-A59F-5A1E7CCB7E7B}">
      <dgm:prSet/>
      <dgm:spPr/>
      <dgm:t>
        <a:bodyPr/>
        <a:lstStyle/>
        <a:p>
          <a:endParaRPr lang="en-US" sz="2000">
            <a:latin typeface="Calibri" panose="020F0502020204030204" pitchFamily="34" charset="0"/>
            <a:cs typeface="Calibri" panose="020F0502020204030204" pitchFamily="34" charset="0"/>
          </a:endParaRPr>
        </a:p>
      </dgm:t>
    </dgm:pt>
    <dgm:pt modelId="{3011A19F-8899-4B71-8DFA-78D66E870E78}" type="sibTrans" cxnId="{E67CB32A-B72C-4305-A59F-5A1E7CCB7E7B}">
      <dgm:prSet/>
      <dgm:spPr/>
      <dgm:t>
        <a:bodyPr/>
        <a:lstStyle/>
        <a:p>
          <a:endParaRPr lang="en-US" sz="2000">
            <a:latin typeface="Calibri" panose="020F0502020204030204" pitchFamily="34" charset="0"/>
            <a:cs typeface="Calibri" panose="020F0502020204030204" pitchFamily="34" charset="0"/>
          </a:endParaRPr>
        </a:p>
      </dgm:t>
    </dgm:pt>
    <dgm:pt modelId="{F1339F74-9F0A-4AAA-8CA3-275643742E77}">
      <dgm:prSet custT="1"/>
      <dgm:spPr/>
      <dgm:t>
        <a:bodyPr/>
        <a:lstStyle/>
        <a:p>
          <a:r>
            <a:rPr lang="en-US" sz="2000" dirty="0">
              <a:latin typeface="Calibri" panose="020F0502020204030204" pitchFamily="34" charset="0"/>
              <a:cs typeface="Calibri" panose="020F0502020204030204" pitchFamily="34" charset="0"/>
            </a:rPr>
            <a:t>Cross-cultural negotiations involve business discussions between parties from different cultural backgrounds (Hofstede, 2001).</a:t>
          </a:r>
        </a:p>
      </dgm:t>
    </dgm:pt>
    <dgm:pt modelId="{AC61C19A-AF3B-43F0-94EB-11EE76620546}" type="parTrans" cxnId="{DA6E3E78-2019-4F24-B62C-8D87378A5EDD}">
      <dgm:prSet/>
      <dgm:spPr/>
      <dgm:t>
        <a:bodyPr/>
        <a:lstStyle/>
        <a:p>
          <a:endParaRPr lang="en-US" sz="2000">
            <a:latin typeface="Calibri" panose="020F0502020204030204" pitchFamily="34" charset="0"/>
            <a:cs typeface="Calibri" panose="020F0502020204030204" pitchFamily="34" charset="0"/>
          </a:endParaRPr>
        </a:p>
      </dgm:t>
    </dgm:pt>
    <dgm:pt modelId="{068FAC58-7CED-4885-9BF5-FC1431AE78DA}" type="sibTrans" cxnId="{DA6E3E78-2019-4F24-B62C-8D87378A5EDD}">
      <dgm:prSet/>
      <dgm:spPr/>
      <dgm:t>
        <a:bodyPr/>
        <a:lstStyle/>
        <a:p>
          <a:endParaRPr lang="en-US" sz="2000">
            <a:latin typeface="Calibri" panose="020F0502020204030204" pitchFamily="34" charset="0"/>
            <a:cs typeface="Calibri" panose="020F0502020204030204" pitchFamily="34" charset="0"/>
          </a:endParaRPr>
        </a:p>
      </dgm:t>
    </dgm:pt>
    <dgm:pt modelId="{0ABF3F2F-0712-4570-BD90-1FA0FF443170}">
      <dgm:prSet custT="1"/>
      <dgm:spPr/>
      <dgm:t>
        <a:bodyPr/>
        <a:lstStyle/>
        <a:p>
          <a:r>
            <a:rPr lang="en-US" sz="2000" dirty="0">
              <a:latin typeface="Calibri" panose="020F0502020204030204" pitchFamily="34" charset="0"/>
              <a:cs typeface="Calibri" panose="020F0502020204030204" pitchFamily="34" charset="0"/>
            </a:rPr>
            <a:t>Cultural differences influence communication, decision-making, and business etiquette, impacting negotiation outcomes.</a:t>
          </a:r>
        </a:p>
      </dgm:t>
    </dgm:pt>
    <dgm:pt modelId="{C72D032C-8C61-4E66-85BC-57E248203737}" type="parTrans" cxnId="{B5B796F8-E088-472D-B351-DC3067180BE9}">
      <dgm:prSet/>
      <dgm:spPr/>
      <dgm:t>
        <a:bodyPr/>
        <a:lstStyle/>
        <a:p>
          <a:endParaRPr lang="en-US" sz="2000">
            <a:latin typeface="Calibri" panose="020F0502020204030204" pitchFamily="34" charset="0"/>
            <a:cs typeface="Calibri" panose="020F0502020204030204" pitchFamily="34" charset="0"/>
          </a:endParaRPr>
        </a:p>
      </dgm:t>
    </dgm:pt>
    <dgm:pt modelId="{779D80AB-EEC1-4A4B-A33B-DB908A41A923}" type="sibTrans" cxnId="{B5B796F8-E088-472D-B351-DC3067180BE9}">
      <dgm:prSet/>
      <dgm:spPr/>
      <dgm:t>
        <a:bodyPr/>
        <a:lstStyle/>
        <a:p>
          <a:endParaRPr lang="en-US" sz="2000">
            <a:latin typeface="Calibri" panose="020F0502020204030204" pitchFamily="34" charset="0"/>
            <a:cs typeface="Calibri" panose="020F0502020204030204" pitchFamily="34" charset="0"/>
          </a:endParaRPr>
        </a:p>
      </dgm:t>
    </dgm:pt>
    <dgm:pt modelId="{EBED7497-A5F8-4CE7-92A6-509ECD65C7FC}">
      <dgm:prSet custT="1"/>
      <dgm:spPr/>
      <dgm:t>
        <a:bodyPr/>
        <a:lstStyle/>
        <a:p>
          <a:r>
            <a:rPr lang="en-US" sz="2400" b="1">
              <a:latin typeface="Calibri" panose="020F0502020204030204" pitchFamily="34" charset="0"/>
              <a:cs typeface="Calibri" panose="020F0502020204030204" pitchFamily="34" charset="0"/>
            </a:rPr>
            <a:t>The Role of Cultural Understanding in International Business</a:t>
          </a:r>
          <a:endParaRPr lang="en-US" sz="2400">
            <a:latin typeface="Calibri" panose="020F0502020204030204" pitchFamily="34" charset="0"/>
            <a:cs typeface="Calibri" panose="020F0502020204030204" pitchFamily="34" charset="0"/>
          </a:endParaRPr>
        </a:p>
      </dgm:t>
    </dgm:pt>
    <dgm:pt modelId="{1844012E-59AF-4D64-89E9-5DE8ABFF202A}" type="parTrans" cxnId="{475B6FD9-C3C8-480C-8A4E-0B4FD8E98AD8}">
      <dgm:prSet/>
      <dgm:spPr/>
      <dgm:t>
        <a:bodyPr/>
        <a:lstStyle/>
        <a:p>
          <a:endParaRPr lang="en-US" sz="2000">
            <a:latin typeface="Calibri" panose="020F0502020204030204" pitchFamily="34" charset="0"/>
            <a:cs typeface="Calibri" panose="020F0502020204030204" pitchFamily="34" charset="0"/>
          </a:endParaRPr>
        </a:p>
      </dgm:t>
    </dgm:pt>
    <dgm:pt modelId="{18427CF9-8EA8-4ABF-9404-5D31C3030F27}" type="sibTrans" cxnId="{475B6FD9-C3C8-480C-8A4E-0B4FD8E98AD8}">
      <dgm:prSet/>
      <dgm:spPr/>
      <dgm:t>
        <a:bodyPr/>
        <a:lstStyle/>
        <a:p>
          <a:endParaRPr lang="en-US" sz="2000">
            <a:latin typeface="Calibri" panose="020F0502020204030204" pitchFamily="34" charset="0"/>
            <a:cs typeface="Calibri" panose="020F0502020204030204" pitchFamily="34" charset="0"/>
          </a:endParaRPr>
        </a:p>
      </dgm:t>
    </dgm:pt>
    <dgm:pt modelId="{8AAFFE38-99A8-40E5-B3D4-F2E4C3AEF8D0}">
      <dgm:prSet custT="1"/>
      <dgm:spPr/>
      <dgm:t>
        <a:bodyPr/>
        <a:lstStyle/>
        <a:p>
          <a:r>
            <a:rPr lang="en-US" sz="2000" dirty="0">
              <a:latin typeface="Calibri" panose="020F0502020204030204" pitchFamily="34" charset="0"/>
              <a:cs typeface="Calibri" panose="020F0502020204030204" pitchFamily="34" charset="0"/>
            </a:rPr>
            <a:t>Understanding cultural nuances helps businesses build trust, avoid misunderstandings, and create successful long-term partnerships.</a:t>
          </a:r>
        </a:p>
      </dgm:t>
    </dgm:pt>
    <dgm:pt modelId="{DF3C7B7C-419A-48F3-A6B8-BEAEBE9F81D0}" type="parTrans" cxnId="{4D65862C-A271-45E8-8675-D57C210E6F45}">
      <dgm:prSet/>
      <dgm:spPr/>
      <dgm:t>
        <a:bodyPr/>
        <a:lstStyle/>
        <a:p>
          <a:endParaRPr lang="en-US" sz="2000">
            <a:latin typeface="Calibri" panose="020F0502020204030204" pitchFamily="34" charset="0"/>
            <a:cs typeface="Calibri" panose="020F0502020204030204" pitchFamily="34" charset="0"/>
          </a:endParaRPr>
        </a:p>
      </dgm:t>
    </dgm:pt>
    <dgm:pt modelId="{8EF99517-3A79-4619-B05A-CD34D7B88E01}" type="sibTrans" cxnId="{4D65862C-A271-45E8-8675-D57C210E6F45}">
      <dgm:prSet/>
      <dgm:spPr/>
      <dgm:t>
        <a:bodyPr/>
        <a:lstStyle/>
        <a:p>
          <a:endParaRPr lang="en-US" sz="2000">
            <a:latin typeface="Calibri" panose="020F0502020204030204" pitchFamily="34" charset="0"/>
            <a:cs typeface="Calibri" panose="020F0502020204030204" pitchFamily="34" charset="0"/>
          </a:endParaRPr>
        </a:p>
      </dgm:t>
    </dgm:pt>
    <dgm:pt modelId="{F770A979-9100-4D4B-8D62-170F574C796B}">
      <dgm:prSet custT="1"/>
      <dgm:spPr/>
      <dgm:t>
        <a:bodyPr/>
        <a:lstStyle/>
        <a:p>
          <a:r>
            <a:rPr lang="en-US" sz="2000" dirty="0">
              <a:latin typeface="Calibri" panose="020F0502020204030204" pitchFamily="34" charset="0"/>
              <a:cs typeface="Calibri" panose="020F0502020204030204" pitchFamily="34" charset="0"/>
            </a:rPr>
            <a:t>Effective cross-cultural communication fosters collaboration and minimizes conflicts in international trade and investment.</a:t>
          </a:r>
        </a:p>
      </dgm:t>
    </dgm:pt>
    <dgm:pt modelId="{175231C8-21EA-4DEB-9DFD-BDBD87DCC5CB}" type="parTrans" cxnId="{D9C2F3A8-930E-48C5-8CC9-97553871113A}">
      <dgm:prSet/>
      <dgm:spPr/>
      <dgm:t>
        <a:bodyPr/>
        <a:lstStyle/>
        <a:p>
          <a:endParaRPr lang="en-US" sz="2000">
            <a:latin typeface="Calibri" panose="020F0502020204030204" pitchFamily="34" charset="0"/>
            <a:cs typeface="Calibri" panose="020F0502020204030204" pitchFamily="34" charset="0"/>
          </a:endParaRPr>
        </a:p>
      </dgm:t>
    </dgm:pt>
    <dgm:pt modelId="{0343CBAE-13C4-4A46-9495-E40254F85B92}" type="sibTrans" cxnId="{D9C2F3A8-930E-48C5-8CC9-97553871113A}">
      <dgm:prSet/>
      <dgm:spPr/>
      <dgm:t>
        <a:bodyPr/>
        <a:lstStyle/>
        <a:p>
          <a:endParaRPr lang="en-US" sz="2000">
            <a:latin typeface="Calibri" panose="020F0502020204030204" pitchFamily="34" charset="0"/>
            <a:cs typeface="Calibri" panose="020F0502020204030204" pitchFamily="34" charset="0"/>
          </a:endParaRPr>
        </a:p>
      </dgm:t>
    </dgm:pt>
    <dgm:pt modelId="{A36A2353-B0E2-4C4D-B462-CC39E9C6652E}" type="pres">
      <dgm:prSet presAssocID="{3823CD03-D9E8-440C-B11D-16DCCAE2321C}" presName="linear" presStyleCnt="0">
        <dgm:presLayoutVars>
          <dgm:animLvl val="lvl"/>
          <dgm:resizeHandles val="exact"/>
        </dgm:presLayoutVars>
      </dgm:prSet>
      <dgm:spPr/>
    </dgm:pt>
    <dgm:pt modelId="{49FC06D3-EDBA-4573-A43D-DD4254EC5C55}" type="pres">
      <dgm:prSet presAssocID="{1A41564C-24A7-4646-BE6A-797EF771B6D3}" presName="parentText" presStyleLbl="node1" presStyleIdx="0" presStyleCnt="2" custScaleY="66340" custLinFactNeighborY="-47955">
        <dgm:presLayoutVars>
          <dgm:chMax val="0"/>
          <dgm:bulletEnabled val="1"/>
        </dgm:presLayoutVars>
      </dgm:prSet>
      <dgm:spPr/>
    </dgm:pt>
    <dgm:pt modelId="{8EA5C0D9-B137-436A-9A15-F6BBB0250BD1}" type="pres">
      <dgm:prSet presAssocID="{1A41564C-24A7-4646-BE6A-797EF771B6D3}" presName="childText" presStyleLbl="revTx" presStyleIdx="0" presStyleCnt="2" custLinFactNeighborY="-23029">
        <dgm:presLayoutVars>
          <dgm:bulletEnabled val="1"/>
        </dgm:presLayoutVars>
      </dgm:prSet>
      <dgm:spPr/>
    </dgm:pt>
    <dgm:pt modelId="{E0C3103E-DABC-4AC9-B86F-A7F248919541}" type="pres">
      <dgm:prSet presAssocID="{EBED7497-A5F8-4CE7-92A6-509ECD65C7FC}" presName="parentText" presStyleLbl="node1" presStyleIdx="1" presStyleCnt="2" custScaleY="61267" custLinFactNeighborY="-18601">
        <dgm:presLayoutVars>
          <dgm:chMax val="0"/>
          <dgm:bulletEnabled val="1"/>
        </dgm:presLayoutVars>
      </dgm:prSet>
      <dgm:spPr/>
    </dgm:pt>
    <dgm:pt modelId="{BBE03CDB-56EA-4D95-8AAB-45EC7BE3E4BE}" type="pres">
      <dgm:prSet presAssocID="{EBED7497-A5F8-4CE7-92A6-509ECD65C7FC}" presName="childText" presStyleLbl="revTx" presStyleIdx="1" presStyleCnt="2" custLinFactNeighborY="-12121">
        <dgm:presLayoutVars>
          <dgm:bulletEnabled val="1"/>
        </dgm:presLayoutVars>
      </dgm:prSet>
      <dgm:spPr/>
    </dgm:pt>
  </dgm:ptLst>
  <dgm:cxnLst>
    <dgm:cxn modelId="{C74B5B04-10E8-4279-94E8-47C44ED94C1D}" type="presOf" srcId="{EBED7497-A5F8-4CE7-92A6-509ECD65C7FC}" destId="{E0C3103E-DABC-4AC9-B86F-A7F248919541}" srcOrd="0" destOrd="0" presId="urn:microsoft.com/office/officeart/2005/8/layout/vList2"/>
    <dgm:cxn modelId="{E67CB32A-B72C-4305-A59F-5A1E7CCB7E7B}" srcId="{3823CD03-D9E8-440C-B11D-16DCCAE2321C}" destId="{1A41564C-24A7-4646-BE6A-797EF771B6D3}" srcOrd="0" destOrd="0" parTransId="{303C2085-9E6D-45CC-8B2F-F3B08FF2032D}" sibTransId="{3011A19F-8899-4B71-8DFA-78D66E870E78}"/>
    <dgm:cxn modelId="{4D65862C-A271-45E8-8675-D57C210E6F45}" srcId="{EBED7497-A5F8-4CE7-92A6-509ECD65C7FC}" destId="{8AAFFE38-99A8-40E5-B3D4-F2E4C3AEF8D0}" srcOrd="0" destOrd="0" parTransId="{DF3C7B7C-419A-48F3-A6B8-BEAEBE9F81D0}" sibTransId="{8EF99517-3A79-4619-B05A-CD34D7B88E01}"/>
    <dgm:cxn modelId="{2FD26D32-419E-4C6C-A278-C99D110558D1}" type="presOf" srcId="{F770A979-9100-4D4B-8D62-170F574C796B}" destId="{BBE03CDB-56EA-4D95-8AAB-45EC7BE3E4BE}" srcOrd="0" destOrd="1" presId="urn:microsoft.com/office/officeart/2005/8/layout/vList2"/>
    <dgm:cxn modelId="{F1938640-9E16-4237-B6AD-3E52F34CE8C0}" type="presOf" srcId="{8AAFFE38-99A8-40E5-B3D4-F2E4C3AEF8D0}" destId="{BBE03CDB-56EA-4D95-8AAB-45EC7BE3E4BE}" srcOrd="0" destOrd="0" presId="urn:microsoft.com/office/officeart/2005/8/layout/vList2"/>
    <dgm:cxn modelId="{DA6E3E78-2019-4F24-B62C-8D87378A5EDD}" srcId="{1A41564C-24A7-4646-BE6A-797EF771B6D3}" destId="{F1339F74-9F0A-4AAA-8CA3-275643742E77}" srcOrd="0" destOrd="0" parTransId="{AC61C19A-AF3B-43F0-94EB-11EE76620546}" sibTransId="{068FAC58-7CED-4885-9BF5-FC1431AE78DA}"/>
    <dgm:cxn modelId="{167C575A-9BC3-4604-809F-8A31102FC530}" type="presOf" srcId="{F1339F74-9F0A-4AAA-8CA3-275643742E77}" destId="{8EA5C0D9-B137-436A-9A15-F6BBB0250BD1}" srcOrd="0" destOrd="0" presId="urn:microsoft.com/office/officeart/2005/8/layout/vList2"/>
    <dgm:cxn modelId="{674CB489-4900-49DC-AC8A-D2C037EAA407}" type="presOf" srcId="{1A41564C-24A7-4646-BE6A-797EF771B6D3}" destId="{49FC06D3-EDBA-4573-A43D-DD4254EC5C55}" srcOrd="0" destOrd="0" presId="urn:microsoft.com/office/officeart/2005/8/layout/vList2"/>
    <dgm:cxn modelId="{CC3B44A3-184C-4583-BE6C-42134359C7F4}" type="presOf" srcId="{0ABF3F2F-0712-4570-BD90-1FA0FF443170}" destId="{8EA5C0D9-B137-436A-9A15-F6BBB0250BD1}" srcOrd="0" destOrd="1" presId="urn:microsoft.com/office/officeart/2005/8/layout/vList2"/>
    <dgm:cxn modelId="{D9C2F3A8-930E-48C5-8CC9-97553871113A}" srcId="{EBED7497-A5F8-4CE7-92A6-509ECD65C7FC}" destId="{F770A979-9100-4D4B-8D62-170F574C796B}" srcOrd="1" destOrd="0" parTransId="{175231C8-21EA-4DEB-9DFD-BDBD87DCC5CB}" sibTransId="{0343CBAE-13C4-4A46-9495-E40254F85B92}"/>
    <dgm:cxn modelId="{475B6FD9-C3C8-480C-8A4E-0B4FD8E98AD8}" srcId="{3823CD03-D9E8-440C-B11D-16DCCAE2321C}" destId="{EBED7497-A5F8-4CE7-92A6-509ECD65C7FC}" srcOrd="1" destOrd="0" parTransId="{1844012E-59AF-4D64-89E9-5DE8ABFF202A}" sibTransId="{18427CF9-8EA8-4ABF-9404-5D31C3030F27}"/>
    <dgm:cxn modelId="{725AF6EC-93A9-4D29-BD83-C23C1C98DE5D}" type="presOf" srcId="{3823CD03-D9E8-440C-B11D-16DCCAE2321C}" destId="{A36A2353-B0E2-4C4D-B462-CC39E9C6652E}" srcOrd="0" destOrd="0" presId="urn:microsoft.com/office/officeart/2005/8/layout/vList2"/>
    <dgm:cxn modelId="{B5B796F8-E088-472D-B351-DC3067180BE9}" srcId="{1A41564C-24A7-4646-BE6A-797EF771B6D3}" destId="{0ABF3F2F-0712-4570-BD90-1FA0FF443170}" srcOrd="1" destOrd="0" parTransId="{C72D032C-8C61-4E66-85BC-57E248203737}" sibTransId="{779D80AB-EEC1-4A4B-A33B-DB908A41A923}"/>
    <dgm:cxn modelId="{1D0C31BF-C2C1-4656-AEC1-0A8A46192EC3}" type="presParOf" srcId="{A36A2353-B0E2-4C4D-B462-CC39E9C6652E}" destId="{49FC06D3-EDBA-4573-A43D-DD4254EC5C55}" srcOrd="0" destOrd="0" presId="urn:microsoft.com/office/officeart/2005/8/layout/vList2"/>
    <dgm:cxn modelId="{290FE327-CA40-4BDD-A24F-96644528D951}" type="presParOf" srcId="{A36A2353-B0E2-4C4D-B462-CC39E9C6652E}" destId="{8EA5C0D9-B137-436A-9A15-F6BBB0250BD1}" srcOrd="1" destOrd="0" presId="urn:microsoft.com/office/officeart/2005/8/layout/vList2"/>
    <dgm:cxn modelId="{63668B78-21F0-4C01-966B-9712CC8D9317}" type="presParOf" srcId="{A36A2353-B0E2-4C4D-B462-CC39E9C6652E}" destId="{E0C3103E-DABC-4AC9-B86F-A7F248919541}" srcOrd="2" destOrd="0" presId="urn:microsoft.com/office/officeart/2005/8/layout/vList2"/>
    <dgm:cxn modelId="{50FB6A27-C6C1-416B-AA37-5E745ADB288B}" type="presParOf" srcId="{A36A2353-B0E2-4C4D-B462-CC39E9C6652E}" destId="{BBE03CDB-56EA-4D95-8AAB-45EC7BE3E4BE}"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735C2B-C46F-46C6-BD01-8A6657C9251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222B764-C13D-4BFF-A501-08562BACA27E}">
      <dgm:prSet custT="1"/>
      <dgm:spPr/>
      <dgm:t>
        <a:bodyPr/>
        <a:lstStyle/>
        <a:p>
          <a:pPr>
            <a:lnSpc>
              <a:spcPct val="100000"/>
            </a:lnSpc>
          </a:pPr>
          <a:r>
            <a:rPr lang="en-US" sz="2400" dirty="0">
              <a:latin typeface="Calibri" panose="020F0502020204030204" pitchFamily="34" charset="0"/>
              <a:cs typeface="Calibri" panose="020F0502020204030204" pitchFamily="34" charset="0"/>
            </a:rPr>
            <a:t>The UK and China maintain strong trade ties, with China being one of the UK's largest trading partners (</a:t>
          </a:r>
          <a:r>
            <a:rPr lang="pl-PL" sz="2400" dirty="0">
              <a:latin typeface="Calibri" panose="020F0502020204030204" pitchFamily="34" charset="0"/>
              <a:cs typeface="Calibri" panose="020F0502020204030204" pitchFamily="34" charset="0"/>
            </a:rPr>
            <a:t>Kostecka</a:t>
          </a:r>
          <a:r>
            <a:rPr lang="en-US" sz="2400" dirty="0">
              <a:latin typeface="Calibri" panose="020F0502020204030204" pitchFamily="34" charset="0"/>
              <a:cs typeface="Calibri" panose="020F0502020204030204" pitchFamily="34" charset="0"/>
            </a:rPr>
            <a:t> et al</a:t>
          </a:r>
          <a:r>
            <a:rPr lang="pl-PL" sz="2400" dirty="0">
              <a:latin typeface="Calibri" panose="020F0502020204030204" pitchFamily="34" charset="0"/>
              <a:cs typeface="Calibri" panose="020F0502020204030204" pitchFamily="34" charset="0"/>
            </a:rPr>
            <a:t>., 2023</a:t>
          </a:r>
          <a:r>
            <a:rPr lang="en-US" sz="2400" dirty="0">
              <a:latin typeface="Calibri" panose="020F0502020204030204" pitchFamily="34" charset="0"/>
              <a:cs typeface="Calibri" panose="020F0502020204030204" pitchFamily="34" charset="0"/>
            </a:rPr>
            <a:t>).</a:t>
          </a:r>
        </a:p>
      </dgm:t>
    </dgm:pt>
    <dgm:pt modelId="{BEC0170A-7AD6-48C7-BFB7-031C86BDC1DA}" type="parTrans" cxnId="{4390EEEE-2D40-47FA-99B4-24F6B3E3CF49}">
      <dgm:prSet/>
      <dgm:spPr/>
      <dgm:t>
        <a:bodyPr/>
        <a:lstStyle/>
        <a:p>
          <a:endParaRPr lang="en-US" sz="2400">
            <a:latin typeface="Calibri" panose="020F0502020204030204" pitchFamily="34" charset="0"/>
            <a:cs typeface="Calibri" panose="020F0502020204030204" pitchFamily="34" charset="0"/>
          </a:endParaRPr>
        </a:p>
      </dgm:t>
    </dgm:pt>
    <dgm:pt modelId="{09640AC1-9C35-4341-992E-81E4F908AC65}" type="sibTrans" cxnId="{4390EEEE-2D40-47FA-99B4-24F6B3E3CF49}">
      <dgm:prSet/>
      <dgm:spPr/>
      <dgm:t>
        <a:bodyPr/>
        <a:lstStyle/>
        <a:p>
          <a:endParaRPr lang="en-US" sz="2400">
            <a:latin typeface="Calibri" panose="020F0502020204030204" pitchFamily="34" charset="0"/>
            <a:cs typeface="Calibri" panose="020F0502020204030204" pitchFamily="34" charset="0"/>
          </a:endParaRPr>
        </a:p>
      </dgm:t>
    </dgm:pt>
    <dgm:pt modelId="{14554137-462D-4BEC-9D86-5EC4F7BEF007}">
      <dgm:prSet custT="1"/>
      <dgm:spPr/>
      <dgm:t>
        <a:bodyPr/>
        <a:lstStyle/>
        <a:p>
          <a:pPr>
            <a:lnSpc>
              <a:spcPct val="100000"/>
            </a:lnSpc>
          </a:pPr>
          <a:r>
            <a:rPr lang="en-US" sz="2400">
              <a:latin typeface="Calibri" panose="020F0502020204030204" pitchFamily="34" charset="0"/>
              <a:cs typeface="Calibri" panose="020F0502020204030204" pitchFamily="34" charset="0"/>
            </a:rPr>
            <a:t>Key industries include finance, technology, manufacturing, and education.</a:t>
          </a:r>
        </a:p>
      </dgm:t>
    </dgm:pt>
    <dgm:pt modelId="{18CCF3DA-B3C7-4AE3-A49C-83AA6343A601}" type="parTrans" cxnId="{D72DD833-E58A-43A4-967F-FEE7A63C4AA8}">
      <dgm:prSet/>
      <dgm:spPr/>
      <dgm:t>
        <a:bodyPr/>
        <a:lstStyle/>
        <a:p>
          <a:endParaRPr lang="en-US" sz="2400">
            <a:latin typeface="Calibri" panose="020F0502020204030204" pitchFamily="34" charset="0"/>
            <a:cs typeface="Calibri" panose="020F0502020204030204" pitchFamily="34" charset="0"/>
          </a:endParaRPr>
        </a:p>
      </dgm:t>
    </dgm:pt>
    <dgm:pt modelId="{30C4FA06-3C1C-49E3-9DAF-481EE6A0D982}" type="sibTrans" cxnId="{D72DD833-E58A-43A4-967F-FEE7A63C4AA8}">
      <dgm:prSet/>
      <dgm:spPr/>
      <dgm:t>
        <a:bodyPr/>
        <a:lstStyle/>
        <a:p>
          <a:endParaRPr lang="en-US" sz="2400">
            <a:latin typeface="Calibri" panose="020F0502020204030204" pitchFamily="34" charset="0"/>
            <a:cs typeface="Calibri" panose="020F0502020204030204" pitchFamily="34" charset="0"/>
          </a:endParaRPr>
        </a:p>
      </dgm:t>
    </dgm:pt>
    <dgm:pt modelId="{79ED606A-5DD3-43D1-AA84-65A3469F5A72}">
      <dgm:prSet custT="1"/>
      <dgm:spPr/>
      <dgm:t>
        <a:bodyPr/>
        <a:lstStyle/>
        <a:p>
          <a:pPr>
            <a:lnSpc>
              <a:spcPct val="100000"/>
            </a:lnSpc>
          </a:pPr>
          <a:r>
            <a:rPr lang="en-US" sz="2400">
              <a:latin typeface="Calibri" panose="020F0502020204030204" pitchFamily="34" charset="0"/>
              <a:cs typeface="Calibri" panose="020F0502020204030204" pitchFamily="34" charset="0"/>
            </a:rPr>
            <a:t>Differences in negotiation styles, relationship-building approaches, and decision-making processes create challenges in business partnerships.</a:t>
          </a:r>
        </a:p>
      </dgm:t>
    </dgm:pt>
    <dgm:pt modelId="{D1E9F60B-A74C-4297-BC77-3593D6CF4DC2}" type="parTrans" cxnId="{D1982652-EC44-4631-B9EE-6F75B0CD677C}">
      <dgm:prSet/>
      <dgm:spPr/>
      <dgm:t>
        <a:bodyPr/>
        <a:lstStyle/>
        <a:p>
          <a:endParaRPr lang="en-US" sz="2400">
            <a:latin typeface="Calibri" panose="020F0502020204030204" pitchFamily="34" charset="0"/>
            <a:cs typeface="Calibri" panose="020F0502020204030204" pitchFamily="34" charset="0"/>
          </a:endParaRPr>
        </a:p>
      </dgm:t>
    </dgm:pt>
    <dgm:pt modelId="{E30B1D47-642F-4238-AD90-DAFBCF9C0AE7}" type="sibTrans" cxnId="{D1982652-EC44-4631-B9EE-6F75B0CD677C}">
      <dgm:prSet/>
      <dgm:spPr/>
      <dgm:t>
        <a:bodyPr/>
        <a:lstStyle/>
        <a:p>
          <a:endParaRPr lang="en-US" sz="2400">
            <a:latin typeface="Calibri" panose="020F0502020204030204" pitchFamily="34" charset="0"/>
            <a:cs typeface="Calibri" panose="020F0502020204030204" pitchFamily="34" charset="0"/>
          </a:endParaRPr>
        </a:p>
      </dgm:t>
    </dgm:pt>
    <dgm:pt modelId="{E1CC2071-99F7-493B-98EF-3935F3BBBA03}" type="pres">
      <dgm:prSet presAssocID="{14735C2B-C46F-46C6-BD01-8A6657C92516}" presName="root" presStyleCnt="0">
        <dgm:presLayoutVars>
          <dgm:dir/>
          <dgm:resizeHandles val="exact"/>
        </dgm:presLayoutVars>
      </dgm:prSet>
      <dgm:spPr/>
    </dgm:pt>
    <dgm:pt modelId="{78A2B16F-0495-401D-8505-A5C605FD98A0}" type="pres">
      <dgm:prSet presAssocID="{5222B764-C13D-4BFF-A501-08562BACA27E}" presName="compNode" presStyleCnt="0"/>
      <dgm:spPr/>
    </dgm:pt>
    <dgm:pt modelId="{19658B88-3E76-4EF5-B6E9-441737F80793}" type="pres">
      <dgm:prSet presAssocID="{5222B764-C13D-4BFF-A501-08562BACA27E}" presName="bgRect" presStyleLbl="bgShp" presStyleIdx="0" presStyleCnt="3"/>
      <dgm:spPr/>
    </dgm:pt>
    <dgm:pt modelId="{0F1455BB-9D1C-43DD-8A08-0B93526D7201}" type="pres">
      <dgm:prSet presAssocID="{5222B764-C13D-4BFF-A501-08562BACA27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Yuan"/>
        </a:ext>
      </dgm:extLst>
    </dgm:pt>
    <dgm:pt modelId="{CD3870F8-742A-44BB-B4EC-0ADC2560583B}" type="pres">
      <dgm:prSet presAssocID="{5222B764-C13D-4BFF-A501-08562BACA27E}" presName="spaceRect" presStyleCnt="0"/>
      <dgm:spPr/>
    </dgm:pt>
    <dgm:pt modelId="{D5F4FC8C-0D77-4BE1-90C9-77C42532E61F}" type="pres">
      <dgm:prSet presAssocID="{5222B764-C13D-4BFF-A501-08562BACA27E}" presName="parTx" presStyleLbl="revTx" presStyleIdx="0" presStyleCnt="3">
        <dgm:presLayoutVars>
          <dgm:chMax val="0"/>
          <dgm:chPref val="0"/>
        </dgm:presLayoutVars>
      </dgm:prSet>
      <dgm:spPr/>
    </dgm:pt>
    <dgm:pt modelId="{75181AF7-EAB9-4A99-9625-CE745AD777DB}" type="pres">
      <dgm:prSet presAssocID="{09640AC1-9C35-4341-992E-81E4F908AC65}" presName="sibTrans" presStyleCnt="0"/>
      <dgm:spPr/>
    </dgm:pt>
    <dgm:pt modelId="{49013271-9505-4273-90DD-2338129CAF62}" type="pres">
      <dgm:prSet presAssocID="{14554137-462D-4BEC-9D86-5EC4F7BEF007}" presName="compNode" presStyleCnt="0"/>
      <dgm:spPr/>
    </dgm:pt>
    <dgm:pt modelId="{CC37086B-B5A5-4F99-A673-FE880808E87B}" type="pres">
      <dgm:prSet presAssocID="{14554137-462D-4BEC-9D86-5EC4F7BEF007}" presName="bgRect" presStyleLbl="bgShp" presStyleIdx="1" presStyleCnt="3"/>
      <dgm:spPr/>
    </dgm:pt>
    <dgm:pt modelId="{7591B472-0701-46EF-A24F-68C412F4A3D0}" type="pres">
      <dgm:prSet presAssocID="{14554137-462D-4BEC-9D86-5EC4F7BEF00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ey"/>
        </a:ext>
      </dgm:extLst>
    </dgm:pt>
    <dgm:pt modelId="{DB799FEE-18DA-4034-8556-D0E9D597A42F}" type="pres">
      <dgm:prSet presAssocID="{14554137-462D-4BEC-9D86-5EC4F7BEF007}" presName="spaceRect" presStyleCnt="0"/>
      <dgm:spPr/>
    </dgm:pt>
    <dgm:pt modelId="{F041FADE-831D-46DF-BBC8-E9F0E120D249}" type="pres">
      <dgm:prSet presAssocID="{14554137-462D-4BEC-9D86-5EC4F7BEF007}" presName="parTx" presStyleLbl="revTx" presStyleIdx="1" presStyleCnt="3">
        <dgm:presLayoutVars>
          <dgm:chMax val="0"/>
          <dgm:chPref val="0"/>
        </dgm:presLayoutVars>
      </dgm:prSet>
      <dgm:spPr/>
    </dgm:pt>
    <dgm:pt modelId="{8167F11D-BDB7-41F5-8D20-C4DE5C6EE5A8}" type="pres">
      <dgm:prSet presAssocID="{30C4FA06-3C1C-49E3-9DAF-481EE6A0D982}" presName="sibTrans" presStyleCnt="0"/>
      <dgm:spPr/>
    </dgm:pt>
    <dgm:pt modelId="{47CADE7B-14A7-461A-8CD2-AD04D65E9121}" type="pres">
      <dgm:prSet presAssocID="{79ED606A-5DD3-43D1-AA84-65A3469F5A72}" presName="compNode" presStyleCnt="0"/>
      <dgm:spPr/>
    </dgm:pt>
    <dgm:pt modelId="{47630592-01E8-455B-BDD8-E0BB608025A7}" type="pres">
      <dgm:prSet presAssocID="{79ED606A-5DD3-43D1-AA84-65A3469F5A72}" presName="bgRect" presStyleLbl="bgShp" presStyleIdx="2" presStyleCnt="3"/>
      <dgm:spPr/>
    </dgm:pt>
    <dgm:pt modelId="{F603911E-4BAB-4FA4-8D70-10029DD49E59}" type="pres">
      <dgm:prSet presAssocID="{79ED606A-5DD3-43D1-AA84-65A3469F5A7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7A241D31-0BC5-4A77-BB69-5FC8CD7C5055}" type="pres">
      <dgm:prSet presAssocID="{79ED606A-5DD3-43D1-AA84-65A3469F5A72}" presName="spaceRect" presStyleCnt="0"/>
      <dgm:spPr/>
    </dgm:pt>
    <dgm:pt modelId="{0EB87C93-F4C1-4D79-9420-6C06A2D22D38}" type="pres">
      <dgm:prSet presAssocID="{79ED606A-5DD3-43D1-AA84-65A3469F5A72}" presName="parTx" presStyleLbl="revTx" presStyleIdx="2" presStyleCnt="3">
        <dgm:presLayoutVars>
          <dgm:chMax val="0"/>
          <dgm:chPref val="0"/>
        </dgm:presLayoutVars>
      </dgm:prSet>
      <dgm:spPr/>
    </dgm:pt>
  </dgm:ptLst>
  <dgm:cxnLst>
    <dgm:cxn modelId="{5EAE1C08-BFCC-4BB5-A903-BF270B19D322}" type="presOf" srcId="{5222B764-C13D-4BFF-A501-08562BACA27E}" destId="{D5F4FC8C-0D77-4BE1-90C9-77C42532E61F}" srcOrd="0" destOrd="0" presId="urn:microsoft.com/office/officeart/2018/2/layout/IconVerticalSolidList"/>
    <dgm:cxn modelId="{D72DD833-E58A-43A4-967F-FEE7A63C4AA8}" srcId="{14735C2B-C46F-46C6-BD01-8A6657C92516}" destId="{14554137-462D-4BEC-9D86-5EC4F7BEF007}" srcOrd="1" destOrd="0" parTransId="{18CCF3DA-B3C7-4AE3-A49C-83AA6343A601}" sibTransId="{30C4FA06-3C1C-49E3-9DAF-481EE6A0D982}"/>
    <dgm:cxn modelId="{8FC53946-09E4-409F-AB47-C4E2A19669ED}" type="presOf" srcId="{79ED606A-5DD3-43D1-AA84-65A3469F5A72}" destId="{0EB87C93-F4C1-4D79-9420-6C06A2D22D38}" srcOrd="0" destOrd="0" presId="urn:microsoft.com/office/officeart/2018/2/layout/IconVerticalSolidList"/>
    <dgm:cxn modelId="{D1982652-EC44-4631-B9EE-6F75B0CD677C}" srcId="{14735C2B-C46F-46C6-BD01-8A6657C92516}" destId="{79ED606A-5DD3-43D1-AA84-65A3469F5A72}" srcOrd="2" destOrd="0" parTransId="{D1E9F60B-A74C-4297-BC77-3593D6CF4DC2}" sibTransId="{E30B1D47-642F-4238-AD90-DAFBCF9C0AE7}"/>
    <dgm:cxn modelId="{245BBFCF-EF77-47F4-87B6-97D51A0D348F}" type="presOf" srcId="{14554137-462D-4BEC-9D86-5EC4F7BEF007}" destId="{F041FADE-831D-46DF-BBC8-E9F0E120D249}" srcOrd="0" destOrd="0" presId="urn:microsoft.com/office/officeart/2018/2/layout/IconVerticalSolidList"/>
    <dgm:cxn modelId="{C0C109E8-0F26-4FF8-86B2-18AAF8F25B5C}" type="presOf" srcId="{14735C2B-C46F-46C6-BD01-8A6657C92516}" destId="{E1CC2071-99F7-493B-98EF-3935F3BBBA03}" srcOrd="0" destOrd="0" presId="urn:microsoft.com/office/officeart/2018/2/layout/IconVerticalSolidList"/>
    <dgm:cxn modelId="{4390EEEE-2D40-47FA-99B4-24F6B3E3CF49}" srcId="{14735C2B-C46F-46C6-BD01-8A6657C92516}" destId="{5222B764-C13D-4BFF-A501-08562BACA27E}" srcOrd="0" destOrd="0" parTransId="{BEC0170A-7AD6-48C7-BFB7-031C86BDC1DA}" sibTransId="{09640AC1-9C35-4341-992E-81E4F908AC65}"/>
    <dgm:cxn modelId="{AFC0AD4C-9FBF-4BA7-8CD6-24E23EB6FCB6}" type="presParOf" srcId="{E1CC2071-99F7-493B-98EF-3935F3BBBA03}" destId="{78A2B16F-0495-401D-8505-A5C605FD98A0}" srcOrd="0" destOrd="0" presId="urn:microsoft.com/office/officeart/2018/2/layout/IconVerticalSolidList"/>
    <dgm:cxn modelId="{B67B8461-EDEE-4CD2-A6BF-725CED848890}" type="presParOf" srcId="{78A2B16F-0495-401D-8505-A5C605FD98A0}" destId="{19658B88-3E76-4EF5-B6E9-441737F80793}" srcOrd="0" destOrd="0" presId="urn:microsoft.com/office/officeart/2018/2/layout/IconVerticalSolidList"/>
    <dgm:cxn modelId="{6741012F-6981-4CC6-82B8-D598AD9BD8BD}" type="presParOf" srcId="{78A2B16F-0495-401D-8505-A5C605FD98A0}" destId="{0F1455BB-9D1C-43DD-8A08-0B93526D7201}" srcOrd="1" destOrd="0" presId="urn:microsoft.com/office/officeart/2018/2/layout/IconVerticalSolidList"/>
    <dgm:cxn modelId="{7196888E-FF32-44CC-B3BA-43CE5AB36981}" type="presParOf" srcId="{78A2B16F-0495-401D-8505-A5C605FD98A0}" destId="{CD3870F8-742A-44BB-B4EC-0ADC2560583B}" srcOrd="2" destOrd="0" presId="urn:microsoft.com/office/officeart/2018/2/layout/IconVerticalSolidList"/>
    <dgm:cxn modelId="{9C0BFD23-2BA1-4A35-A3A6-D485BD0819E3}" type="presParOf" srcId="{78A2B16F-0495-401D-8505-A5C605FD98A0}" destId="{D5F4FC8C-0D77-4BE1-90C9-77C42532E61F}" srcOrd="3" destOrd="0" presId="urn:microsoft.com/office/officeart/2018/2/layout/IconVerticalSolidList"/>
    <dgm:cxn modelId="{04D9E10E-107B-4380-838E-B56F8AEC0996}" type="presParOf" srcId="{E1CC2071-99F7-493B-98EF-3935F3BBBA03}" destId="{75181AF7-EAB9-4A99-9625-CE745AD777DB}" srcOrd="1" destOrd="0" presId="urn:microsoft.com/office/officeart/2018/2/layout/IconVerticalSolidList"/>
    <dgm:cxn modelId="{2AAF81AD-83E2-4837-9E3F-04D2BCA507A9}" type="presParOf" srcId="{E1CC2071-99F7-493B-98EF-3935F3BBBA03}" destId="{49013271-9505-4273-90DD-2338129CAF62}" srcOrd="2" destOrd="0" presId="urn:microsoft.com/office/officeart/2018/2/layout/IconVerticalSolidList"/>
    <dgm:cxn modelId="{BAAE65C3-BE4E-4B83-888A-52505CF3875B}" type="presParOf" srcId="{49013271-9505-4273-90DD-2338129CAF62}" destId="{CC37086B-B5A5-4F99-A673-FE880808E87B}" srcOrd="0" destOrd="0" presId="urn:microsoft.com/office/officeart/2018/2/layout/IconVerticalSolidList"/>
    <dgm:cxn modelId="{C7D5B49F-0FAC-4D0E-8E7A-7D4698402C4D}" type="presParOf" srcId="{49013271-9505-4273-90DD-2338129CAF62}" destId="{7591B472-0701-46EF-A24F-68C412F4A3D0}" srcOrd="1" destOrd="0" presId="urn:microsoft.com/office/officeart/2018/2/layout/IconVerticalSolidList"/>
    <dgm:cxn modelId="{FCDA56F5-BDBC-4EE1-AE8D-4EB220FD01AF}" type="presParOf" srcId="{49013271-9505-4273-90DD-2338129CAF62}" destId="{DB799FEE-18DA-4034-8556-D0E9D597A42F}" srcOrd="2" destOrd="0" presId="urn:microsoft.com/office/officeart/2018/2/layout/IconVerticalSolidList"/>
    <dgm:cxn modelId="{9E87C8BB-48C9-4423-A2C8-1C1E94098B35}" type="presParOf" srcId="{49013271-9505-4273-90DD-2338129CAF62}" destId="{F041FADE-831D-46DF-BBC8-E9F0E120D249}" srcOrd="3" destOrd="0" presId="urn:microsoft.com/office/officeart/2018/2/layout/IconVerticalSolidList"/>
    <dgm:cxn modelId="{F9CB3ADC-BABD-4BB8-8FBA-E6C6B3195660}" type="presParOf" srcId="{E1CC2071-99F7-493B-98EF-3935F3BBBA03}" destId="{8167F11D-BDB7-41F5-8D20-C4DE5C6EE5A8}" srcOrd="3" destOrd="0" presId="urn:microsoft.com/office/officeart/2018/2/layout/IconVerticalSolidList"/>
    <dgm:cxn modelId="{85656CDB-B01F-4BDF-81E1-139A75908817}" type="presParOf" srcId="{E1CC2071-99F7-493B-98EF-3935F3BBBA03}" destId="{47CADE7B-14A7-461A-8CD2-AD04D65E9121}" srcOrd="4" destOrd="0" presId="urn:microsoft.com/office/officeart/2018/2/layout/IconVerticalSolidList"/>
    <dgm:cxn modelId="{AEF4F262-0B56-46BF-A2E4-222B91193F68}" type="presParOf" srcId="{47CADE7B-14A7-461A-8CD2-AD04D65E9121}" destId="{47630592-01E8-455B-BDD8-E0BB608025A7}" srcOrd="0" destOrd="0" presId="urn:microsoft.com/office/officeart/2018/2/layout/IconVerticalSolidList"/>
    <dgm:cxn modelId="{C7F0CD24-8396-470D-992F-57A8243FD6BA}" type="presParOf" srcId="{47CADE7B-14A7-461A-8CD2-AD04D65E9121}" destId="{F603911E-4BAB-4FA4-8D70-10029DD49E59}" srcOrd="1" destOrd="0" presId="urn:microsoft.com/office/officeart/2018/2/layout/IconVerticalSolidList"/>
    <dgm:cxn modelId="{C2F8D7E1-A86D-457E-9EE7-6CD4BE76F5DF}" type="presParOf" srcId="{47CADE7B-14A7-461A-8CD2-AD04D65E9121}" destId="{7A241D31-0BC5-4A77-BB69-5FC8CD7C5055}" srcOrd="2" destOrd="0" presId="urn:microsoft.com/office/officeart/2018/2/layout/IconVerticalSolidList"/>
    <dgm:cxn modelId="{D7A09690-DB20-4226-9C74-03D9DEA1A239}" type="presParOf" srcId="{47CADE7B-14A7-461A-8CD2-AD04D65E9121}" destId="{0EB87C93-F4C1-4D79-9420-6C06A2D22D3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EA3691-8A68-4C65-8B1D-618C1876E7C4}"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9177B8BD-40DE-49BA-ABFA-0531981576B6}">
      <dgm:prSet custT="1"/>
      <dgm:spPr/>
      <dgm:t>
        <a:bodyPr/>
        <a:lstStyle/>
        <a:p>
          <a:r>
            <a:rPr lang="en-US" sz="3200" b="1"/>
            <a:t>Successful Example:</a:t>
          </a:r>
          <a:r>
            <a:rPr lang="en-US" sz="3200"/>
            <a:t> </a:t>
          </a:r>
        </a:p>
      </dgm:t>
    </dgm:pt>
    <dgm:pt modelId="{BA958217-1055-4264-91BF-D3D755EF5159}" type="parTrans" cxnId="{F706B15E-5533-4CC8-B6D7-2E0D63F94708}">
      <dgm:prSet/>
      <dgm:spPr/>
      <dgm:t>
        <a:bodyPr/>
        <a:lstStyle/>
        <a:p>
          <a:endParaRPr lang="en-US"/>
        </a:p>
      </dgm:t>
    </dgm:pt>
    <dgm:pt modelId="{2F6089B2-56FB-4C8E-9F15-EF6F613FE445}" type="sibTrans" cxnId="{F706B15E-5533-4CC8-B6D7-2E0D63F94708}">
      <dgm:prSet/>
      <dgm:spPr/>
      <dgm:t>
        <a:bodyPr/>
        <a:lstStyle/>
        <a:p>
          <a:endParaRPr lang="en-US"/>
        </a:p>
      </dgm:t>
    </dgm:pt>
    <dgm:pt modelId="{AE3E5720-A572-44D6-A3C1-85575D8E96A8}">
      <dgm:prSet custT="1"/>
      <dgm:spPr/>
      <dgm:t>
        <a:bodyPr/>
        <a:lstStyle/>
        <a:p>
          <a:r>
            <a:rPr lang="en-US" sz="2800" dirty="0">
              <a:latin typeface="Calibri" panose="020F0502020204030204" pitchFamily="34" charset="0"/>
              <a:cs typeface="Calibri" panose="020F0502020204030204" pitchFamily="34" charset="0"/>
            </a:rPr>
            <a:t>Companies like HSBC and Jaguar Land Rover have successfully navigated UK-China relations by respecting cultural norms and prioritizing relationship-building (Thomas, D.C. and </a:t>
          </a:r>
          <a:r>
            <a:rPr lang="en-US" sz="2800" dirty="0" err="1">
              <a:latin typeface="Calibri" panose="020F0502020204030204" pitchFamily="34" charset="0"/>
              <a:cs typeface="Calibri" panose="020F0502020204030204" pitchFamily="34" charset="0"/>
            </a:rPr>
            <a:t>Inkson</a:t>
          </a:r>
          <a:r>
            <a:rPr lang="en-US" sz="2800" dirty="0">
              <a:latin typeface="Calibri" panose="020F0502020204030204" pitchFamily="34" charset="0"/>
              <a:cs typeface="Calibri" panose="020F0502020204030204" pitchFamily="34" charset="0"/>
            </a:rPr>
            <a:t>, K.C., 2017).</a:t>
          </a:r>
        </a:p>
      </dgm:t>
    </dgm:pt>
    <dgm:pt modelId="{E3F6E0C1-1279-4EB4-BBDE-95F630D70BC9}" type="parTrans" cxnId="{6115F6F1-4795-45FF-BBD9-9617280F5738}">
      <dgm:prSet/>
      <dgm:spPr/>
      <dgm:t>
        <a:bodyPr/>
        <a:lstStyle/>
        <a:p>
          <a:endParaRPr lang="en-US"/>
        </a:p>
      </dgm:t>
    </dgm:pt>
    <dgm:pt modelId="{102E3102-9B42-40AF-BD1B-134B75E0BCA8}" type="sibTrans" cxnId="{6115F6F1-4795-45FF-BBD9-9617280F5738}">
      <dgm:prSet/>
      <dgm:spPr/>
      <dgm:t>
        <a:bodyPr/>
        <a:lstStyle/>
        <a:p>
          <a:endParaRPr lang="en-US"/>
        </a:p>
      </dgm:t>
    </dgm:pt>
    <dgm:pt modelId="{82D82303-0694-46D0-B8E1-8FCF6FE2FA6A}">
      <dgm:prSet custT="1"/>
      <dgm:spPr/>
      <dgm:t>
        <a:bodyPr/>
        <a:lstStyle/>
        <a:p>
          <a:r>
            <a:rPr lang="en-US" sz="3200" b="1"/>
            <a:t>Failed Example:</a:t>
          </a:r>
          <a:r>
            <a:rPr lang="en-US" sz="3200"/>
            <a:t> </a:t>
          </a:r>
        </a:p>
      </dgm:t>
    </dgm:pt>
    <dgm:pt modelId="{D6939E24-3893-42BA-AAEC-A2778A726C60}" type="parTrans" cxnId="{9C4DB211-1CCC-4014-8220-51E2F5FBCCD0}">
      <dgm:prSet/>
      <dgm:spPr/>
      <dgm:t>
        <a:bodyPr/>
        <a:lstStyle/>
        <a:p>
          <a:endParaRPr lang="en-US"/>
        </a:p>
      </dgm:t>
    </dgm:pt>
    <dgm:pt modelId="{EDEE7C4F-060A-45A8-87A2-1A8CE586523D}" type="sibTrans" cxnId="{9C4DB211-1CCC-4014-8220-51E2F5FBCCD0}">
      <dgm:prSet/>
      <dgm:spPr/>
      <dgm:t>
        <a:bodyPr/>
        <a:lstStyle/>
        <a:p>
          <a:endParaRPr lang="en-US"/>
        </a:p>
      </dgm:t>
    </dgm:pt>
    <dgm:pt modelId="{AD2DB114-E750-4CDE-BDD3-BE811C90DE62}">
      <dgm:prSet custT="1"/>
      <dgm:spPr/>
      <dgm:t>
        <a:bodyPr/>
        <a:lstStyle/>
        <a:p>
          <a:r>
            <a:rPr lang="en-US" sz="2800" dirty="0">
              <a:latin typeface="Calibri" panose="020F0502020204030204" pitchFamily="34" charset="0"/>
              <a:cs typeface="Calibri" panose="020F0502020204030204" pitchFamily="34" charset="0"/>
            </a:rPr>
            <a:t>Some Western firms have struggled due to a lack of cultural understanding, leading to lost deals or conflicts in negotiations.</a:t>
          </a:r>
        </a:p>
      </dgm:t>
    </dgm:pt>
    <dgm:pt modelId="{981755D7-8D3D-47D7-9774-87B90FB21025}" type="parTrans" cxnId="{C3B50688-5532-4901-9EB1-0EBB31C2706E}">
      <dgm:prSet/>
      <dgm:spPr/>
      <dgm:t>
        <a:bodyPr/>
        <a:lstStyle/>
        <a:p>
          <a:endParaRPr lang="en-US"/>
        </a:p>
      </dgm:t>
    </dgm:pt>
    <dgm:pt modelId="{AB6A4F3A-41A8-4E65-8EEF-26B16F085ADB}" type="sibTrans" cxnId="{C3B50688-5532-4901-9EB1-0EBB31C2706E}">
      <dgm:prSet/>
      <dgm:spPr/>
      <dgm:t>
        <a:bodyPr/>
        <a:lstStyle/>
        <a:p>
          <a:endParaRPr lang="en-US"/>
        </a:p>
      </dgm:t>
    </dgm:pt>
    <dgm:pt modelId="{4D2F87FF-ED11-48C1-9152-F4F38B9E1608}" type="pres">
      <dgm:prSet presAssocID="{37EA3691-8A68-4C65-8B1D-618C1876E7C4}" presName="Name0" presStyleCnt="0">
        <dgm:presLayoutVars>
          <dgm:dir/>
          <dgm:animLvl val="lvl"/>
          <dgm:resizeHandles val="exact"/>
        </dgm:presLayoutVars>
      </dgm:prSet>
      <dgm:spPr/>
    </dgm:pt>
    <dgm:pt modelId="{D48ED638-109F-4BFC-8BFF-CA0DF125EB4F}" type="pres">
      <dgm:prSet presAssocID="{9177B8BD-40DE-49BA-ABFA-0531981576B6}" presName="composite" presStyleCnt="0"/>
      <dgm:spPr/>
    </dgm:pt>
    <dgm:pt modelId="{638B65FE-3109-45DA-82EF-9B653E8F56BF}" type="pres">
      <dgm:prSet presAssocID="{9177B8BD-40DE-49BA-ABFA-0531981576B6}" presName="parTx" presStyleLbl="alignNode1" presStyleIdx="0" presStyleCnt="2">
        <dgm:presLayoutVars>
          <dgm:chMax val="0"/>
          <dgm:chPref val="0"/>
          <dgm:bulletEnabled val="1"/>
        </dgm:presLayoutVars>
      </dgm:prSet>
      <dgm:spPr/>
    </dgm:pt>
    <dgm:pt modelId="{3BE821A9-33F5-42C5-B6C3-0A28A00280C9}" type="pres">
      <dgm:prSet presAssocID="{9177B8BD-40DE-49BA-ABFA-0531981576B6}" presName="desTx" presStyleLbl="alignAccFollowNode1" presStyleIdx="0" presStyleCnt="2">
        <dgm:presLayoutVars>
          <dgm:bulletEnabled val="1"/>
        </dgm:presLayoutVars>
      </dgm:prSet>
      <dgm:spPr/>
    </dgm:pt>
    <dgm:pt modelId="{FD01F1A6-5EC3-4952-84C6-42F390E631DB}" type="pres">
      <dgm:prSet presAssocID="{2F6089B2-56FB-4C8E-9F15-EF6F613FE445}" presName="space" presStyleCnt="0"/>
      <dgm:spPr/>
    </dgm:pt>
    <dgm:pt modelId="{88985D72-A757-4A8D-8D64-45B1AA6D68E8}" type="pres">
      <dgm:prSet presAssocID="{82D82303-0694-46D0-B8E1-8FCF6FE2FA6A}" presName="composite" presStyleCnt="0"/>
      <dgm:spPr/>
    </dgm:pt>
    <dgm:pt modelId="{DE23C94B-4655-4720-B357-85F940DC4E3A}" type="pres">
      <dgm:prSet presAssocID="{82D82303-0694-46D0-B8E1-8FCF6FE2FA6A}" presName="parTx" presStyleLbl="alignNode1" presStyleIdx="1" presStyleCnt="2">
        <dgm:presLayoutVars>
          <dgm:chMax val="0"/>
          <dgm:chPref val="0"/>
          <dgm:bulletEnabled val="1"/>
        </dgm:presLayoutVars>
      </dgm:prSet>
      <dgm:spPr/>
    </dgm:pt>
    <dgm:pt modelId="{0A4E86BF-5AB8-4041-87A5-8BC0A4723999}" type="pres">
      <dgm:prSet presAssocID="{82D82303-0694-46D0-B8E1-8FCF6FE2FA6A}" presName="desTx" presStyleLbl="alignAccFollowNode1" presStyleIdx="1" presStyleCnt="2">
        <dgm:presLayoutVars>
          <dgm:bulletEnabled val="1"/>
        </dgm:presLayoutVars>
      </dgm:prSet>
      <dgm:spPr/>
    </dgm:pt>
  </dgm:ptLst>
  <dgm:cxnLst>
    <dgm:cxn modelId="{9C4DB211-1CCC-4014-8220-51E2F5FBCCD0}" srcId="{37EA3691-8A68-4C65-8B1D-618C1876E7C4}" destId="{82D82303-0694-46D0-B8E1-8FCF6FE2FA6A}" srcOrd="1" destOrd="0" parTransId="{D6939E24-3893-42BA-AAEC-A2778A726C60}" sibTransId="{EDEE7C4F-060A-45A8-87A2-1A8CE586523D}"/>
    <dgm:cxn modelId="{D9C08C2E-2972-410C-BA1C-7173F2BF8F4D}" type="presOf" srcId="{AD2DB114-E750-4CDE-BDD3-BE811C90DE62}" destId="{0A4E86BF-5AB8-4041-87A5-8BC0A4723999}" srcOrd="0" destOrd="0" presId="urn:microsoft.com/office/officeart/2005/8/layout/hList1"/>
    <dgm:cxn modelId="{79722531-AEE4-4924-A288-9FA240FE090A}" type="presOf" srcId="{9177B8BD-40DE-49BA-ABFA-0531981576B6}" destId="{638B65FE-3109-45DA-82EF-9B653E8F56BF}" srcOrd="0" destOrd="0" presId="urn:microsoft.com/office/officeart/2005/8/layout/hList1"/>
    <dgm:cxn modelId="{F706B15E-5533-4CC8-B6D7-2E0D63F94708}" srcId="{37EA3691-8A68-4C65-8B1D-618C1876E7C4}" destId="{9177B8BD-40DE-49BA-ABFA-0531981576B6}" srcOrd="0" destOrd="0" parTransId="{BA958217-1055-4264-91BF-D3D755EF5159}" sibTransId="{2F6089B2-56FB-4C8E-9F15-EF6F613FE445}"/>
    <dgm:cxn modelId="{C3B50688-5532-4901-9EB1-0EBB31C2706E}" srcId="{82D82303-0694-46D0-B8E1-8FCF6FE2FA6A}" destId="{AD2DB114-E750-4CDE-BDD3-BE811C90DE62}" srcOrd="0" destOrd="0" parTransId="{981755D7-8D3D-47D7-9774-87B90FB21025}" sibTransId="{AB6A4F3A-41A8-4E65-8EEF-26B16F085ADB}"/>
    <dgm:cxn modelId="{BD671D91-A89D-43A7-BAA9-5FC5CF1B38DC}" type="presOf" srcId="{AE3E5720-A572-44D6-A3C1-85575D8E96A8}" destId="{3BE821A9-33F5-42C5-B6C3-0A28A00280C9}" srcOrd="0" destOrd="0" presId="urn:microsoft.com/office/officeart/2005/8/layout/hList1"/>
    <dgm:cxn modelId="{85BFF0A7-DB19-45D1-B125-AF082D9D1EAE}" type="presOf" srcId="{82D82303-0694-46D0-B8E1-8FCF6FE2FA6A}" destId="{DE23C94B-4655-4720-B357-85F940DC4E3A}" srcOrd="0" destOrd="0" presId="urn:microsoft.com/office/officeart/2005/8/layout/hList1"/>
    <dgm:cxn modelId="{414A2EB9-8401-4840-BCB3-A0BE6EDE187C}" type="presOf" srcId="{37EA3691-8A68-4C65-8B1D-618C1876E7C4}" destId="{4D2F87FF-ED11-48C1-9152-F4F38B9E1608}" srcOrd="0" destOrd="0" presId="urn:microsoft.com/office/officeart/2005/8/layout/hList1"/>
    <dgm:cxn modelId="{6115F6F1-4795-45FF-BBD9-9617280F5738}" srcId="{9177B8BD-40DE-49BA-ABFA-0531981576B6}" destId="{AE3E5720-A572-44D6-A3C1-85575D8E96A8}" srcOrd="0" destOrd="0" parTransId="{E3F6E0C1-1279-4EB4-BBDE-95F630D70BC9}" sibTransId="{102E3102-9B42-40AF-BD1B-134B75E0BCA8}"/>
    <dgm:cxn modelId="{746378A0-4281-4B35-89A8-16010DA38DAA}" type="presParOf" srcId="{4D2F87FF-ED11-48C1-9152-F4F38B9E1608}" destId="{D48ED638-109F-4BFC-8BFF-CA0DF125EB4F}" srcOrd="0" destOrd="0" presId="urn:microsoft.com/office/officeart/2005/8/layout/hList1"/>
    <dgm:cxn modelId="{F1DC8EF1-9941-475E-98C7-C81123D6F1C9}" type="presParOf" srcId="{D48ED638-109F-4BFC-8BFF-CA0DF125EB4F}" destId="{638B65FE-3109-45DA-82EF-9B653E8F56BF}" srcOrd="0" destOrd="0" presId="urn:microsoft.com/office/officeart/2005/8/layout/hList1"/>
    <dgm:cxn modelId="{4513A3A1-58D7-4FBF-921F-46CE7A87171C}" type="presParOf" srcId="{D48ED638-109F-4BFC-8BFF-CA0DF125EB4F}" destId="{3BE821A9-33F5-42C5-B6C3-0A28A00280C9}" srcOrd="1" destOrd="0" presId="urn:microsoft.com/office/officeart/2005/8/layout/hList1"/>
    <dgm:cxn modelId="{7A469B77-774D-45E7-992C-FDAAA6A84364}" type="presParOf" srcId="{4D2F87FF-ED11-48C1-9152-F4F38B9E1608}" destId="{FD01F1A6-5EC3-4952-84C6-42F390E631DB}" srcOrd="1" destOrd="0" presId="urn:microsoft.com/office/officeart/2005/8/layout/hList1"/>
    <dgm:cxn modelId="{E6918A5A-2362-4E02-BE70-F65D49897672}" type="presParOf" srcId="{4D2F87FF-ED11-48C1-9152-F4F38B9E1608}" destId="{88985D72-A757-4A8D-8D64-45B1AA6D68E8}" srcOrd="2" destOrd="0" presId="urn:microsoft.com/office/officeart/2005/8/layout/hList1"/>
    <dgm:cxn modelId="{701C674D-5769-4434-9804-0641AC5342BA}" type="presParOf" srcId="{88985D72-A757-4A8D-8D64-45B1AA6D68E8}" destId="{DE23C94B-4655-4720-B357-85F940DC4E3A}" srcOrd="0" destOrd="0" presId="urn:microsoft.com/office/officeart/2005/8/layout/hList1"/>
    <dgm:cxn modelId="{C1749AC1-C905-4471-9216-4915349F45ED}" type="presParOf" srcId="{88985D72-A757-4A8D-8D64-45B1AA6D68E8}" destId="{0A4E86BF-5AB8-4041-87A5-8BC0A4723999}"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C06D3-EDBA-4573-A43D-DD4254EC5C55}">
      <dsp:nvSpPr>
        <dsp:cNvPr id="0" name=""/>
        <dsp:cNvSpPr/>
      </dsp:nvSpPr>
      <dsp:spPr>
        <a:xfrm>
          <a:off x="0" y="0"/>
          <a:ext cx="10916265" cy="8072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Calibri" panose="020F0502020204030204" pitchFamily="34" charset="0"/>
              <a:cs typeface="Calibri" panose="020F0502020204030204" pitchFamily="34" charset="0"/>
            </a:rPr>
            <a:t>Defining Cross-Cultural Negotiations</a:t>
          </a:r>
          <a:endParaRPr lang="en-US" sz="2400" kern="1200" dirty="0">
            <a:latin typeface="Calibri" panose="020F0502020204030204" pitchFamily="34" charset="0"/>
            <a:cs typeface="Calibri" panose="020F0502020204030204" pitchFamily="34" charset="0"/>
          </a:endParaRPr>
        </a:p>
      </dsp:txBody>
      <dsp:txXfrm>
        <a:off x="39405" y="39405"/>
        <a:ext cx="10837455" cy="728415"/>
      </dsp:txXfrm>
    </dsp:sp>
    <dsp:sp modelId="{8EA5C0D9-B137-436A-9A15-F6BBB0250BD1}">
      <dsp:nvSpPr>
        <dsp:cNvPr id="0" name=""/>
        <dsp:cNvSpPr/>
      </dsp:nvSpPr>
      <dsp:spPr>
        <a:xfrm>
          <a:off x="0" y="858427"/>
          <a:ext cx="10916265" cy="1244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6591"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cs typeface="Calibri" panose="020F0502020204030204" pitchFamily="34" charset="0"/>
            </a:rPr>
            <a:t>Cross-cultural negotiations involve business discussions between parties from different cultural backgrounds (Hofstede, 2001).</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cs typeface="Calibri" panose="020F0502020204030204" pitchFamily="34" charset="0"/>
            </a:rPr>
            <a:t>Cultural differences influence communication, decision-making, and business etiquette, impacting negotiation outcomes.</a:t>
          </a:r>
        </a:p>
      </dsp:txBody>
      <dsp:txXfrm>
        <a:off x="0" y="858427"/>
        <a:ext cx="10916265" cy="1244587"/>
      </dsp:txXfrm>
    </dsp:sp>
    <dsp:sp modelId="{E0C3103E-DABC-4AC9-B86F-A7F248919541}">
      <dsp:nvSpPr>
        <dsp:cNvPr id="0" name=""/>
        <dsp:cNvSpPr/>
      </dsp:nvSpPr>
      <dsp:spPr>
        <a:xfrm>
          <a:off x="0" y="2151726"/>
          <a:ext cx="10916265" cy="74549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latin typeface="Calibri" panose="020F0502020204030204" pitchFamily="34" charset="0"/>
              <a:cs typeface="Calibri" panose="020F0502020204030204" pitchFamily="34" charset="0"/>
            </a:rPr>
            <a:t>The Role of Cultural Understanding in International Business</a:t>
          </a:r>
          <a:endParaRPr lang="en-US" sz="2400" kern="1200">
            <a:latin typeface="Calibri" panose="020F0502020204030204" pitchFamily="34" charset="0"/>
            <a:cs typeface="Calibri" panose="020F0502020204030204" pitchFamily="34" charset="0"/>
          </a:endParaRPr>
        </a:p>
      </dsp:txBody>
      <dsp:txXfrm>
        <a:off x="36392" y="2188118"/>
        <a:ext cx="10843481" cy="672712"/>
      </dsp:txXfrm>
    </dsp:sp>
    <dsp:sp modelId="{BBE03CDB-56EA-4D95-8AAB-45EC7BE3E4BE}">
      <dsp:nvSpPr>
        <dsp:cNvPr id="0" name=""/>
        <dsp:cNvSpPr/>
      </dsp:nvSpPr>
      <dsp:spPr>
        <a:xfrm>
          <a:off x="0" y="2981240"/>
          <a:ext cx="10916265" cy="1244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6591"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cs typeface="Calibri" panose="020F0502020204030204" pitchFamily="34" charset="0"/>
            </a:rPr>
            <a:t>Understanding cultural nuances helps businesses build trust, avoid misunderstandings, and create successful long-term partnerships.</a:t>
          </a:r>
        </a:p>
        <a:p>
          <a:pPr marL="228600" lvl="1" indent="-228600" algn="l" defTabSz="889000">
            <a:lnSpc>
              <a:spcPct val="90000"/>
            </a:lnSpc>
            <a:spcBef>
              <a:spcPct val="0"/>
            </a:spcBef>
            <a:spcAft>
              <a:spcPct val="20000"/>
            </a:spcAft>
            <a:buChar char="•"/>
          </a:pPr>
          <a:r>
            <a:rPr lang="en-US" sz="2000" kern="1200" dirty="0">
              <a:latin typeface="Calibri" panose="020F0502020204030204" pitchFamily="34" charset="0"/>
              <a:cs typeface="Calibri" panose="020F0502020204030204" pitchFamily="34" charset="0"/>
            </a:rPr>
            <a:t>Effective cross-cultural communication fosters collaboration and minimizes conflicts in international trade and investment.</a:t>
          </a:r>
        </a:p>
      </dsp:txBody>
      <dsp:txXfrm>
        <a:off x="0" y="2981240"/>
        <a:ext cx="10916265" cy="12445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658B88-3E76-4EF5-B6E9-441737F80793}">
      <dsp:nvSpPr>
        <dsp:cNvPr id="0" name=""/>
        <dsp:cNvSpPr/>
      </dsp:nvSpPr>
      <dsp:spPr>
        <a:xfrm>
          <a:off x="0" y="2547"/>
          <a:ext cx="9335017" cy="1160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1455BB-9D1C-43DD-8A08-0B93526D7201}">
      <dsp:nvSpPr>
        <dsp:cNvPr id="0" name=""/>
        <dsp:cNvSpPr/>
      </dsp:nvSpPr>
      <dsp:spPr>
        <a:xfrm>
          <a:off x="351033" y="263646"/>
          <a:ext cx="638866" cy="6382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F4FC8C-0D77-4BE1-90C9-77C42532E61F}">
      <dsp:nvSpPr>
        <dsp:cNvPr id="0" name=""/>
        <dsp:cNvSpPr/>
      </dsp:nvSpPr>
      <dsp:spPr>
        <a:xfrm>
          <a:off x="1340933" y="2547"/>
          <a:ext cx="7833966" cy="1161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933" tIns="122933" rIns="122933" bIns="122933" numCol="1" spcCol="1270" anchor="ctr" anchorCtr="0">
          <a:noAutofit/>
        </a:bodyPr>
        <a:lstStyle/>
        <a:p>
          <a:pPr marL="0" lvl="0" indent="0" algn="l" defTabSz="1066800">
            <a:lnSpc>
              <a:spcPct val="100000"/>
            </a:lnSpc>
            <a:spcBef>
              <a:spcPct val="0"/>
            </a:spcBef>
            <a:spcAft>
              <a:spcPct val="35000"/>
            </a:spcAft>
            <a:buNone/>
          </a:pPr>
          <a:r>
            <a:rPr lang="en-US" sz="2400" kern="1200" dirty="0">
              <a:latin typeface="Calibri" panose="020F0502020204030204" pitchFamily="34" charset="0"/>
              <a:cs typeface="Calibri" panose="020F0502020204030204" pitchFamily="34" charset="0"/>
            </a:rPr>
            <a:t>The UK and China maintain strong trade ties, with China being one of the UK's largest trading partners (</a:t>
          </a:r>
          <a:r>
            <a:rPr lang="pl-PL" sz="2400" kern="1200" dirty="0">
              <a:latin typeface="Calibri" panose="020F0502020204030204" pitchFamily="34" charset="0"/>
              <a:cs typeface="Calibri" panose="020F0502020204030204" pitchFamily="34" charset="0"/>
            </a:rPr>
            <a:t>Kostecka</a:t>
          </a:r>
          <a:r>
            <a:rPr lang="en-US" sz="2400" kern="1200" dirty="0">
              <a:latin typeface="Calibri" panose="020F0502020204030204" pitchFamily="34" charset="0"/>
              <a:cs typeface="Calibri" panose="020F0502020204030204" pitchFamily="34" charset="0"/>
            </a:rPr>
            <a:t> et al</a:t>
          </a:r>
          <a:r>
            <a:rPr lang="pl-PL" sz="2400" kern="1200" dirty="0">
              <a:latin typeface="Calibri" panose="020F0502020204030204" pitchFamily="34" charset="0"/>
              <a:cs typeface="Calibri" panose="020F0502020204030204" pitchFamily="34" charset="0"/>
            </a:rPr>
            <a:t>., 2023</a:t>
          </a:r>
          <a:r>
            <a:rPr lang="en-US" sz="2400" kern="1200" dirty="0">
              <a:latin typeface="Calibri" panose="020F0502020204030204" pitchFamily="34" charset="0"/>
              <a:cs typeface="Calibri" panose="020F0502020204030204" pitchFamily="34" charset="0"/>
            </a:rPr>
            <a:t>).</a:t>
          </a:r>
        </a:p>
      </dsp:txBody>
      <dsp:txXfrm>
        <a:off x="1340933" y="2547"/>
        <a:ext cx="7833966" cy="1161575"/>
      </dsp:txXfrm>
    </dsp:sp>
    <dsp:sp modelId="{CC37086B-B5A5-4F99-A673-FE880808E87B}">
      <dsp:nvSpPr>
        <dsp:cNvPr id="0" name=""/>
        <dsp:cNvSpPr/>
      </dsp:nvSpPr>
      <dsp:spPr>
        <a:xfrm>
          <a:off x="0" y="1402394"/>
          <a:ext cx="9335017" cy="1160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91B472-0701-46EF-A24F-68C412F4A3D0}">
      <dsp:nvSpPr>
        <dsp:cNvPr id="0" name=""/>
        <dsp:cNvSpPr/>
      </dsp:nvSpPr>
      <dsp:spPr>
        <a:xfrm>
          <a:off x="351033" y="1663493"/>
          <a:ext cx="638866" cy="6382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41FADE-831D-46DF-BBC8-E9F0E120D249}">
      <dsp:nvSpPr>
        <dsp:cNvPr id="0" name=""/>
        <dsp:cNvSpPr/>
      </dsp:nvSpPr>
      <dsp:spPr>
        <a:xfrm>
          <a:off x="1340933" y="1402394"/>
          <a:ext cx="7833966" cy="1161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933" tIns="122933" rIns="122933" bIns="122933" numCol="1" spcCol="1270" anchor="ctr" anchorCtr="0">
          <a:noAutofit/>
        </a:bodyPr>
        <a:lstStyle/>
        <a:p>
          <a:pPr marL="0" lvl="0" indent="0" algn="l" defTabSz="1066800">
            <a:lnSpc>
              <a:spcPct val="100000"/>
            </a:lnSpc>
            <a:spcBef>
              <a:spcPct val="0"/>
            </a:spcBef>
            <a:spcAft>
              <a:spcPct val="35000"/>
            </a:spcAft>
            <a:buNone/>
          </a:pPr>
          <a:r>
            <a:rPr lang="en-US" sz="2400" kern="1200">
              <a:latin typeface="Calibri" panose="020F0502020204030204" pitchFamily="34" charset="0"/>
              <a:cs typeface="Calibri" panose="020F0502020204030204" pitchFamily="34" charset="0"/>
            </a:rPr>
            <a:t>Key industries include finance, technology, manufacturing, and education.</a:t>
          </a:r>
        </a:p>
      </dsp:txBody>
      <dsp:txXfrm>
        <a:off x="1340933" y="1402394"/>
        <a:ext cx="7833966" cy="1161575"/>
      </dsp:txXfrm>
    </dsp:sp>
    <dsp:sp modelId="{47630592-01E8-455B-BDD8-E0BB608025A7}">
      <dsp:nvSpPr>
        <dsp:cNvPr id="0" name=""/>
        <dsp:cNvSpPr/>
      </dsp:nvSpPr>
      <dsp:spPr>
        <a:xfrm>
          <a:off x="0" y="2802241"/>
          <a:ext cx="9335017" cy="1160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03911E-4BAB-4FA4-8D70-10029DD49E59}">
      <dsp:nvSpPr>
        <dsp:cNvPr id="0" name=""/>
        <dsp:cNvSpPr/>
      </dsp:nvSpPr>
      <dsp:spPr>
        <a:xfrm>
          <a:off x="351033" y="3063340"/>
          <a:ext cx="638866" cy="6382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B87C93-F4C1-4D79-9420-6C06A2D22D38}">
      <dsp:nvSpPr>
        <dsp:cNvPr id="0" name=""/>
        <dsp:cNvSpPr/>
      </dsp:nvSpPr>
      <dsp:spPr>
        <a:xfrm>
          <a:off x="1340933" y="2802241"/>
          <a:ext cx="7833966" cy="1161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933" tIns="122933" rIns="122933" bIns="122933" numCol="1" spcCol="1270" anchor="ctr" anchorCtr="0">
          <a:noAutofit/>
        </a:bodyPr>
        <a:lstStyle/>
        <a:p>
          <a:pPr marL="0" lvl="0" indent="0" algn="l" defTabSz="1066800">
            <a:lnSpc>
              <a:spcPct val="100000"/>
            </a:lnSpc>
            <a:spcBef>
              <a:spcPct val="0"/>
            </a:spcBef>
            <a:spcAft>
              <a:spcPct val="35000"/>
            </a:spcAft>
            <a:buNone/>
          </a:pPr>
          <a:r>
            <a:rPr lang="en-US" sz="2400" kern="1200">
              <a:latin typeface="Calibri" panose="020F0502020204030204" pitchFamily="34" charset="0"/>
              <a:cs typeface="Calibri" panose="020F0502020204030204" pitchFamily="34" charset="0"/>
            </a:rPr>
            <a:t>Differences in negotiation styles, relationship-building approaches, and decision-making processes create challenges in business partnerships.</a:t>
          </a:r>
        </a:p>
      </dsp:txBody>
      <dsp:txXfrm>
        <a:off x="1340933" y="2802241"/>
        <a:ext cx="7833966" cy="11615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8B65FE-3109-45DA-82EF-9B653E8F56BF}">
      <dsp:nvSpPr>
        <dsp:cNvPr id="0" name=""/>
        <dsp:cNvSpPr/>
      </dsp:nvSpPr>
      <dsp:spPr>
        <a:xfrm>
          <a:off x="51" y="6758"/>
          <a:ext cx="4913783" cy="8352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US" sz="3200" b="1" kern="1200"/>
            <a:t>Successful Example:</a:t>
          </a:r>
          <a:r>
            <a:rPr lang="en-US" sz="3200" kern="1200"/>
            <a:t> </a:t>
          </a:r>
        </a:p>
      </dsp:txBody>
      <dsp:txXfrm>
        <a:off x="51" y="6758"/>
        <a:ext cx="4913783" cy="835200"/>
      </dsp:txXfrm>
    </dsp:sp>
    <dsp:sp modelId="{3BE821A9-33F5-42C5-B6C3-0A28A00280C9}">
      <dsp:nvSpPr>
        <dsp:cNvPr id="0" name=""/>
        <dsp:cNvSpPr/>
      </dsp:nvSpPr>
      <dsp:spPr>
        <a:xfrm>
          <a:off x="51" y="841958"/>
          <a:ext cx="4913783" cy="350262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US" sz="2800" kern="1200" dirty="0">
              <a:latin typeface="Calibri" panose="020F0502020204030204" pitchFamily="34" charset="0"/>
              <a:cs typeface="Calibri" panose="020F0502020204030204" pitchFamily="34" charset="0"/>
            </a:rPr>
            <a:t>Companies like HSBC and Jaguar Land Rover have successfully navigated UK-China relations by respecting cultural norms and prioritizing relationship-building (Thomas, D.C. and </a:t>
          </a:r>
          <a:r>
            <a:rPr lang="en-US" sz="2800" kern="1200" dirty="0" err="1">
              <a:latin typeface="Calibri" panose="020F0502020204030204" pitchFamily="34" charset="0"/>
              <a:cs typeface="Calibri" panose="020F0502020204030204" pitchFamily="34" charset="0"/>
            </a:rPr>
            <a:t>Inkson</a:t>
          </a:r>
          <a:r>
            <a:rPr lang="en-US" sz="2800" kern="1200" dirty="0">
              <a:latin typeface="Calibri" panose="020F0502020204030204" pitchFamily="34" charset="0"/>
              <a:cs typeface="Calibri" panose="020F0502020204030204" pitchFamily="34" charset="0"/>
            </a:rPr>
            <a:t>, K.C., 2017).</a:t>
          </a:r>
        </a:p>
      </dsp:txBody>
      <dsp:txXfrm>
        <a:off x="51" y="841958"/>
        <a:ext cx="4913783" cy="3502620"/>
      </dsp:txXfrm>
    </dsp:sp>
    <dsp:sp modelId="{DE23C94B-4655-4720-B357-85F940DC4E3A}">
      <dsp:nvSpPr>
        <dsp:cNvPr id="0" name=""/>
        <dsp:cNvSpPr/>
      </dsp:nvSpPr>
      <dsp:spPr>
        <a:xfrm>
          <a:off x="5601764" y="6758"/>
          <a:ext cx="4913783" cy="8352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a:lnSpc>
              <a:spcPct val="90000"/>
            </a:lnSpc>
            <a:spcBef>
              <a:spcPct val="0"/>
            </a:spcBef>
            <a:spcAft>
              <a:spcPct val="35000"/>
            </a:spcAft>
            <a:buNone/>
          </a:pPr>
          <a:r>
            <a:rPr lang="en-US" sz="3200" b="1" kern="1200"/>
            <a:t>Failed Example:</a:t>
          </a:r>
          <a:r>
            <a:rPr lang="en-US" sz="3200" kern="1200"/>
            <a:t> </a:t>
          </a:r>
        </a:p>
      </dsp:txBody>
      <dsp:txXfrm>
        <a:off x="5601764" y="6758"/>
        <a:ext cx="4913783" cy="835200"/>
      </dsp:txXfrm>
    </dsp:sp>
    <dsp:sp modelId="{0A4E86BF-5AB8-4041-87A5-8BC0A4723999}">
      <dsp:nvSpPr>
        <dsp:cNvPr id="0" name=""/>
        <dsp:cNvSpPr/>
      </dsp:nvSpPr>
      <dsp:spPr>
        <a:xfrm>
          <a:off x="5601764" y="841958"/>
          <a:ext cx="4913783" cy="350262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US" sz="2800" kern="1200" dirty="0">
              <a:latin typeface="Calibri" panose="020F0502020204030204" pitchFamily="34" charset="0"/>
              <a:cs typeface="Calibri" panose="020F0502020204030204" pitchFamily="34" charset="0"/>
            </a:rPr>
            <a:t>Some Western firms have struggled due to a lack of cultural understanding, leading to lost deals or conflicts in negotiations.</a:t>
          </a:r>
        </a:p>
      </dsp:txBody>
      <dsp:txXfrm>
        <a:off x="5601764" y="841958"/>
        <a:ext cx="4913783" cy="35026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BC02A6-74D7-41D9-8CCD-3B8334089FAA}" type="datetimeFigureOut">
              <a:rPr lang="en-US" smtClean="0"/>
              <a:t>3/17/2025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A47E7A-D928-4F22-8EBA-67CD078144CE}" type="slidenum">
              <a:rPr lang="en-US" smtClean="0"/>
              <a:t>‹#›</a:t>
            </a:fld>
            <a:endParaRPr lang="en-US"/>
          </a:p>
        </p:txBody>
      </p:sp>
    </p:spTree>
    <p:extLst>
      <p:ext uri="{BB962C8B-B14F-4D97-AF65-F5344CB8AC3E}">
        <p14:creationId xmlns:p14="http://schemas.microsoft.com/office/powerpoint/2010/main" val="5432221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everyone. Today, I will be discussing </a:t>
            </a:r>
            <a:r>
              <a:rPr lang="en-US" i="1" dirty="0"/>
              <a:t>Cross-Cultural Negotiations: Establishing a Strategic Partnership between a UK and Chinese Firm</a:t>
            </a:r>
            <a:r>
              <a:rPr lang="en-US" dirty="0"/>
              <a:t>. My name is Viktoria </a:t>
            </a:r>
            <a:r>
              <a:rPr lang="en-US" dirty="0" err="1"/>
              <a:t>Velichkova</a:t>
            </a:r>
            <a:r>
              <a:rPr lang="en-US" dirty="0"/>
              <a:t> Ivanova, and my student number is 2219320. This presentation will explore key cultural differences, negotiation strategies, and frameworks that can help foster successful business relationships between UK and Chinese firms."</a:t>
            </a:r>
          </a:p>
        </p:txBody>
      </p:sp>
      <p:sp>
        <p:nvSpPr>
          <p:cNvPr id="4" name="Slide Number Placeholder 3"/>
          <p:cNvSpPr>
            <a:spLocks noGrp="1"/>
          </p:cNvSpPr>
          <p:nvPr>
            <p:ph type="sldNum" sz="quarter" idx="5"/>
          </p:nvPr>
        </p:nvSpPr>
        <p:spPr/>
        <p:txBody>
          <a:bodyPr/>
          <a:lstStyle/>
          <a:p>
            <a:fld id="{CAA47E7A-D928-4F22-8EBA-67CD078144CE}" type="slidenum">
              <a:rPr lang="en-US" smtClean="0"/>
              <a:t>1</a:t>
            </a:fld>
            <a:endParaRPr lang="en-US"/>
          </a:p>
        </p:txBody>
      </p:sp>
    </p:spTree>
    <p:extLst>
      <p:ext uri="{BB962C8B-B14F-4D97-AF65-F5344CB8AC3E}">
        <p14:creationId xmlns:p14="http://schemas.microsoft.com/office/powerpoint/2010/main" val="3682531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today’s globalized business world, cross-cultural negotiations are essential for establishing successful international partnerships. The UK and China have strong economic ties, but cultural differences can lead to misunderstandings and negotiation challenges. This presentation aims to provide insights into these differences and suggest strategies to improve negotiations between UK and Chinese firms.</a:t>
            </a:r>
          </a:p>
          <a:p>
            <a:endParaRPr lang="en-US" dirty="0"/>
          </a:p>
        </p:txBody>
      </p:sp>
      <p:sp>
        <p:nvSpPr>
          <p:cNvPr id="4" name="Slide Number Placeholder 3"/>
          <p:cNvSpPr>
            <a:spLocks noGrp="1"/>
          </p:cNvSpPr>
          <p:nvPr>
            <p:ph type="sldNum" sz="quarter" idx="5"/>
          </p:nvPr>
        </p:nvSpPr>
        <p:spPr/>
        <p:txBody>
          <a:bodyPr/>
          <a:lstStyle/>
          <a:p>
            <a:fld id="{CAA47E7A-D928-4F22-8EBA-67CD078144CE}" type="slidenum">
              <a:rPr lang="en-US" smtClean="0"/>
              <a:t>2</a:t>
            </a:fld>
            <a:endParaRPr lang="en-US"/>
          </a:p>
        </p:txBody>
      </p:sp>
    </p:spTree>
    <p:extLst>
      <p:ext uri="{BB962C8B-B14F-4D97-AF65-F5344CB8AC3E}">
        <p14:creationId xmlns:p14="http://schemas.microsoft.com/office/powerpoint/2010/main" val="561722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Culture plays a significant role in shaping business interactions. It is a shared set of values, beliefs, norms, and practices that influence behavior. In business, cultural elements such as communication styles, power distance, time orientation, and negotiation approaches are critical. Differences in these factors can lead to misunderstandings, which is why cultural awareness is crucial.</a:t>
            </a:r>
          </a:p>
        </p:txBody>
      </p:sp>
      <p:sp>
        <p:nvSpPr>
          <p:cNvPr id="4" name="Slide Number Placeholder 3"/>
          <p:cNvSpPr>
            <a:spLocks noGrp="1"/>
          </p:cNvSpPr>
          <p:nvPr>
            <p:ph type="sldNum" sz="quarter" idx="5"/>
          </p:nvPr>
        </p:nvSpPr>
        <p:spPr/>
        <p:txBody>
          <a:bodyPr/>
          <a:lstStyle/>
          <a:p>
            <a:fld id="{CAA47E7A-D928-4F22-8EBA-67CD078144CE}" type="slidenum">
              <a:rPr lang="en-US" smtClean="0"/>
              <a:t>3</a:t>
            </a:fld>
            <a:endParaRPr lang="en-US"/>
          </a:p>
        </p:txBody>
      </p:sp>
    </p:spTree>
    <p:extLst>
      <p:ext uri="{BB962C8B-B14F-4D97-AF65-F5344CB8AC3E}">
        <p14:creationId xmlns:p14="http://schemas.microsoft.com/office/powerpoint/2010/main" val="26829151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UK and China maintain strong economic relations, with China being one of the UK’s largest trading partners. However, business negotiations between these two countries often require careful navigation of cultural differences. Understanding the historical and economic context of UK-China relations is key to developing a strategic negotiation approach that respects both cultures.</a:t>
            </a:r>
          </a:p>
        </p:txBody>
      </p:sp>
      <p:sp>
        <p:nvSpPr>
          <p:cNvPr id="4" name="Slide Number Placeholder 3"/>
          <p:cNvSpPr>
            <a:spLocks noGrp="1"/>
          </p:cNvSpPr>
          <p:nvPr>
            <p:ph type="sldNum" sz="quarter" idx="5"/>
          </p:nvPr>
        </p:nvSpPr>
        <p:spPr/>
        <p:txBody>
          <a:bodyPr/>
          <a:lstStyle/>
          <a:p>
            <a:fld id="{CAA47E7A-D928-4F22-8EBA-67CD078144CE}" type="slidenum">
              <a:rPr lang="en-US" smtClean="0"/>
              <a:t>4</a:t>
            </a:fld>
            <a:endParaRPr lang="en-US"/>
          </a:p>
        </p:txBody>
      </p:sp>
    </p:spTree>
    <p:extLst>
      <p:ext uri="{BB962C8B-B14F-4D97-AF65-F5344CB8AC3E}">
        <p14:creationId xmlns:p14="http://schemas.microsoft.com/office/powerpoint/2010/main" val="3514453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Several cultural challenges arise when negotiating between UK and Chinese firms. Firstly, communication styles differ—UK business culture tends to be more direct, while Chinese communication is often indirect and relies on context. The concept of </a:t>
            </a:r>
            <a:r>
              <a:rPr lang="en-US" i="1" dirty="0"/>
              <a:t>Guanxi</a:t>
            </a:r>
            <a:r>
              <a:rPr lang="en-US" dirty="0"/>
              <a:t>, which emphasizes personal relationships and trust, plays a vital role in Chinese business culture. Additionally, UK firms often prioritize short-term contracts, while Chinese firms focus on long-term relationships. Understanding these differences is essential for successful negotiations.</a:t>
            </a:r>
          </a:p>
        </p:txBody>
      </p:sp>
      <p:sp>
        <p:nvSpPr>
          <p:cNvPr id="4" name="Slide Number Placeholder 3"/>
          <p:cNvSpPr>
            <a:spLocks noGrp="1"/>
          </p:cNvSpPr>
          <p:nvPr>
            <p:ph type="sldNum" sz="quarter" idx="5"/>
          </p:nvPr>
        </p:nvSpPr>
        <p:spPr/>
        <p:txBody>
          <a:bodyPr/>
          <a:lstStyle/>
          <a:p>
            <a:fld id="{CAA47E7A-D928-4F22-8EBA-67CD078144CE}" type="slidenum">
              <a:rPr lang="en-US" smtClean="0"/>
              <a:t>5</a:t>
            </a:fld>
            <a:endParaRPr lang="en-US"/>
          </a:p>
        </p:txBody>
      </p:sp>
    </p:spTree>
    <p:extLst>
      <p:ext uri="{BB962C8B-B14F-4D97-AF65-F5344CB8AC3E}">
        <p14:creationId xmlns:p14="http://schemas.microsoft.com/office/powerpoint/2010/main" val="2554897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two key theoretical frameworks that help explain cultural differences in UK-China business negotiations. Hofstede’s Cultural Dimensions reveal variations in power distance, individualism vs. collectivism, and uncertainty avoidance. China has a high power distance and is collectivist, whereas the UK has a low power distance and is more individualistic (</a:t>
            </a:r>
            <a:r>
              <a:rPr lang="en-US"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Guo, 2022</a:t>
            </a:r>
            <a:r>
              <a:rPr lang="en-US" dirty="0"/>
              <a:t>). Hall’s theory of high-context vs. low-context cultures further explains how messages are communicated—China relies on implicit, high-context communication, while the UK uses direct, low-context communication.</a:t>
            </a:r>
          </a:p>
        </p:txBody>
      </p:sp>
      <p:sp>
        <p:nvSpPr>
          <p:cNvPr id="4" name="Slide Number Placeholder 3"/>
          <p:cNvSpPr>
            <a:spLocks noGrp="1"/>
          </p:cNvSpPr>
          <p:nvPr>
            <p:ph type="sldNum" sz="quarter" idx="5"/>
          </p:nvPr>
        </p:nvSpPr>
        <p:spPr/>
        <p:txBody>
          <a:bodyPr/>
          <a:lstStyle/>
          <a:p>
            <a:fld id="{CAA47E7A-D928-4F22-8EBA-67CD078144CE}" type="slidenum">
              <a:rPr lang="en-US" smtClean="0"/>
              <a:t>6</a:t>
            </a:fld>
            <a:endParaRPr lang="en-US"/>
          </a:p>
        </p:txBody>
      </p:sp>
    </p:spTree>
    <p:extLst>
      <p:ext uri="{BB962C8B-B14F-4D97-AF65-F5344CB8AC3E}">
        <p14:creationId xmlns:p14="http://schemas.microsoft.com/office/powerpoint/2010/main" val="1199705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negotiate successfully, UK firms must conduct thorough pre-negotiation research to understand Chinese business norms. </a:t>
            </a:r>
          </a:p>
          <a:p>
            <a:r>
              <a:rPr lang="en-US" dirty="0"/>
              <a:t>Building </a:t>
            </a:r>
            <a:r>
              <a:rPr lang="en-US" i="1" dirty="0"/>
              <a:t>Guanxi</a:t>
            </a:r>
            <a:r>
              <a:rPr lang="en-US" dirty="0"/>
              <a:t> is crucial—establishing trust before discussing contracts can significantly impact negotiations. UK businesses should also adapt their communication style, showing patience and indirectness when necessary. Negotiation flexibility is essential, balancing structured UK approaches with adaptive Chinese strategies. The use of mediators or cultural experts can also bridge gaps and improve outcomes.</a:t>
            </a:r>
          </a:p>
        </p:txBody>
      </p:sp>
      <p:sp>
        <p:nvSpPr>
          <p:cNvPr id="4" name="Slide Number Placeholder 3"/>
          <p:cNvSpPr>
            <a:spLocks noGrp="1"/>
          </p:cNvSpPr>
          <p:nvPr>
            <p:ph type="sldNum" sz="quarter" idx="5"/>
          </p:nvPr>
        </p:nvSpPr>
        <p:spPr/>
        <p:txBody>
          <a:bodyPr/>
          <a:lstStyle/>
          <a:p>
            <a:fld id="{CAA47E7A-D928-4F22-8EBA-67CD078144CE}" type="slidenum">
              <a:rPr lang="en-US" smtClean="0"/>
              <a:t>7</a:t>
            </a:fld>
            <a:endParaRPr lang="en-US"/>
          </a:p>
        </p:txBody>
      </p:sp>
    </p:spTree>
    <p:extLst>
      <p:ext uri="{BB962C8B-B14F-4D97-AF65-F5344CB8AC3E}">
        <p14:creationId xmlns:p14="http://schemas.microsoft.com/office/powerpoint/2010/main" val="2999079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Cultural Intelligence, or CQ, is the ability to navigate different cultural contexts effectively. High CQ leads to stronger relationships, better negotiation outcomes, and fewer costly misunderstandings. In UK-China negotiations, cultural awareness fosters trust and credibility, paving the way for long-term partnerships. Companies that invest in cultural adaptability gain a competitive advantage in global markets.</a:t>
            </a:r>
          </a:p>
        </p:txBody>
      </p:sp>
      <p:sp>
        <p:nvSpPr>
          <p:cNvPr id="4" name="Slide Number Placeholder 3"/>
          <p:cNvSpPr>
            <a:spLocks noGrp="1"/>
          </p:cNvSpPr>
          <p:nvPr>
            <p:ph type="sldNum" sz="quarter" idx="5"/>
          </p:nvPr>
        </p:nvSpPr>
        <p:spPr/>
        <p:txBody>
          <a:bodyPr/>
          <a:lstStyle/>
          <a:p>
            <a:fld id="{CAA47E7A-D928-4F22-8EBA-67CD078144CE}" type="slidenum">
              <a:rPr lang="en-US" smtClean="0"/>
              <a:t>8</a:t>
            </a:fld>
            <a:endParaRPr lang="en-US"/>
          </a:p>
        </p:txBody>
      </p:sp>
    </p:spTree>
    <p:extLst>
      <p:ext uri="{BB962C8B-B14F-4D97-AF65-F5344CB8AC3E}">
        <p14:creationId xmlns:p14="http://schemas.microsoft.com/office/powerpoint/2010/main" val="2487685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let’s look at real-world examples of UK-China negotiations. Some partnerships have succeeded due to strong relationship-building efforts and cultural understanding, while others have failed due to miscommunication and lack of trust. Analyzing these cases helps us understand what works and what doesn’t in cross-cultural negotiations.</a:t>
            </a:r>
          </a:p>
        </p:txBody>
      </p:sp>
      <p:sp>
        <p:nvSpPr>
          <p:cNvPr id="4" name="Slide Number Placeholder 3"/>
          <p:cNvSpPr>
            <a:spLocks noGrp="1"/>
          </p:cNvSpPr>
          <p:nvPr>
            <p:ph type="sldNum" sz="quarter" idx="5"/>
          </p:nvPr>
        </p:nvSpPr>
        <p:spPr/>
        <p:txBody>
          <a:bodyPr/>
          <a:lstStyle/>
          <a:p>
            <a:fld id="{CAA47E7A-D928-4F22-8EBA-67CD078144CE}" type="slidenum">
              <a:rPr lang="en-US" smtClean="0"/>
              <a:t>9</a:t>
            </a:fld>
            <a:endParaRPr lang="en-US"/>
          </a:p>
        </p:txBody>
      </p:sp>
    </p:spTree>
    <p:extLst>
      <p:ext uri="{BB962C8B-B14F-4D97-AF65-F5344CB8AC3E}">
        <p14:creationId xmlns:p14="http://schemas.microsoft.com/office/powerpoint/2010/main" val="3506301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Successful UK-China negotiations require deep cultural understanding, adaptability, and a long-term relationship focus. Researching cultural norms and negotiation styles beforehand is crucial. Prioritizing relationship-building over immediate contract finalization and adapting to indirect communication styles will enhance business success. By embracing cultural sensitivity and flexibility, firms can build sustainable and mutually beneficial partnerships.</a:t>
            </a:r>
          </a:p>
        </p:txBody>
      </p:sp>
      <p:sp>
        <p:nvSpPr>
          <p:cNvPr id="4" name="Slide Number Placeholder 3"/>
          <p:cNvSpPr>
            <a:spLocks noGrp="1"/>
          </p:cNvSpPr>
          <p:nvPr>
            <p:ph type="sldNum" sz="quarter" idx="5"/>
          </p:nvPr>
        </p:nvSpPr>
        <p:spPr/>
        <p:txBody>
          <a:bodyPr/>
          <a:lstStyle/>
          <a:p>
            <a:fld id="{CAA47E7A-D928-4F22-8EBA-67CD078144CE}" type="slidenum">
              <a:rPr lang="en-US" smtClean="0"/>
              <a:t>10</a:t>
            </a:fld>
            <a:endParaRPr lang="en-US"/>
          </a:p>
        </p:txBody>
      </p:sp>
    </p:spTree>
    <p:extLst>
      <p:ext uri="{BB962C8B-B14F-4D97-AF65-F5344CB8AC3E}">
        <p14:creationId xmlns:p14="http://schemas.microsoft.com/office/powerpoint/2010/main" val="1835533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B7B7D-345A-FBFC-DF8D-BD465ED886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11B4EE3-E3A7-309E-518C-FD01980577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453F5-DF95-B46B-0E07-11082EAEFA68}"/>
              </a:ext>
            </a:extLst>
          </p:cNvPr>
          <p:cNvSpPr>
            <a:spLocks noGrp="1"/>
          </p:cNvSpPr>
          <p:nvPr>
            <p:ph type="dt" sz="half" idx="10"/>
          </p:nvPr>
        </p:nvSpPr>
        <p:spPr/>
        <p:txBody>
          <a:bodyPr/>
          <a:lstStyle/>
          <a:p>
            <a:fld id="{E7CDBEBB-8131-429E-BE1B-40CED7ECA538}" type="datetimeFigureOut">
              <a:rPr lang="en-US" smtClean="0"/>
              <a:t>3/16/2025</a:t>
            </a:fld>
            <a:endParaRPr lang="en-US"/>
          </a:p>
        </p:txBody>
      </p:sp>
      <p:sp>
        <p:nvSpPr>
          <p:cNvPr id="5" name="Footer Placeholder 4">
            <a:extLst>
              <a:ext uri="{FF2B5EF4-FFF2-40B4-BE49-F238E27FC236}">
                <a16:creationId xmlns:a16="http://schemas.microsoft.com/office/drawing/2014/main" id="{42585D75-1418-FB74-326E-7841765BCC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AE7E60-0FB1-4DA6-828B-44532CC46CA4}"/>
              </a:ext>
            </a:extLst>
          </p:cNvPr>
          <p:cNvSpPr>
            <a:spLocks noGrp="1"/>
          </p:cNvSpPr>
          <p:nvPr>
            <p:ph type="sldNum" sz="quarter" idx="12"/>
          </p:nvPr>
        </p:nvSpPr>
        <p:spPr/>
        <p:txBody>
          <a:bodyPr/>
          <a:lstStyle/>
          <a:p>
            <a:fld id="{44778822-E8A8-4BC6-99AC-AD8A6C1B4456}" type="slidenum">
              <a:rPr lang="en-US" smtClean="0"/>
              <a:t>‹#›</a:t>
            </a:fld>
            <a:endParaRPr lang="en-US"/>
          </a:p>
        </p:txBody>
      </p:sp>
    </p:spTree>
    <p:extLst>
      <p:ext uri="{BB962C8B-B14F-4D97-AF65-F5344CB8AC3E}">
        <p14:creationId xmlns:p14="http://schemas.microsoft.com/office/powerpoint/2010/main" val="12338115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B1815-22D7-99C1-3B2E-01F1B18C68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220DA65-3088-1037-EB05-FCB28E101C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836C84-4F5F-179C-B497-E4B5D232DCB9}"/>
              </a:ext>
            </a:extLst>
          </p:cNvPr>
          <p:cNvSpPr>
            <a:spLocks noGrp="1"/>
          </p:cNvSpPr>
          <p:nvPr>
            <p:ph type="dt" sz="half" idx="10"/>
          </p:nvPr>
        </p:nvSpPr>
        <p:spPr/>
        <p:txBody>
          <a:bodyPr/>
          <a:lstStyle/>
          <a:p>
            <a:fld id="{E7CDBEBB-8131-429E-BE1B-40CED7ECA538}" type="datetimeFigureOut">
              <a:rPr lang="en-US" smtClean="0"/>
              <a:t>3/16/2025</a:t>
            </a:fld>
            <a:endParaRPr lang="en-US"/>
          </a:p>
        </p:txBody>
      </p:sp>
      <p:sp>
        <p:nvSpPr>
          <p:cNvPr id="5" name="Footer Placeholder 4">
            <a:extLst>
              <a:ext uri="{FF2B5EF4-FFF2-40B4-BE49-F238E27FC236}">
                <a16:creationId xmlns:a16="http://schemas.microsoft.com/office/drawing/2014/main" id="{6DCA639E-5F44-B003-3D4A-EEF7C2C375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FD4141-86F2-4DC1-C330-DB1665DDDB90}"/>
              </a:ext>
            </a:extLst>
          </p:cNvPr>
          <p:cNvSpPr>
            <a:spLocks noGrp="1"/>
          </p:cNvSpPr>
          <p:nvPr>
            <p:ph type="sldNum" sz="quarter" idx="12"/>
          </p:nvPr>
        </p:nvSpPr>
        <p:spPr/>
        <p:txBody>
          <a:bodyPr/>
          <a:lstStyle/>
          <a:p>
            <a:fld id="{44778822-E8A8-4BC6-99AC-AD8A6C1B4456}" type="slidenum">
              <a:rPr lang="en-US" smtClean="0"/>
              <a:t>‹#›</a:t>
            </a:fld>
            <a:endParaRPr lang="en-US"/>
          </a:p>
        </p:txBody>
      </p:sp>
    </p:spTree>
    <p:extLst>
      <p:ext uri="{BB962C8B-B14F-4D97-AF65-F5344CB8AC3E}">
        <p14:creationId xmlns:p14="http://schemas.microsoft.com/office/powerpoint/2010/main" val="3786509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A21D0-5B60-E108-3A75-081425B8D1A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4B77507-87B6-2989-CAF1-FAFE5E35A16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E94C7F5-7527-DDD5-7DCA-5B6D19395A4B}"/>
              </a:ext>
            </a:extLst>
          </p:cNvPr>
          <p:cNvSpPr>
            <a:spLocks noGrp="1"/>
          </p:cNvSpPr>
          <p:nvPr>
            <p:ph type="dt" sz="half" idx="10"/>
          </p:nvPr>
        </p:nvSpPr>
        <p:spPr/>
        <p:txBody>
          <a:bodyPr/>
          <a:lstStyle/>
          <a:p>
            <a:fld id="{E7CDBEBB-8131-429E-BE1B-40CED7ECA538}" type="datetimeFigureOut">
              <a:rPr lang="en-US" smtClean="0"/>
              <a:t>3/16/2025</a:t>
            </a:fld>
            <a:endParaRPr lang="en-US"/>
          </a:p>
        </p:txBody>
      </p:sp>
      <p:sp>
        <p:nvSpPr>
          <p:cNvPr id="5" name="Footer Placeholder 4">
            <a:extLst>
              <a:ext uri="{FF2B5EF4-FFF2-40B4-BE49-F238E27FC236}">
                <a16:creationId xmlns:a16="http://schemas.microsoft.com/office/drawing/2014/main" id="{541C9238-BEED-09E3-F4C7-F3C4F7FDD2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9490E3-2474-632C-0D6E-6C9CE4E3DF13}"/>
              </a:ext>
            </a:extLst>
          </p:cNvPr>
          <p:cNvSpPr>
            <a:spLocks noGrp="1"/>
          </p:cNvSpPr>
          <p:nvPr>
            <p:ph type="sldNum" sz="quarter" idx="12"/>
          </p:nvPr>
        </p:nvSpPr>
        <p:spPr/>
        <p:txBody>
          <a:bodyPr/>
          <a:lstStyle/>
          <a:p>
            <a:fld id="{44778822-E8A8-4BC6-99AC-AD8A6C1B4456}" type="slidenum">
              <a:rPr lang="en-US" smtClean="0"/>
              <a:t>‹#›</a:t>
            </a:fld>
            <a:endParaRPr lang="en-US"/>
          </a:p>
        </p:txBody>
      </p:sp>
    </p:spTree>
    <p:extLst>
      <p:ext uri="{BB962C8B-B14F-4D97-AF65-F5344CB8AC3E}">
        <p14:creationId xmlns:p14="http://schemas.microsoft.com/office/powerpoint/2010/main" val="176053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56040-895B-7E4C-B78E-FBC47D9E4BB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0218224-6E0C-1E51-4EE8-F7D68632E0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CF08339-05E8-5E02-096B-420F89B795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BF2A555-210B-E20A-3858-6BA472AEFA11}"/>
              </a:ext>
            </a:extLst>
          </p:cNvPr>
          <p:cNvSpPr>
            <a:spLocks noGrp="1"/>
          </p:cNvSpPr>
          <p:nvPr>
            <p:ph type="dt" sz="half" idx="10"/>
          </p:nvPr>
        </p:nvSpPr>
        <p:spPr/>
        <p:txBody>
          <a:bodyPr/>
          <a:lstStyle/>
          <a:p>
            <a:fld id="{E7CDBEBB-8131-429E-BE1B-40CED7ECA538}" type="datetimeFigureOut">
              <a:rPr lang="en-US" smtClean="0"/>
              <a:t>3/16/2025</a:t>
            </a:fld>
            <a:endParaRPr lang="en-US"/>
          </a:p>
        </p:txBody>
      </p:sp>
      <p:sp>
        <p:nvSpPr>
          <p:cNvPr id="6" name="Footer Placeholder 5">
            <a:extLst>
              <a:ext uri="{FF2B5EF4-FFF2-40B4-BE49-F238E27FC236}">
                <a16:creationId xmlns:a16="http://schemas.microsoft.com/office/drawing/2014/main" id="{F3BAAAA1-0D96-C8E3-E11D-244AB654D5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AA085C-4A4A-0911-4E06-5D446A17F498}"/>
              </a:ext>
            </a:extLst>
          </p:cNvPr>
          <p:cNvSpPr>
            <a:spLocks noGrp="1"/>
          </p:cNvSpPr>
          <p:nvPr>
            <p:ph type="sldNum" sz="quarter" idx="12"/>
          </p:nvPr>
        </p:nvSpPr>
        <p:spPr/>
        <p:txBody>
          <a:bodyPr/>
          <a:lstStyle/>
          <a:p>
            <a:fld id="{44778822-E8A8-4BC6-99AC-AD8A6C1B4456}" type="slidenum">
              <a:rPr lang="en-US" smtClean="0"/>
              <a:t>‹#›</a:t>
            </a:fld>
            <a:endParaRPr lang="en-US"/>
          </a:p>
        </p:txBody>
      </p:sp>
    </p:spTree>
    <p:extLst>
      <p:ext uri="{BB962C8B-B14F-4D97-AF65-F5344CB8AC3E}">
        <p14:creationId xmlns:p14="http://schemas.microsoft.com/office/powerpoint/2010/main" val="3399892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1DFA9-C9D5-E84F-39EE-E708DBD45EB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9774210-2378-C6A4-9C91-22E8A8486B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08509B-7956-C972-B5AD-7C7688AB23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7B9922D-17F9-E358-8C51-BCB556E3EB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E3421C-C56D-821C-75EB-E320D38FB7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1ACDF27-08CC-9C6A-6C9F-CFB20ABD5C8D}"/>
              </a:ext>
            </a:extLst>
          </p:cNvPr>
          <p:cNvSpPr>
            <a:spLocks noGrp="1"/>
          </p:cNvSpPr>
          <p:nvPr>
            <p:ph type="dt" sz="half" idx="10"/>
          </p:nvPr>
        </p:nvSpPr>
        <p:spPr/>
        <p:txBody>
          <a:bodyPr/>
          <a:lstStyle/>
          <a:p>
            <a:fld id="{E7CDBEBB-8131-429E-BE1B-40CED7ECA538}" type="datetimeFigureOut">
              <a:rPr lang="en-US" smtClean="0"/>
              <a:t>3/16/2025</a:t>
            </a:fld>
            <a:endParaRPr lang="en-US"/>
          </a:p>
        </p:txBody>
      </p:sp>
      <p:sp>
        <p:nvSpPr>
          <p:cNvPr id="8" name="Footer Placeholder 7">
            <a:extLst>
              <a:ext uri="{FF2B5EF4-FFF2-40B4-BE49-F238E27FC236}">
                <a16:creationId xmlns:a16="http://schemas.microsoft.com/office/drawing/2014/main" id="{3DCA3ACA-9D66-3EAE-5122-898EE60B2EB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F536793-555E-867D-C250-F8DEDA4039A6}"/>
              </a:ext>
            </a:extLst>
          </p:cNvPr>
          <p:cNvSpPr>
            <a:spLocks noGrp="1"/>
          </p:cNvSpPr>
          <p:nvPr>
            <p:ph type="sldNum" sz="quarter" idx="12"/>
          </p:nvPr>
        </p:nvSpPr>
        <p:spPr/>
        <p:txBody>
          <a:bodyPr/>
          <a:lstStyle/>
          <a:p>
            <a:fld id="{44778822-E8A8-4BC6-99AC-AD8A6C1B4456}" type="slidenum">
              <a:rPr lang="en-US" smtClean="0"/>
              <a:t>‹#›</a:t>
            </a:fld>
            <a:endParaRPr lang="en-US"/>
          </a:p>
        </p:txBody>
      </p:sp>
    </p:spTree>
    <p:extLst>
      <p:ext uri="{BB962C8B-B14F-4D97-AF65-F5344CB8AC3E}">
        <p14:creationId xmlns:p14="http://schemas.microsoft.com/office/powerpoint/2010/main" val="3605180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B5FEC-B740-A36E-1BA5-0A311B46BA0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1FD1E89-D387-D999-6ECB-A90DD42DD444}"/>
              </a:ext>
            </a:extLst>
          </p:cNvPr>
          <p:cNvSpPr>
            <a:spLocks noGrp="1"/>
          </p:cNvSpPr>
          <p:nvPr>
            <p:ph type="dt" sz="half" idx="10"/>
          </p:nvPr>
        </p:nvSpPr>
        <p:spPr/>
        <p:txBody>
          <a:bodyPr/>
          <a:lstStyle/>
          <a:p>
            <a:fld id="{E7CDBEBB-8131-429E-BE1B-40CED7ECA538}" type="datetimeFigureOut">
              <a:rPr lang="en-US" smtClean="0"/>
              <a:t>3/16/2025</a:t>
            </a:fld>
            <a:endParaRPr lang="en-US"/>
          </a:p>
        </p:txBody>
      </p:sp>
      <p:sp>
        <p:nvSpPr>
          <p:cNvPr id="4" name="Footer Placeholder 3">
            <a:extLst>
              <a:ext uri="{FF2B5EF4-FFF2-40B4-BE49-F238E27FC236}">
                <a16:creationId xmlns:a16="http://schemas.microsoft.com/office/drawing/2014/main" id="{01F83265-28ED-BAD8-D20F-91FF218F7EA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ABEC6AD-ACC7-F38A-EB68-6DCE72F7ED6F}"/>
              </a:ext>
            </a:extLst>
          </p:cNvPr>
          <p:cNvSpPr>
            <a:spLocks noGrp="1"/>
          </p:cNvSpPr>
          <p:nvPr>
            <p:ph type="sldNum" sz="quarter" idx="12"/>
          </p:nvPr>
        </p:nvSpPr>
        <p:spPr/>
        <p:txBody>
          <a:bodyPr/>
          <a:lstStyle/>
          <a:p>
            <a:fld id="{44778822-E8A8-4BC6-99AC-AD8A6C1B4456}" type="slidenum">
              <a:rPr lang="en-US" smtClean="0"/>
              <a:t>‹#›</a:t>
            </a:fld>
            <a:endParaRPr lang="en-US"/>
          </a:p>
        </p:txBody>
      </p:sp>
    </p:spTree>
    <p:extLst>
      <p:ext uri="{BB962C8B-B14F-4D97-AF65-F5344CB8AC3E}">
        <p14:creationId xmlns:p14="http://schemas.microsoft.com/office/powerpoint/2010/main" val="565384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91D868-A1E9-99F3-B3C0-08F505C79549}"/>
              </a:ext>
            </a:extLst>
          </p:cNvPr>
          <p:cNvSpPr>
            <a:spLocks noGrp="1"/>
          </p:cNvSpPr>
          <p:nvPr>
            <p:ph type="dt" sz="half" idx="10"/>
          </p:nvPr>
        </p:nvSpPr>
        <p:spPr/>
        <p:txBody>
          <a:bodyPr/>
          <a:lstStyle/>
          <a:p>
            <a:fld id="{E7CDBEBB-8131-429E-BE1B-40CED7ECA538}" type="datetimeFigureOut">
              <a:rPr lang="en-US" smtClean="0"/>
              <a:t>3/16/2025</a:t>
            </a:fld>
            <a:endParaRPr lang="en-US"/>
          </a:p>
        </p:txBody>
      </p:sp>
      <p:sp>
        <p:nvSpPr>
          <p:cNvPr id="3" name="Footer Placeholder 2">
            <a:extLst>
              <a:ext uri="{FF2B5EF4-FFF2-40B4-BE49-F238E27FC236}">
                <a16:creationId xmlns:a16="http://schemas.microsoft.com/office/drawing/2014/main" id="{EBC44583-8E73-DF97-9AD6-CB75CE2299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A859BB8-EB0E-0935-5DC8-1BAC7168EF6A}"/>
              </a:ext>
            </a:extLst>
          </p:cNvPr>
          <p:cNvSpPr>
            <a:spLocks noGrp="1"/>
          </p:cNvSpPr>
          <p:nvPr>
            <p:ph type="sldNum" sz="quarter" idx="12"/>
          </p:nvPr>
        </p:nvSpPr>
        <p:spPr/>
        <p:txBody>
          <a:bodyPr/>
          <a:lstStyle/>
          <a:p>
            <a:fld id="{44778822-E8A8-4BC6-99AC-AD8A6C1B4456}" type="slidenum">
              <a:rPr lang="en-US" smtClean="0"/>
              <a:t>‹#›</a:t>
            </a:fld>
            <a:endParaRPr lang="en-US"/>
          </a:p>
        </p:txBody>
      </p:sp>
    </p:spTree>
    <p:extLst>
      <p:ext uri="{BB962C8B-B14F-4D97-AF65-F5344CB8AC3E}">
        <p14:creationId xmlns:p14="http://schemas.microsoft.com/office/powerpoint/2010/main" val="203527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8AEEE-C49C-BF3B-F697-1E4354A33D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7DF26AD-8E68-2DC6-8F34-AE09C93599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B1399D-00A3-FE0D-9AC8-9CF3C6F10B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F44D29-9C1F-980A-2627-F92D818F3A3D}"/>
              </a:ext>
            </a:extLst>
          </p:cNvPr>
          <p:cNvSpPr>
            <a:spLocks noGrp="1"/>
          </p:cNvSpPr>
          <p:nvPr>
            <p:ph type="dt" sz="half" idx="10"/>
          </p:nvPr>
        </p:nvSpPr>
        <p:spPr/>
        <p:txBody>
          <a:bodyPr/>
          <a:lstStyle/>
          <a:p>
            <a:fld id="{E7CDBEBB-8131-429E-BE1B-40CED7ECA538}" type="datetimeFigureOut">
              <a:rPr lang="en-US" smtClean="0"/>
              <a:t>3/16/2025</a:t>
            </a:fld>
            <a:endParaRPr lang="en-US"/>
          </a:p>
        </p:txBody>
      </p:sp>
      <p:sp>
        <p:nvSpPr>
          <p:cNvPr id="6" name="Footer Placeholder 5">
            <a:extLst>
              <a:ext uri="{FF2B5EF4-FFF2-40B4-BE49-F238E27FC236}">
                <a16:creationId xmlns:a16="http://schemas.microsoft.com/office/drawing/2014/main" id="{002A7500-08A2-1319-492F-29BD4CF32E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7D5BC51-01D5-DFD0-E1D2-FBED2D73C2DA}"/>
              </a:ext>
            </a:extLst>
          </p:cNvPr>
          <p:cNvSpPr>
            <a:spLocks noGrp="1"/>
          </p:cNvSpPr>
          <p:nvPr>
            <p:ph type="sldNum" sz="quarter" idx="12"/>
          </p:nvPr>
        </p:nvSpPr>
        <p:spPr/>
        <p:txBody>
          <a:bodyPr/>
          <a:lstStyle/>
          <a:p>
            <a:fld id="{44778822-E8A8-4BC6-99AC-AD8A6C1B4456}" type="slidenum">
              <a:rPr lang="en-US" smtClean="0"/>
              <a:t>‹#›</a:t>
            </a:fld>
            <a:endParaRPr lang="en-US"/>
          </a:p>
        </p:txBody>
      </p:sp>
    </p:spTree>
    <p:extLst>
      <p:ext uri="{BB962C8B-B14F-4D97-AF65-F5344CB8AC3E}">
        <p14:creationId xmlns:p14="http://schemas.microsoft.com/office/powerpoint/2010/main" val="7566484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A3355-C269-D2E2-8AFD-8C1B0AB553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8F80945-2845-8EB6-0FE1-BB9BCDA47B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D142DF-338C-1CED-7C67-2F5F0839CD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065E7A-2792-A5BF-A271-64C84AB528E8}"/>
              </a:ext>
            </a:extLst>
          </p:cNvPr>
          <p:cNvSpPr>
            <a:spLocks noGrp="1"/>
          </p:cNvSpPr>
          <p:nvPr>
            <p:ph type="dt" sz="half" idx="10"/>
          </p:nvPr>
        </p:nvSpPr>
        <p:spPr/>
        <p:txBody>
          <a:bodyPr/>
          <a:lstStyle/>
          <a:p>
            <a:fld id="{E7CDBEBB-8131-429E-BE1B-40CED7ECA538}" type="datetimeFigureOut">
              <a:rPr lang="en-US" smtClean="0"/>
              <a:t>3/16/2025</a:t>
            </a:fld>
            <a:endParaRPr lang="en-US"/>
          </a:p>
        </p:txBody>
      </p:sp>
      <p:sp>
        <p:nvSpPr>
          <p:cNvPr id="6" name="Footer Placeholder 5">
            <a:extLst>
              <a:ext uri="{FF2B5EF4-FFF2-40B4-BE49-F238E27FC236}">
                <a16:creationId xmlns:a16="http://schemas.microsoft.com/office/drawing/2014/main" id="{1F79CCE2-AF36-9F17-5D2A-AF920D7C27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66F235-10E0-1F20-2BA2-C7DF5C71D175}"/>
              </a:ext>
            </a:extLst>
          </p:cNvPr>
          <p:cNvSpPr>
            <a:spLocks noGrp="1"/>
          </p:cNvSpPr>
          <p:nvPr>
            <p:ph type="sldNum" sz="quarter" idx="12"/>
          </p:nvPr>
        </p:nvSpPr>
        <p:spPr/>
        <p:txBody>
          <a:bodyPr/>
          <a:lstStyle/>
          <a:p>
            <a:fld id="{44778822-E8A8-4BC6-99AC-AD8A6C1B4456}" type="slidenum">
              <a:rPr lang="en-US" smtClean="0"/>
              <a:t>‹#›</a:t>
            </a:fld>
            <a:endParaRPr lang="en-US"/>
          </a:p>
        </p:txBody>
      </p:sp>
    </p:spTree>
    <p:extLst>
      <p:ext uri="{BB962C8B-B14F-4D97-AF65-F5344CB8AC3E}">
        <p14:creationId xmlns:p14="http://schemas.microsoft.com/office/powerpoint/2010/main" val="3533686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662F5-23C7-692E-22F3-2E0AA120FF5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7B20578-5C73-026D-2809-D97ECED2A4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A752AB-1BFA-97C3-8E51-E1A10C4C8DB7}"/>
              </a:ext>
            </a:extLst>
          </p:cNvPr>
          <p:cNvSpPr>
            <a:spLocks noGrp="1"/>
          </p:cNvSpPr>
          <p:nvPr>
            <p:ph type="dt" sz="half" idx="10"/>
          </p:nvPr>
        </p:nvSpPr>
        <p:spPr/>
        <p:txBody>
          <a:bodyPr/>
          <a:lstStyle/>
          <a:p>
            <a:fld id="{E7CDBEBB-8131-429E-BE1B-40CED7ECA538}" type="datetimeFigureOut">
              <a:rPr lang="en-US" smtClean="0"/>
              <a:t>3/16/2025</a:t>
            </a:fld>
            <a:endParaRPr lang="en-US"/>
          </a:p>
        </p:txBody>
      </p:sp>
      <p:sp>
        <p:nvSpPr>
          <p:cNvPr id="5" name="Footer Placeholder 4">
            <a:extLst>
              <a:ext uri="{FF2B5EF4-FFF2-40B4-BE49-F238E27FC236}">
                <a16:creationId xmlns:a16="http://schemas.microsoft.com/office/drawing/2014/main" id="{3A050D99-53FE-8937-73FB-0E19C9B006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166D71-41CC-4FE4-F61D-C2C6959B18D1}"/>
              </a:ext>
            </a:extLst>
          </p:cNvPr>
          <p:cNvSpPr>
            <a:spLocks noGrp="1"/>
          </p:cNvSpPr>
          <p:nvPr>
            <p:ph type="sldNum" sz="quarter" idx="12"/>
          </p:nvPr>
        </p:nvSpPr>
        <p:spPr/>
        <p:txBody>
          <a:bodyPr/>
          <a:lstStyle/>
          <a:p>
            <a:fld id="{44778822-E8A8-4BC6-99AC-AD8A6C1B4456}" type="slidenum">
              <a:rPr lang="en-US" smtClean="0"/>
              <a:t>‹#›</a:t>
            </a:fld>
            <a:endParaRPr lang="en-US"/>
          </a:p>
        </p:txBody>
      </p:sp>
    </p:spTree>
    <p:extLst>
      <p:ext uri="{BB962C8B-B14F-4D97-AF65-F5344CB8AC3E}">
        <p14:creationId xmlns:p14="http://schemas.microsoft.com/office/powerpoint/2010/main" val="3158189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B62606-CFFE-600A-783F-2E7AC7F401E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90A7613-FC96-9977-9EA0-108F0DBB277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D258EE6-813E-1880-331C-DB92B385874C}"/>
              </a:ext>
            </a:extLst>
          </p:cNvPr>
          <p:cNvSpPr>
            <a:spLocks noGrp="1"/>
          </p:cNvSpPr>
          <p:nvPr>
            <p:ph type="dt" sz="half" idx="10"/>
          </p:nvPr>
        </p:nvSpPr>
        <p:spPr/>
        <p:txBody>
          <a:bodyPr/>
          <a:lstStyle/>
          <a:p>
            <a:fld id="{E7CDBEBB-8131-429E-BE1B-40CED7ECA538}" type="datetimeFigureOut">
              <a:rPr lang="en-US" smtClean="0"/>
              <a:t>3/16/2025</a:t>
            </a:fld>
            <a:endParaRPr lang="en-US"/>
          </a:p>
        </p:txBody>
      </p:sp>
      <p:sp>
        <p:nvSpPr>
          <p:cNvPr id="5" name="Footer Placeholder 4">
            <a:extLst>
              <a:ext uri="{FF2B5EF4-FFF2-40B4-BE49-F238E27FC236}">
                <a16:creationId xmlns:a16="http://schemas.microsoft.com/office/drawing/2014/main" id="{8789D224-ABF7-AB34-457B-839B6C5EF1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56A76F-7656-3F78-F421-7653C2F63B0A}"/>
              </a:ext>
            </a:extLst>
          </p:cNvPr>
          <p:cNvSpPr>
            <a:spLocks noGrp="1"/>
          </p:cNvSpPr>
          <p:nvPr>
            <p:ph type="sldNum" sz="quarter" idx="12"/>
          </p:nvPr>
        </p:nvSpPr>
        <p:spPr/>
        <p:txBody>
          <a:bodyPr/>
          <a:lstStyle/>
          <a:p>
            <a:fld id="{44778822-E8A8-4BC6-99AC-AD8A6C1B4456}" type="slidenum">
              <a:rPr lang="en-US" smtClean="0"/>
              <a:t>‹#›</a:t>
            </a:fld>
            <a:endParaRPr lang="en-US"/>
          </a:p>
        </p:txBody>
      </p:sp>
    </p:spTree>
    <p:extLst>
      <p:ext uri="{BB962C8B-B14F-4D97-AF65-F5344CB8AC3E}">
        <p14:creationId xmlns:p14="http://schemas.microsoft.com/office/powerpoint/2010/main" val="39127628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176E8C-DD9D-A17D-17C6-20E796EE7E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C2EFC6C-E59E-7176-6D31-85A195752F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71BB2C-3A0D-01E8-CF74-05516A9739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7CDBEBB-8131-429E-BE1B-40CED7ECA538}" type="datetimeFigureOut">
              <a:rPr lang="en-US" smtClean="0"/>
              <a:t>3/16/2025</a:t>
            </a:fld>
            <a:endParaRPr lang="en-US"/>
          </a:p>
        </p:txBody>
      </p:sp>
      <p:sp>
        <p:nvSpPr>
          <p:cNvPr id="5" name="Footer Placeholder 4">
            <a:extLst>
              <a:ext uri="{FF2B5EF4-FFF2-40B4-BE49-F238E27FC236}">
                <a16:creationId xmlns:a16="http://schemas.microsoft.com/office/drawing/2014/main" id="{EACFADD5-1A74-3C3F-C0FF-075BA2C257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9C50DB9-29D0-0A37-92F6-7F228C3E88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4778822-E8A8-4BC6-99AC-AD8A6C1B4456}" type="slidenum">
              <a:rPr lang="en-US" smtClean="0"/>
              <a:t>‹#›</a:t>
            </a:fld>
            <a:endParaRPr lang="en-US"/>
          </a:p>
        </p:txBody>
      </p:sp>
    </p:spTree>
    <p:extLst>
      <p:ext uri="{BB962C8B-B14F-4D97-AF65-F5344CB8AC3E}">
        <p14:creationId xmlns:p14="http://schemas.microsoft.com/office/powerpoint/2010/main" val="10268712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3.jpe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6FAAEC-FF09-7977-EA1E-94291DC9EECB}"/>
              </a:ext>
            </a:extLst>
          </p:cNvPr>
          <p:cNvSpPr>
            <a:spLocks noGrp="1"/>
          </p:cNvSpPr>
          <p:nvPr>
            <p:ph type="ctrTitle"/>
          </p:nvPr>
        </p:nvSpPr>
        <p:spPr>
          <a:xfrm>
            <a:off x="2026693" y="1030406"/>
            <a:ext cx="8147713" cy="3081242"/>
          </a:xfrm>
        </p:spPr>
        <p:txBody>
          <a:bodyPr anchor="ctr">
            <a:normAutofit/>
          </a:bodyPr>
          <a:lstStyle/>
          <a:p>
            <a:r>
              <a:rPr lang="en-US" sz="4800" b="1" dirty="0">
                <a:solidFill>
                  <a:srgbClr val="FFFFFF"/>
                </a:solidFill>
              </a:rPr>
              <a:t>Cross-Cultural Negotiations: Establishing a Strategic Partnership between a UK and Chinese Firm</a:t>
            </a:r>
          </a:p>
        </p:txBody>
      </p:sp>
      <p:sp>
        <p:nvSpPr>
          <p:cNvPr id="3" name="Subtitle 2">
            <a:extLst>
              <a:ext uri="{FF2B5EF4-FFF2-40B4-BE49-F238E27FC236}">
                <a16:creationId xmlns:a16="http://schemas.microsoft.com/office/drawing/2014/main" id="{FE2709B6-DE01-195D-FC2C-2D6A70BC22D5}"/>
              </a:ext>
            </a:extLst>
          </p:cNvPr>
          <p:cNvSpPr>
            <a:spLocks noGrp="1"/>
          </p:cNvSpPr>
          <p:nvPr>
            <p:ph type="subTitle" idx="1"/>
          </p:nvPr>
        </p:nvSpPr>
        <p:spPr>
          <a:xfrm>
            <a:off x="1561235" y="4314822"/>
            <a:ext cx="9078628" cy="860620"/>
          </a:xfrm>
        </p:spPr>
        <p:txBody>
          <a:bodyPr anchor="ctr">
            <a:normAutofit/>
          </a:bodyPr>
          <a:lstStyle/>
          <a:p>
            <a:r>
              <a:rPr lang="en-US" sz="2200" dirty="0">
                <a:solidFill>
                  <a:srgbClr val="FFFFFF"/>
                </a:solidFill>
              </a:rPr>
              <a:t>Student Name: Viktoria </a:t>
            </a:r>
            <a:r>
              <a:rPr lang="en-US" sz="2200" dirty="0" err="1">
                <a:solidFill>
                  <a:srgbClr val="FFFFFF"/>
                </a:solidFill>
              </a:rPr>
              <a:t>Velichkova</a:t>
            </a:r>
            <a:r>
              <a:rPr lang="en-US" sz="2200" dirty="0">
                <a:solidFill>
                  <a:srgbClr val="FFFFFF"/>
                </a:solidFill>
              </a:rPr>
              <a:t> Ivanova</a:t>
            </a:r>
          </a:p>
          <a:p>
            <a:r>
              <a:rPr lang="en-US" sz="2200" dirty="0">
                <a:solidFill>
                  <a:srgbClr val="FFFFFF"/>
                </a:solidFill>
              </a:rPr>
              <a:t>Student Number: 2219320</a:t>
            </a:r>
          </a:p>
        </p:txBody>
      </p:sp>
      <p:pic>
        <p:nvPicPr>
          <p:cNvPr id="5" name="Picture 4" descr="Cartoon bee with sign">
            <a:extLst>
              <a:ext uri="{FF2B5EF4-FFF2-40B4-BE49-F238E27FC236}">
                <a16:creationId xmlns:a16="http://schemas.microsoft.com/office/drawing/2014/main" id="{0544FD21-1984-F3BD-F658-959278C929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5373" y="3171839"/>
            <a:ext cx="2706574" cy="2082793"/>
          </a:xfrm>
          <a:prstGeom prst="rect">
            <a:avLst/>
          </a:prstGeom>
        </p:spPr>
      </p:pic>
      <p:pic>
        <p:nvPicPr>
          <p:cNvPr id="15" name="Graphic 14" descr="Blog outline">
            <a:extLst>
              <a:ext uri="{FF2B5EF4-FFF2-40B4-BE49-F238E27FC236}">
                <a16:creationId xmlns:a16="http://schemas.microsoft.com/office/drawing/2014/main" id="{D209B5DC-669B-72D2-B86A-E5D0B95F2E3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1372004">
            <a:off x="1847394" y="3706043"/>
            <a:ext cx="1067082" cy="1067082"/>
          </a:xfrm>
          <a:prstGeom prst="rect">
            <a:avLst/>
          </a:prstGeom>
        </p:spPr>
      </p:pic>
    </p:spTree>
    <p:extLst>
      <p:ext uri="{BB962C8B-B14F-4D97-AF65-F5344CB8AC3E}">
        <p14:creationId xmlns:p14="http://schemas.microsoft.com/office/powerpoint/2010/main" val="1806321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10" presetClass="entr" presetSubtype="0" fill="hold" grpId="0" nodeType="withEffect">
                                  <p:stCondLst>
                                    <p:cond delay="1000"/>
                                  </p:stCondLst>
                                  <p:iterate type="wd">
                                    <p:tmPct val="15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type="wd">
                                    <p:tmPct val="15000"/>
                                  </p:iterate>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p:cTn id="22" dur="1000" fill="hold"/>
                                        <p:tgtEl>
                                          <p:spTgt spid="5"/>
                                        </p:tgtEl>
                                        <p:attrNameLst>
                                          <p:attrName>ppt_w</p:attrName>
                                        </p:attrNameLst>
                                      </p:cBhvr>
                                      <p:tavLst>
                                        <p:tav tm="0">
                                          <p:val>
                                            <p:fltVal val="0"/>
                                          </p:val>
                                        </p:tav>
                                        <p:tav tm="100000">
                                          <p:val>
                                            <p:strVal val="#ppt_w"/>
                                          </p:val>
                                        </p:tav>
                                      </p:tavLst>
                                    </p:anim>
                                    <p:anim calcmode="lin" valueType="num">
                                      <p:cBhvr>
                                        <p:cTn id="23" dur="1000" fill="hold"/>
                                        <p:tgtEl>
                                          <p:spTgt spid="5"/>
                                        </p:tgtEl>
                                        <p:attrNameLst>
                                          <p:attrName>ppt_h</p:attrName>
                                        </p:attrNameLst>
                                      </p:cBhvr>
                                      <p:tavLst>
                                        <p:tav tm="0">
                                          <p:val>
                                            <p:fltVal val="0"/>
                                          </p:val>
                                        </p:tav>
                                        <p:tav tm="100000">
                                          <p:val>
                                            <p:strVal val="#ppt_h"/>
                                          </p:val>
                                        </p:tav>
                                      </p:tavLst>
                                    </p:anim>
                                    <p:anim calcmode="lin" valueType="num">
                                      <p:cBhvr>
                                        <p:cTn id="24" dur="1000" fill="hold"/>
                                        <p:tgtEl>
                                          <p:spTgt spid="5"/>
                                        </p:tgtEl>
                                        <p:attrNameLst>
                                          <p:attrName>style.rotation</p:attrName>
                                        </p:attrNameLst>
                                      </p:cBhvr>
                                      <p:tavLst>
                                        <p:tav tm="0">
                                          <p:val>
                                            <p:fltVal val="90"/>
                                          </p:val>
                                        </p:tav>
                                        <p:tav tm="100000">
                                          <p:val>
                                            <p:fltVal val="0"/>
                                          </p:val>
                                        </p:tav>
                                      </p:tavLst>
                                    </p:anim>
                                    <p:animEffect transition="in" filter="fade">
                                      <p:cBhvr>
                                        <p:cTn id="25"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0A0EC9C9-F9B3-60EE-1CC7-1F8267B5A089}"/>
              </a:ext>
            </a:extLst>
          </p:cNvPr>
          <p:cNvGraphicFramePr>
            <a:graphicFrameLocks noGrp="1"/>
          </p:cNvGraphicFramePr>
          <p:nvPr>
            <p:ph idx="1"/>
            <p:extLst>
              <p:ext uri="{D42A27DB-BD31-4B8C-83A1-F6EECF244321}">
                <p14:modId xmlns:p14="http://schemas.microsoft.com/office/powerpoint/2010/main" val="2355170138"/>
              </p:ext>
            </p:extLst>
          </p:nvPr>
        </p:nvGraphicFramePr>
        <p:xfrm>
          <a:off x="838199" y="1548581"/>
          <a:ext cx="10916265" cy="47047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1">
            <a:extLst>
              <a:ext uri="{FF2B5EF4-FFF2-40B4-BE49-F238E27FC236}">
                <a16:creationId xmlns:a16="http://schemas.microsoft.com/office/drawing/2014/main" id="{9A277704-4245-2FA6-D4F5-F9170177B218}"/>
              </a:ext>
            </a:extLst>
          </p:cNvPr>
          <p:cNvSpPr>
            <a:spLocks noGrp="1"/>
          </p:cNvSpPr>
          <p:nvPr>
            <p:ph type="title"/>
          </p:nvPr>
        </p:nvSpPr>
        <p:spPr>
          <a:xfrm>
            <a:off x="690716" y="398206"/>
            <a:ext cx="11063748" cy="844243"/>
          </a:xfrm>
          <a:prstGeom prst="snip2DiagRect">
            <a:avLst/>
          </a:prstGeom>
          <a:solidFill>
            <a:srgbClr val="FFC000"/>
          </a:solidFill>
        </p:spPr>
        <p:txBody>
          <a:bodyPr/>
          <a:lstStyle/>
          <a:p>
            <a:pPr algn="ctr"/>
            <a:r>
              <a:rPr lang="en-US" b="1" dirty="0">
                <a:latin typeface="Calibri" panose="020F0502020204030204" pitchFamily="34" charset="0"/>
                <a:cs typeface="Calibri" panose="020F0502020204030204" pitchFamily="34" charset="0"/>
              </a:rPr>
              <a:t>Introduction</a:t>
            </a:r>
          </a:p>
        </p:txBody>
      </p:sp>
    </p:spTree>
    <p:extLst>
      <p:ext uri="{BB962C8B-B14F-4D97-AF65-F5344CB8AC3E}">
        <p14:creationId xmlns:p14="http://schemas.microsoft.com/office/powerpoint/2010/main" val="4288950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8" name="Rectangle 27">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US" sz="4800" b="1" dirty="0"/>
              <a:t>Understanding Culture in Business</a:t>
            </a:r>
          </a:p>
        </p:txBody>
      </p:sp>
      <p:sp>
        <p:nvSpPr>
          <p:cNvPr id="3" name="Content Placeholder 2"/>
          <p:cNvSpPr>
            <a:spLocks noGrp="1"/>
          </p:cNvSpPr>
          <p:nvPr>
            <p:ph idx="1"/>
          </p:nvPr>
        </p:nvSpPr>
        <p:spPr>
          <a:xfrm>
            <a:off x="731525" y="2742172"/>
            <a:ext cx="9941319" cy="3438166"/>
          </a:xfrm>
        </p:spPr>
        <p:txBody>
          <a:bodyPr anchor="ctr">
            <a:noAutofit/>
          </a:bodyPr>
          <a:lstStyle/>
          <a:p>
            <a:pPr marL="0" indent="0">
              <a:lnSpc>
                <a:spcPct val="110000"/>
              </a:lnSpc>
              <a:buNone/>
            </a:pPr>
            <a:r>
              <a:rPr lang="en-US" sz="2400" dirty="0">
                <a:latin typeface="Calibri" panose="020F0502020204030204" pitchFamily="34" charset="0"/>
                <a:cs typeface="Calibri" panose="020F0502020204030204" pitchFamily="34" charset="0"/>
              </a:rPr>
              <a:t>• </a:t>
            </a:r>
            <a:r>
              <a:rPr lang="en-US" sz="2400" b="1" dirty="0">
                <a:latin typeface="Calibri" panose="020F0502020204030204" pitchFamily="34" charset="0"/>
                <a:cs typeface="Calibri" panose="020F0502020204030204" pitchFamily="34" charset="0"/>
              </a:rPr>
              <a:t>Definition of Culture</a:t>
            </a:r>
          </a:p>
          <a:p>
            <a:pPr marL="0" indent="0">
              <a:lnSpc>
                <a:spcPct val="110000"/>
              </a:lnSpc>
              <a:buNone/>
            </a:pPr>
            <a:r>
              <a:rPr lang="en-US" sz="2400" dirty="0">
                <a:latin typeface="Calibri" panose="020F0502020204030204" pitchFamily="34" charset="0"/>
                <a:cs typeface="Calibri" panose="020F0502020204030204" pitchFamily="34" charset="0"/>
              </a:rPr>
              <a:t>  - Shared values, beliefs, norms, and practices that shape the behavior and identity of a group or society (Trompenaars and Hampden, 2011).</a:t>
            </a:r>
          </a:p>
          <a:p>
            <a:pPr marL="0" indent="0">
              <a:lnSpc>
                <a:spcPct val="110000"/>
              </a:lnSpc>
              <a:buNone/>
            </a:pPr>
            <a:r>
              <a:rPr lang="en-US" sz="2400" dirty="0">
                <a:latin typeface="Calibri" panose="020F0502020204030204" pitchFamily="34" charset="0"/>
                <a:cs typeface="Calibri" panose="020F0502020204030204" pitchFamily="34" charset="0"/>
              </a:rPr>
              <a:t>• </a:t>
            </a:r>
            <a:r>
              <a:rPr lang="en-US" sz="2400" b="1" dirty="0">
                <a:latin typeface="Calibri" panose="020F0502020204030204" pitchFamily="34" charset="0"/>
                <a:cs typeface="Calibri" panose="020F0502020204030204" pitchFamily="34" charset="0"/>
              </a:rPr>
              <a:t>Elements of Culture in Business</a:t>
            </a:r>
          </a:p>
          <a:p>
            <a:pPr marL="0" indent="0">
              <a:lnSpc>
                <a:spcPct val="110000"/>
              </a:lnSpc>
              <a:buNone/>
            </a:pPr>
            <a:r>
              <a:rPr lang="en-US" sz="2400" dirty="0">
                <a:latin typeface="Calibri" panose="020F0502020204030204" pitchFamily="34" charset="0"/>
                <a:cs typeface="Calibri" panose="020F0502020204030204" pitchFamily="34" charset="0"/>
              </a:rPr>
              <a:t>  - Communication Styles</a:t>
            </a:r>
          </a:p>
          <a:p>
            <a:pPr marL="0" indent="0">
              <a:lnSpc>
                <a:spcPct val="110000"/>
              </a:lnSpc>
              <a:buNone/>
            </a:pPr>
            <a:r>
              <a:rPr lang="en-US" sz="2400" dirty="0">
                <a:latin typeface="Calibri" panose="020F0502020204030204" pitchFamily="34" charset="0"/>
                <a:cs typeface="Calibri" panose="020F0502020204030204" pitchFamily="34" charset="0"/>
              </a:rPr>
              <a:t>  - Power Distance &amp; Hierarchy</a:t>
            </a:r>
          </a:p>
          <a:p>
            <a:pPr marL="0" indent="0">
              <a:lnSpc>
                <a:spcPct val="110000"/>
              </a:lnSpc>
              <a:buNone/>
            </a:pPr>
            <a:r>
              <a:rPr lang="en-US" sz="2400" dirty="0">
                <a:latin typeface="Calibri" panose="020F0502020204030204" pitchFamily="34" charset="0"/>
                <a:cs typeface="Calibri" panose="020F0502020204030204" pitchFamily="34" charset="0"/>
              </a:rPr>
              <a:t>  - Time Orientation (Monochronic vs. Polychronic)</a:t>
            </a:r>
          </a:p>
          <a:p>
            <a:pPr marL="0" indent="0">
              <a:lnSpc>
                <a:spcPct val="110000"/>
              </a:lnSpc>
              <a:buNone/>
            </a:pPr>
            <a:r>
              <a:rPr lang="en-US" sz="2400" dirty="0">
                <a:latin typeface="Calibri" panose="020F0502020204030204" pitchFamily="34" charset="0"/>
                <a:cs typeface="Calibri" panose="020F0502020204030204" pitchFamily="34" charset="0"/>
              </a:rPr>
              <a:t>  - Negotiation &amp; Decision-Making</a:t>
            </a:r>
          </a:p>
        </p:txBody>
      </p:sp>
      <p:cxnSp>
        <p:nvCxnSpPr>
          <p:cNvPr id="34" name="Straight Connector 33">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Effect transition="in" filter="fade">
                                      <p:cBhvr>
                                        <p:cTn id="47" dur="1000"/>
                                        <p:tgtEl>
                                          <p:spTgt spid="3">
                                            <p:txEl>
                                              <p:pRg st="5" end="5"/>
                                            </p:txEl>
                                          </p:spTgt>
                                        </p:tgtEl>
                                      </p:cBhvr>
                                    </p:animEffect>
                                    <p:anim calcmode="lin" valueType="num">
                                      <p:cBhvr>
                                        <p:cTn id="4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Effect transition="in" filter="fade">
                                      <p:cBhvr>
                                        <p:cTn id="54" dur="1000"/>
                                        <p:tgtEl>
                                          <p:spTgt spid="3">
                                            <p:txEl>
                                              <p:pRg st="6" end="6"/>
                                            </p:txEl>
                                          </p:spTgt>
                                        </p:tgtEl>
                                      </p:cBhvr>
                                    </p:animEffect>
                                    <p:anim calcmode="lin" valueType="num">
                                      <p:cBhvr>
                                        <p:cTn id="5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5ED3100-3941-4F9A-9FAB-4A7A9B4A0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a:extLst>
              <a:ext uri="{FF2B5EF4-FFF2-40B4-BE49-F238E27FC236}">
                <a16:creationId xmlns:a16="http://schemas.microsoft.com/office/drawing/2014/main" id="{8CBEFB3C-8BDC-4A1B-94A5-A6A24CBB6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Digital numbers art">
            <a:extLst>
              <a:ext uri="{FF2B5EF4-FFF2-40B4-BE49-F238E27FC236}">
                <a16:creationId xmlns:a16="http://schemas.microsoft.com/office/drawing/2014/main" id="{C42E82DF-4F97-5F01-E2B0-FAF3B5DDDCE5}"/>
              </a:ext>
            </a:extLst>
          </p:cNvPr>
          <p:cNvPicPr>
            <a:picLocks noChangeAspect="1"/>
          </p:cNvPicPr>
          <p:nvPr/>
        </p:nvPicPr>
        <p:blipFill>
          <a:blip r:embed="rId3">
            <a:duotone>
              <a:schemeClr val="accent1">
                <a:shade val="45000"/>
                <a:satMod val="135000"/>
              </a:schemeClr>
              <a:prstClr val="white"/>
            </a:duotone>
            <a:alphaModFix amt="35000"/>
          </a:blip>
          <a:srcRect t="15135" b="595"/>
          <a:stretch/>
        </p:blipFill>
        <p:spPr>
          <a:xfrm>
            <a:off x="20" y="10"/>
            <a:ext cx="12191981" cy="6857989"/>
          </a:xfrm>
          <a:prstGeom prst="rect">
            <a:avLst/>
          </a:prstGeom>
        </p:spPr>
      </p:pic>
      <p:sp>
        <p:nvSpPr>
          <p:cNvPr id="2" name="Title 1">
            <a:extLst>
              <a:ext uri="{FF2B5EF4-FFF2-40B4-BE49-F238E27FC236}">
                <a16:creationId xmlns:a16="http://schemas.microsoft.com/office/drawing/2014/main" id="{7A994E37-0526-0B25-4828-BD8416AEB20D}"/>
              </a:ext>
            </a:extLst>
          </p:cNvPr>
          <p:cNvSpPr>
            <a:spLocks noGrp="1"/>
          </p:cNvSpPr>
          <p:nvPr>
            <p:ph type="title"/>
          </p:nvPr>
        </p:nvSpPr>
        <p:spPr>
          <a:xfrm>
            <a:off x="1188069" y="535317"/>
            <a:ext cx="9825300" cy="1254302"/>
          </a:xfrm>
        </p:spPr>
        <p:txBody>
          <a:bodyPr anchor="b">
            <a:normAutofit/>
          </a:bodyPr>
          <a:lstStyle/>
          <a:p>
            <a:r>
              <a:rPr lang="en-US" b="1" dirty="0">
                <a:solidFill>
                  <a:srgbClr val="FFFFFF"/>
                </a:solidFill>
                <a:latin typeface="Calibri" panose="020F0502020204030204" pitchFamily="34" charset="0"/>
                <a:cs typeface="Calibri" panose="020F0502020204030204" pitchFamily="34" charset="0"/>
              </a:rPr>
              <a:t>Overview of UK-China Business Relations</a:t>
            </a:r>
            <a:endParaRPr lang="en-US" dirty="0">
              <a:solidFill>
                <a:srgbClr val="FFFFFF"/>
              </a:solidFill>
              <a:latin typeface="Calibri" panose="020F0502020204030204" pitchFamily="34" charset="0"/>
              <a:cs typeface="Calibri" panose="020F0502020204030204" pitchFamily="34" charset="0"/>
            </a:endParaRPr>
          </a:p>
        </p:txBody>
      </p:sp>
      <p:grpSp>
        <p:nvGrpSpPr>
          <p:cNvPr id="38" name="Group 37">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a:solidFill>
            <a:srgbClr val="FFFFFF"/>
          </a:solidFill>
        </p:grpSpPr>
        <p:sp>
          <p:nvSpPr>
            <p:cNvPr id="3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cxnSp>
        <p:nvCxnSpPr>
          <p:cNvPr id="42" name="Straight Connector 4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2">
            <a:extLst>
              <a:ext uri="{FF2B5EF4-FFF2-40B4-BE49-F238E27FC236}">
                <a16:creationId xmlns:a16="http://schemas.microsoft.com/office/drawing/2014/main" id="{EDA46DB4-3FBD-F96C-881E-B2753AE54226}"/>
              </a:ext>
            </a:extLst>
          </p:cNvPr>
          <p:cNvGraphicFramePr>
            <a:graphicFrameLocks noGrp="1"/>
          </p:cNvGraphicFramePr>
          <p:nvPr>
            <p:ph idx="1"/>
            <p:extLst>
              <p:ext uri="{D42A27DB-BD31-4B8C-83A1-F6EECF244321}">
                <p14:modId xmlns:p14="http://schemas.microsoft.com/office/powerpoint/2010/main" val="1921170085"/>
              </p:ext>
            </p:extLst>
          </p:nvPr>
        </p:nvGraphicFramePr>
        <p:xfrm>
          <a:off x="1382940" y="2205836"/>
          <a:ext cx="9335017" cy="39663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27329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wipe(down)">
                                      <p:cBhvr>
                                        <p:cTn id="12"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0"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0" y="809898"/>
            <a:ext cx="10310169" cy="1554480"/>
          </a:xfrm>
        </p:spPr>
        <p:txBody>
          <a:bodyPr anchor="ctr">
            <a:normAutofit/>
          </a:bodyPr>
          <a:lstStyle/>
          <a:p>
            <a:r>
              <a:rPr lang="en-US" sz="4000" b="1" dirty="0"/>
              <a:t>Cultural Challenges in UK-China Negotiations</a:t>
            </a:r>
          </a:p>
        </p:txBody>
      </p:sp>
      <p:sp>
        <p:nvSpPr>
          <p:cNvPr id="3" name="Content Placeholder 2"/>
          <p:cNvSpPr>
            <a:spLocks noGrp="1"/>
          </p:cNvSpPr>
          <p:nvPr>
            <p:ph idx="1"/>
          </p:nvPr>
        </p:nvSpPr>
        <p:spPr>
          <a:xfrm>
            <a:off x="640080" y="2508069"/>
            <a:ext cx="10346268" cy="3833551"/>
          </a:xfrm>
        </p:spPr>
        <p:txBody>
          <a:bodyPr anchor="ctr">
            <a:normAutofit fontScale="85000" lnSpcReduction="10000"/>
          </a:bodyPr>
          <a:lstStyle/>
          <a:p>
            <a:pPr marL="0" indent="0">
              <a:buNone/>
            </a:pPr>
            <a:r>
              <a:rPr lang="en-US" dirty="0">
                <a:latin typeface="Calibri" panose="020F0502020204030204" pitchFamily="34" charset="0"/>
                <a:cs typeface="Calibri" panose="020F0502020204030204" pitchFamily="34" charset="0"/>
              </a:rPr>
              <a:t>• </a:t>
            </a:r>
            <a:r>
              <a:rPr lang="en-US" b="1" dirty="0">
                <a:latin typeface="Calibri" panose="020F0502020204030204" pitchFamily="34" charset="0"/>
                <a:cs typeface="Calibri" panose="020F0502020204030204" pitchFamily="34" charset="0"/>
              </a:rPr>
              <a:t>Communication Style Differences</a:t>
            </a:r>
          </a:p>
          <a:p>
            <a:pPr marL="0" indent="0">
              <a:buNone/>
            </a:pPr>
            <a:r>
              <a:rPr lang="en-US" dirty="0">
                <a:latin typeface="Calibri" panose="020F0502020204030204" pitchFamily="34" charset="0"/>
                <a:cs typeface="Calibri" panose="020F0502020204030204" pitchFamily="34" charset="0"/>
              </a:rPr>
              <a:t>  - Direct (UK) vs. Indirect (China) Communication (House et al., 2004)</a:t>
            </a:r>
          </a:p>
          <a:p>
            <a:pPr marL="0" indent="0">
              <a:buNone/>
            </a:pPr>
            <a:r>
              <a:rPr lang="en-US" dirty="0">
                <a:latin typeface="Calibri" panose="020F0502020204030204" pitchFamily="34" charset="0"/>
                <a:cs typeface="Calibri" panose="020F0502020204030204" pitchFamily="34" charset="0"/>
              </a:rPr>
              <a:t>• </a:t>
            </a:r>
            <a:r>
              <a:rPr lang="en-US" b="1" dirty="0">
                <a:latin typeface="Calibri" panose="020F0502020204030204" pitchFamily="34" charset="0"/>
                <a:cs typeface="Calibri" panose="020F0502020204030204" pitchFamily="34" charset="0"/>
              </a:rPr>
              <a:t>Concept of Guanxi (</a:t>
            </a:r>
            <a:r>
              <a:rPr lang="ja-JP" altLang="en-US" b="1" dirty="0">
                <a:latin typeface="Calibri" panose="020F0502020204030204" pitchFamily="34" charset="0"/>
                <a:cs typeface="Calibri" panose="020F0502020204030204" pitchFamily="34" charset="0"/>
              </a:rPr>
              <a:t>关系</a:t>
            </a:r>
            <a:r>
              <a:rPr lang="en-US" altLang="ja-JP" b="1" dirty="0">
                <a:latin typeface="Calibri" panose="020F0502020204030204" pitchFamily="34" charset="0"/>
                <a:cs typeface="Calibri" panose="020F0502020204030204" pitchFamily="34" charset="0"/>
              </a:rPr>
              <a:t>)</a:t>
            </a:r>
          </a:p>
          <a:p>
            <a:pPr marL="0" indent="0">
              <a:buNone/>
            </a:pPr>
            <a:r>
              <a:rPr lang="ja-JP" altLang="en-US" dirty="0">
                <a:latin typeface="Calibri" panose="020F0502020204030204" pitchFamily="34" charset="0"/>
                <a:cs typeface="Calibri" panose="020F0502020204030204" pitchFamily="34" charset="0"/>
              </a:rPr>
              <a:t>  </a:t>
            </a:r>
            <a:r>
              <a:rPr lang="en-US" altLang="ja-JP" dirty="0">
                <a:latin typeface="Calibri" panose="020F0502020204030204" pitchFamily="34" charset="0"/>
                <a:cs typeface="Calibri" panose="020F0502020204030204" pitchFamily="34" charset="0"/>
              </a:rPr>
              <a:t>- </a:t>
            </a:r>
            <a:r>
              <a:rPr lang="en-US" dirty="0">
                <a:latin typeface="Calibri" panose="020F0502020204030204" pitchFamily="34" charset="0"/>
                <a:cs typeface="Calibri" panose="020F0502020204030204" pitchFamily="34" charset="0"/>
              </a:rPr>
              <a:t>Importance of personal relationships in China (Fang, 1999)</a:t>
            </a:r>
          </a:p>
          <a:p>
            <a:pPr marL="0" indent="0">
              <a:buNone/>
            </a:pPr>
            <a:r>
              <a:rPr lang="en-US" dirty="0">
                <a:latin typeface="Calibri" panose="020F0502020204030204" pitchFamily="34" charset="0"/>
                <a:cs typeface="Calibri" panose="020F0502020204030204" pitchFamily="34" charset="0"/>
              </a:rPr>
              <a:t>• </a:t>
            </a:r>
            <a:r>
              <a:rPr lang="en-US" b="1" dirty="0">
                <a:latin typeface="Calibri" panose="020F0502020204030204" pitchFamily="34" charset="0"/>
                <a:cs typeface="Calibri" panose="020F0502020204030204" pitchFamily="34" charset="0"/>
              </a:rPr>
              <a:t>Negotiation Approaches</a:t>
            </a:r>
          </a:p>
          <a:p>
            <a:pPr marL="0" indent="0">
              <a:buNone/>
            </a:pPr>
            <a:r>
              <a:rPr lang="en-US" dirty="0">
                <a:latin typeface="Calibri" panose="020F0502020204030204" pitchFamily="34" charset="0"/>
                <a:cs typeface="Calibri" panose="020F0502020204030204" pitchFamily="34" charset="0"/>
              </a:rPr>
              <a:t>  - Short-term contractual focus (UK) vs. Long-term relationship focus (China)</a:t>
            </a:r>
          </a:p>
          <a:p>
            <a:pPr marL="0" indent="0">
              <a:buNone/>
            </a:pPr>
            <a:r>
              <a:rPr lang="en-US" dirty="0">
                <a:latin typeface="Calibri" panose="020F0502020204030204" pitchFamily="34" charset="0"/>
                <a:cs typeface="Calibri" panose="020F0502020204030204" pitchFamily="34" charset="0"/>
              </a:rPr>
              <a:t>• </a:t>
            </a:r>
            <a:r>
              <a:rPr lang="en-US" b="1" dirty="0">
                <a:latin typeface="Calibri" panose="020F0502020204030204" pitchFamily="34" charset="0"/>
                <a:cs typeface="Calibri" panose="020F0502020204030204" pitchFamily="34" charset="0"/>
              </a:rPr>
              <a:t>Trust and Business Etiquette Differences</a:t>
            </a:r>
          </a:p>
          <a:p>
            <a:pPr marL="0" indent="0">
              <a:buNone/>
            </a:pPr>
            <a:r>
              <a:rPr lang="en-US" dirty="0">
                <a:latin typeface="Calibri" panose="020F0502020204030204" pitchFamily="34" charset="0"/>
                <a:cs typeface="Calibri" panose="020F0502020204030204" pitchFamily="34" charset="0"/>
              </a:rPr>
              <a:t>  - Formality in interactions</a:t>
            </a:r>
          </a:p>
          <a:p>
            <a:pPr marL="0" indent="0">
              <a:buNone/>
            </a:pPr>
            <a:r>
              <a:rPr lang="en-US" dirty="0">
                <a:latin typeface="Calibri" panose="020F0502020204030204" pitchFamily="34" charset="0"/>
                <a:cs typeface="Calibri" panose="020F0502020204030204" pitchFamily="34" charset="0"/>
              </a:rPr>
              <a:t>  - Gift-giving and respect for hierarchy</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randombar(horizontal)">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4" presetClass="entr" presetSubtype="1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4" presetClass="entr" presetSubtype="1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randombar(horizontal)">
                                      <p:cBhvr>
                                        <p:cTn id="41" dur="500"/>
                                        <p:tgtEl>
                                          <p:spTgt spid="3">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4" presetClass="entr" presetSubtype="10" fill="hold" grpId="0" nodeType="click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6" dur="500"/>
                                        <p:tgtEl>
                                          <p:spTgt spid="3">
                                            <p:txEl>
                                              <p:pRg st="7" end="7"/>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4" presetClass="entr" presetSubtype="10" fill="hold" grpId="0"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Effect transition="in" filter="randombar(horizontal)">
                                      <p:cBhvr>
                                        <p:cTn id="5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C5A27C5-BA1D-4372-9A44-03DAB06EB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86D3BA9-FEA3-49B7-B148-7ECC053E1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16" name="Graphic 14">
            <a:extLst>
              <a:ext uri="{FF2B5EF4-FFF2-40B4-BE49-F238E27FC236}">
                <a16:creationId xmlns:a16="http://schemas.microsoft.com/office/drawing/2014/main" id="{3D54E353-FDD6-42B5-B567-12C9232AC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443047" y="3424490"/>
            <a:ext cx="2743201"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accent2"/>
          </a:solidFill>
          <a:ln w="9525" cap="flat">
            <a:noFill/>
            <a:prstDash val="solid"/>
            <a:miter/>
          </a:ln>
        </p:spPr>
        <p:txBody>
          <a:bodyPr rtlCol="0" anchor="ctr"/>
          <a:lstStyle/>
          <a:p>
            <a:endParaRPr lang="en-US"/>
          </a:p>
        </p:txBody>
      </p:sp>
      <p:pic>
        <p:nvPicPr>
          <p:cNvPr id="7" name="Graphic 6" descr="Venn Diagram">
            <a:extLst>
              <a:ext uri="{FF2B5EF4-FFF2-40B4-BE49-F238E27FC236}">
                <a16:creationId xmlns:a16="http://schemas.microsoft.com/office/drawing/2014/main" id="{128E9D77-00C6-C56D-2A89-10DF0D0F8B7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65128" y="2200458"/>
            <a:ext cx="2128552" cy="2128552"/>
          </a:xfrm>
          <a:prstGeom prst="rect">
            <a:avLst/>
          </a:prstGeom>
        </p:spPr>
      </p:pic>
      <p:sp>
        <p:nvSpPr>
          <p:cNvPr id="18" name="Graphic 14">
            <a:extLst>
              <a:ext uri="{FF2B5EF4-FFF2-40B4-BE49-F238E27FC236}">
                <a16:creationId xmlns:a16="http://schemas.microsoft.com/office/drawing/2014/main" id="{DDAF221D-8B70-4DA2-8EC6-1B35600F8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443047" y="3425580"/>
            <a:ext cx="2743201"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accent2">
              <a:alpha val="50000"/>
            </a:schemeClr>
          </a:solidFill>
          <a:ln w="9525" cap="flat">
            <a:noFill/>
            <a:prstDash val="solid"/>
            <a:miter/>
          </a:ln>
        </p:spPr>
        <p:txBody>
          <a:bodyPr rtlCol="0" anchor="ctr"/>
          <a:lstStyle/>
          <a:p>
            <a:endParaRPr lang="en-US"/>
          </a:p>
        </p:txBody>
      </p:sp>
      <p:sp>
        <p:nvSpPr>
          <p:cNvPr id="20" name="Graphic 14">
            <a:extLst>
              <a:ext uri="{FF2B5EF4-FFF2-40B4-BE49-F238E27FC236}">
                <a16:creationId xmlns:a16="http://schemas.microsoft.com/office/drawing/2014/main" id="{28DC658A-B0F6-46FC-ACE2-E243AD533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705598" y="3425580"/>
            <a:ext cx="2743201"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50000"/>
            </a:schemeClr>
          </a:solidFill>
          <a:ln w="9525" cap="flat">
            <a:noFill/>
            <a:prstDash val="solid"/>
            <a:miter/>
          </a:ln>
        </p:spPr>
        <p:txBody>
          <a:bodyPr rtlCol="0" anchor="ctr"/>
          <a:lstStyle/>
          <a:p>
            <a:endParaRPr lang="en-US"/>
          </a:p>
        </p:txBody>
      </p:sp>
      <p:sp>
        <p:nvSpPr>
          <p:cNvPr id="22" name="Graphic 14">
            <a:extLst>
              <a:ext uri="{FF2B5EF4-FFF2-40B4-BE49-F238E27FC236}">
                <a16:creationId xmlns:a16="http://schemas.microsoft.com/office/drawing/2014/main" id="{A98F7AA8-63CB-43D4-96CA-C60D2638FE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6705598" y="685799"/>
            <a:ext cx="2743201"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25000"/>
            </a:schemeClr>
          </a:solidFill>
          <a:ln w="9525" cap="flat">
            <a:noFill/>
            <a:prstDash val="solid"/>
            <a:miter/>
          </a:ln>
        </p:spPr>
        <p:txBody>
          <a:bodyPr rtlCol="0" anchor="ctr"/>
          <a:lstStyle/>
          <a:p>
            <a:endParaRPr lang="en-US"/>
          </a:p>
        </p:txBody>
      </p:sp>
      <p:sp>
        <p:nvSpPr>
          <p:cNvPr id="24" name="Rectangle 23">
            <a:extLst>
              <a:ext uri="{FF2B5EF4-FFF2-40B4-BE49-F238E27FC236}">
                <a16:creationId xmlns:a16="http://schemas.microsoft.com/office/drawing/2014/main" id="{A9BE4EDE-6DC8-48E2-99F3-98CBCEAB6B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3616" y="2460327"/>
            <a:ext cx="8043382" cy="3334743"/>
          </a:xfrm>
        </p:spPr>
        <p:txBody>
          <a:bodyPr>
            <a:normAutofit/>
          </a:bodyPr>
          <a:lstStyle/>
          <a:p>
            <a:pPr marL="0" indent="0" algn="just">
              <a:lnSpc>
                <a:spcPct val="100000"/>
              </a:lnSpc>
              <a:buNone/>
            </a:pPr>
            <a:r>
              <a:rPr lang="en-US" sz="2400" b="1" dirty="0">
                <a:latin typeface="Calibri" panose="020F0502020204030204" pitchFamily="34" charset="0"/>
                <a:cs typeface="Calibri" panose="020F0502020204030204" pitchFamily="34" charset="0"/>
              </a:rPr>
              <a:t>• Hofstede’s Cultural Dimensions Applied to UK-China Relations</a:t>
            </a:r>
          </a:p>
          <a:p>
            <a:pPr marL="0" indent="0" algn="just">
              <a:lnSpc>
                <a:spcPct val="100000"/>
              </a:lnSpc>
              <a:buNone/>
            </a:pPr>
            <a:r>
              <a:rPr lang="en-US" sz="2400" dirty="0">
                <a:latin typeface="Calibri" panose="020F0502020204030204" pitchFamily="34" charset="0"/>
                <a:cs typeface="Calibri" panose="020F0502020204030204" pitchFamily="34" charset="0"/>
              </a:rPr>
              <a:t>  - Power Distance (High in China, Low in UK)</a:t>
            </a:r>
          </a:p>
          <a:p>
            <a:pPr marL="0" indent="0" algn="just">
              <a:lnSpc>
                <a:spcPct val="100000"/>
              </a:lnSpc>
              <a:buNone/>
            </a:pPr>
            <a:r>
              <a:rPr lang="en-US" sz="2400" dirty="0">
                <a:latin typeface="Calibri" panose="020F0502020204030204" pitchFamily="34" charset="0"/>
                <a:cs typeface="Calibri" panose="020F0502020204030204" pitchFamily="34" charset="0"/>
              </a:rPr>
              <a:t>  - Individualism vs. Collectivism</a:t>
            </a:r>
          </a:p>
          <a:p>
            <a:pPr marL="0" indent="0" algn="just">
              <a:lnSpc>
                <a:spcPct val="100000"/>
              </a:lnSpc>
              <a:buNone/>
            </a:pPr>
            <a:r>
              <a:rPr lang="en-US" sz="2400" dirty="0">
                <a:latin typeface="Calibri" panose="020F0502020204030204" pitchFamily="34" charset="0"/>
                <a:cs typeface="Calibri" panose="020F0502020204030204" pitchFamily="34" charset="0"/>
              </a:rPr>
              <a:t>  - Uncertainty Avoidance &amp; Negotiation Risks</a:t>
            </a:r>
          </a:p>
          <a:p>
            <a:pPr marL="0" indent="0" algn="just">
              <a:lnSpc>
                <a:spcPct val="100000"/>
              </a:lnSpc>
              <a:buNone/>
            </a:pPr>
            <a:r>
              <a:rPr lang="en-US" sz="2400" dirty="0">
                <a:latin typeface="Calibri" panose="020F0502020204030204" pitchFamily="34" charset="0"/>
                <a:cs typeface="Calibri" panose="020F0502020204030204" pitchFamily="34" charset="0"/>
              </a:rPr>
              <a:t>• </a:t>
            </a:r>
            <a:r>
              <a:rPr lang="en-US" sz="2400" b="1" dirty="0">
                <a:latin typeface="Calibri" panose="020F0502020204030204" pitchFamily="34" charset="0"/>
                <a:cs typeface="Calibri" panose="020F0502020204030204" pitchFamily="34" charset="0"/>
              </a:rPr>
              <a:t>Hall’s High-Context vs. Low-Context Cultures</a:t>
            </a:r>
          </a:p>
          <a:p>
            <a:pPr marL="0" indent="0" algn="just">
              <a:lnSpc>
                <a:spcPct val="100000"/>
              </a:lnSpc>
              <a:buNone/>
            </a:pPr>
            <a:r>
              <a:rPr lang="en-US" sz="2400" dirty="0">
                <a:latin typeface="Calibri" panose="020F0502020204030204" pitchFamily="34" charset="0"/>
                <a:cs typeface="Calibri" panose="020F0502020204030204" pitchFamily="34" charset="0"/>
              </a:rPr>
              <a:t>  - How messages are communicated differently</a:t>
            </a:r>
          </a:p>
        </p:txBody>
      </p:sp>
      <p:sp>
        <p:nvSpPr>
          <p:cNvPr id="26" name="Graphic 14">
            <a:extLst>
              <a:ext uri="{FF2B5EF4-FFF2-40B4-BE49-F238E27FC236}">
                <a16:creationId xmlns:a16="http://schemas.microsoft.com/office/drawing/2014/main" id="{16F72A90-B900-47B2-8B00-49749A6F07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9448799" y="685800"/>
            <a:ext cx="2743201"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bg1">
              <a:alpha val="50000"/>
            </a:schemeClr>
          </a:solidFill>
          <a:ln w="9525" cap="flat">
            <a:noFill/>
            <a:prstDash val="solid"/>
            <a:miter/>
          </a:ln>
        </p:spPr>
        <p:txBody>
          <a:bodyPr rtlCol="0" anchor="ctr"/>
          <a:lstStyle/>
          <a:p>
            <a:endParaRPr lang="en-US"/>
          </a:p>
        </p:txBody>
      </p:sp>
      <p:sp>
        <p:nvSpPr>
          <p:cNvPr id="28" name="Rectangle 27">
            <a:extLst>
              <a:ext uri="{FF2B5EF4-FFF2-40B4-BE49-F238E27FC236}">
                <a16:creationId xmlns:a16="http://schemas.microsoft.com/office/drawing/2014/main" id="{E2D05EDF-CB24-4761-95B4-BAD457429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63040" y="1062930"/>
            <a:ext cx="9686741" cy="1311559"/>
          </a:xfrm>
        </p:spPr>
        <p:txBody>
          <a:bodyPr anchor="t">
            <a:normAutofit/>
          </a:bodyPr>
          <a:lstStyle/>
          <a:p>
            <a:r>
              <a:rPr lang="en-US" b="1" dirty="0">
                <a:latin typeface="Calibri" panose="020F0502020204030204" pitchFamily="34" charset="0"/>
                <a:cs typeface="Calibri" panose="020F0502020204030204" pitchFamily="34" charset="0"/>
              </a:rPr>
              <a:t>Theoretical Frameworks for Cultural Analysis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arn(inVertical)">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09684" y="1562100"/>
            <a:ext cx="3795642" cy="3733800"/>
          </a:xfrm>
        </p:spPr>
        <p:txBody>
          <a:bodyPr>
            <a:normAutofit/>
          </a:bodyPr>
          <a:lstStyle/>
          <a:p>
            <a:pPr algn="ctr"/>
            <a:r>
              <a:rPr lang="en-US" sz="4800" b="1">
                <a:solidFill>
                  <a:schemeClr val="tx1">
                    <a:lumMod val="85000"/>
                    <a:lumOff val="15000"/>
                  </a:schemeClr>
                </a:solidFill>
                <a:latin typeface="Calibri" panose="020F0502020204030204" pitchFamily="34" charset="0"/>
                <a:cs typeface="Calibri" panose="020F0502020204030204" pitchFamily="34" charset="0"/>
              </a:rPr>
              <a:t>Effective Negotiation Strategies</a:t>
            </a:r>
          </a:p>
        </p:txBody>
      </p:sp>
      <p:sp>
        <p:nvSpPr>
          <p:cNvPr id="3" name="Content Placeholder 2"/>
          <p:cNvSpPr>
            <a:spLocks noGrp="1"/>
          </p:cNvSpPr>
          <p:nvPr>
            <p:ph idx="1"/>
          </p:nvPr>
        </p:nvSpPr>
        <p:spPr>
          <a:xfrm>
            <a:off x="5277870" y="733425"/>
            <a:ext cx="6433484" cy="5391150"/>
          </a:xfrm>
        </p:spPr>
        <p:txBody>
          <a:bodyPr anchor="ctr">
            <a:noAutofit/>
          </a:bodyPr>
          <a:lstStyle/>
          <a:p>
            <a:pPr marL="0" indent="0">
              <a:buNone/>
            </a:pPr>
            <a:r>
              <a:rPr lang="en-US" sz="2400" dirty="0">
                <a:solidFill>
                  <a:schemeClr val="tx1">
                    <a:lumMod val="85000"/>
                    <a:lumOff val="15000"/>
                  </a:schemeClr>
                </a:solidFill>
                <a:latin typeface="Calibri" panose="020F0502020204030204" pitchFamily="34" charset="0"/>
                <a:cs typeface="Calibri" panose="020F0502020204030204" pitchFamily="34" charset="0"/>
              </a:rPr>
              <a:t>• </a:t>
            </a:r>
            <a:r>
              <a:rPr lang="en-US" sz="2400" b="1" dirty="0">
                <a:solidFill>
                  <a:schemeClr val="tx1">
                    <a:lumMod val="85000"/>
                    <a:lumOff val="15000"/>
                  </a:schemeClr>
                </a:solidFill>
                <a:latin typeface="Calibri" panose="020F0502020204030204" pitchFamily="34" charset="0"/>
                <a:cs typeface="Calibri" panose="020F0502020204030204" pitchFamily="34" charset="0"/>
              </a:rPr>
              <a:t>Pre-Negotiation Research</a:t>
            </a:r>
          </a:p>
          <a:p>
            <a:pPr marL="0" indent="0">
              <a:buNone/>
            </a:pPr>
            <a:r>
              <a:rPr lang="en-US" sz="2400" dirty="0">
                <a:solidFill>
                  <a:schemeClr val="tx1">
                    <a:lumMod val="85000"/>
                    <a:lumOff val="15000"/>
                  </a:schemeClr>
                </a:solidFill>
                <a:latin typeface="Calibri" panose="020F0502020204030204" pitchFamily="34" charset="0"/>
                <a:cs typeface="Calibri" panose="020F0502020204030204" pitchFamily="34" charset="0"/>
              </a:rPr>
              <a:t>  - Understanding Chinese business culture &amp; norms</a:t>
            </a:r>
          </a:p>
          <a:p>
            <a:pPr marL="0" indent="0">
              <a:buNone/>
            </a:pPr>
            <a:r>
              <a:rPr lang="en-US" sz="2400" dirty="0">
                <a:solidFill>
                  <a:schemeClr val="tx1">
                    <a:lumMod val="85000"/>
                    <a:lumOff val="15000"/>
                  </a:schemeClr>
                </a:solidFill>
                <a:latin typeface="Calibri" panose="020F0502020204030204" pitchFamily="34" charset="0"/>
                <a:cs typeface="Calibri" panose="020F0502020204030204" pitchFamily="34" charset="0"/>
              </a:rPr>
              <a:t>• </a:t>
            </a:r>
            <a:r>
              <a:rPr lang="en-US" sz="2400" b="1" dirty="0">
                <a:solidFill>
                  <a:schemeClr val="tx1">
                    <a:lumMod val="85000"/>
                    <a:lumOff val="15000"/>
                  </a:schemeClr>
                </a:solidFill>
                <a:latin typeface="Calibri" panose="020F0502020204030204" pitchFamily="34" charset="0"/>
                <a:cs typeface="Calibri" panose="020F0502020204030204" pitchFamily="34" charset="0"/>
              </a:rPr>
              <a:t>Building Strong Relationships (Guanxi)</a:t>
            </a:r>
          </a:p>
          <a:p>
            <a:pPr marL="0" indent="0">
              <a:buNone/>
            </a:pPr>
            <a:r>
              <a:rPr lang="en-US" sz="2400" dirty="0">
                <a:solidFill>
                  <a:schemeClr val="tx1">
                    <a:lumMod val="85000"/>
                    <a:lumOff val="15000"/>
                  </a:schemeClr>
                </a:solidFill>
                <a:latin typeface="Calibri" panose="020F0502020204030204" pitchFamily="34" charset="0"/>
                <a:cs typeface="Calibri" panose="020F0502020204030204" pitchFamily="34" charset="0"/>
              </a:rPr>
              <a:t>  - Establishing trust before discussing contracts</a:t>
            </a:r>
          </a:p>
          <a:p>
            <a:pPr marL="0" indent="0">
              <a:buNone/>
            </a:pPr>
            <a:r>
              <a:rPr lang="en-US" sz="2400" dirty="0">
                <a:solidFill>
                  <a:schemeClr val="tx1">
                    <a:lumMod val="85000"/>
                    <a:lumOff val="15000"/>
                  </a:schemeClr>
                </a:solidFill>
                <a:latin typeface="Calibri" panose="020F0502020204030204" pitchFamily="34" charset="0"/>
                <a:cs typeface="Calibri" panose="020F0502020204030204" pitchFamily="34" charset="0"/>
              </a:rPr>
              <a:t>• </a:t>
            </a:r>
            <a:r>
              <a:rPr lang="en-US" sz="2400" b="1" dirty="0">
                <a:solidFill>
                  <a:schemeClr val="tx1">
                    <a:lumMod val="85000"/>
                    <a:lumOff val="15000"/>
                  </a:schemeClr>
                </a:solidFill>
                <a:latin typeface="Calibri" panose="020F0502020204030204" pitchFamily="34" charset="0"/>
                <a:cs typeface="Calibri" panose="020F0502020204030204" pitchFamily="34" charset="0"/>
              </a:rPr>
              <a:t>Adapting Communication &amp; Negotiation Styles</a:t>
            </a:r>
          </a:p>
          <a:p>
            <a:pPr marL="0" indent="0">
              <a:buNone/>
            </a:pPr>
            <a:r>
              <a:rPr lang="en-US" sz="2400" dirty="0">
                <a:solidFill>
                  <a:schemeClr val="tx1">
                    <a:lumMod val="85000"/>
                    <a:lumOff val="15000"/>
                  </a:schemeClr>
                </a:solidFill>
                <a:latin typeface="Calibri" panose="020F0502020204030204" pitchFamily="34" charset="0"/>
                <a:cs typeface="Calibri" panose="020F0502020204030204" pitchFamily="34" charset="0"/>
              </a:rPr>
              <a:t>  - Indirect communication &amp; patience in decision-making</a:t>
            </a:r>
          </a:p>
          <a:p>
            <a:pPr marL="0" indent="0">
              <a:buNone/>
            </a:pPr>
            <a:r>
              <a:rPr lang="en-US" sz="2400" dirty="0">
                <a:solidFill>
                  <a:schemeClr val="tx1">
                    <a:lumMod val="85000"/>
                    <a:lumOff val="15000"/>
                  </a:schemeClr>
                </a:solidFill>
                <a:latin typeface="Calibri" panose="020F0502020204030204" pitchFamily="34" charset="0"/>
                <a:cs typeface="Calibri" panose="020F0502020204030204" pitchFamily="34" charset="0"/>
              </a:rPr>
              <a:t>• </a:t>
            </a:r>
            <a:r>
              <a:rPr lang="en-US" sz="2400" b="1" dirty="0">
                <a:solidFill>
                  <a:schemeClr val="tx1">
                    <a:lumMod val="85000"/>
                    <a:lumOff val="15000"/>
                  </a:schemeClr>
                </a:solidFill>
                <a:latin typeface="Calibri" panose="020F0502020204030204" pitchFamily="34" charset="0"/>
                <a:cs typeface="Calibri" panose="020F0502020204030204" pitchFamily="34" charset="0"/>
              </a:rPr>
              <a:t>Negotiation Flexibility</a:t>
            </a:r>
          </a:p>
          <a:p>
            <a:pPr marL="0" indent="0">
              <a:buNone/>
            </a:pPr>
            <a:r>
              <a:rPr lang="en-US" sz="2400" dirty="0">
                <a:solidFill>
                  <a:schemeClr val="tx1">
                    <a:lumMod val="85000"/>
                    <a:lumOff val="15000"/>
                  </a:schemeClr>
                </a:solidFill>
                <a:latin typeface="Calibri" panose="020F0502020204030204" pitchFamily="34" charset="0"/>
                <a:cs typeface="Calibri" panose="020F0502020204030204" pitchFamily="34" charset="0"/>
              </a:rPr>
              <a:t>  - Balancing structured UK approaches with adaptive Chinese strategies (Brett, 2007).</a:t>
            </a:r>
          </a:p>
          <a:p>
            <a:pPr marL="0" indent="0">
              <a:buNone/>
            </a:pPr>
            <a:r>
              <a:rPr lang="en-US" sz="2400" dirty="0">
                <a:solidFill>
                  <a:schemeClr val="tx1">
                    <a:lumMod val="85000"/>
                    <a:lumOff val="15000"/>
                  </a:schemeClr>
                </a:solidFill>
                <a:latin typeface="Calibri" panose="020F0502020204030204" pitchFamily="34" charset="0"/>
                <a:cs typeface="Calibri" panose="020F0502020204030204" pitchFamily="34" charset="0"/>
              </a:rPr>
              <a:t>• </a:t>
            </a:r>
            <a:r>
              <a:rPr lang="en-US" sz="2400" b="1" dirty="0">
                <a:solidFill>
                  <a:schemeClr val="tx1">
                    <a:lumMod val="85000"/>
                    <a:lumOff val="15000"/>
                  </a:schemeClr>
                </a:solidFill>
                <a:latin typeface="Calibri" panose="020F0502020204030204" pitchFamily="34" charset="0"/>
                <a:cs typeface="Calibri" panose="020F0502020204030204" pitchFamily="34" charset="0"/>
              </a:rPr>
              <a:t>Use of Mediators &amp; Cultural Experts</a:t>
            </a:r>
          </a:p>
          <a:p>
            <a:pPr marL="0" indent="0">
              <a:buNone/>
            </a:pPr>
            <a:r>
              <a:rPr lang="en-US" sz="2400" dirty="0">
                <a:solidFill>
                  <a:schemeClr val="tx1">
                    <a:lumMod val="85000"/>
                    <a:lumOff val="15000"/>
                  </a:schemeClr>
                </a:solidFill>
                <a:latin typeface="Calibri" panose="020F0502020204030204" pitchFamily="34" charset="0"/>
                <a:cs typeface="Calibri" panose="020F0502020204030204" pitchFamily="34" charset="0"/>
              </a:rPr>
              <a:t>  - Bridging the cultural gap for smoother negotiations (Earley, and Ang, 2003).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US" sz="4800" b="1" dirty="0">
                <a:latin typeface="Calibri" panose="020F0502020204030204" pitchFamily="34" charset="0"/>
                <a:cs typeface="Calibri" panose="020F0502020204030204" pitchFamily="34" charset="0"/>
              </a:rPr>
              <a:t>Importance of Cultural Awareness &amp; Adaptability</a:t>
            </a:r>
          </a:p>
        </p:txBody>
      </p:sp>
      <p:sp>
        <p:nvSpPr>
          <p:cNvPr id="4" name="Content Placeholder 3">
            <a:extLst>
              <a:ext uri="{FF2B5EF4-FFF2-40B4-BE49-F238E27FC236}">
                <a16:creationId xmlns:a16="http://schemas.microsoft.com/office/drawing/2014/main" id="{B9319800-08DD-4F1F-D6B2-6509269EEA9D}"/>
              </a:ext>
            </a:extLst>
          </p:cNvPr>
          <p:cNvSpPr>
            <a:spLocks noGrp="1"/>
          </p:cNvSpPr>
          <p:nvPr>
            <p:ph idx="1"/>
          </p:nvPr>
        </p:nvSpPr>
        <p:spPr>
          <a:xfrm>
            <a:off x="940915" y="2787133"/>
            <a:ext cx="10148147" cy="3345176"/>
          </a:xfrm>
        </p:spPr>
        <p:txBody>
          <a:bodyPr anchor="ctr">
            <a:normAutofit/>
          </a:bodyPr>
          <a:lstStyle/>
          <a:p>
            <a:pPr>
              <a:lnSpc>
                <a:spcPct val="100000"/>
              </a:lnSpc>
              <a:buFont typeface="Arial" panose="020B0604020202020204" pitchFamily="34" charset="0"/>
              <a:buChar char="•"/>
            </a:pPr>
            <a:r>
              <a:rPr lang="en-US" sz="2400" dirty="0">
                <a:latin typeface="Calibri" panose="020F0502020204030204" pitchFamily="34" charset="0"/>
                <a:cs typeface="Calibri" panose="020F0502020204030204" pitchFamily="34" charset="0"/>
              </a:rPr>
              <a:t>Cultural Intelligence (CQ) enhances the ability to work effectively across different cultural contexts.</a:t>
            </a:r>
          </a:p>
          <a:p>
            <a:pPr>
              <a:lnSpc>
                <a:spcPct val="100000"/>
              </a:lnSpc>
            </a:pPr>
            <a:r>
              <a:rPr lang="en-US" sz="2400" dirty="0">
                <a:latin typeface="Calibri" panose="020F0502020204030204" pitchFamily="34" charset="0"/>
                <a:cs typeface="Calibri" panose="020F0502020204030204" pitchFamily="34" charset="0"/>
              </a:rPr>
              <a:t>Businesses with high CQ can build stronger relationships, negotiate effectively, and avoid costly misunderstandings (Thomas, and </a:t>
            </a:r>
            <a:r>
              <a:rPr lang="en-US" sz="2400" dirty="0" err="1">
                <a:latin typeface="Calibri" panose="020F0502020204030204" pitchFamily="34" charset="0"/>
                <a:cs typeface="Calibri" panose="020F0502020204030204" pitchFamily="34" charset="0"/>
              </a:rPr>
              <a:t>Inkson</a:t>
            </a:r>
            <a:r>
              <a:rPr lang="en-US" sz="2400" dirty="0">
                <a:latin typeface="Calibri" panose="020F0502020204030204" pitchFamily="34" charset="0"/>
                <a:cs typeface="Calibri" panose="020F0502020204030204" pitchFamily="34" charset="0"/>
              </a:rPr>
              <a:t>, 2017).</a:t>
            </a:r>
          </a:p>
          <a:p>
            <a:pPr>
              <a:lnSpc>
                <a:spcPct val="100000"/>
              </a:lnSpc>
              <a:buFont typeface="Arial" panose="020B0604020202020204" pitchFamily="34" charset="0"/>
              <a:buChar char="•"/>
            </a:pPr>
            <a:r>
              <a:rPr lang="en-US" sz="2400" dirty="0">
                <a:latin typeface="Calibri" panose="020F0502020204030204" pitchFamily="34" charset="0"/>
                <a:cs typeface="Calibri" panose="020F0502020204030204" pitchFamily="34" charset="0"/>
              </a:rPr>
              <a:t>Cultural awareness fosters trust, credibility, and long-term partnerships in international business.</a:t>
            </a:r>
          </a:p>
          <a:p>
            <a:pPr marL="0" indent="0">
              <a:lnSpc>
                <a:spcPct val="100000"/>
              </a:lnSpc>
              <a:buNone/>
            </a:pPr>
            <a:endParaRPr lang="en-US" sz="2400" dirty="0">
              <a:latin typeface="Calibri" panose="020F0502020204030204" pitchFamily="34" charset="0"/>
              <a:cs typeface="Calibri" panose="020F0502020204030204" pitchFamily="34" charset="0"/>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urry blue and green background&#10;&#10;AI-generated content may be incorrect.">
            <a:extLst>
              <a:ext uri="{FF2B5EF4-FFF2-40B4-BE49-F238E27FC236}">
                <a16:creationId xmlns:a16="http://schemas.microsoft.com/office/drawing/2014/main" id="{FD7A2EE3-F2A7-4483-80AB-86200B548366}"/>
              </a:ext>
            </a:extLst>
          </p:cNvPr>
          <p:cNvPicPr>
            <a:picLocks noChangeAspect="1"/>
          </p:cNvPicPr>
          <p:nvPr/>
        </p:nvPicPr>
        <p:blipFill>
          <a:blip r:embed="rId3">
            <a:duotone>
              <a:schemeClr val="bg2">
                <a:shade val="45000"/>
                <a:satMod val="135000"/>
              </a:schemeClr>
              <a:prstClr val="white"/>
            </a:duotone>
          </a:blip>
          <a:srcRect t="12256" b="315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CFE57-92BC-87D9-4377-B031B8009182}"/>
              </a:ext>
            </a:extLst>
          </p:cNvPr>
          <p:cNvSpPr>
            <a:spLocks noGrp="1"/>
          </p:cNvSpPr>
          <p:nvPr>
            <p:ph type="title"/>
          </p:nvPr>
        </p:nvSpPr>
        <p:spPr>
          <a:xfrm>
            <a:off x="838200" y="556854"/>
            <a:ext cx="10515600" cy="1325563"/>
          </a:xfrm>
        </p:spPr>
        <p:txBody>
          <a:bodyPr>
            <a:normAutofit/>
          </a:bodyPr>
          <a:lstStyle/>
          <a:p>
            <a:r>
              <a:rPr lang="en-US" b="1" dirty="0">
                <a:solidFill>
                  <a:schemeClr val="tx2"/>
                </a:solidFill>
                <a:latin typeface="Calibri" panose="020F0502020204030204" pitchFamily="34" charset="0"/>
                <a:cs typeface="Calibri" panose="020F0502020204030204" pitchFamily="34" charset="0"/>
              </a:rPr>
              <a:t>Case Studies of Successful and Failed UK-China Negotiations</a:t>
            </a:r>
            <a:endParaRPr lang="en-US" dirty="0">
              <a:solidFill>
                <a:schemeClr val="tx2"/>
              </a:solidFill>
            </a:endParaRPr>
          </a:p>
        </p:txBody>
      </p:sp>
      <p:graphicFrame>
        <p:nvGraphicFramePr>
          <p:cNvPr id="5" name="Content Placeholder 2">
            <a:extLst>
              <a:ext uri="{FF2B5EF4-FFF2-40B4-BE49-F238E27FC236}">
                <a16:creationId xmlns:a16="http://schemas.microsoft.com/office/drawing/2014/main" id="{9B2724E5-1553-28C0-A36A-EB5471E0EED7}"/>
              </a:ext>
            </a:extLst>
          </p:cNvPr>
          <p:cNvGraphicFramePr>
            <a:graphicFrameLocks noGrp="1"/>
          </p:cNvGraphicFramePr>
          <p:nvPr>
            <p:ph idx="1"/>
            <p:extLst>
              <p:ext uri="{D42A27DB-BD31-4B8C-83A1-F6EECF244321}">
                <p14:modId xmlns:p14="http://schemas.microsoft.com/office/powerpoint/2010/main" val="194665813"/>
              </p:ext>
            </p:extLst>
          </p:nvPr>
        </p:nvGraphicFramePr>
        <p:xfrm>
          <a:off x="838200" y="2055803"/>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2315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US" b="1" dirty="0">
                <a:solidFill>
                  <a:srgbClr val="002060"/>
                </a:solidFill>
                <a:latin typeface="Calibri" panose="020F0502020204030204" pitchFamily="34" charset="0"/>
                <a:cs typeface="Calibri" panose="020F0502020204030204" pitchFamily="34" charset="0"/>
              </a:rPr>
              <a:t>Conclusion</a:t>
            </a:r>
          </a:p>
        </p:txBody>
      </p:sp>
      <p:sp>
        <p:nvSpPr>
          <p:cNvPr id="3" name="Content Placeholder 2"/>
          <p:cNvSpPr>
            <a:spLocks noGrp="1"/>
          </p:cNvSpPr>
          <p:nvPr>
            <p:ph idx="1"/>
          </p:nvPr>
        </p:nvSpPr>
        <p:spPr>
          <a:xfrm>
            <a:off x="608991" y="2698045"/>
            <a:ext cx="11351707" cy="3969345"/>
          </a:xfrm>
        </p:spPr>
        <p:txBody>
          <a:bodyPr anchor="ctr">
            <a:noAutofit/>
          </a:bodyPr>
          <a:lstStyle/>
          <a:p>
            <a:pPr marL="342900" marR="0" lvl="0" indent="-342900">
              <a:lnSpc>
                <a:spcPct val="100000"/>
              </a:lnSpc>
              <a:spcBef>
                <a:spcPts val="600"/>
              </a:spcBef>
              <a:spcAft>
                <a:spcPts val="600"/>
              </a:spcAft>
              <a:buSzPts val="1000"/>
              <a:buFont typeface="Symbol" panose="05050102010706020507" pitchFamily="18" charset="2"/>
              <a:buChar char=""/>
              <a:tabLst>
                <a:tab pos="457200" algn="l"/>
              </a:tabLst>
            </a:pPr>
            <a:r>
              <a:rPr lang="en-US" sz="2000" dirty="0">
                <a:effectLst/>
                <a:latin typeface="Calibri" panose="020F0502020204030204" pitchFamily="34" charset="0"/>
                <a:ea typeface="Arial" panose="020B0604020202020204" pitchFamily="34" charset="0"/>
                <a:cs typeface="Calibri" panose="020F0502020204030204" pitchFamily="34" charset="0"/>
              </a:rPr>
              <a:t>Cross-cultural negotiations require deep cultural understanding to succeed.</a:t>
            </a:r>
          </a:p>
          <a:p>
            <a:pPr marL="342900" marR="0" lvl="0" indent="-342900">
              <a:lnSpc>
                <a:spcPct val="100000"/>
              </a:lnSpc>
              <a:spcBef>
                <a:spcPts val="600"/>
              </a:spcBef>
              <a:spcAft>
                <a:spcPts val="600"/>
              </a:spcAft>
              <a:buSzPts val="1000"/>
              <a:buFont typeface="Symbol" panose="05050102010706020507" pitchFamily="18" charset="2"/>
              <a:buChar char=""/>
              <a:tabLst>
                <a:tab pos="457200" algn="l"/>
              </a:tabLst>
            </a:pPr>
            <a:r>
              <a:rPr lang="en-US" sz="2000" dirty="0">
                <a:effectLst/>
                <a:latin typeface="Calibri" panose="020F0502020204030204" pitchFamily="34" charset="0"/>
                <a:ea typeface="Arial" panose="020B0604020202020204" pitchFamily="34" charset="0"/>
                <a:cs typeface="Calibri" panose="020F0502020204030204" pitchFamily="34" charset="0"/>
              </a:rPr>
              <a:t>UK-China business relations highlight the importance of relationship-building and flexible negotiation strategies.</a:t>
            </a:r>
          </a:p>
          <a:p>
            <a:pPr marL="342900" marR="0" lvl="0" indent="-342900">
              <a:lnSpc>
                <a:spcPct val="100000"/>
              </a:lnSpc>
              <a:spcBef>
                <a:spcPts val="600"/>
              </a:spcBef>
              <a:spcAft>
                <a:spcPts val="600"/>
              </a:spcAft>
              <a:buSzPts val="1000"/>
              <a:buFont typeface="Symbol" panose="05050102010706020507" pitchFamily="18" charset="2"/>
              <a:buChar char=""/>
              <a:tabLst>
                <a:tab pos="457200" algn="l"/>
              </a:tabLst>
            </a:pPr>
            <a:r>
              <a:rPr lang="en-US" sz="2000" dirty="0">
                <a:effectLst/>
                <a:latin typeface="Calibri" panose="020F0502020204030204" pitchFamily="34" charset="0"/>
                <a:ea typeface="Arial" panose="020B0604020202020204" pitchFamily="34" charset="0"/>
                <a:cs typeface="Calibri" panose="020F0502020204030204" pitchFamily="34" charset="0"/>
              </a:rPr>
              <a:t>Research cultural norms and negotiation styles before engaging in discussions.</a:t>
            </a:r>
          </a:p>
          <a:p>
            <a:pPr marL="342900" marR="0" lvl="0" indent="-342900">
              <a:lnSpc>
                <a:spcPct val="100000"/>
              </a:lnSpc>
              <a:spcBef>
                <a:spcPts val="600"/>
              </a:spcBef>
              <a:spcAft>
                <a:spcPts val="600"/>
              </a:spcAft>
              <a:buSzPts val="1000"/>
              <a:buFont typeface="Symbol" panose="05050102010706020507" pitchFamily="18" charset="2"/>
              <a:buChar char=""/>
              <a:tabLst>
                <a:tab pos="457200" algn="l"/>
              </a:tabLst>
            </a:pPr>
            <a:r>
              <a:rPr lang="en-US" sz="2000" dirty="0">
                <a:effectLst/>
                <a:latin typeface="Calibri" panose="020F0502020204030204" pitchFamily="34" charset="0"/>
                <a:ea typeface="Arial" panose="020B0604020202020204" pitchFamily="34" charset="0"/>
                <a:cs typeface="Calibri" panose="020F0502020204030204" pitchFamily="34" charset="0"/>
              </a:rPr>
              <a:t>Prioritize relationship-building (Guanxi) over immediate contract finalization.</a:t>
            </a:r>
          </a:p>
          <a:p>
            <a:pPr marL="342900" marR="0" lvl="0" indent="-342900">
              <a:lnSpc>
                <a:spcPct val="100000"/>
              </a:lnSpc>
              <a:spcBef>
                <a:spcPts val="600"/>
              </a:spcBef>
              <a:spcAft>
                <a:spcPts val="600"/>
              </a:spcAft>
              <a:buSzPts val="1000"/>
              <a:buFont typeface="Symbol" panose="05050102010706020507" pitchFamily="18" charset="2"/>
              <a:buChar char=""/>
              <a:tabLst>
                <a:tab pos="457200" algn="l"/>
              </a:tabLst>
            </a:pPr>
            <a:r>
              <a:rPr lang="en-US" sz="2000" dirty="0">
                <a:effectLst/>
                <a:latin typeface="Calibri" panose="020F0502020204030204" pitchFamily="34" charset="0"/>
                <a:ea typeface="Arial" panose="020B0604020202020204" pitchFamily="34" charset="0"/>
                <a:cs typeface="Calibri" panose="020F0502020204030204" pitchFamily="34" charset="0"/>
              </a:rPr>
              <a:t>Adapt to indirect communication styles and be patient with decision-making processes.</a:t>
            </a:r>
          </a:p>
          <a:p>
            <a:pPr marL="342900" marR="0" lvl="0" indent="-342900">
              <a:lnSpc>
                <a:spcPct val="100000"/>
              </a:lnSpc>
              <a:spcBef>
                <a:spcPts val="600"/>
              </a:spcBef>
              <a:spcAft>
                <a:spcPts val="600"/>
              </a:spcAft>
              <a:buSzPts val="1000"/>
              <a:buFont typeface="Symbol" panose="05050102010706020507" pitchFamily="18" charset="2"/>
              <a:buChar char=""/>
              <a:tabLst>
                <a:tab pos="457200" algn="l"/>
              </a:tabLst>
            </a:pPr>
            <a:r>
              <a:rPr lang="en-US" sz="2000" dirty="0">
                <a:effectLst/>
                <a:latin typeface="Calibri" panose="020F0502020204030204" pitchFamily="34" charset="0"/>
                <a:ea typeface="Arial" panose="020B0604020202020204" pitchFamily="34" charset="0"/>
                <a:cs typeface="Calibri" panose="020F0502020204030204" pitchFamily="34" charset="0"/>
              </a:rPr>
              <a:t>Cultural sensitivity fosters trust, reduces misunderstandings, and enhances business success in international markets.</a:t>
            </a:r>
          </a:p>
          <a:p>
            <a:pPr marL="342900" marR="0" lvl="0" indent="-342900">
              <a:lnSpc>
                <a:spcPct val="100000"/>
              </a:lnSpc>
              <a:spcBef>
                <a:spcPts val="600"/>
              </a:spcBef>
              <a:spcAft>
                <a:spcPts val="600"/>
              </a:spcAft>
              <a:buSzPts val="1000"/>
              <a:buFont typeface="Symbol" panose="05050102010706020507" pitchFamily="18" charset="2"/>
              <a:buChar char=""/>
              <a:tabLst>
                <a:tab pos="457200" algn="l"/>
              </a:tabLst>
            </a:pPr>
            <a:r>
              <a:rPr lang="en-US" sz="2000" dirty="0">
                <a:effectLst/>
                <a:latin typeface="Calibri" panose="020F0502020204030204" pitchFamily="34" charset="0"/>
                <a:ea typeface="Arial" panose="020B0604020202020204" pitchFamily="34" charset="0"/>
                <a:cs typeface="Calibri" panose="020F0502020204030204" pitchFamily="34" charset="0"/>
              </a:rPr>
              <a:t>A strategic and culturally informed approach leads to sustainable UK-China business partnerships.</a:t>
            </a:r>
          </a:p>
          <a:p>
            <a:pPr marL="0" indent="0">
              <a:lnSpc>
                <a:spcPct val="100000"/>
              </a:lnSpc>
              <a:buNone/>
            </a:pPr>
            <a:endParaRPr lang="en-US" sz="2000" dirty="0">
              <a:latin typeface="Calibri" panose="020F0502020204030204" pitchFamily="34" charset="0"/>
              <a:cs typeface="Calibri" panose="020F0502020204030204" pitchFamily="34" charset="0"/>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44525"/>
          </a:xfrm>
          <a:solidFill>
            <a:srgbClr val="FFC000"/>
          </a:solidFill>
        </p:spPr>
        <p:txBody>
          <a:bodyPr>
            <a:normAutofit/>
          </a:bodyPr>
          <a:lstStyle/>
          <a:p>
            <a:r>
              <a:rPr sz="3600" b="1" dirty="0"/>
              <a:t>References</a:t>
            </a:r>
          </a:p>
        </p:txBody>
      </p:sp>
      <p:sp>
        <p:nvSpPr>
          <p:cNvPr id="3" name="Content Placeholder 2"/>
          <p:cNvSpPr>
            <a:spLocks noGrp="1"/>
          </p:cNvSpPr>
          <p:nvPr>
            <p:ph idx="1"/>
          </p:nvPr>
        </p:nvSpPr>
        <p:spPr>
          <a:xfrm>
            <a:off x="838200" y="1253331"/>
            <a:ext cx="10515600" cy="4351338"/>
          </a:xfrm>
        </p:spPr>
        <p:txBody>
          <a:bodyPr>
            <a:noAutofit/>
          </a:bodyPr>
          <a:lstStyle/>
          <a:p>
            <a:r>
              <a:rPr lang="en-US" sz="1600" dirty="0">
                <a:latin typeface="Calibri" panose="020F0502020204030204" pitchFamily="34" charset="0"/>
                <a:ea typeface="Tahoma" panose="020B0604030504040204" pitchFamily="34" charset="0"/>
                <a:cs typeface="Calibri" panose="020F0502020204030204" pitchFamily="34" charset="0"/>
              </a:rPr>
              <a:t>Brett, J.M., 2007. </a:t>
            </a:r>
            <a:r>
              <a:rPr lang="en-US" sz="1600" i="1" dirty="0">
                <a:latin typeface="Calibri" panose="020F0502020204030204" pitchFamily="34" charset="0"/>
                <a:ea typeface="Tahoma" panose="020B0604030504040204" pitchFamily="34" charset="0"/>
                <a:cs typeface="Calibri" panose="020F0502020204030204" pitchFamily="34" charset="0"/>
              </a:rPr>
              <a:t>Negotiating globally: How to negotiate deals, resolve disputes, and make decisions across cultural boundaries</a:t>
            </a:r>
            <a:r>
              <a:rPr lang="en-US" sz="1600" dirty="0">
                <a:latin typeface="Calibri" panose="020F0502020204030204" pitchFamily="34" charset="0"/>
                <a:ea typeface="Tahoma" panose="020B0604030504040204" pitchFamily="34" charset="0"/>
                <a:cs typeface="Calibri" panose="020F0502020204030204" pitchFamily="34" charset="0"/>
              </a:rPr>
              <a:t>. John Wiley &amp; Sons.</a:t>
            </a:r>
          </a:p>
          <a:p>
            <a:r>
              <a:rPr lang="en-US" sz="1600" dirty="0">
                <a:latin typeface="Calibri" panose="020F0502020204030204" pitchFamily="34" charset="0"/>
                <a:ea typeface="Tahoma" panose="020B0604030504040204" pitchFamily="34" charset="0"/>
                <a:cs typeface="Calibri" panose="020F0502020204030204" pitchFamily="34" charset="0"/>
              </a:rPr>
              <a:t>Earley, P.C. and Ang, S., 2003. Cultural intelligence: Individual interactions across cultures.</a:t>
            </a:r>
          </a:p>
          <a:p>
            <a:r>
              <a:rPr lang="en-US" sz="1600" dirty="0">
                <a:latin typeface="Calibri" panose="020F0502020204030204" pitchFamily="34" charset="0"/>
                <a:ea typeface="Tahoma" panose="020B0604030504040204" pitchFamily="34" charset="0"/>
                <a:cs typeface="Calibri" panose="020F0502020204030204" pitchFamily="34" charset="0"/>
              </a:rPr>
              <a:t>Fang, T., 1999. </a:t>
            </a:r>
            <a:r>
              <a:rPr lang="en-US" sz="1600" i="1" dirty="0">
                <a:latin typeface="Calibri" panose="020F0502020204030204" pitchFamily="34" charset="0"/>
                <a:ea typeface="Tahoma" panose="020B0604030504040204" pitchFamily="34" charset="0"/>
                <a:cs typeface="Calibri" panose="020F0502020204030204" pitchFamily="34" charset="0"/>
              </a:rPr>
              <a:t>Chinese business negotiating style</a:t>
            </a:r>
            <a:r>
              <a:rPr lang="en-US" sz="1600" dirty="0">
                <a:latin typeface="Calibri" panose="020F0502020204030204" pitchFamily="34" charset="0"/>
                <a:ea typeface="Tahoma" panose="020B0604030504040204" pitchFamily="34" charset="0"/>
                <a:cs typeface="Calibri" panose="020F0502020204030204" pitchFamily="34" charset="0"/>
              </a:rPr>
              <a:t>. Sage.</a:t>
            </a:r>
          </a:p>
          <a:p>
            <a:r>
              <a:rPr lang="en-US" sz="1600" dirty="0">
                <a:latin typeface="Calibri" panose="020F0502020204030204" pitchFamily="34" charset="0"/>
                <a:ea typeface="Tahoma" panose="020B0604030504040204" pitchFamily="34" charset="0"/>
                <a:cs typeface="Calibri" panose="020F0502020204030204" pitchFamily="34" charset="0"/>
              </a:rPr>
              <a:t>Guo, J., 2022. A critical analysis of the cultural differences of foreign employees working in China: A case study of the UK. </a:t>
            </a:r>
            <a:r>
              <a:rPr lang="en-US" sz="1600" i="1" dirty="0">
                <a:latin typeface="Calibri" panose="020F0502020204030204" pitchFamily="34" charset="0"/>
                <a:ea typeface="Tahoma" panose="020B0604030504040204" pitchFamily="34" charset="0"/>
                <a:cs typeface="Calibri" panose="020F0502020204030204" pitchFamily="34" charset="0"/>
              </a:rPr>
              <a:t>Cultural Arts Research and Development</a:t>
            </a:r>
            <a:r>
              <a:rPr lang="en-US" sz="1600" dirty="0">
                <a:latin typeface="Calibri" panose="020F0502020204030204" pitchFamily="34" charset="0"/>
                <a:ea typeface="Tahoma" panose="020B0604030504040204" pitchFamily="34" charset="0"/>
                <a:cs typeface="Calibri" panose="020F0502020204030204" pitchFamily="34" charset="0"/>
              </a:rPr>
              <a:t>, </a:t>
            </a:r>
            <a:r>
              <a:rPr lang="en-US" sz="1600" i="1" dirty="0">
                <a:latin typeface="Calibri" panose="020F0502020204030204" pitchFamily="34" charset="0"/>
                <a:ea typeface="Tahoma" panose="020B0604030504040204" pitchFamily="34" charset="0"/>
                <a:cs typeface="Calibri" panose="020F0502020204030204" pitchFamily="34" charset="0"/>
              </a:rPr>
              <a:t>2</a:t>
            </a:r>
            <a:r>
              <a:rPr lang="en-US" sz="1600" dirty="0">
                <a:latin typeface="Calibri" panose="020F0502020204030204" pitchFamily="34" charset="0"/>
                <a:ea typeface="Tahoma" panose="020B0604030504040204" pitchFamily="34" charset="0"/>
                <a:cs typeface="Calibri" panose="020F0502020204030204" pitchFamily="34" charset="0"/>
              </a:rPr>
              <a:t>(2), pp.34-56.</a:t>
            </a:r>
          </a:p>
          <a:p>
            <a:r>
              <a:rPr lang="en-US" sz="1600" dirty="0">
                <a:latin typeface="Calibri" panose="020F0502020204030204" pitchFamily="34" charset="0"/>
                <a:ea typeface="Tahoma" panose="020B0604030504040204" pitchFamily="34" charset="0"/>
                <a:cs typeface="Calibri" panose="020F0502020204030204" pitchFamily="34" charset="0"/>
              </a:rPr>
              <a:t>Hofstede, G., 2001. </a:t>
            </a:r>
            <a:r>
              <a:rPr lang="en-US" sz="1600" i="1" dirty="0">
                <a:latin typeface="Calibri" panose="020F0502020204030204" pitchFamily="34" charset="0"/>
                <a:ea typeface="Tahoma" panose="020B0604030504040204" pitchFamily="34" charset="0"/>
                <a:cs typeface="Calibri" panose="020F0502020204030204" pitchFamily="34" charset="0"/>
              </a:rPr>
              <a:t>Culture's consequences: Comparing values, behaviors, institutions and organizations across nations</a:t>
            </a:r>
            <a:r>
              <a:rPr lang="en-US" sz="1600" dirty="0">
                <a:latin typeface="Calibri" panose="020F0502020204030204" pitchFamily="34" charset="0"/>
                <a:ea typeface="Tahoma" panose="020B0604030504040204" pitchFamily="34" charset="0"/>
                <a:cs typeface="Calibri" panose="020F0502020204030204" pitchFamily="34" charset="0"/>
              </a:rPr>
              <a:t>. Sage publications.</a:t>
            </a:r>
          </a:p>
          <a:p>
            <a:r>
              <a:rPr lang="en-US" sz="1600" dirty="0">
                <a:latin typeface="Calibri" panose="020F0502020204030204" pitchFamily="34" charset="0"/>
                <a:ea typeface="Tahoma" panose="020B0604030504040204" pitchFamily="34" charset="0"/>
                <a:cs typeface="Calibri" panose="020F0502020204030204" pitchFamily="34" charset="0"/>
              </a:rPr>
              <a:t>House, R.J., Hanges, P.J., Javidan, M., Dorfman, P.W. and Gupta, V. eds., 2004. </a:t>
            </a:r>
            <a:r>
              <a:rPr lang="en-US" sz="1600" i="1" dirty="0">
                <a:latin typeface="Calibri" panose="020F0502020204030204" pitchFamily="34" charset="0"/>
                <a:ea typeface="Tahoma" panose="020B0604030504040204" pitchFamily="34" charset="0"/>
                <a:cs typeface="Calibri" panose="020F0502020204030204" pitchFamily="34" charset="0"/>
              </a:rPr>
              <a:t>Culture, leadership, and organizations: The GLOBE study of 62 societies</a:t>
            </a:r>
            <a:r>
              <a:rPr lang="en-US" sz="1600" dirty="0">
                <a:latin typeface="Calibri" panose="020F0502020204030204" pitchFamily="34" charset="0"/>
                <a:ea typeface="Tahoma" panose="020B0604030504040204" pitchFamily="34" charset="0"/>
                <a:cs typeface="Calibri" panose="020F0502020204030204" pitchFamily="34" charset="0"/>
              </a:rPr>
              <a:t>. Sage publications.</a:t>
            </a:r>
          </a:p>
          <a:p>
            <a:r>
              <a:rPr lang="en-US" sz="1600" dirty="0">
                <a:latin typeface="Calibri" panose="020F0502020204030204" pitchFamily="34" charset="0"/>
                <a:ea typeface="Tahoma" panose="020B0604030504040204" pitchFamily="34" charset="0"/>
                <a:cs typeface="Calibri" panose="020F0502020204030204" pitchFamily="34" charset="0"/>
              </a:rPr>
              <a:t>Kostecka-Tomaszewska, L. and Krukowska, M., 2023. The UK-China economic and political cooperation: The Brexit implications. </a:t>
            </a:r>
            <a:r>
              <a:rPr lang="en-US" sz="1600" i="1" dirty="0">
                <a:latin typeface="Calibri" panose="020F0502020204030204" pitchFamily="34" charset="0"/>
                <a:ea typeface="Tahoma" panose="020B0604030504040204" pitchFamily="34" charset="0"/>
                <a:cs typeface="Calibri" panose="020F0502020204030204" pitchFamily="34" charset="0"/>
              </a:rPr>
              <a:t>International Entrepreneurship Review</a:t>
            </a:r>
            <a:r>
              <a:rPr lang="en-US" sz="1600" dirty="0">
                <a:latin typeface="Calibri" panose="020F0502020204030204" pitchFamily="34" charset="0"/>
                <a:ea typeface="Tahoma" panose="020B0604030504040204" pitchFamily="34" charset="0"/>
                <a:cs typeface="Calibri" panose="020F0502020204030204" pitchFamily="34" charset="0"/>
              </a:rPr>
              <a:t>, </a:t>
            </a:r>
            <a:r>
              <a:rPr lang="en-US" sz="1600" i="1" dirty="0">
                <a:latin typeface="Calibri" panose="020F0502020204030204" pitchFamily="34" charset="0"/>
                <a:ea typeface="Tahoma" panose="020B0604030504040204" pitchFamily="34" charset="0"/>
                <a:cs typeface="Calibri" panose="020F0502020204030204" pitchFamily="34" charset="0"/>
              </a:rPr>
              <a:t>9</a:t>
            </a:r>
            <a:r>
              <a:rPr lang="en-US" sz="1600" dirty="0">
                <a:latin typeface="Calibri" panose="020F0502020204030204" pitchFamily="34" charset="0"/>
                <a:ea typeface="Tahoma" panose="020B0604030504040204" pitchFamily="34" charset="0"/>
                <a:cs typeface="Calibri" panose="020F0502020204030204" pitchFamily="34" charset="0"/>
              </a:rPr>
              <a:t>(3), pp.7-19.</a:t>
            </a:r>
          </a:p>
          <a:p>
            <a:r>
              <a:rPr lang="en-US" sz="1600" dirty="0">
                <a:latin typeface="Calibri" panose="020F0502020204030204" pitchFamily="34" charset="0"/>
                <a:ea typeface="Tahoma" panose="020B0604030504040204" pitchFamily="34" charset="0"/>
                <a:cs typeface="Calibri" panose="020F0502020204030204" pitchFamily="34" charset="0"/>
              </a:rPr>
              <a:t>Thomas, D.C. and </a:t>
            </a:r>
            <a:r>
              <a:rPr lang="en-US" sz="1600" dirty="0" err="1">
                <a:latin typeface="Calibri" panose="020F0502020204030204" pitchFamily="34" charset="0"/>
                <a:ea typeface="Tahoma" panose="020B0604030504040204" pitchFamily="34" charset="0"/>
                <a:cs typeface="Calibri" panose="020F0502020204030204" pitchFamily="34" charset="0"/>
              </a:rPr>
              <a:t>Inkson</a:t>
            </a:r>
            <a:r>
              <a:rPr lang="en-US" sz="1600" dirty="0">
                <a:latin typeface="Calibri" panose="020F0502020204030204" pitchFamily="34" charset="0"/>
                <a:ea typeface="Tahoma" panose="020B0604030504040204" pitchFamily="34" charset="0"/>
                <a:cs typeface="Calibri" panose="020F0502020204030204" pitchFamily="34" charset="0"/>
              </a:rPr>
              <a:t>, K.C., 2017. </a:t>
            </a:r>
            <a:r>
              <a:rPr lang="en-US" sz="1600" i="1" dirty="0">
                <a:latin typeface="Calibri" panose="020F0502020204030204" pitchFamily="34" charset="0"/>
                <a:ea typeface="Tahoma" panose="020B0604030504040204" pitchFamily="34" charset="0"/>
                <a:cs typeface="Calibri" panose="020F0502020204030204" pitchFamily="34" charset="0"/>
              </a:rPr>
              <a:t>Cultural intelligence: Surviving and thriving in the global village</a:t>
            </a:r>
            <a:r>
              <a:rPr lang="en-US" sz="1600" dirty="0">
                <a:latin typeface="Calibri" panose="020F0502020204030204" pitchFamily="34" charset="0"/>
                <a:ea typeface="Tahoma" panose="020B0604030504040204" pitchFamily="34" charset="0"/>
                <a:cs typeface="Calibri" panose="020F0502020204030204" pitchFamily="34" charset="0"/>
              </a:rPr>
              <a:t>. Berrett-Koehler Publishers.</a:t>
            </a:r>
          </a:p>
          <a:p>
            <a:r>
              <a:rPr lang="en-US" sz="1600" dirty="0">
                <a:latin typeface="Calibri" panose="020F0502020204030204" pitchFamily="34" charset="0"/>
                <a:ea typeface="Tahoma" panose="020B0604030504040204" pitchFamily="34" charset="0"/>
                <a:cs typeface="Calibri" panose="020F0502020204030204" pitchFamily="34" charset="0"/>
              </a:rPr>
              <a:t>Thomas, D.C. and </a:t>
            </a:r>
            <a:r>
              <a:rPr lang="en-US" sz="1600" dirty="0" err="1">
                <a:latin typeface="Calibri" panose="020F0502020204030204" pitchFamily="34" charset="0"/>
                <a:ea typeface="Tahoma" panose="020B0604030504040204" pitchFamily="34" charset="0"/>
                <a:cs typeface="Calibri" panose="020F0502020204030204" pitchFamily="34" charset="0"/>
              </a:rPr>
              <a:t>Inkson</a:t>
            </a:r>
            <a:r>
              <a:rPr lang="en-US" sz="1600" dirty="0">
                <a:latin typeface="Calibri" panose="020F0502020204030204" pitchFamily="34" charset="0"/>
                <a:ea typeface="Tahoma" panose="020B0604030504040204" pitchFamily="34" charset="0"/>
                <a:cs typeface="Calibri" panose="020F0502020204030204" pitchFamily="34" charset="0"/>
              </a:rPr>
              <a:t>, K.C., 2017. </a:t>
            </a:r>
            <a:r>
              <a:rPr lang="en-US" sz="1600" i="1" dirty="0">
                <a:latin typeface="Calibri" panose="020F0502020204030204" pitchFamily="34" charset="0"/>
                <a:ea typeface="Tahoma" panose="020B0604030504040204" pitchFamily="34" charset="0"/>
                <a:cs typeface="Calibri" panose="020F0502020204030204" pitchFamily="34" charset="0"/>
              </a:rPr>
              <a:t>Cultural intelligence: Surviving and thriving in the global village</a:t>
            </a:r>
            <a:r>
              <a:rPr lang="en-US" sz="1600" dirty="0">
                <a:latin typeface="Calibri" panose="020F0502020204030204" pitchFamily="34" charset="0"/>
                <a:ea typeface="Tahoma" panose="020B0604030504040204" pitchFamily="34" charset="0"/>
                <a:cs typeface="Calibri" panose="020F0502020204030204" pitchFamily="34" charset="0"/>
              </a:rPr>
              <a:t>. Berrett-Koehler Publishers.</a:t>
            </a:r>
          </a:p>
          <a:p>
            <a:r>
              <a:rPr lang="en-US" sz="1600" dirty="0">
                <a:latin typeface="Calibri" panose="020F0502020204030204" pitchFamily="34" charset="0"/>
                <a:ea typeface="Tahoma" panose="020B0604030504040204" pitchFamily="34" charset="0"/>
                <a:cs typeface="Calibri" panose="020F0502020204030204" pitchFamily="34" charset="0"/>
              </a:rPr>
              <a:t>Trompenaars, F. and Hampden-Turner, C., 2011. </a:t>
            </a:r>
            <a:r>
              <a:rPr lang="en-US" sz="1600" i="1" dirty="0">
                <a:latin typeface="Calibri" panose="020F0502020204030204" pitchFamily="34" charset="0"/>
                <a:ea typeface="Tahoma" panose="020B0604030504040204" pitchFamily="34" charset="0"/>
                <a:cs typeface="Calibri" panose="020F0502020204030204" pitchFamily="34" charset="0"/>
              </a:rPr>
              <a:t>Riding the waves of culture: Understanding diversity in global business</a:t>
            </a:r>
            <a:r>
              <a:rPr lang="en-US" sz="1600" dirty="0">
                <a:latin typeface="Calibri" panose="020F0502020204030204" pitchFamily="34" charset="0"/>
                <a:ea typeface="Tahoma" panose="020B0604030504040204" pitchFamily="34" charset="0"/>
                <a:cs typeface="Calibri" panose="020F0502020204030204" pitchFamily="34" charset="0"/>
              </a:rPr>
              <a:t>. Nicholas Brealey International.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 calcmode="lin" valueType="num">
                                      <p:cBhvr additive="base">
                                        <p:cTn id="4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 calcmode="lin" valueType="num">
                                      <p:cBhvr additive="base">
                                        <p:cTn id="54"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3">
                                            <p:txEl>
                                              <p:pRg st="8" end="8"/>
                                            </p:txEl>
                                          </p:spTgt>
                                        </p:tgtEl>
                                        <p:attrNameLst>
                                          <p:attrName>style.visibility</p:attrName>
                                        </p:attrNameLst>
                                      </p:cBhvr>
                                      <p:to>
                                        <p:strVal val="visible"/>
                                      </p:to>
                                    </p:set>
                                    <p:anim calcmode="lin" valueType="num">
                                      <p:cBhvr additive="base">
                                        <p:cTn id="60"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grpId="0" nodeType="clickEffect">
                                  <p:stCondLst>
                                    <p:cond delay="0"/>
                                  </p:stCondLst>
                                  <p:childTnLst>
                                    <p:set>
                                      <p:cBhvr>
                                        <p:cTn id="65" dur="1" fill="hold">
                                          <p:stCondLst>
                                            <p:cond delay="0"/>
                                          </p:stCondLst>
                                        </p:cTn>
                                        <p:tgtEl>
                                          <p:spTgt spid="3">
                                            <p:txEl>
                                              <p:pRg st="9" end="9"/>
                                            </p:txEl>
                                          </p:spTgt>
                                        </p:tgtEl>
                                        <p:attrNameLst>
                                          <p:attrName>style.visibility</p:attrName>
                                        </p:attrNameLst>
                                      </p:cBhvr>
                                      <p:to>
                                        <p:strVal val="visible"/>
                                      </p:to>
                                    </p:set>
                                    <p:anim calcmode="lin" valueType="num">
                                      <p:cBhvr additive="base">
                                        <p:cTn id="66"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266</TotalTime>
  <Words>1648</Words>
  <Application>Microsoft Office PowerPoint</Application>
  <PresentationFormat>Widescreen</PresentationFormat>
  <Paragraphs>99</Paragraphs>
  <Slides>11</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Aptos</vt:lpstr>
      <vt:lpstr>Aptos Display</vt:lpstr>
      <vt:lpstr>Arial</vt:lpstr>
      <vt:lpstr>Calibri</vt:lpstr>
      <vt:lpstr>Helvetica Neue Medium</vt:lpstr>
      <vt:lpstr>Symbol</vt:lpstr>
      <vt:lpstr>Times New Roman</vt:lpstr>
      <vt:lpstr>Office Theme</vt:lpstr>
      <vt:lpstr>Cross-Cultural Negotiations: Establishing a Strategic Partnership between a UK and Chinese Firm</vt:lpstr>
      <vt:lpstr>Introduction</vt:lpstr>
      <vt:lpstr>Understanding Culture in Business</vt:lpstr>
      <vt:lpstr>Overview of UK-China Business Relations</vt:lpstr>
      <vt:lpstr>Cultural Challenges in UK-China Negotiations</vt:lpstr>
      <vt:lpstr>Theoretical Frameworks for Cultural Analysis</vt:lpstr>
      <vt:lpstr>Effective Negotiation Strategies</vt:lpstr>
      <vt:lpstr>Importance of Cultural Awareness &amp; Adaptability</vt:lpstr>
      <vt:lpstr>Case Studies of Successful and Failed UK-China Negotiations</vt:lpstr>
      <vt:lpstr>Conclusion</vt:lpstr>
      <vt:lpstr>References</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User09776543</dc:creator>
  <cp:lastModifiedBy>User09776543</cp:lastModifiedBy>
  <cp:revision>6</cp:revision>
  <dcterms:created xsi:type="dcterms:W3CDTF">2025-03-14T20:26:46Z</dcterms:created>
  <dcterms:modified xsi:type="dcterms:W3CDTF">2025-03-16T20:18:49Z</dcterms:modified>
</cp:coreProperties>
</file>