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media/image4.jpeg" ContentType="image/jpeg"/>
  <Override PartName="/ppt/media/image3.jpeg" ContentType="image/jpeg"/>
  <Override PartName="/ppt/media/image2.png" ContentType="image/png"/>
  <Override PartName="/ppt/media/image1.png" ContentType="image/png"/>
  <Override PartName="/ppt/slides/_rels/slide11.xml.rels" ContentType="application/vnd.openxmlformats-package.relationships+xml"/>
  <Override PartName="/ppt/slides/_rels/slide10.xml.rels" ContentType="application/vnd.openxmlformats-package.relationships+xml"/>
  <Override PartName="/ppt/slides/_rels/slide9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9.xml" ContentType="application/vnd.openxmlformats-officedocument.presentationml.slide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10.xml" ContentType="application/vnd.openxmlformats-officedocument.presentationml.slide+xml"/>
  <Override PartName="/ppt/slides/slide1.xml" ContentType="application/vnd.openxmlformats-officedocument.presentationml.slide+xml"/>
  <Override PartName="/ppt/slideLayouts/slideLayout3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_rels/slideLayout36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.xml.rels" ContentType="application/vnd.openxmlformats-package.relationships+xml"/>
  <Override PartName="/ppt/slideLayouts/slideLayout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Masters/slideMaster3.xml" ContentType="application/vnd.openxmlformats-officedocument.presentationml.slideMaster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presentation.xml" ContentType="application/vnd.openxmlformats-officedocument.presentationml.presentation.main+xml"/>
  <Override PartName="/docProps/app.xml" ContentType="application/vnd.openxmlformats-officedocument.extended-properties+xml"/>
  <Override PartName="/docProps/core.xml" ContentType="application/vnd.openxmlformats-package.core-propertie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0080625" cy="7559675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9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9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0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4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8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1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4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5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6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9" name="PlaceHolder 3"/>
          <p:cNvSpPr>
            <a:spLocks noGrp="1"/>
          </p:cNvSpPr>
          <p:nvPr>
            <p:ph type="body"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0" name="PlaceHolder 4"/>
          <p:cNvSpPr>
            <a:spLocks noGrp="1"/>
          </p:cNvSpPr>
          <p:nvPr>
            <p:ph type="body"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1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2" name="PlaceHolder 6"/>
          <p:cNvSpPr>
            <a:spLocks noGrp="1"/>
          </p:cNvSpPr>
          <p:nvPr>
            <p:ph type="body"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3" name="PlaceHolder 7"/>
          <p:cNvSpPr>
            <a:spLocks noGrp="1"/>
          </p:cNvSpPr>
          <p:nvPr>
            <p:ph type="body"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1440"/>
          </a:xfrm>
          <a:prstGeom prst="rect">
            <a:avLst/>
          </a:prstGeom>
        </p:spPr>
        <p:txBody>
          <a:bodyPr lIns="0" rIns="0" tIns="0" bIns="0" anchor="ctr"/>
          <a:p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5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25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8fa1b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CustomShape 1"/>
          <p:cNvSpPr/>
          <p:nvPr/>
        </p:nvSpPr>
        <p:spPr>
          <a:xfrm>
            <a:off x="504000" y="301320"/>
            <a:ext cx="9070920" cy="1261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/>
          <a:p>
            <a:pPr algn="ctr">
              <a:lnSpc>
                <a:spcPct val="100000"/>
              </a:lnSpc>
            </a:pPr>
            <a:r>
              <a:rPr b="1" lang="en-GB" sz="5870" spc="-1" strike="noStrike">
                <a:solidFill>
                  <a:srgbClr val="ce181e"/>
                </a:solidFill>
                <a:latin typeface="Garamond"/>
                <a:ea typeface="DejaVu Sans"/>
              </a:rPr>
              <a:t>The Secular Church</a:t>
            </a:r>
            <a:endParaRPr b="0" lang="en-GB" sz="5870" spc="-1" strike="noStrike">
              <a:latin typeface="Arial"/>
            </a:endParaRPr>
          </a:p>
        </p:txBody>
      </p:sp>
      <p:pic>
        <p:nvPicPr>
          <p:cNvPr id="115" name="" descr=""/>
          <p:cNvPicPr/>
          <p:nvPr/>
        </p:nvPicPr>
        <p:blipFill>
          <a:blip r:embed="rId1"/>
          <a:stretch/>
        </p:blipFill>
        <p:spPr>
          <a:xfrm>
            <a:off x="468000" y="1629360"/>
            <a:ext cx="9143280" cy="5137920"/>
          </a:xfrm>
          <a:prstGeom prst="rect">
            <a:avLst/>
          </a:prstGeom>
          <a:ln>
            <a:noFill/>
          </a:ln>
        </p:spPr>
      </p:pic>
    </p:spTree>
  </p:cSld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" descr=""/>
          <p:cNvPicPr/>
          <p:nvPr/>
        </p:nvPicPr>
        <p:blipFill>
          <a:blip r:embed="rId1"/>
          <a:stretch/>
        </p:blipFill>
        <p:spPr>
          <a:xfrm>
            <a:off x="1944000" y="921600"/>
            <a:ext cx="6119280" cy="4871880"/>
          </a:xfrm>
          <a:prstGeom prst="rect">
            <a:avLst/>
          </a:prstGeom>
          <a:ln>
            <a:noFill/>
          </a:ln>
        </p:spPr>
      </p:pic>
      <p:sp>
        <p:nvSpPr>
          <p:cNvPr id="117" name="CustomShape 1"/>
          <p:cNvSpPr/>
          <p:nvPr/>
        </p:nvSpPr>
        <p:spPr>
          <a:xfrm>
            <a:off x="1653480" y="5904000"/>
            <a:ext cx="6780600" cy="3808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Gill Sans"/>
                <a:ea typeface="DejaVu Sans"/>
              </a:rPr>
              <a:t>Michaelangelo’s painting of Christ (right) with Andrew and Peter</a:t>
            </a:r>
            <a:endParaRPr b="0" lang="en-GB" sz="2000" spc="-1" strike="noStrike">
              <a:latin typeface="Arial"/>
            </a:endParaRPr>
          </a:p>
        </p:txBody>
      </p:sp>
    </p:spTree>
  </p:cSld>
  <p:timing>
    <p:tnLst>
      <p:par>
        <p:cTn id="3" dur="indefinite" restart="never" nodeType="tmRoot">
          <p:childTnLst>
            <p:seq>
              <p:cTn id="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CustomShape 1"/>
          <p:cNvSpPr/>
          <p:nvPr/>
        </p:nvSpPr>
        <p:spPr>
          <a:xfrm>
            <a:off x="504000" y="301320"/>
            <a:ext cx="9070920" cy="1261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/>
          <a:p>
            <a:pPr algn="ctr">
              <a:lnSpc>
                <a:spcPct val="100000"/>
              </a:lnSpc>
            </a:pPr>
            <a:r>
              <a:rPr b="0" lang="en-GB" sz="5870" spc="-1" strike="noStrike">
                <a:solidFill>
                  <a:srgbClr val="000000"/>
                </a:solidFill>
                <a:latin typeface="Gill Sans"/>
                <a:ea typeface="DejaVu Sans"/>
              </a:rPr>
              <a:t>The Christian Church</a:t>
            </a:r>
            <a:endParaRPr b="0" lang="en-GB" sz="5870" spc="-1" strike="noStrike">
              <a:latin typeface="Arial"/>
            </a:endParaRPr>
          </a:p>
        </p:txBody>
      </p:sp>
      <p:sp>
        <p:nvSpPr>
          <p:cNvPr id="119" name="CustomShape 2"/>
          <p:cNvSpPr/>
          <p:nvPr/>
        </p:nvSpPr>
        <p:spPr>
          <a:xfrm>
            <a:off x="504000" y="1707120"/>
            <a:ext cx="9070920" cy="51321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rmAutofit/>
          </a:bodyPr>
          <a:p>
            <a:pPr>
              <a:lnSpc>
                <a:spcPct val="100000"/>
              </a:lnSpc>
              <a:spcBef>
                <a:spcPts val="998"/>
              </a:spcBef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DejaVu Sans"/>
              </a:rPr>
              <a:t>Pockets of Christianity centred on Mediterranean</a:t>
            </a:r>
            <a:endParaRPr b="0" lang="en-GB" sz="36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1491"/>
              </a:spcBef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DejaVu Sans"/>
              </a:rPr>
              <a:t>Presbyters, like elders, in charge of local communities; bishops in charge of them</a:t>
            </a:r>
            <a:endParaRPr b="0" lang="en-GB" sz="36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1491"/>
              </a:spcBef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DejaVu Sans"/>
              </a:rPr>
              <a:t>Apostles and successors proselytising</a:t>
            </a:r>
            <a:endParaRPr b="0" lang="en-GB" sz="36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1491"/>
              </a:spcBef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DejaVu Sans"/>
              </a:rPr>
              <a:t>Peter (and Paul), Andrew to Italy, Greece, etc.</a:t>
            </a:r>
            <a:endParaRPr b="0" lang="en-GB" sz="36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1491"/>
              </a:spcBef>
              <a:spcAft>
                <a:spcPts val="850"/>
              </a:spcAft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DejaVu Sans"/>
              </a:rPr>
              <a:t>Peter and Paul apparently crucified in Rome</a:t>
            </a:r>
            <a:endParaRPr b="0" lang="en-GB" sz="3600" spc="-1" strike="noStrike">
              <a:latin typeface="Arial"/>
            </a:endParaRPr>
          </a:p>
        </p:txBody>
      </p:sp>
    </p:spTree>
  </p:cSld>
  <p:timing>
    <p:tnLst>
      <p:par>
        <p:cTn id="5" dur="indefinite" restart="never" nodeType="tmRoot">
          <p:childTnLst>
            <p:seq>
              <p:cTn id="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CustomShape 1"/>
          <p:cNvSpPr/>
          <p:nvPr/>
        </p:nvSpPr>
        <p:spPr>
          <a:xfrm>
            <a:off x="504000" y="301320"/>
            <a:ext cx="9070920" cy="1261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/>
          <a:p>
            <a:pPr algn="ctr">
              <a:lnSpc>
                <a:spcPct val="100000"/>
              </a:lnSpc>
            </a:pPr>
            <a:r>
              <a:rPr b="0" lang="en-GB" sz="5870" spc="-1" strike="noStrike">
                <a:solidFill>
                  <a:srgbClr val="000000"/>
                </a:solidFill>
                <a:latin typeface="Gill Sans"/>
                <a:ea typeface="DejaVu Sans"/>
              </a:rPr>
              <a:t>Rome</a:t>
            </a:r>
            <a:endParaRPr b="0" lang="en-GB" sz="5870" spc="-1" strike="noStrike">
              <a:latin typeface="Arial"/>
            </a:endParaRPr>
          </a:p>
        </p:txBody>
      </p:sp>
      <p:sp>
        <p:nvSpPr>
          <p:cNvPr id="121" name="CustomShape 2"/>
          <p:cNvSpPr/>
          <p:nvPr/>
        </p:nvSpPr>
        <p:spPr>
          <a:xfrm>
            <a:off x="3528000" y="1563120"/>
            <a:ext cx="6046920" cy="55641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rmAutofit/>
          </a:bodyPr>
          <a:p>
            <a:pPr marL="432000" indent="-32328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The only apostolic church in the western Empire</a:t>
            </a:r>
            <a:endParaRPr b="0" lang="en-GB" sz="32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Tertullian uses the idea of the special status of Peter</a:t>
            </a:r>
            <a:endParaRPr b="0" lang="en-GB" sz="32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i="1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Tu es Petrus … </a:t>
            </a: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‘You are Peter and on this rock I will build my church’</a:t>
            </a:r>
            <a:endParaRPr b="0" lang="en-GB" sz="32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‘</a:t>
            </a: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I will give you [Peter] the keys of the kingdom of Heaven.  And whatsoever thou shalt bind upon Earth it shall be bound also in Heaven’ (Matt. 16:19)</a:t>
            </a:r>
            <a:r>
              <a:rPr b="0" lang="en-GB" sz="2800" spc="-1" strike="noStrike">
                <a:solidFill>
                  <a:srgbClr val="000000"/>
                </a:solidFill>
                <a:latin typeface="Gill Sans"/>
                <a:ea typeface="DejaVu Sans"/>
              </a:rPr>
              <a:t>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22" name="Content Placeholder 3" descr=""/>
          <p:cNvPicPr/>
          <p:nvPr/>
        </p:nvPicPr>
        <p:blipFill>
          <a:blip r:embed="rId1"/>
          <a:stretch/>
        </p:blipFill>
        <p:spPr>
          <a:xfrm>
            <a:off x="401400" y="1944000"/>
            <a:ext cx="2981880" cy="3815280"/>
          </a:xfrm>
          <a:prstGeom prst="rect">
            <a:avLst/>
          </a:prstGeom>
          <a:ln>
            <a:noFill/>
          </a:ln>
        </p:spPr>
      </p:pic>
    </p:spTree>
  </p:cSld>
  <p:timing>
    <p:tnLst>
      <p:par>
        <p:cTn id="7" dur="indefinite" restart="never" nodeType="tmRoot">
          <p:childTnLst>
            <p:seq>
              <p:cTn id="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CustomShape 1"/>
          <p:cNvSpPr/>
          <p:nvPr/>
        </p:nvSpPr>
        <p:spPr>
          <a:xfrm>
            <a:off x="504000" y="301320"/>
            <a:ext cx="9070920" cy="1261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/>
          <a:p>
            <a:pPr algn="ctr">
              <a:lnSpc>
                <a:spcPct val="100000"/>
              </a:lnSpc>
            </a:pPr>
            <a:r>
              <a:rPr b="0" lang="en-GB" sz="5870" spc="-1" strike="noStrike">
                <a:solidFill>
                  <a:srgbClr val="000000"/>
                </a:solidFill>
                <a:latin typeface="Gill Sans"/>
                <a:ea typeface="DejaVu Sans"/>
              </a:rPr>
              <a:t>Rome</a:t>
            </a:r>
            <a:endParaRPr b="0" lang="en-GB" sz="5870" spc="-1" strike="noStrike">
              <a:latin typeface="Arial"/>
            </a:endParaRPr>
          </a:p>
        </p:txBody>
      </p:sp>
      <p:sp>
        <p:nvSpPr>
          <p:cNvPr id="124" name="CustomShape 2"/>
          <p:cNvSpPr/>
          <p:nvPr/>
        </p:nvSpPr>
        <p:spPr>
          <a:xfrm>
            <a:off x="504000" y="1768680"/>
            <a:ext cx="9070920" cy="5142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rmAutofit/>
          </a:bodyPr>
          <a:p>
            <a:pPr marL="432000" indent="-3232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Veneration of the tomb of St Peter from the end of the second century</a:t>
            </a:r>
            <a:endParaRPr b="0" lang="en-GB" sz="32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Peter gradually became first bishop of Rome – under Calixtus (c.220)</a:t>
            </a:r>
            <a:endParaRPr b="0" lang="en-GB" sz="32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Then Constantine (306–37) converted: Christianity = Roman religion; 312 he handed over to Bishop Miltiades the Lateran Palace as his residence; also built basilica (Vatican) over Peter’s tomb</a:t>
            </a:r>
            <a:endParaRPr b="0" lang="en-GB" sz="32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Position of the Roman church aided by being at the centre of Empire</a:t>
            </a:r>
            <a:endParaRPr b="0" lang="en-GB" sz="32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Theory of apostolic succession (Tertullian, c.198)</a:t>
            </a:r>
            <a:endParaRPr b="0" lang="en-GB" sz="3200" spc="-1" strike="noStrike">
              <a:latin typeface="Arial"/>
            </a:endParaRPr>
          </a:p>
        </p:txBody>
      </p:sp>
    </p:spTree>
  </p:cSld>
  <p:timing>
    <p:tnLst>
      <p:par>
        <p:cTn id="9" dur="indefinite" restart="never" nodeType="tmRoot">
          <p:childTnLst>
            <p:seq>
              <p:cTn id="1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CustomShape 1"/>
          <p:cNvSpPr/>
          <p:nvPr/>
        </p:nvSpPr>
        <p:spPr>
          <a:xfrm>
            <a:off x="504000" y="301320"/>
            <a:ext cx="9070920" cy="1261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/>
          <a:p>
            <a:pPr algn="ctr">
              <a:lnSpc>
                <a:spcPct val="100000"/>
              </a:lnSpc>
            </a:pPr>
            <a:r>
              <a:rPr b="0" lang="en-GB" sz="5870" spc="-1" strike="noStrike">
                <a:solidFill>
                  <a:srgbClr val="000000"/>
                </a:solidFill>
                <a:latin typeface="Gill Sans"/>
                <a:ea typeface="DejaVu Sans"/>
              </a:rPr>
              <a:t>The Christian Church</a:t>
            </a:r>
            <a:endParaRPr b="0" lang="en-GB" sz="5870" spc="-1" strike="noStrike">
              <a:latin typeface="Arial"/>
            </a:endParaRPr>
          </a:p>
        </p:txBody>
      </p:sp>
      <p:sp>
        <p:nvSpPr>
          <p:cNvPr id="126" name="CustomShape 2"/>
          <p:cNvSpPr/>
          <p:nvPr/>
        </p:nvSpPr>
        <p:spPr>
          <a:xfrm>
            <a:off x="504000" y="1563120"/>
            <a:ext cx="9070920" cy="57081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rmAutofit/>
          </a:bodyPr>
          <a:p>
            <a:pPr marL="432000" indent="-32328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DejaVu Sans"/>
              </a:rPr>
              <a:t>325, Council of Nicæa (modern-day Turkey):</a:t>
            </a:r>
            <a:endParaRPr b="0" lang="en-GB" sz="3600" spc="-1" strike="noStrike">
              <a:latin typeface="Arial"/>
            </a:endParaRPr>
          </a:p>
          <a:p>
            <a:pPr lvl="1" marL="864000" indent="-323280">
              <a:lnSpc>
                <a:spcPct val="100000"/>
              </a:lnSpc>
              <a:spcBef>
                <a:spcPts val="1511"/>
              </a:spcBef>
              <a:buClr>
                <a:srgbClr val="000000"/>
              </a:buClr>
              <a:buSzPct val="75000"/>
              <a:buFont typeface="Symbol"/>
              <a:buChar char=""/>
            </a:pPr>
            <a:r>
              <a:rPr b="0" lang="en-GB" sz="3600" spc="-1" strike="noStrike">
                <a:solidFill>
                  <a:srgbClr val="000000"/>
                </a:solidFill>
                <a:latin typeface="Arial"/>
                <a:ea typeface="DejaVu Sans"/>
              </a:rPr>
              <a:t>established organisational structure of church – episcopacy</a:t>
            </a:r>
            <a:endParaRPr b="0" lang="en-GB" sz="3600" spc="-1" strike="noStrike">
              <a:latin typeface="Arial"/>
            </a:endParaRPr>
          </a:p>
          <a:p>
            <a:pPr lvl="1" marL="864000" indent="-323280">
              <a:lnSpc>
                <a:spcPct val="100000"/>
              </a:lnSpc>
              <a:spcBef>
                <a:spcPts val="1511"/>
              </a:spcBef>
              <a:buClr>
                <a:srgbClr val="000000"/>
              </a:buClr>
              <a:buSzPct val="75000"/>
              <a:buFont typeface="Symbol"/>
              <a:buChar char=""/>
            </a:pPr>
            <a:r>
              <a:rPr b="0" lang="en-GB" sz="3600" spc="-1" strike="noStrike">
                <a:solidFill>
                  <a:srgbClr val="000000"/>
                </a:solidFill>
                <a:latin typeface="Arial"/>
                <a:ea typeface="DejaVu Sans"/>
              </a:rPr>
              <a:t>clergy to be ordained</a:t>
            </a:r>
            <a:endParaRPr b="0" lang="en-GB" sz="3600" spc="-1" strike="noStrike">
              <a:latin typeface="Arial"/>
            </a:endParaRPr>
          </a:p>
          <a:p>
            <a:pPr lvl="1" marL="864000" indent="-323280">
              <a:lnSpc>
                <a:spcPct val="100000"/>
              </a:lnSpc>
              <a:spcBef>
                <a:spcPts val="1511"/>
              </a:spcBef>
              <a:buClr>
                <a:srgbClr val="000000"/>
              </a:buClr>
              <a:buSzPct val="75000"/>
              <a:buFont typeface="Symbol"/>
              <a:buChar char=""/>
            </a:pPr>
            <a:r>
              <a:rPr b="0" lang="en-GB" sz="3600" spc="-1" strike="noStrike">
                <a:solidFill>
                  <a:srgbClr val="000000"/>
                </a:solidFill>
                <a:latin typeface="Arial"/>
                <a:ea typeface="DejaVu Sans"/>
              </a:rPr>
              <a:t>sins – repentance, penance, readmission to communion</a:t>
            </a:r>
            <a:endParaRPr b="0" lang="en-GB" sz="3600" spc="-1" strike="noStrike">
              <a:latin typeface="Arial"/>
            </a:endParaRPr>
          </a:p>
          <a:p>
            <a:pPr lvl="1" marL="864000" indent="-323280">
              <a:lnSpc>
                <a:spcPct val="100000"/>
              </a:lnSpc>
              <a:spcBef>
                <a:spcPts val="1511"/>
              </a:spcBef>
              <a:buClr>
                <a:srgbClr val="000000"/>
              </a:buClr>
              <a:buSzPct val="75000"/>
              <a:buFont typeface="Symbol"/>
              <a:buChar char=""/>
            </a:pPr>
            <a:r>
              <a:rPr b="0" lang="en-GB" sz="3600" spc="-1" strike="noStrike">
                <a:solidFill>
                  <a:srgbClr val="000000"/>
                </a:solidFill>
                <a:latin typeface="Arial"/>
                <a:ea typeface="DejaVu Sans"/>
              </a:rPr>
              <a:t>liturgy</a:t>
            </a:r>
            <a:endParaRPr b="0" lang="en-GB" sz="3600" spc="-1" strike="noStrike">
              <a:latin typeface="Arial"/>
            </a:endParaRPr>
          </a:p>
          <a:p>
            <a:pPr lvl="1" marL="864000" indent="-323280">
              <a:lnSpc>
                <a:spcPct val="100000"/>
              </a:lnSpc>
              <a:spcBef>
                <a:spcPts val="1511"/>
              </a:spcBef>
              <a:buClr>
                <a:srgbClr val="000000"/>
              </a:buClr>
              <a:buSzPct val="75000"/>
              <a:buFont typeface="Symbol"/>
              <a:buChar char=""/>
            </a:pPr>
            <a:r>
              <a:rPr b="0" lang="en-GB" sz="3600" spc="-1" strike="noStrike">
                <a:solidFill>
                  <a:srgbClr val="000000"/>
                </a:solidFill>
                <a:latin typeface="Arial"/>
                <a:ea typeface="DejaVu Sans"/>
              </a:rPr>
              <a:t>Easter calculations (separating it from the Jews)</a:t>
            </a:r>
            <a:endParaRPr b="0" lang="en-GB" sz="36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SimSun"/>
              </a:rPr>
              <a:t>Patriarchates at Jerusalem, Antioch, Ephesus, Corinth, Alexandria, Constantinople; but Rome is prime</a:t>
            </a:r>
            <a:endParaRPr b="0" lang="en-GB" sz="360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SimSun"/>
              </a:rPr>
              <a:t>391 Theodosius prohibited heathen cults</a:t>
            </a:r>
            <a:endParaRPr b="0" lang="en-GB" sz="3600" spc="-1" strike="noStrike">
              <a:latin typeface="Arial"/>
            </a:endParaRPr>
          </a:p>
        </p:txBody>
      </p:sp>
    </p:spTree>
  </p:cSld>
  <p:timing>
    <p:tnLst>
      <p:par>
        <p:cTn id="11" dur="indefinite" restart="never" nodeType="tmRoot">
          <p:childTnLst>
            <p:seq>
              <p:cTn id="1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CustomShape 1"/>
          <p:cNvSpPr/>
          <p:nvPr/>
        </p:nvSpPr>
        <p:spPr>
          <a:xfrm>
            <a:off x="457200" y="1600200"/>
            <a:ext cx="8830080" cy="45244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  <a:spcBef>
                <a:spcPts val="561"/>
              </a:spcBef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DejaVu Sans"/>
              </a:rPr>
              <a:t>Primacy was not straightforward:</a:t>
            </a:r>
            <a:endParaRPr b="0" lang="en-GB" sz="3600" spc="-1" strike="noStrike">
              <a:latin typeface="Arial"/>
            </a:endParaRPr>
          </a:p>
          <a:p>
            <a:pPr marL="343080" indent="-34164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DejaVu Sans"/>
              </a:rPr>
              <a:t>problems of erratic attitude of the emperors</a:t>
            </a:r>
            <a:endParaRPr b="0" lang="en-GB" sz="3600" spc="-1" strike="noStrike">
              <a:latin typeface="Arial"/>
            </a:endParaRPr>
          </a:p>
          <a:p>
            <a:pPr marL="343080" indent="-34164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DejaVu Sans"/>
              </a:rPr>
              <a:t>internal politics of the Empire</a:t>
            </a:r>
            <a:endParaRPr b="0" lang="en-GB" sz="3600" spc="-1" strike="noStrike">
              <a:latin typeface="Arial"/>
            </a:endParaRPr>
          </a:p>
          <a:p>
            <a:pPr marL="343080" indent="-34164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DejaVu Sans"/>
              </a:rPr>
              <a:t>various other church centres (Milan, Ravenna)</a:t>
            </a:r>
            <a:endParaRPr b="0" lang="en-GB" sz="3600" spc="-1" strike="noStrike">
              <a:latin typeface="Arial"/>
            </a:endParaRPr>
          </a:p>
          <a:p>
            <a:pPr marL="343080" indent="-34164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DejaVu Sans"/>
              </a:rPr>
              <a:t>popes were not all dynamic figures who made an impact (whereas others, like Ambrose of Milan, were)</a:t>
            </a:r>
            <a:endParaRPr b="0" lang="en-GB" sz="36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</a:pPr>
            <a:r>
              <a:rPr b="0" lang="en-GB" sz="3600" spc="-1" strike="noStrike">
                <a:solidFill>
                  <a:srgbClr val="000000"/>
                </a:solidFill>
                <a:latin typeface="Gill Sans"/>
                <a:ea typeface="DejaVu Sans"/>
              </a:rPr>
              <a:t> </a:t>
            </a:r>
            <a:endParaRPr b="0" lang="en-GB" sz="3600" spc="-1" strike="noStrike">
              <a:latin typeface="Arial"/>
            </a:endParaRPr>
          </a:p>
        </p:txBody>
      </p:sp>
      <p:sp>
        <p:nvSpPr>
          <p:cNvPr id="128" name="CustomShape 2"/>
          <p:cNvSpPr/>
          <p:nvPr/>
        </p:nvSpPr>
        <p:spPr>
          <a:xfrm>
            <a:off x="504000" y="301320"/>
            <a:ext cx="9070920" cy="1261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/>
          <a:p>
            <a:pPr algn="ctr">
              <a:lnSpc>
                <a:spcPct val="100000"/>
              </a:lnSpc>
            </a:pPr>
            <a:r>
              <a:rPr b="0" lang="en-GB" sz="5870" spc="-1" strike="noStrike">
                <a:solidFill>
                  <a:srgbClr val="000000"/>
                </a:solidFill>
                <a:latin typeface="Gill Sans"/>
                <a:ea typeface="DejaVu Sans"/>
              </a:rPr>
              <a:t>Rome</a:t>
            </a:r>
            <a:endParaRPr b="0" lang="en-GB" sz="5870" spc="-1" strike="noStrike">
              <a:latin typeface="Arial"/>
            </a:endParaRPr>
          </a:p>
        </p:txBody>
      </p:sp>
    </p:spTree>
  </p:cSld>
  <p:timing>
    <p:tnLst>
      <p:par>
        <p:cTn id="13" dur="indefinite" restart="never" nodeType="tmRoot">
          <p:childTnLst>
            <p:seq>
              <p:cTn id="1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CustomShape 1"/>
          <p:cNvSpPr/>
          <p:nvPr/>
        </p:nvSpPr>
        <p:spPr>
          <a:xfrm>
            <a:off x="457200" y="1600200"/>
            <a:ext cx="8830080" cy="45244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marL="343080" indent="-3416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Constantinople given primacy (as the New Rome)</a:t>
            </a:r>
            <a:endParaRPr b="0" lang="en-GB" sz="3200" spc="-1" strike="noStrike">
              <a:latin typeface="Arial"/>
            </a:endParaRPr>
          </a:p>
          <a:p>
            <a:pPr marL="343080" indent="-3416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Rome asserts Petrine authority – the first see of the Apostle Peter</a:t>
            </a:r>
            <a:endParaRPr b="0" lang="en-GB" sz="3200" spc="-1" strike="noStrike">
              <a:latin typeface="Arial"/>
            </a:endParaRPr>
          </a:p>
          <a:p>
            <a:pPr marL="343080" indent="-3416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Significance of the rule of Pope Damasus I – he developed the idea of the  ‘special position’ of Rome (he also encouraged Jerome to translate the Vulgate)</a:t>
            </a:r>
            <a:endParaRPr b="0" lang="en-GB" sz="3200" spc="-1" strike="noStrike">
              <a:latin typeface="Arial"/>
            </a:endParaRPr>
          </a:p>
          <a:p>
            <a:pPr marL="343080" indent="-34164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Siricius (384-99) – the first to use the title </a:t>
            </a:r>
            <a:r>
              <a:rPr b="0" i="1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papa </a:t>
            </a: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(pope) = father</a:t>
            </a:r>
            <a:r>
              <a:rPr b="0" lang="en-GB" sz="2800" spc="-1" strike="noStrike">
                <a:solidFill>
                  <a:srgbClr val="000000"/>
                </a:solidFill>
                <a:latin typeface="Gill Sans"/>
                <a:ea typeface="DejaVu Sans"/>
              </a:rPr>
              <a:t>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0" name="CustomShape 2"/>
          <p:cNvSpPr/>
          <p:nvPr/>
        </p:nvSpPr>
        <p:spPr>
          <a:xfrm>
            <a:off x="504000" y="301320"/>
            <a:ext cx="9070920" cy="1261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/>
          <a:p>
            <a:pPr algn="ctr">
              <a:lnSpc>
                <a:spcPct val="100000"/>
              </a:lnSpc>
            </a:pPr>
            <a:r>
              <a:rPr b="0" lang="en-GB" sz="5870" spc="-1" strike="noStrike">
                <a:solidFill>
                  <a:srgbClr val="000000"/>
                </a:solidFill>
                <a:latin typeface="Gill Sans"/>
                <a:ea typeface="DejaVu Sans"/>
              </a:rPr>
              <a:t>Rome</a:t>
            </a:r>
            <a:endParaRPr b="0" lang="en-GB" sz="5870" spc="-1" strike="noStrike">
              <a:latin typeface="Arial"/>
            </a:endParaRPr>
          </a:p>
        </p:txBody>
      </p:sp>
    </p:spTree>
  </p:cSld>
  <p:timing>
    <p:tnLst>
      <p:par>
        <p:cTn id="15" dur="indefinite" restart="never" nodeType="tmRoot">
          <p:childTnLst>
            <p:seq>
              <p:cTn id="1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CustomShape 1"/>
          <p:cNvSpPr/>
          <p:nvPr/>
        </p:nvSpPr>
        <p:spPr>
          <a:xfrm>
            <a:off x="540000" y="332640"/>
            <a:ext cx="8228160" cy="11415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 algn="ctr">
              <a:lnSpc>
                <a:spcPct val="100000"/>
              </a:lnSpc>
            </a:pPr>
            <a:r>
              <a:rPr b="1" lang="en-GB" sz="4400" spc="-1" strike="noStrike">
                <a:solidFill>
                  <a:srgbClr val="000000"/>
                </a:solidFill>
                <a:latin typeface="Gill Sans"/>
                <a:ea typeface="DejaVu Sans"/>
              </a:rPr>
              <a:t>Leo I (440-61)</a:t>
            </a:r>
            <a:br/>
            <a:endParaRPr b="0" lang="en-GB" sz="4400" spc="-1" strike="noStrike">
              <a:latin typeface="Arial"/>
            </a:endParaRPr>
          </a:p>
        </p:txBody>
      </p:sp>
      <p:sp>
        <p:nvSpPr>
          <p:cNvPr id="132" name="CustomShape 2"/>
          <p:cNvSpPr/>
          <p:nvPr/>
        </p:nvSpPr>
        <p:spPr>
          <a:xfrm>
            <a:off x="457560" y="1456200"/>
            <a:ext cx="8973720" cy="5383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416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asserts Peter as ‘the prince of the Apostles’</a:t>
            </a:r>
            <a:endParaRPr b="0" lang="en-GB" sz="3200" spc="-1" strike="noStrike">
              <a:latin typeface="Arial"/>
            </a:endParaRPr>
          </a:p>
          <a:p>
            <a:pPr marL="343080" indent="-3416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asserts pope as acting as Peter’s regent</a:t>
            </a:r>
            <a:endParaRPr b="0" lang="en-GB" sz="3200" spc="-1" strike="noStrike">
              <a:latin typeface="Arial"/>
            </a:endParaRPr>
          </a:p>
          <a:p>
            <a:pPr marL="343080" indent="-3416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claim to ‘plenitude of power’ </a:t>
            </a:r>
            <a:endParaRPr b="0" lang="en-GB" sz="3200" spc="-1" strike="noStrike">
              <a:latin typeface="Arial"/>
            </a:endParaRPr>
          </a:p>
          <a:p>
            <a:pPr marL="343080" indent="-34164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‘</a:t>
            </a: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pope’ now used exclusively to mean bishop of Rome, and not just any old bishop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BUT: was still the state church of the Empire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r>
              <a:rPr b="0" lang="en-GB" sz="3200" spc="-1" strike="noStrike">
                <a:solidFill>
                  <a:srgbClr val="000000"/>
                </a:solidFill>
                <a:latin typeface="Gill Sans"/>
                <a:ea typeface="DejaVu Sans"/>
              </a:rPr>
              <a:t>Brings problems of defining the relationship between the Empire and the Papacy</a:t>
            </a:r>
            <a:endParaRPr b="0" lang="en-GB" sz="3200" spc="-1" strike="noStrike">
              <a:latin typeface="Arial"/>
            </a:endParaRPr>
          </a:p>
        </p:txBody>
      </p:sp>
    </p:spTree>
  </p:cSld>
  <p:timing>
    <p:tnLst>
      <p:par>
        <p:cTn id="17" dur="indefinite" restart="never" nodeType="tmRoot">
          <p:childTnLst>
            <p:seq>
              <p:cTn id="1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CustomShape 1"/>
          <p:cNvSpPr/>
          <p:nvPr/>
        </p:nvSpPr>
        <p:spPr>
          <a:xfrm>
            <a:off x="504000" y="301320"/>
            <a:ext cx="9070920" cy="1261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/>
          <a:p>
            <a:pPr algn="ctr">
              <a:lnSpc>
                <a:spcPct val="100000"/>
              </a:lnSpc>
            </a:pPr>
            <a:r>
              <a:rPr b="0" lang="en-GB" sz="5870" spc="-1" strike="noStrike">
                <a:solidFill>
                  <a:srgbClr val="000000"/>
                </a:solidFill>
                <a:latin typeface="Gill Sans"/>
                <a:ea typeface="DejaVu Sans"/>
              </a:rPr>
              <a:t>Rome</a:t>
            </a:r>
            <a:endParaRPr b="0" lang="en-GB" sz="5870" spc="-1" strike="noStrike">
              <a:latin typeface="Arial"/>
            </a:endParaRPr>
          </a:p>
        </p:txBody>
      </p:sp>
      <p:sp>
        <p:nvSpPr>
          <p:cNvPr id="134" name="CustomShape 2"/>
          <p:cNvSpPr/>
          <p:nvPr/>
        </p:nvSpPr>
        <p:spPr>
          <a:xfrm>
            <a:off x="504000" y="1768680"/>
            <a:ext cx="9071280" cy="4998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rmAutofit/>
          </a:bodyPr>
          <a:p>
            <a:pPr marL="432000" indent="-323280">
              <a:lnSpc>
                <a:spcPct val="100000"/>
              </a:lnSpc>
              <a:spcBef>
                <a:spcPts val="1888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270" spc="-1" strike="noStrike">
                <a:solidFill>
                  <a:srgbClr val="000000"/>
                </a:solidFill>
                <a:latin typeface="Gill Sans"/>
                <a:ea typeface="DejaVu Sans"/>
              </a:rPr>
              <a:t>Rome invaded by Visigoths c.410</a:t>
            </a:r>
            <a:endParaRPr b="0" lang="en-GB" sz="427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1888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270" spc="-1" strike="noStrike">
                <a:solidFill>
                  <a:srgbClr val="000000"/>
                </a:solidFill>
                <a:latin typeface="Gill Sans"/>
                <a:ea typeface="DejaVu Sans"/>
              </a:rPr>
              <a:t>Over the next century, Northern Italy fought over by Visigoths and then Lombards</a:t>
            </a:r>
            <a:endParaRPr b="0" lang="en-GB" sz="427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1888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270" spc="-1" strike="noStrike">
                <a:solidFill>
                  <a:srgbClr val="000000"/>
                </a:solidFill>
                <a:latin typeface="Gill Sans"/>
                <a:ea typeface="DejaVu Sans"/>
              </a:rPr>
              <a:t>Centre of Roman Empire now Constantinople</a:t>
            </a:r>
            <a:endParaRPr b="0" lang="en-GB" sz="427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1888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270" spc="-1" strike="noStrike">
                <a:solidFill>
                  <a:srgbClr val="000000"/>
                </a:solidFill>
                <a:latin typeface="Gill Sans"/>
                <a:ea typeface="DejaVu Sans"/>
              </a:rPr>
              <a:t>Justinian (d. 565) failed to reconquer Italy; Byzantine emperors retain only parts of C. and S. Italy</a:t>
            </a:r>
            <a:endParaRPr b="0" lang="en-GB" sz="427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1888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270" spc="-1" strike="noStrike">
                <a:solidFill>
                  <a:srgbClr val="000000"/>
                </a:solidFill>
                <a:latin typeface="Gill Sans"/>
                <a:ea typeface="DejaVu Sans"/>
              </a:rPr>
              <a:t>And newly-arrived Islam taking the Middle East and North Africa</a:t>
            </a:r>
            <a:endParaRPr b="0" lang="en-GB" sz="4270" spc="-1" strike="noStrike">
              <a:latin typeface="Arial"/>
            </a:endParaRPr>
          </a:p>
          <a:p>
            <a:pPr marL="432000" indent="-323280">
              <a:lnSpc>
                <a:spcPct val="100000"/>
              </a:lnSpc>
              <a:spcBef>
                <a:spcPts val="1888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270" spc="-1" strike="noStrike">
                <a:solidFill>
                  <a:srgbClr val="000000"/>
                </a:solidFill>
                <a:latin typeface="Gill Sans"/>
                <a:ea typeface="DejaVu Sans"/>
              </a:rPr>
              <a:t>Rome has to stand on its own…</a:t>
            </a:r>
            <a:endParaRPr b="0" lang="en-GB" sz="4270" spc="-1" strike="noStrike">
              <a:latin typeface="Arial"/>
            </a:endParaRPr>
          </a:p>
        </p:txBody>
      </p:sp>
    </p:spTree>
  </p:cSld>
  <p:timing>
    <p:tnLst>
      <p:par>
        <p:cTn id="19" dur="indefinite" restart="never" nodeType="tmRoot">
          <p:childTnLst>
            <p:seq>
              <p:cTn id="2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Content Placeholder 9" descr=""/>
          <p:cNvPicPr/>
          <p:nvPr/>
        </p:nvPicPr>
        <p:blipFill>
          <a:blip r:embed="rId1"/>
          <a:stretch/>
        </p:blipFill>
        <p:spPr>
          <a:xfrm>
            <a:off x="464760" y="720000"/>
            <a:ext cx="9131040" cy="5831280"/>
          </a:xfrm>
          <a:prstGeom prst="rect">
            <a:avLst/>
          </a:prstGeom>
          <a:ln>
            <a:noFill/>
          </a:ln>
        </p:spPr>
      </p:pic>
    </p:spTree>
  </p:cSld>
  <p:timing>
    <p:tnLst>
      <p:par>
        <p:cTn id="21" dur="indefinite" restart="never" nodeType="tmRoot">
          <p:childTnLst>
            <p:seq>
              <p:cTn id="2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</TotalTime>
  <Application>LibreOffice/6.0.7.3$MacOSX_X86_64 LibreOffice_project/dc89aa7a9eabfd848af146d5086077aeed2ae4a5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2023-09-24T15:44:52Z</dcterms:created>
  <dc:creator>KRH </dc:creator>
  <dc:description/>
  <dc:language>en-GB</dc:language>
  <cp:lastModifiedBy>KRH </cp:lastModifiedBy>
  <dcterms:modified xsi:type="dcterms:W3CDTF">2023-09-24T21:14:29Z</dcterms:modified>
  <cp:revision>9</cp:revision>
  <dc:subject/>
  <dc:title/>
</cp:coreProperties>
</file>