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36" r:id="rId4"/>
  </p:sldMasterIdLst>
  <p:notesMasterIdLst>
    <p:notesMasterId r:id="rId33"/>
  </p:notesMasterIdLst>
  <p:handoutMasterIdLst>
    <p:handoutMasterId r:id="rId34"/>
  </p:handoutMasterIdLst>
  <p:sldIdLst>
    <p:sldId id="371" r:id="rId5"/>
    <p:sldId id="376" r:id="rId6"/>
    <p:sldId id="409" r:id="rId7"/>
    <p:sldId id="381" r:id="rId8"/>
    <p:sldId id="383" r:id="rId9"/>
    <p:sldId id="276" r:id="rId10"/>
    <p:sldId id="406" r:id="rId11"/>
    <p:sldId id="402" r:id="rId12"/>
    <p:sldId id="392" r:id="rId13"/>
    <p:sldId id="373" r:id="rId14"/>
    <p:sldId id="410" r:id="rId15"/>
    <p:sldId id="374" r:id="rId16"/>
    <p:sldId id="375" r:id="rId17"/>
    <p:sldId id="394" r:id="rId18"/>
    <p:sldId id="395" r:id="rId19"/>
    <p:sldId id="396" r:id="rId20"/>
    <p:sldId id="397" r:id="rId21"/>
    <p:sldId id="399" r:id="rId22"/>
    <p:sldId id="400" r:id="rId23"/>
    <p:sldId id="401" r:id="rId24"/>
    <p:sldId id="378" r:id="rId25"/>
    <p:sldId id="379" r:id="rId26"/>
    <p:sldId id="391" r:id="rId27"/>
    <p:sldId id="408" r:id="rId28"/>
    <p:sldId id="388" r:id="rId29"/>
    <p:sldId id="389" r:id="rId30"/>
    <p:sldId id="407" r:id="rId31"/>
    <p:sldId id="404" r:id="rId32"/>
  </p:sldIdLst>
  <p:sldSz cx="9144000" cy="6858000" type="screen4x3"/>
  <p:notesSz cx="6669088" cy="97536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3072" userDrawn="1">
          <p15:clr>
            <a:srgbClr val="A4A3A4"/>
          </p15:clr>
        </p15:guide>
        <p15:guide id="2" pos="210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113" autoAdjust="0"/>
    <p:restoredTop sz="62899" autoAdjust="0"/>
  </p:normalViewPr>
  <p:slideViewPr>
    <p:cSldViewPr>
      <p:cViewPr>
        <p:scale>
          <a:sx n="59" d="100"/>
          <a:sy n="59" d="100"/>
        </p:scale>
        <p:origin x="-2006" y="12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032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5526"/>
    </p:cViewPr>
  </p:sorterViewPr>
  <p:notesViewPr>
    <p:cSldViewPr>
      <p:cViewPr varScale="1">
        <p:scale>
          <a:sx n="83" d="100"/>
          <a:sy n="83" d="100"/>
        </p:scale>
        <p:origin x="-2166" y="-78"/>
      </p:cViewPr>
      <p:guideLst>
        <p:guide orient="horz" pos="3072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8768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7607" y="0"/>
            <a:ext cx="2889938" cy="48768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pPr/>
              <a:t>24/02/2019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264227"/>
            <a:ext cx="2889938" cy="4876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7607" y="9264227"/>
            <a:ext cx="2889938" cy="4876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335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8768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8768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D44921-E21F-469C-B572-1972D12A186B}" type="datetimeFigureOut">
              <a:rPr lang="en-GB" smtClean="0"/>
              <a:pPr/>
              <a:t>24/02/2019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896938" y="731838"/>
            <a:ext cx="4875212" cy="36576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909" y="4632960"/>
            <a:ext cx="5335270" cy="438912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264227"/>
            <a:ext cx="2889938" cy="4876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7607" y="9264227"/>
            <a:ext cx="2889938" cy="4876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CE6F6B-12D8-412C-8F7B-00D622C9B48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70612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CE6F6B-12D8-412C-8F7B-00D622C9B485}" type="slidenum">
              <a:rPr lang="en-GB" smtClean="0"/>
              <a:pPr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92880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CE6F6B-12D8-412C-8F7B-00D622C9B485}" type="slidenum">
              <a:rPr lang="en-GB" smtClean="0"/>
              <a:pPr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33847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CE6F6B-12D8-412C-8F7B-00D622C9B485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44327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CE6F6B-12D8-412C-8F7B-00D622C9B485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522604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CE6F6B-12D8-412C-8F7B-00D622C9B485}" type="slidenum">
              <a:rPr lang="en-GB" smtClean="0"/>
              <a:pPr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96736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CE6F6B-12D8-412C-8F7B-00D622C9B485}" type="slidenum">
              <a:rPr lang="en-GB" smtClean="0"/>
              <a:pPr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34882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CE6F6B-12D8-412C-8F7B-00D622C9B485}" type="slidenum">
              <a:rPr lang="en-GB" smtClean="0"/>
              <a:pPr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787504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Internal Stakeholders</a:t>
            </a:r>
          </a:p>
          <a:p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Internal stakeholders are intimately associated to the organisation and their objectives are likely to have a strong influence on how it is run.  </a:t>
            </a:r>
          </a:p>
          <a:p>
            <a:r>
              <a:rPr lang="en-GB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main two examples of internal stakeholders are:</a:t>
            </a:r>
            <a:endParaRPr lang="en-GB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Employees</a:t>
            </a:r>
          </a:p>
          <a:p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Management</a:t>
            </a:r>
          </a:p>
          <a:p>
            <a:endParaRPr lang="en-GB" sz="1200" b="1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GB" sz="1200" b="1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Connected Stakeholders</a:t>
            </a:r>
          </a:p>
          <a:p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Connected stakeholders can be viewed as having a contractual relationship with the organisation.  </a:t>
            </a:r>
          </a:p>
          <a:p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objective of satisfying the shareholders needs to be fulfilled, however, customers and finance objectives must be met if the company is to succeed.  </a:t>
            </a:r>
          </a:p>
          <a:p>
            <a:r>
              <a:rPr lang="en-GB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Some examples of connected stakeholders may include:</a:t>
            </a:r>
            <a:endParaRPr lang="en-GB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Shareholders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– interested in shareholders’ wealth measured by profitability, P/E ratios, market capitalisation</a:t>
            </a:r>
          </a:p>
          <a:p>
            <a:r>
              <a:rPr lang="en-GB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Response risk if interests are not recognised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/>
            </a:r>
            <a:b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Sell shares (e.g. to predator) or vote against management (e.g. at AGM)</a:t>
            </a:r>
          </a:p>
          <a:p>
            <a:r>
              <a:rPr lang="en-GB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Customers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– interested in the company’s products</a:t>
            </a:r>
          </a:p>
          <a:p>
            <a:r>
              <a:rPr lang="en-GB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Response risk if interests are not recognised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/>
            </a:r>
            <a:b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Buy elsewhere</a:t>
            </a:r>
            <a:b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Damage reputation (e.g. bad publicity)</a:t>
            </a:r>
            <a:b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Legal action</a:t>
            </a:r>
          </a:p>
          <a:p>
            <a:r>
              <a:rPr lang="en-GB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Suppliers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– interested in building long term relationship, on time payment of goods and profitable sales</a:t>
            </a:r>
          </a:p>
          <a:p>
            <a:r>
              <a:rPr lang="en-GB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Response risk if interests are not recognised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/>
            </a:r>
            <a:b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Refusal of credit</a:t>
            </a:r>
            <a:b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Stop supplying</a:t>
            </a:r>
            <a:b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Legal action (e.g. for unpaid debts)</a:t>
            </a:r>
          </a:p>
          <a:p>
            <a:r>
              <a:rPr lang="en-GB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Finance providers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- like banks interested in loan security</a:t>
            </a:r>
          </a:p>
          <a:p>
            <a:r>
              <a:rPr lang="en-GB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Response risk if interests are not recognised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/>
            </a:r>
            <a:b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Denial of credit</a:t>
            </a:r>
            <a:b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Higher interest charges</a:t>
            </a:r>
          </a:p>
          <a:p>
            <a:endParaRPr lang="en-GB" dirty="0" smtClean="0"/>
          </a:p>
          <a:p>
            <a:r>
              <a:rPr lang="en-GB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External Stakeholders</a:t>
            </a:r>
          </a:p>
          <a:p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External stakeholders have quite diverse objectives and have varying ability to ensure that the organisation meets its objectives.  </a:t>
            </a:r>
          </a:p>
          <a:p>
            <a:r>
              <a:rPr lang="en-GB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Some examples of external stakeholders may include:</a:t>
            </a:r>
            <a:endParaRPr lang="en-GB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Non-governmental organisations</a:t>
            </a:r>
          </a:p>
          <a:p>
            <a:r>
              <a:rPr lang="en-GB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Interests to defend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/>
            </a:r>
            <a:b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Human rights</a:t>
            </a:r>
          </a:p>
          <a:p>
            <a:r>
              <a:rPr lang="en-GB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Response risk if interests are not recognised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/>
            </a:r>
            <a:b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Legal action</a:t>
            </a:r>
          </a:p>
          <a:p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Environmental pressure groups </a:t>
            </a:r>
          </a:p>
          <a:p>
            <a:r>
              <a:rPr lang="en-GB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Interests to defend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/>
            </a:r>
            <a:b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Protecting the environment</a:t>
            </a:r>
            <a:b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Human rights</a:t>
            </a:r>
          </a:p>
          <a:p>
            <a:r>
              <a:rPr lang="en-GB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Response risk if interests are not recognised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/>
            </a:r>
            <a:b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Publicity</a:t>
            </a:r>
            <a:b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Direct action</a:t>
            </a:r>
            <a:b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Sabotage</a:t>
            </a:r>
            <a:b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Pressure on government</a:t>
            </a:r>
          </a:p>
          <a:p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Government and regulatory agencies – interested in tax, compliance with legislation and employment opportunities</a:t>
            </a:r>
          </a:p>
          <a:p>
            <a:r>
              <a:rPr lang="en-GB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Response risk if interests are not recognised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/>
            </a:r>
            <a:b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Tax increases</a:t>
            </a:r>
            <a:b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Regulation</a:t>
            </a:r>
            <a:b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Legal action</a:t>
            </a:r>
            <a:b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Tariffs</a:t>
            </a:r>
          </a:p>
          <a:p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Trade unions – interested in protecting their members.</a:t>
            </a:r>
          </a:p>
          <a:p>
            <a:r>
              <a:rPr lang="en-GB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Response risk if interests are not recognised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/>
            </a:r>
            <a:b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Legal action</a:t>
            </a:r>
            <a:b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Direct action</a:t>
            </a:r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CE6F6B-12D8-412C-8F7B-00D622C9B485}" type="slidenum">
              <a:rPr lang="en-GB" smtClean="0"/>
              <a:pPr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638146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2A2B045-E30D-4389-8325-57C2990F254E}" type="slidenum">
              <a:rPr lang="en-GB" altLang="en-US"/>
              <a:pPr/>
              <a:t>14</a:t>
            </a:fld>
            <a:endParaRPr lang="en-GB" altLang="en-US"/>
          </a:p>
        </p:txBody>
      </p:sp>
      <p:sp>
        <p:nvSpPr>
          <p:cNvPr id="8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633584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ABB2046-8754-4EC7-9CC6-8DB767E85AFB}" type="slidenum">
              <a:rPr lang="en-GB" altLang="en-US"/>
              <a:pPr/>
              <a:t>15</a:t>
            </a:fld>
            <a:endParaRPr lang="en-GB" altLang="en-US"/>
          </a:p>
        </p:txBody>
      </p:sp>
      <p:sp>
        <p:nvSpPr>
          <p:cNvPr id="102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GB" altLang="en-US" b="1"/>
              <a:t>Employees can be of many kinds, some of which are: management and executives; laboratory, factory and warehouse workers; office staff; sales and servicing staff; and transport staff.  They may be concentrated in one building or scattered like ships’ crews, airline personnel, chain-store sales assistants or field-salesmen and servicemen.  They may represent many different salary, wage, social and ethnic groups.</a:t>
            </a:r>
          </a:p>
        </p:txBody>
      </p:sp>
    </p:spTree>
    <p:extLst>
      <p:ext uri="{BB962C8B-B14F-4D97-AF65-F5344CB8AC3E}">
        <p14:creationId xmlns:p14="http://schemas.microsoft.com/office/powerpoint/2010/main" val="200320687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AA2BF34-FD39-4AB8-AABB-B933B6F8B79B}" type="slidenum">
              <a:rPr lang="en-GB" altLang="en-US"/>
              <a:pPr/>
              <a:t>16</a:t>
            </a:fld>
            <a:endParaRPr lang="en-GB" altLang="en-US"/>
          </a:p>
        </p:txBody>
      </p:sp>
      <p:sp>
        <p:nvSpPr>
          <p:cNvPr id="122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7369934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AF2831B-E7DC-42C6-8823-BB289A1B257F}" type="slidenum">
              <a:rPr lang="en-GB" altLang="en-US"/>
              <a:pPr/>
              <a:t>17</a:t>
            </a:fld>
            <a:endParaRPr lang="en-GB" altLang="en-US"/>
          </a:p>
        </p:txBody>
      </p:sp>
      <p:sp>
        <p:nvSpPr>
          <p:cNvPr id="143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GB" altLang="en-US" b="1"/>
              <a:t>Suppliers can be of two kinds, those who supply services such as water and energy, and those who supply raw materials, components, packaging and professional services.</a:t>
            </a:r>
          </a:p>
        </p:txBody>
      </p:sp>
    </p:spTree>
    <p:extLst>
      <p:ext uri="{BB962C8B-B14F-4D97-AF65-F5344CB8AC3E}">
        <p14:creationId xmlns:p14="http://schemas.microsoft.com/office/powerpoint/2010/main" val="19957831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22672DC-E73A-436C-9CA8-66D278CDCFBD}" type="slidenum">
              <a:rPr lang="en-GB" altLang="en-US"/>
              <a:pPr/>
              <a:t>18</a:t>
            </a:fld>
            <a:endParaRPr lang="en-GB" altLang="en-US"/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 altLang="en-US" sz="1400" dirty="0"/>
          </a:p>
        </p:txBody>
      </p:sp>
    </p:spTree>
    <p:extLst>
      <p:ext uri="{BB962C8B-B14F-4D97-AF65-F5344CB8AC3E}">
        <p14:creationId xmlns:p14="http://schemas.microsoft.com/office/powerpoint/2010/main" val="157829546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14250CD-0981-4046-AAB7-3E06730FB696}" type="slidenum">
              <a:rPr lang="en-GB" altLang="en-US"/>
              <a:pPr/>
              <a:t>19</a:t>
            </a:fld>
            <a:endParaRPr lang="en-GB" altLang="en-US"/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9324843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24E50BA-0E4E-42AB-B8E9-4D417F8C3B7E}" type="slidenum">
              <a:rPr lang="en-GB" altLang="en-US"/>
              <a:pPr/>
              <a:t>20</a:t>
            </a:fld>
            <a:endParaRPr lang="en-GB" altLang="en-US"/>
          </a:p>
        </p:txBody>
      </p:sp>
      <p:sp>
        <p:nvSpPr>
          <p:cNvPr id="20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 altLang="en-US" b="1" dirty="0"/>
          </a:p>
        </p:txBody>
      </p:sp>
    </p:spTree>
    <p:extLst>
      <p:ext uri="{BB962C8B-B14F-4D97-AF65-F5344CB8AC3E}">
        <p14:creationId xmlns:p14="http://schemas.microsoft.com/office/powerpoint/2010/main" val="145255793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CE6F6B-12D8-412C-8F7B-00D622C9B485}" type="slidenum">
              <a:rPr lang="en-GB" smtClean="0"/>
              <a:pPr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902992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CE6F6B-12D8-412C-8F7B-00D622C9B485}" type="slidenum">
              <a:rPr lang="en-GB" smtClean="0"/>
              <a:pPr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535933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CE6F6B-12D8-412C-8F7B-00D622C9B485}" type="slidenum">
              <a:rPr lang="en-GB" smtClean="0"/>
              <a:pPr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59590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24/02/2019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24/02/2019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24/02/2019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24/02/2019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24/02/2019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24/02/2019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24/02/2019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24/02/2019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24/02/2019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24/02/2019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24/02/2019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24/02/2019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kumimoji="0" lang="en-US" sz="1400" dirty="0">
              <a:solidFill>
                <a:schemeClr val="tx2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AC82685A-BD3A-4230-8D85-804689F67293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37" r:id="rId1"/>
    <p:sldLayoutId id="2147483938" r:id="rId2"/>
    <p:sldLayoutId id="2147483939" r:id="rId3"/>
    <p:sldLayoutId id="2147483940" r:id="rId4"/>
    <p:sldLayoutId id="2147483941" r:id="rId5"/>
    <p:sldLayoutId id="2147483942" r:id="rId6"/>
    <p:sldLayoutId id="2147483943" r:id="rId7"/>
    <p:sldLayoutId id="2147483944" r:id="rId8"/>
    <p:sldLayoutId id="2147483945" r:id="rId9"/>
    <p:sldLayoutId id="2147483946" r:id="rId10"/>
    <p:sldLayoutId id="2147483947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_sNKIEzYM7M" TargetMode="External"/><Relationship Id="rId2" Type="http://schemas.openxmlformats.org/officeDocument/2006/relationships/hyperlink" Target="https://www.youtube.com/watch?v=bIRUaLcvPe8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bOIT1GKVMd8" TargetMode="External"/><Relationship Id="rId2" Type="http://schemas.openxmlformats.org/officeDocument/2006/relationships/hyperlink" Target="https://www.youtube.com/watch?v=4RvS-tWjVQs" TargetMode="Externa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763688" y="2492896"/>
            <a:ext cx="59766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aseline="-25000" dirty="0"/>
              <a:t>What is a </a:t>
            </a:r>
            <a:r>
              <a:rPr lang="en-GB" sz="6000" baseline="-25000" dirty="0" smtClean="0"/>
              <a:t>Stakeholder</a:t>
            </a:r>
            <a:r>
              <a:rPr lang="en-GB" sz="6000" baseline="-25000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346674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2"/>
          <p:cNvSpPr>
            <a:spLocks noChangeArrowheads="1"/>
          </p:cNvSpPr>
          <p:nvPr/>
        </p:nvSpPr>
        <p:spPr bwMode="auto">
          <a:xfrm>
            <a:off x="270979" y="432352"/>
            <a:ext cx="8243267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eaLnBrk="0" hangingPunct="0">
              <a:defRPr/>
            </a:pPr>
            <a:r>
              <a:rPr lang="en-GB" sz="3600" dirty="0">
                <a:latin typeface="+mj-lt"/>
              </a:rPr>
              <a:t>Stakeholder Theory </a:t>
            </a:r>
            <a:r>
              <a:rPr lang="en-GB" sz="2000" dirty="0">
                <a:latin typeface="+mj-lt"/>
              </a:rPr>
              <a:t>- Basic Concepts &amp;Definitions</a:t>
            </a:r>
            <a:endParaRPr lang="en-US" sz="2000" dirty="0">
              <a:solidFill>
                <a:schemeClr val="tx2"/>
              </a:solidFill>
              <a:latin typeface="+mj-lt"/>
            </a:endParaRPr>
          </a:p>
        </p:txBody>
      </p:sp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506413" y="1895475"/>
            <a:ext cx="7772400" cy="496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 eaLnBrk="0" hangingPunct="0">
              <a:spcBef>
                <a:spcPct val="20000"/>
              </a:spcBef>
            </a:pPr>
            <a:r>
              <a:rPr lang="en-GB" sz="2600" b="1">
                <a:solidFill>
                  <a:schemeClr val="tx2"/>
                </a:solidFill>
              </a:rPr>
              <a:t>	“…any group or individual who can affect or is affected by the achievement of an organisation’s objectives.”</a:t>
            </a:r>
          </a:p>
          <a:p>
            <a:pPr marL="342900" indent="-342900" algn="r" eaLnBrk="0" hangingPunct="0">
              <a:spcBef>
                <a:spcPct val="20000"/>
              </a:spcBef>
            </a:pPr>
            <a:r>
              <a:rPr lang="en-GB" sz="1700" b="1">
                <a:solidFill>
                  <a:schemeClr val="tx2"/>
                </a:solidFill>
              </a:rPr>
              <a:t>(Freeman, 1984)</a:t>
            </a:r>
          </a:p>
          <a:p>
            <a:pPr marL="342900" indent="-342900" algn="ctr" eaLnBrk="0" hangingPunct="0">
              <a:spcBef>
                <a:spcPct val="20000"/>
              </a:spcBef>
              <a:buFontTx/>
              <a:buChar char="•"/>
            </a:pPr>
            <a:endParaRPr lang="en-GB" sz="3000" b="1" i="1">
              <a:solidFill>
                <a:schemeClr val="tx2"/>
              </a:solidFill>
            </a:endParaRPr>
          </a:p>
          <a:p>
            <a:pPr marL="342900" indent="-342900" algn="ctr" eaLnBrk="0" hangingPunct="0">
              <a:spcBef>
                <a:spcPct val="20000"/>
              </a:spcBef>
            </a:pPr>
            <a:r>
              <a:rPr lang="en-GB" sz="2600" b="1">
                <a:solidFill>
                  <a:schemeClr val="tx2"/>
                </a:solidFill>
              </a:rPr>
              <a:t>	There may be conflict between the expectations of different groups of stakeholders.</a:t>
            </a:r>
          </a:p>
          <a:p>
            <a:pPr marL="342900" indent="-342900" eaLnBrk="0" hangingPunct="0">
              <a:spcBef>
                <a:spcPct val="20000"/>
              </a:spcBef>
              <a:buFontTx/>
              <a:buChar char="•"/>
            </a:pPr>
            <a:endParaRPr lang="en-US" sz="3200"/>
          </a:p>
        </p:txBody>
      </p:sp>
    </p:spTree>
    <p:extLst>
      <p:ext uri="{BB962C8B-B14F-4D97-AF65-F5344CB8AC3E}">
        <p14:creationId xmlns:p14="http://schemas.microsoft.com/office/powerpoint/2010/main" val="2646141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Edward Freeman’s stakeholder theory holds that a company’s stakeholders include just about anyone affected by the company and its workings. That view is in opposition to the long-held shareholder theory proposed by economist Milton Friedman that in capitalism, the only stakeholders a company should care about are its shareholders - and thus, its bottom line. Friedman’s view is that companies are compelled to make a profit, to satisfy their shareholders, and to continue positive growth.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843869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Traditional View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/>
              <a:t>Adam Smith’s </a:t>
            </a:r>
            <a:r>
              <a:rPr lang="en-GB" sz="2800" i="1" dirty="0"/>
              <a:t>The Wealth of Nations</a:t>
            </a:r>
            <a:r>
              <a:rPr lang="en-GB" sz="2800" dirty="0"/>
              <a:t> (1776) provided the basis for capitalism by focusing on specialisation and factors of production.</a:t>
            </a:r>
          </a:p>
          <a:p>
            <a:pPr>
              <a:buNone/>
            </a:pPr>
            <a:endParaRPr lang="en-GB" sz="1400" dirty="0"/>
          </a:p>
          <a:p>
            <a:r>
              <a:rPr lang="en-GB" sz="2800" dirty="0"/>
              <a:t>The general assumption is that organisations seek to maximise profit for their shareholders.</a:t>
            </a:r>
          </a:p>
          <a:p>
            <a:pPr>
              <a:buNone/>
            </a:pPr>
            <a:endParaRPr lang="en-GB" sz="1400" dirty="0"/>
          </a:p>
          <a:p>
            <a:endParaRPr lang="en-GB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57A23-F046-44D7-AC1D-38111E7AC05F}" type="slidenum">
              <a:rPr lang="en-US" smtClean="0"/>
              <a:pPr/>
              <a:t>4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Alternative View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/>
              <a:t>The alternative theory is that organisations seek to serve the interests of all its </a:t>
            </a:r>
            <a:r>
              <a:rPr lang="en-GB" sz="2800" dirty="0" smtClean="0"/>
              <a:t>shareholders and owners.</a:t>
            </a:r>
          </a:p>
          <a:p>
            <a:endParaRPr lang="en-GB" sz="2800" dirty="0"/>
          </a:p>
          <a:p>
            <a:pPr>
              <a:buNone/>
            </a:pPr>
            <a:endParaRPr lang="en-GB" sz="1400" dirty="0"/>
          </a:p>
          <a:p>
            <a:r>
              <a:rPr lang="en-GB" sz="2800" dirty="0"/>
              <a:t>Freeman (1984) defined stakeholders as being individuals or groups that affect or are affected by the achievement of an organisation’s objectives. </a:t>
            </a:r>
          </a:p>
          <a:p>
            <a:endParaRPr lang="en-GB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57A23-F046-44D7-AC1D-38111E7AC05F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0150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85725" y="161925"/>
            <a:ext cx="7772400" cy="8382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algn="l"/>
            <a:r>
              <a:rPr lang="en-US" sz="3600"/>
              <a:t>Definitions of stakeholders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285750" y="908720"/>
            <a:ext cx="8686800" cy="5791200"/>
          </a:xfrm>
        </p:spPr>
        <p:txBody>
          <a:bodyPr>
            <a:normAutofit/>
          </a:bodyPr>
          <a:lstStyle/>
          <a:p>
            <a:pPr>
              <a:buFont typeface="Arial" charset="0"/>
              <a:buNone/>
            </a:pPr>
            <a:r>
              <a:rPr lang="en-US" sz="2400" b="1" dirty="0">
                <a:solidFill>
                  <a:srgbClr val="FF0000"/>
                </a:solidFill>
              </a:rPr>
              <a:t>Stakeholders </a:t>
            </a:r>
          </a:p>
          <a:p>
            <a:pPr lvl="1">
              <a:buFont typeface="Wingdings" pitchFamily="2" charset="2"/>
              <a:buChar char="§"/>
            </a:pPr>
            <a:r>
              <a:rPr lang="en-US" sz="2400" dirty="0">
                <a:solidFill>
                  <a:srgbClr val="FF0000"/>
                </a:solidFill>
              </a:rPr>
              <a:t>Those who are </a:t>
            </a:r>
            <a:r>
              <a:rPr lang="en-US" sz="2400" b="1" dirty="0">
                <a:solidFill>
                  <a:srgbClr val="FF0000"/>
                </a:solidFill>
              </a:rPr>
              <a:t>affected by</a:t>
            </a:r>
            <a:r>
              <a:rPr lang="en-US" sz="2400" dirty="0">
                <a:solidFill>
                  <a:srgbClr val="FF0000"/>
                </a:solidFill>
              </a:rPr>
              <a:t> and </a:t>
            </a:r>
            <a:r>
              <a:rPr lang="en-US" sz="2400" b="1" dirty="0">
                <a:solidFill>
                  <a:srgbClr val="FF0000"/>
                </a:solidFill>
              </a:rPr>
              <a:t>affect</a:t>
            </a:r>
            <a:r>
              <a:rPr lang="en-US" sz="2400" dirty="0">
                <a:solidFill>
                  <a:srgbClr val="FF0000"/>
                </a:solidFill>
              </a:rPr>
              <a:t> the actions of a firm</a:t>
            </a:r>
            <a:r>
              <a:rPr lang="en-US" sz="2400" dirty="0"/>
              <a:t>.</a:t>
            </a:r>
          </a:p>
          <a:p>
            <a:pPr lvl="1">
              <a:buFont typeface="Wingdings" pitchFamily="2" charset="2"/>
              <a:buChar char="§"/>
            </a:pPr>
            <a:r>
              <a:rPr lang="en-US" sz="2400" dirty="0"/>
              <a:t>These can be identified as internal or external stakeholders.</a:t>
            </a:r>
          </a:p>
          <a:p>
            <a:pPr>
              <a:buFont typeface="Arial" charset="0"/>
              <a:buNone/>
            </a:pPr>
            <a:endParaRPr lang="en-US" sz="2400" b="1" dirty="0"/>
          </a:p>
          <a:p>
            <a:pPr>
              <a:buFont typeface="Arial" charset="0"/>
              <a:buNone/>
            </a:pPr>
            <a:r>
              <a:rPr lang="en-US" sz="2400" b="1" dirty="0"/>
              <a:t>Primary Stakeholders</a:t>
            </a:r>
            <a:r>
              <a:rPr lang="en-US" sz="2400" dirty="0"/>
              <a:t> </a:t>
            </a:r>
          </a:p>
          <a:p>
            <a:pPr lvl="1">
              <a:buFont typeface="Wingdings" pitchFamily="2" charset="2"/>
              <a:buChar char="§"/>
            </a:pPr>
            <a:r>
              <a:rPr lang="en-US" sz="2400" dirty="0"/>
              <a:t>Those who have a formal, official or contractual relationship with a firm e.g., stockholders, </a:t>
            </a:r>
            <a:r>
              <a:rPr lang="en-US" sz="2400" dirty="0" smtClean="0"/>
              <a:t>strategic customers, </a:t>
            </a:r>
            <a:r>
              <a:rPr lang="en-US" sz="2400" dirty="0"/>
              <a:t>employees, communities, governmental agencies, …</a:t>
            </a:r>
          </a:p>
          <a:p>
            <a:pPr>
              <a:buFont typeface="Arial" charset="0"/>
              <a:buNone/>
            </a:pPr>
            <a:endParaRPr lang="en-US" sz="2400" b="1" dirty="0"/>
          </a:p>
          <a:p>
            <a:pPr>
              <a:buFont typeface="Arial" charset="0"/>
              <a:buNone/>
            </a:pPr>
            <a:r>
              <a:rPr lang="en-US" sz="2400" b="1" dirty="0"/>
              <a:t>Secondary Stakeholders</a:t>
            </a:r>
          </a:p>
          <a:p>
            <a:pPr lvl="1">
              <a:buFont typeface="Wingdings" pitchFamily="2" charset="2"/>
              <a:buChar char="§"/>
            </a:pPr>
            <a:r>
              <a:rPr lang="en-US" sz="2400" dirty="0"/>
              <a:t>All other stakeholders e.g. environmentalists, media, trade associations</a:t>
            </a:r>
            <a:r>
              <a:rPr lang="en-U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308630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Stakeholders</a:t>
            </a:r>
            <a:endParaRPr lang="en-GB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2017866" y="1600200"/>
            <a:ext cx="5108267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Stakeholder Videos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>
                <a:hlinkClick r:id="rId2"/>
              </a:rPr>
              <a:t>https://www.youtube.com/watch?v=bIRUaLcvPe8</a:t>
            </a:r>
            <a:endParaRPr lang="en-GB" dirty="0" smtClean="0"/>
          </a:p>
          <a:p>
            <a:pPr>
              <a:buNone/>
            </a:pPr>
            <a:r>
              <a:rPr lang="en-GB" dirty="0" smtClean="0"/>
              <a:t> </a:t>
            </a:r>
          </a:p>
          <a:p>
            <a:pPr>
              <a:buNone/>
            </a:pPr>
            <a:r>
              <a:rPr lang="en-GB" dirty="0" smtClean="0">
                <a:hlinkClick r:id="rId3"/>
              </a:rPr>
              <a:t>https://www.youtube.com/watch?v=_sNKIEzYM7M</a:t>
            </a:r>
            <a:endParaRPr lang="en-GB" dirty="0" smtClean="0"/>
          </a:p>
          <a:p>
            <a:pPr>
              <a:buNone/>
            </a:pPr>
            <a:endParaRPr lang="en-GB" dirty="0" smtClean="0"/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6147" name="Content Placeholder 2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en-US" altLang="en-US"/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0648"/>
            <a:ext cx="8208913" cy="5976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91622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980728"/>
            <a:ext cx="7943128" cy="4876800"/>
          </a:xfrm>
        </p:spPr>
      </p:pic>
    </p:spTree>
    <p:extLst>
      <p:ext uri="{BB962C8B-B14F-4D97-AF65-F5344CB8AC3E}">
        <p14:creationId xmlns:p14="http://schemas.microsoft.com/office/powerpoint/2010/main" val="4284259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683568" y="0"/>
            <a:ext cx="8460432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err="1" smtClean="0"/>
              <a:t>ddsf</a:t>
            </a: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89"/>
          <a:stretch/>
        </p:blipFill>
        <p:spPr bwMode="auto">
          <a:xfrm>
            <a:off x="1187624" y="44624"/>
            <a:ext cx="6684167" cy="68407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35938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Types of Stakeholders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82" y="1124744"/>
            <a:ext cx="9230307" cy="1944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84744"/>
            <a:ext cx="9123716" cy="2088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5705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/>
              <a:t>Stakeholder Characteristics  </a:t>
            </a:r>
            <a:endParaRPr lang="en-GB" altLang="en-US"/>
          </a:p>
        </p:txBody>
      </p:sp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>
          <a:xfrm>
            <a:off x="611188" y="1844675"/>
            <a:ext cx="7923212" cy="4608513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n-US" altLang="en-US" sz="2400" dirty="0"/>
              <a:t>Owners and Shareholders</a:t>
            </a:r>
          </a:p>
          <a:p>
            <a:pPr eaLnBrk="1" hangingPunct="1"/>
            <a:r>
              <a:rPr lang="en-US" altLang="en-US" sz="2400" dirty="0"/>
              <a:t>The number of owners and the roles they carry out differ according to the size of the firm</a:t>
            </a:r>
          </a:p>
          <a:p>
            <a:pPr eaLnBrk="1" hangingPunct="1"/>
            <a:r>
              <a:rPr lang="en-US" altLang="en-US" sz="2400" dirty="0"/>
              <a:t>In small businesses there may be only one owner (sole trader) or perhaps a small number of partners (partnership)</a:t>
            </a:r>
          </a:p>
          <a:p>
            <a:pPr eaLnBrk="1" hangingPunct="1"/>
            <a:r>
              <a:rPr lang="en-US" altLang="en-US" sz="2400" dirty="0"/>
              <a:t>In large firms there are often thousands of shareholders, who each own a small part of the business</a:t>
            </a:r>
          </a:p>
          <a:p>
            <a:pPr eaLnBrk="1" hangingPunct="1"/>
            <a:endParaRPr lang="en-GB" alt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Stakeholder Characteristics</a:t>
            </a:r>
            <a:endParaRPr lang="en-GB" altLang="en-US"/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>
          <a:xfrm>
            <a:off x="323850" y="1905000"/>
            <a:ext cx="8820150" cy="46196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altLang="en-US" sz="2800" dirty="0"/>
              <a:t>Employees: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800" dirty="0"/>
              <a:t>A business needs employees to carry out its activities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800" dirty="0"/>
              <a:t>Employees agree to work a certain number of hours in return for a wage or salary. 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800" dirty="0"/>
              <a:t>Employees have invested their time and effort into the </a:t>
            </a:r>
            <a:r>
              <a:rPr lang="en-US" altLang="en-US" sz="2800" dirty="0" err="1"/>
              <a:t>organisation</a:t>
            </a:r>
            <a:r>
              <a:rPr lang="en-US" altLang="en-US" sz="2800" dirty="0"/>
              <a:t>.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800" dirty="0"/>
              <a:t>Employees want the </a:t>
            </a:r>
            <a:r>
              <a:rPr lang="en-US" altLang="en-US" sz="2800" dirty="0" err="1"/>
              <a:t>organisation</a:t>
            </a:r>
            <a:r>
              <a:rPr lang="en-US" altLang="en-US" sz="2800" dirty="0"/>
              <a:t> to survive and thrive.</a:t>
            </a:r>
            <a:endParaRPr lang="en-GB" alt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Stakeholder Characteristics</a:t>
            </a:r>
            <a:endParaRPr lang="en-GB" altLang="en-US"/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>
          <a:xfrm>
            <a:off x="755650" y="1905000"/>
            <a:ext cx="7778750" cy="41148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altLang="en-US" sz="2800"/>
              <a:t>Customers: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800"/>
              <a:t>Customers buy the goods or services produced by firms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800"/>
              <a:t>They may be individuals (B2C) or other businesses (B2B)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800"/>
              <a:t>Firms must understand and meet the needs of their customers, otherwise they will fail to make a profit or, indeed, survive</a:t>
            </a:r>
            <a:endParaRPr lang="en-GB" altLang="en-US" sz="28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Stakeholder Characteristics</a:t>
            </a:r>
            <a:endParaRPr lang="en-GB" altLang="en-US"/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>
          <a:xfrm>
            <a:off x="468313" y="1905000"/>
            <a:ext cx="8066087" cy="4619625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n-US" altLang="en-US" sz="2800" dirty="0"/>
              <a:t>Suppliers</a:t>
            </a:r>
          </a:p>
          <a:p>
            <a:pPr eaLnBrk="1" hangingPunct="1"/>
            <a:r>
              <a:rPr lang="en-US" altLang="en-US" sz="2800" dirty="0"/>
              <a:t>Firms source the resources required to produce goods and services from suppliers.</a:t>
            </a:r>
          </a:p>
          <a:p>
            <a:pPr eaLnBrk="1" hangingPunct="1"/>
            <a:r>
              <a:rPr lang="en-US" altLang="en-US" sz="2800" dirty="0"/>
              <a:t>Businesses attempt to have effective relationships with suppliers in order to get quality resources on time &amp; at reasonable prices.</a:t>
            </a:r>
          </a:p>
          <a:p>
            <a:pPr eaLnBrk="1" hangingPunct="1"/>
            <a:r>
              <a:rPr lang="en-US" altLang="en-US" sz="2800" dirty="0"/>
              <a:t>This is a two-way process, as suppliers depend on the firms they supply</a:t>
            </a:r>
          </a:p>
          <a:p>
            <a:pPr eaLnBrk="1" hangingPunct="1"/>
            <a:endParaRPr lang="en-GB" alt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Stakeholder Characteristics</a:t>
            </a:r>
            <a:endParaRPr lang="en-GB" altLang="en-US"/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>
          <a:xfrm>
            <a:off x="468313" y="1905000"/>
            <a:ext cx="8066087" cy="4548188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altLang="en-US" sz="2800"/>
              <a:t>Community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800"/>
              <a:t>Companies and the communities they exist in are also in a two-way relationship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/>
              <a:t>The local community may often provide many of the firm’s staff and customers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/>
              <a:t>The business often supplies goods and services vital to the local area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/>
              <a:t>But at times the community can feel aggrieved by some aspects of what a firm does</a:t>
            </a:r>
          </a:p>
          <a:p>
            <a:pPr eaLnBrk="1" hangingPunct="1">
              <a:lnSpc>
                <a:spcPct val="90000"/>
              </a:lnSpc>
            </a:pPr>
            <a:endParaRPr lang="en-GB" altLang="en-US" sz="28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Stakeholder Characteristics</a:t>
            </a:r>
            <a:endParaRPr lang="en-GB" altLang="en-US"/>
          </a:p>
        </p:txBody>
      </p:sp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>
          <a:xfrm>
            <a:off x="323850" y="1916113"/>
            <a:ext cx="8496300" cy="4608512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altLang="en-US" sz="2800" dirty="0"/>
              <a:t>The Central &amp; Local Government &amp; It’s Agencies: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800" dirty="0"/>
              <a:t>Economic policies affect firms’ costs (through taxation and interest rates)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800" dirty="0"/>
              <a:t>Legislation regulates what business can do in areas such as the environment and occupational safety and health.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800" dirty="0"/>
              <a:t>The Police, Licensing Authority, Environmental Agency, DHSS.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800" dirty="0"/>
              <a:t>Successful firms are good for governments as they create wealth and employment. </a:t>
            </a:r>
          </a:p>
          <a:p>
            <a:pPr eaLnBrk="1" hangingPunct="1">
              <a:lnSpc>
                <a:spcPct val="90000"/>
              </a:lnSpc>
            </a:pPr>
            <a:endParaRPr lang="en-GB" alt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Stakeholder Characteristics</a:t>
            </a:r>
            <a:endParaRPr lang="en-GB" altLang="en-US"/>
          </a:p>
        </p:txBody>
      </p:sp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>
          <a:xfrm>
            <a:off x="395288" y="1916113"/>
            <a:ext cx="8210550" cy="4619625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GB" altLang="en-US" sz="2800"/>
              <a:t>The Financial Publics</a:t>
            </a:r>
            <a:r>
              <a:rPr lang="en-GB" altLang="en-US" sz="2800" b="1"/>
              <a:t> </a:t>
            </a:r>
          </a:p>
          <a:p>
            <a:pPr eaLnBrk="1" hangingPunct="1">
              <a:lnSpc>
                <a:spcPct val="80000"/>
              </a:lnSpc>
            </a:pPr>
            <a:endParaRPr lang="en-GB" altLang="en-US" sz="2800" b="1"/>
          </a:p>
          <a:p>
            <a:pPr eaLnBrk="1" hangingPunct="1">
              <a:lnSpc>
                <a:spcPct val="80000"/>
              </a:lnSpc>
            </a:pPr>
            <a:r>
              <a:rPr lang="en-GB" altLang="en-US" sz="2800"/>
              <a:t>Local Bank. 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800"/>
              <a:t>Stock Exchange - investors will consist not only of personal buyers of securities but also of investment analysts (who advise on share buying) and big share buyers. 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800"/>
              <a:t>Willingness to buy shares, or invest in new issues, will depend on what is known about the company’s background, performance and prospects.  A fall in share price could invite a take-over bid.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Effective Stakeholder Management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Five core questions an organisation needs to consider:</a:t>
            </a:r>
          </a:p>
          <a:p>
            <a:r>
              <a:rPr lang="en-GB" dirty="0"/>
              <a:t>Who are our stakeholders?</a:t>
            </a:r>
          </a:p>
          <a:p>
            <a:r>
              <a:rPr lang="en-GB" dirty="0"/>
              <a:t>What impact do they/ can they have on the organisation- increase profit, improve customer satisfaction, damage the brand/organisation name.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Continued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What opportunities or threats do stakeholders bring?</a:t>
            </a:r>
          </a:p>
          <a:p>
            <a:r>
              <a:rPr lang="en-GB" dirty="0"/>
              <a:t>What responsibilities do they have to the stakeholder- economic, legal, ethical.</a:t>
            </a:r>
          </a:p>
          <a:p>
            <a:r>
              <a:rPr lang="en-GB" dirty="0"/>
              <a:t>What strategies or actions should an organisation follow to ensure they manage stakeholders expectations</a:t>
            </a:r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dirty="0"/>
              <a:t>Stakeholder Analysis Model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 err="1"/>
              <a:t>Mendelow</a:t>
            </a:r>
            <a:r>
              <a:rPr lang="en-GB" sz="2800" dirty="0"/>
              <a:t>(1991) proposed a model that ranks stakeholders according to power and interest.</a:t>
            </a:r>
          </a:p>
          <a:p>
            <a:pPr>
              <a:buNone/>
            </a:pPr>
            <a:endParaRPr lang="en-GB" sz="1400" dirty="0"/>
          </a:p>
          <a:p>
            <a:r>
              <a:rPr lang="en-GB" sz="2400" dirty="0">
                <a:hlinkClick r:id="rId2"/>
              </a:rPr>
              <a:t>https://</a:t>
            </a:r>
            <a:r>
              <a:rPr lang="en-GB" sz="2400" dirty="0" smtClean="0">
                <a:hlinkClick r:id="rId2"/>
              </a:rPr>
              <a:t>www.youtube.com/watch?v=4RvS-tWjVQs</a:t>
            </a:r>
            <a:endParaRPr lang="en-GB" sz="2400" dirty="0" smtClean="0"/>
          </a:p>
          <a:p>
            <a:endParaRPr lang="en-GB" sz="2400" dirty="0" smtClean="0"/>
          </a:p>
          <a:p>
            <a:r>
              <a:rPr lang="en-GB" sz="2400" dirty="0" smtClean="0">
                <a:hlinkClick r:id="rId3"/>
              </a:rPr>
              <a:t>https://www.youtube.com/watch?v=bOIT1GKVMd8</a:t>
            </a:r>
            <a:endParaRPr lang="en-GB" sz="2400" dirty="0" smtClean="0"/>
          </a:p>
          <a:p>
            <a:endParaRPr lang="en-GB" sz="2400" dirty="0"/>
          </a:p>
          <a:p>
            <a:endParaRPr lang="cy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57A23-F046-44D7-AC1D-38111E7AC05F}" type="slidenum">
              <a:rPr lang="en-US" smtClean="0"/>
              <a:pPr/>
              <a:t>23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Stakeholder identification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3600" dirty="0" smtClean="0"/>
              <a:t>Colour Code stakeholders identified:</a:t>
            </a:r>
          </a:p>
          <a:p>
            <a:pPr lvl="1"/>
            <a:r>
              <a:rPr lang="en-GB" dirty="0" smtClean="0"/>
              <a:t>Green – Supporters &amp; Advocates (public supporter)</a:t>
            </a:r>
          </a:p>
          <a:p>
            <a:pPr lvl="1"/>
            <a:r>
              <a:rPr lang="en-GB" dirty="0" smtClean="0"/>
              <a:t>Red – Blockers and critics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2098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Power/Interest Matrix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  <a:tabLst>
                <a:tab pos="355600" algn="l"/>
              </a:tabLst>
            </a:pPr>
            <a:r>
              <a:rPr lang="en-GB" dirty="0"/>
              <a:t>	</a:t>
            </a:r>
            <a:r>
              <a:rPr lang="en-GB" sz="2800" dirty="0"/>
              <a:t>Stakeholders fall into 4 categories:</a:t>
            </a:r>
          </a:p>
          <a:p>
            <a:r>
              <a:rPr lang="en-GB" sz="2800" u="sng" dirty="0"/>
              <a:t>minimal effort</a:t>
            </a:r>
            <a:r>
              <a:rPr lang="en-GB" sz="2800" dirty="0"/>
              <a:t> - where both interest and power is low;</a:t>
            </a:r>
          </a:p>
          <a:p>
            <a:r>
              <a:rPr lang="en-GB" sz="2800" u="sng" dirty="0"/>
              <a:t>keep informed</a:t>
            </a:r>
            <a:r>
              <a:rPr lang="en-GB" sz="2800" dirty="0"/>
              <a:t> - where interest is high but power is low;</a:t>
            </a:r>
          </a:p>
          <a:p>
            <a:r>
              <a:rPr lang="en-GB" sz="2800" u="sng" dirty="0"/>
              <a:t>key players</a:t>
            </a:r>
            <a:r>
              <a:rPr lang="en-GB" sz="2800" dirty="0"/>
              <a:t> - where both interest and power is high;</a:t>
            </a:r>
          </a:p>
          <a:p>
            <a:r>
              <a:rPr lang="en-GB" sz="2800" u="sng" dirty="0"/>
              <a:t>keep satisfied</a:t>
            </a:r>
            <a:r>
              <a:rPr lang="en-GB" sz="2800" dirty="0"/>
              <a:t> - interest is low but power is high.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57A23-F046-44D7-AC1D-38111E7AC05F}" type="slidenum">
              <a:rPr lang="en-US" smtClean="0"/>
              <a:pPr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2674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Power/Interest Matrix</a:t>
            </a:r>
            <a:br>
              <a:rPr lang="en-GB" dirty="0"/>
            </a:br>
            <a:r>
              <a:rPr lang="en-GB" sz="1800" dirty="0"/>
              <a:t>(adapted, </a:t>
            </a:r>
            <a:r>
              <a:rPr lang="en-GB" sz="1800" dirty="0" err="1"/>
              <a:t>Mendelow</a:t>
            </a:r>
            <a:r>
              <a:rPr lang="en-GB" sz="1800" dirty="0"/>
              <a:t> (1991))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57A23-F046-44D7-AC1D-38111E7AC05F}" type="slidenum">
              <a:rPr lang="en-US" smtClean="0"/>
              <a:pPr/>
              <a:t>26</a:t>
            </a:fld>
            <a:endParaRPr lang="en-US" dirty="0"/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3357563" y="1571625"/>
            <a:ext cx="32146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Garamond" pitchFamily="96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itchFamily="96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itchFamily="96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itchFamily="96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itchFamily="9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9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9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9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96" charset="0"/>
              </a:defRPr>
            </a:lvl9pPr>
          </a:lstStyle>
          <a:p>
            <a:pPr algn="ctr"/>
            <a:r>
              <a:rPr lang="en-GB" sz="1800" dirty="0">
                <a:latin typeface="Arial" pitchFamily="34" charset="0"/>
                <a:cs typeface="Arial" pitchFamily="34" charset="0"/>
              </a:rPr>
              <a:t>Level of Interest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928688" y="3714750"/>
            <a:ext cx="15001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Garamond" pitchFamily="96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itchFamily="96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itchFamily="96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itchFamily="96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itchFamily="9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9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9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9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96" charset="0"/>
              </a:defRPr>
            </a:lvl9pPr>
          </a:lstStyle>
          <a:p>
            <a:r>
              <a:rPr lang="en-GB" sz="1800" dirty="0">
                <a:latin typeface="Arial" pitchFamily="34" charset="0"/>
                <a:cs typeface="Arial" pitchFamily="34" charset="0"/>
              </a:rPr>
              <a:t>Power</a:t>
            </a: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3143250" y="2143125"/>
            <a:ext cx="121443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Garamond" pitchFamily="96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itchFamily="96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itchFamily="96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itchFamily="96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itchFamily="9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9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9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9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96" charset="0"/>
              </a:defRPr>
            </a:lvl9pPr>
          </a:lstStyle>
          <a:p>
            <a:pPr algn="ctr"/>
            <a:r>
              <a:rPr lang="en-GB" dirty="0">
                <a:latin typeface="Arial" pitchFamily="34" charset="0"/>
                <a:cs typeface="Arial" pitchFamily="34" charset="0"/>
              </a:rPr>
              <a:t>Low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1571625" y="3071813"/>
            <a:ext cx="121443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Garamond" pitchFamily="96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itchFamily="96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itchFamily="96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itchFamily="96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itchFamily="9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9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9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9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96" charset="0"/>
              </a:defRPr>
            </a:lvl9pPr>
          </a:lstStyle>
          <a:p>
            <a:pPr algn="ctr"/>
            <a:r>
              <a:rPr lang="en-GB" dirty="0">
                <a:latin typeface="Arial" pitchFamily="34" charset="0"/>
                <a:cs typeface="Arial" pitchFamily="34" charset="0"/>
              </a:rPr>
              <a:t>Low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5214938" y="2143125"/>
            <a:ext cx="12858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Garamond" pitchFamily="96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itchFamily="96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itchFamily="96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itchFamily="96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itchFamily="9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9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9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9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96" charset="0"/>
              </a:defRPr>
            </a:lvl9pPr>
          </a:lstStyle>
          <a:p>
            <a:pPr algn="ctr"/>
            <a:r>
              <a:rPr lang="en-GB" dirty="0">
                <a:latin typeface="Arial" pitchFamily="34" charset="0"/>
                <a:cs typeface="Arial" pitchFamily="34" charset="0"/>
              </a:rPr>
              <a:t>High</a:t>
            </a: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1500188" y="4286250"/>
            <a:ext cx="12858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Garamond" pitchFamily="96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itchFamily="96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itchFamily="96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itchFamily="96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itchFamily="9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9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9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9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96" charset="0"/>
              </a:defRPr>
            </a:lvl9pPr>
          </a:lstStyle>
          <a:p>
            <a:pPr algn="ctr"/>
            <a:r>
              <a:rPr lang="en-GB" dirty="0">
                <a:latin typeface="Arial" pitchFamily="34" charset="0"/>
                <a:cs typeface="Arial" pitchFamily="34" charset="0"/>
              </a:rPr>
              <a:t>High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2857500" y="2714625"/>
            <a:ext cx="2071688" cy="1231106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Garamond" pitchFamily="96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itchFamily="96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itchFamily="96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itchFamily="96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itchFamily="9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9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9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9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96" charset="0"/>
              </a:defRPr>
            </a:lvl9pPr>
          </a:lstStyle>
          <a:p>
            <a:r>
              <a:rPr lang="en-GB" dirty="0">
                <a:latin typeface="Arial" pitchFamily="34" charset="0"/>
                <a:cs typeface="Arial" pitchFamily="34" charset="0"/>
              </a:rPr>
              <a:t>A</a:t>
            </a:r>
          </a:p>
          <a:p>
            <a:r>
              <a:rPr lang="en-GB" dirty="0">
                <a:latin typeface="Arial" pitchFamily="34" charset="0"/>
                <a:cs typeface="Arial" pitchFamily="34" charset="0"/>
              </a:rPr>
              <a:t>Minimal Effort</a:t>
            </a:r>
          </a:p>
          <a:p>
            <a:endParaRPr lang="en-GB" b="1" dirty="0"/>
          </a:p>
          <a:p>
            <a:endParaRPr lang="en-GB" sz="3200" dirty="0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4929188" y="2714625"/>
            <a:ext cx="2000250" cy="1231106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en-GB" dirty="0">
                <a:solidFill>
                  <a:srgbClr val="000000"/>
                </a:solidFill>
              </a:rPr>
              <a:t>B</a:t>
            </a:r>
          </a:p>
          <a:p>
            <a:pPr eaLnBrk="1" hangingPunct="1"/>
            <a:r>
              <a:rPr lang="en-GB" dirty="0">
                <a:solidFill>
                  <a:srgbClr val="000000"/>
                </a:solidFill>
              </a:rPr>
              <a:t>Keep Informed</a:t>
            </a:r>
          </a:p>
          <a:p>
            <a:pPr eaLnBrk="1" hangingPunct="1"/>
            <a:endParaRPr lang="en-GB" sz="3200" b="1" dirty="0">
              <a:solidFill>
                <a:srgbClr val="000000"/>
              </a:solidFill>
            </a:endParaRPr>
          </a:p>
          <a:p>
            <a:pPr eaLnBrk="1" hangingPunct="1"/>
            <a:endParaRPr lang="en-GB" b="1" dirty="0">
              <a:solidFill>
                <a:srgbClr val="000000"/>
              </a:solidFill>
            </a:endParaRP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4929188" y="3929063"/>
            <a:ext cx="2000250" cy="1169551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en-GB" dirty="0">
                <a:solidFill>
                  <a:srgbClr val="000000"/>
                </a:solidFill>
              </a:rPr>
              <a:t>D</a:t>
            </a:r>
          </a:p>
          <a:p>
            <a:pPr eaLnBrk="1" hangingPunct="1"/>
            <a:r>
              <a:rPr lang="en-GB" dirty="0">
                <a:solidFill>
                  <a:srgbClr val="000000"/>
                </a:solidFill>
              </a:rPr>
              <a:t>Key Players</a:t>
            </a:r>
          </a:p>
          <a:p>
            <a:pPr eaLnBrk="1" hangingPunct="1"/>
            <a:endParaRPr lang="en-GB" dirty="0">
              <a:solidFill>
                <a:srgbClr val="000000"/>
              </a:solidFill>
            </a:endParaRPr>
          </a:p>
          <a:p>
            <a:pPr eaLnBrk="1" hangingPunct="1"/>
            <a:endParaRPr lang="en-GB" dirty="0">
              <a:solidFill>
                <a:srgbClr val="000000"/>
              </a:solidFill>
            </a:endParaRPr>
          </a:p>
          <a:p>
            <a:pPr eaLnBrk="1" hangingPunct="1"/>
            <a:endParaRPr lang="en-GB" dirty="0">
              <a:solidFill>
                <a:srgbClr val="000000"/>
              </a:solidFill>
            </a:endParaRPr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2857500" y="3929063"/>
            <a:ext cx="2071688" cy="1169551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en-GB" dirty="0">
                <a:solidFill>
                  <a:srgbClr val="000000"/>
                </a:solidFill>
              </a:rPr>
              <a:t>C</a:t>
            </a:r>
          </a:p>
          <a:p>
            <a:pPr eaLnBrk="1" hangingPunct="1"/>
            <a:r>
              <a:rPr lang="en-GB" dirty="0">
                <a:solidFill>
                  <a:srgbClr val="000000"/>
                </a:solidFill>
              </a:rPr>
              <a:t>Keep Satisfied</a:t>
            </a:r>
          </a:p>
          <a:p>
            <a:pPr eaLnBrk="1" hangingPunct="1"/>
            <a:endParaRPr lang="en-GB" dirty="0">
              <a:solidFill>
                <a:srgbClr val="000000"/>
              </a:solidFill>
            </a:endParaRPr>
          </a:p>
          <a:p>
            <a:pPr eaLnBrk="1" hangingPunct="1"/>
            <a:endParaRPr lang="en-GB" b="1" dirty="0">
              <a:solidFill>
                <a:srgbClr val="000000"/>
              </a:solidFill>
            </a:endParaRPr>
          </a:p>
          <a:p>
            <a:pPr eaLnBrk="1" hangingPunct="1"/>
            <a:endParaRPr lang="en-GB" b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2043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0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1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GB" sz="3000"/>
              <a:t>Alternative View (adapted, Mandelow (1991))</a:t>
            </a:r>
            <a:br>
              <a:rPr lang="en-GB" sz="3000"/>
            </a:br>
            <a:endParaRPr lang="en-GB" sz="3000"/>
          </a:p>
        </p:txBody>
      </p:sp>
      <p:sp>
        <p:nvSpPr>
          <p:cNvPr id="81922" name="Content Placeholder 2"/>
          <p:cNvSpPr>
            <a:spLocks noGrp="1"/>
          </p:cNvSpPr>
          <p:nvPr>
            <p:ph sz="half" idx="1"/>
          </p:nvPr>
        </p:nvSpPr>
        <p:spPr>
          <a:xfrm>
            <a:off x="485775" y="1668066"/>
            <a:ext cx="4038600" cy="299085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b="1" smtClean="0"/>
              <a:t>Level of Interest</a:t>
            </a:r>
          </a:p>
        </p:txBody>
      </p:sp>
      <p:sp>
        <p:nvSpPr>
          <p:cNvPr id="81923" name="Content Placeholder 14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4038600" cy="2992041"/>
          </a:xfrm>
        </p:spPr>
        <p:txBody>
          <a:bodyPr>
            <a:normAutofit/>
          </a:bodyPr>
          <a:lstStyle/>
          <a:p>
            <a:pPr eaLnBrk="1" hangingPunct="1"/>
            <a:r>
              <a:rPr lang="en-GB" sz="1200" b="1"/>
              <a:t>Minimal effort </a:t>
            </a:r>
            <a:r>
              <a:rPr lang="en-GB" sz="1200"/>
              <a:t>– Their lack of interest and power makes them open to influence. More than likely to accept what they are told and follow instructions.</a:t>
            </a:r>
          </a:p>
          <a:p>
            <a:pPr eaLnBrk="1" hangingPunct="1"/>
            <a:r>
              <a:rPr lang="en-GB" sz="1200" b="1"/>
              <a:t>Keep informed </a:t>
            </a:r>
            <a:r>
              <a:rPr lang="en-GB" sz="1200"/>
              <a:t>– These stakeholders are interested in the strategy but lack in the power to do anything. </a:t>
            </a:r>
          </a:p>
          <a:p>
            <a:pPr eaLnBrk="1" hangingPunct="1"/>
            <a:r>
              <a:rPr lang="en-GB" sz="1200" b="1"/>
              <a:t>Keep satisfied </a:t>
            </a:r>
            <a:r>
              <a:rPr lang="en-GB" sz="1200"/>
              <a:t>– The key here is to keep these stakeholders satisfied to stop them moving to box D (key players). This could involve reassuring them of the outcomes of the strategy well in advance.</a:t>
            </a:r>
          </a:p>
          <a:p>
            <a:pPr eaLnBrk="1" hangingPunct="1"/>
            <a:r>
              <a:rPr lang="en-GB" sz="1200" b="1"/>
              <a:t>Key players </a:t>
            </a:r>
            <a:r>
              <a:rPr lang="en-GB" sz="1200"/>
              <a:t>– These stakeholders are the major drivers of change and could stop management plans if not satisfied. Management, therefore, needs to communicate plans to them and discuss implementation issues. </a:t>
            </a:r>
          </a:p>
        </p:txBody>
      </p:sp>
      <p:sp>
        <p:nvSpPr>
          <p:cNvPr id="77828" name="Slide Number Placeholder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F44C2E9-60A9-4A9B-BB7F-14ECD9C684F3}" type="slidenum">
              <a:rPr lang="en-US" smtClean="0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27</a:t>
            </a:fld>
            <a:endParaRPr lang="en-US" smtClean="0">
              <a:cs typeface="Arial" charset="0"/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155973" y="3600450"/>
            <a:ext cx="1125140" cy="30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350" b="1"/>
              <a:t>Power</a:t>
            </a: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1385887" y="2001441"/>
            <a:ext cx="910829" cy="30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sz="1350">
                <a:solidFill>
                  <a:srgbClr val="FF0000"/>
                </a:solidFill>
              </a:rPr>
              <a:t>Low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492919" y="2597944"/>
            <a:ext cx="910829" cy="30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sz="1350">
                <a:solidFill>
                  <a:srgbClr val="FF0000"/>
                </a:solidFill>
              </a:rPr>
              <a:t>Low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3027760" y="2001441"/>
            <a:ext cx="964406" cy="30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sz="1350">
                <a:solidFill>
                  <a:srgbClr val="FF0000"/>
                </a:solidFill>
              </a:rPr>
              <a:t>High</a:t>
            </a: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429817" y="4258866"/>
            <a:ext cx="964406" cy="30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sz="1350">
                <a:solidFill>
                  <a:srgbClr val="FF0000"/>
                </a:solidFill>
              </a:rPr>
              <a:t>High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1247775" y="2219325"/>
            <a:ext cx="1553766" cy="1615827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350"/>
              <a:t>A</a:t>
            </a:r>
          </a:p>
          <a:p>
            <a:r>
              <a:rPr lang="en-GB" sz="1200" b="1"/>
              <a:t>Minimal Effort</a:t>
            </a:r>
          </a:p>
          <a:p>
            <a:r>
              <a:rPr lang="en-GB" sz="1200"/>
              <a:t>Stakeholders have low power and low interest</a:t>
            </a:r>
            <a:r>
              <a:rPr lang="en-GB" sz="900"/>
              <a:t>.</a:t>
            </a:r>
          </a:p>
          <a:p>
            <a:endParaRPr lang="en-GB" sz="1350" b="1">
              <a:latin typeface="Garamond" pitchFamily="18" charset="0"/>
            </a:endParaRPr>
          </a:p>
          <a:p>
            <a:endParaRPr lang="en-GB" sz="2400">
              <a:latin typeface="Garamond" pitchFamily="18" charset="0"/>
            </a:endParaRPr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2801541" y="2219325"/>
            <a:ext cx="1500188" cy="1615827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350">
                <a:solidFill>
                  <a:srgbClr val="000000"/>
                </a:solidFill>
                <a:latin typeface="Myriad Pro"/>
              </a:rPr>
              <a:t>B</a:t>
            </a:r>
          </a:p>
          <a:p>
            <a:r>
              <a:rPr lang="en-GB" sz="1200" b="1">
                <a:solidFill>
                  <a:srgbClr val="000000"/>
                </a:solidFill>
                <a:latin typeface="Myriad Pro"/>
              </a:rPr>
              <a:t>Keep Informed</a:t>
            </a:r>
          </a:p>
          <a:p>
            <a:r>
              <a:rPr lang="en-GB" sz="1200">
                <a:solidFill>
                  <a:srgbClr val="000000"/>
                </a:solidFill>
                <a:latin typeface="Myriad Pro"/>
              </a:rPr>
              <a:t>Stakeholders have low power and high interest.</a:t>
            </a:r>
          </a:p>
          <a:p>
            <a:endParaRPr lang="en-GB" sz="2400" b="1">
              <a:solidFill>
                <a:srgbClr val="000000"/>
              </a:solidFill>
              <a:latin typeface="Myriad Pro"/>
            </a:endParaRPr>
          </a:p>
          <a:p>
            <a:endParaRPr lang="en-GB" sz="1350" b="1">
              <a:solidFill>
                <a:srgbClr val="000000"/>
              </a:solidFill>
              <a:latin typeface="Myriad Pro"/>
            </a:endParaRP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2801541" y="3812381"/>
            <a:ext cx="1500188" cy="1661993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350">
                <a:solidFill>
                  <a:srgbClr val="000000"/>
                </a:solidFill>
                <a:latin typeface="Myriad Pro"/>
              </a:rPr>
              <a:t>D</a:t>
            </a:r>
          </a:p>
          <a:p>
            <a:r>
              <a:rPr lang="en-GB" sz="1200" b="1">
                <a:solidFill>
                  <a:srgbClr val="000000"/>
                </a:solidFill>
                <a:latin typeface="Myriad Pro"/>
              </a:rPr>
              <a:t>Key Players</a:t>
            </a:r>
          </a:p>
          <a:p>
            <a:r>
              <a:rPr lang="en-GB" sz="1200">
                <a:solidFill>
                  <a:srgbClr val="000000"/>
                </a:solidFill>
                <a:latin typeface="Myriad Pro"/>
              </a:rPr>
              <a:t>Stakeholders have high power and high interest.</a:t>
            </a:r>
          </a:p>
          <a:p>
            <a:endParaRPr lang="en-GB" sz="1350">
              <a:solidFill>
                <a:srgbClr val="000000"/>
              </a:solidFill>
              <a:latin typeface="Myriad Pro"/>
            </a:endParaRPr>
          </a:p>
          <a:p>
            <a:endParaRPr lang="en-GB" sz="1350">
              <a:solidFill>
                <a:srgbClr val="000000"/>
              </a:solidFill>
              <a:latin typeface="Myriad Pro"/>
            </a:endParaRPr>
          </a:p>
          <a:p>
            <a:endParaRPr lang="en-GB" sz="1350">
              <a:solidFill>
                <a:srgbClr val="000000"/>
              </a:solidFill>
              <a:latin typeface="Myriad Pro"/>
            </a:endParaRPr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247775" y="3812381"/>
            <a:ext cx="1553766" cy="1661993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350">
                <a:solidFill>
                  <a:srgbClr val="000000"/>
                </a:solidFill>
                <a:latin typeface="Myriad Pro"/>
              </a:rPr>
              <a:t>C</a:t>
            </a:r>
          </a:p>
          <a:p>
            <a:r>
              <a:rPr lang="en-GB" sz="1200" b="1">
                <a:solidFill>
                  <a:srgbClr val="000000"/>
                </a:solidFill>
                <a:latin typeface="Myriad Pro"/>
              </a:rPr>
              <a:t>Keep Satisfied</a:t>
            </a:r>
          </a:p>
          <a:p>
            <a:r>
              <a:rPr lang="en-GB" sz="1200">
                <a:solidFill>
                  <a:srgbClr val="000000"/>
                </a:solidFill>
                <a:latin typeface="Myriad Pro"/>
              </a:rPr>
              <a:t>Stakeholders have high power and low interest.</a:t>
            </a:r>
          </a:p>
          <a:p>
            <a:endParaRPr lang="en-GB" sz="1350">
              <a:solidFill>
                <a:srgbClr val="000000"/>
              </a:solidFill>
              <a:latin typeface="Myriad Pro"/>
            </a:endParaRPr>
          </a:p>
          <a:p>
            <a:endParaRPr lang="en-GB" sz="1350" b="1">
              <a:solidFill>
                <a:srgbClr val="000000"/>
              </a:solidFill>
              <a:latin typeface="Myriad Pro"/>
            </a:endParaRPr>
          </a:p>
          <a:p>
            <a:endParaRPr lang="en-GB" sz="1350" b="1">
              <a:solidFill>
                <a:srgbClr val="000000"/>
              </a:solidFill>
              <a:latin typeface="Myriad Pro"/>
            </a:endParaRPr>
          </a:p>
        </p:txBody>
      </p:sp>
    </p:spTree>
    <p:extLst>
      <p:ext uri="{BB962C8B-B14F-4D97-AF65-F5344CB8AC3E}">
        <p14:creationId xmlns:p14="http://schemas.microsoft.com/office/powerpoint/2010/main" val="41508897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5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0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3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6" dur="5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1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4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Using SWOT As A Stakeholder Tool</a:t>
            </a:r>
            <a:endParaRPr lang="en-GB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1657714" y="2690981"/>
            <a:ext cx="5828571" cy="2695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larity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9765FB2FDA7984FA87112E26C884F14" ma:contentTypeVersion="2" ma:contentTypeDescription="Create a new document." ma:contentTypeScope="" ma:versionID="fe9b9c35940b012e39dd19801f39f532">
  <xsd:schema xmlns:xsd="http://www.w3.org/2001/XMLSchema" xmlns:xs="http://www.w3.org/2001/XMLSchema" xmlns:p="http://schemas.microsoft.com/office/2006/metadata/properties" xmlns:ns2="303dbf9b-b85b-46a0-94f1-894078c07ecd" targetNamespace="http://schemas.microsoft.com/office/2006/metadata/properties" ma:root="true" ma:fieldsID="2a4b2c55753dda35bc03796856e2c125" ns2:_=""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40938E5-14B8-4DF4-90D3-BAB8848609C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5FC5585-51CA-4C4C-9028-AEC8FAD67B8B}">
  <ds:schemaRefs>
    <ds:schemaRef ds:uri="http://schemas.microsoft.com/office/2006/metadata/properties"/>
    <ds:schemaRef ds:uri="http://www.w3.org/XML/1998/namespace"/>
    <ds:schemaRef ds:uri="http://purl.org/dc/dcmitype/"/>
    <ds:schemaRef ds:uri="http://purl.org/dc/elements/1.1/"/>
    <ds:schemaRef ds:uri="http://schemas.openxmlformats.org/package/2006/metadata/core-properties"/>
    <ds:schemaRef ds:uri="303dbf9b-b85b-46a0-94f1-894078c07ecd"/>
    <ds:schemaRef ds:uri="http://purl.org/dc/terms/"/>
    <ds:schemaRef ds:uri="http://schemas.microsoft.com/office/2006/documentManagement/typ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D081439C-114A-4151-B03A-0408F1ADA96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3695</TotalTime>
  <Words>1117</Words>
  <Application>Microsoft Office PowerPoint</Application>
  <PresentationFormat>On-screen Show (4:3)</PresentationFormat>
  <Paragraphs>198</Paragraphs>
  <Slides>28</Slides>
  <Notes>18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29" baseType="lpstr">
      <vt:lpstr>Clarity</vt:lpstr>
      <vt:lpstr>PowerPoint Presentation</vt:lpstr>
      <vt:lpstr>PowerPoint Presentation</vt:lpstr>
      <vt:lpstr>PowerPoint Presentation</vt:lpstr>
      <vt:lpstr>Traditional View</vt:lpstr>
      <vt:lpstr>Alternative View</vt:lpstr>
      <vt:lpstr>Definitions of stakeholders</vt:lpstr>
      <vt:lpstr>Stakeholders</vt:lpstr>
      <vt:lpstr>Stakeholder Videos</vt:lpstr>
      <vt:lpstr>PowerPoint Presentation</vt:lpstr>
      <vt:lpstr>PowerPoint Presentation</vt:lpstr>
      <vt:lpstr>PowerPoint Presentation</vt:lpstr>
      <vt:lpstr>PowerPoint Presentation</vt:lpstr>
      <vt:lpstr>Types of Stakeholders</vt:lpstr>
      <vt:lpstr>Stakeholder Characteristics  </vt:lpstr>
      <vt:lpstr>Stakeholder Characteristics</vt:lpstr>
      <vt:lpstr>Stakeholder Characteristics</vt:lpstr>
      <vt:lpstr>Stakeholder Characteristics</vt:lpstr>
      <vt:lpstr>Stakeholder Characteristics</vt:lpstr>
      <vt:lpstr>Stakeholder Characteristics</vt:lpstr>
      <vt:lpstr>Stakeholder Characteristics</vt:lpstr>
      <vt:lpstr>Effective Stakeholder Management</vt:lpstr>
      <vt:lpstr>Continued</vt:lpstr>
      <vt:lpstr>Stakeholder Analysis Model</vt:lpstr>
      <vt:lpstr>Stakeholder identification</vt:lpstr>
      <vt:lpstr>Power/Interest Matrix</vt:lpstr>
      <vt:lpstr>Power/Interest Matrix (adapted, Mendelow (1991))</vt:lpstr>
      <vt:lpstr>Alternative View (adapted, Mandelow (1991)) </vt:lpstr>
      <vt:lpstr>Using SWOT As A Stakeholder Tool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Swanson, Mike</dc:creator>
  <cp:lastModifiedBy>T</cp:lastModifiedBy>
  <cp:revision>100</cp:revision>
  <cp:lastPrinted>2018-06-11T08:19:35Z</cp:lastPrinted>
  <dcterms:created xsi:type="dcterms:W3CDTF">2015-04-14T15:21:28Z</dcterms:created>
  <dcterms:modified xsi:type="dcterms:W3CDTF">2019-02-24T14:29:10Z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0x010100E9765FB2FDA7984FA87112E26C884F14</vt:lpwstr>
  </property>
</Properties>
</file>