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7E203792-B29B-4E00-A3B9-FB485907376F}" type="datetimeFigureOut">
              <a:rPr lang="en-US" smtClean="0"/>
              <a:t>5/3/2018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3712622-D433-4A6A-AA62-62FEDB217E6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3792-B29B-4E00-A3B9-FB485907376F}" type="datetimeFigureOut">
              <a:rPr lang="en-US" smtClean="0"/>
              <a:t>5/3/2018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712622-D433-4A6A-AA62-62FEDB217E6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3792-B29B-4E00-A3B9-FB485907376F}" type="datetimeFigureOut">
              <a:rPr lang="en-US" smtClean="0"/>
              <a:t>5/3/2018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3712622-D433-4A6A-AA62-62FEDB217E63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E203792-B29B-4E00-A3B9-FB485907376F}" type="datetimeFigureOut">
              <a:rPr lang="en-US" smtClean="0"/>
              <a:t>5/3/2018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3712622-D433-4A6A-AA62-62FEDB217E63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E203792-B29B-4E00-A3B9-FB485907376F}" type="datetimeFigureOut">
              <a:rPr lang="en-US" smtClean="0"/>
              <a:t>5/3/2018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3712622-D433-4A6A-AA62-62FEDB217E63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3792-B29B-4E00-A3B9-FB485907376F}" type="datetimeFigureOut">
              <a:rPr lang="en-US" smtClean="0"/>
              <a:t>5/3/2018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712622-D433-4A6A-AA62-62FEDB217E6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3792-B29B-4E00-A3B9-FB485907376F}" type="datetimeFigureOut">
              <a:rPr lang="en-US" smtClean="0"/>
              <a:t>5/3/2018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3712622-D433-4A6A-AA62-62FEDB217E6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3792-B29B-4E00-A3B9-FB485907376F}" type="datetimeFigureOut">
              <a:rPr lang="en-US" smtClean="0"/>
              <a:t>5/3/2018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712622-D433-4A6A-AA62-62FEDB217E63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7E203792-B29B-4E00-A3B9-FB485907376F}" type="datetimeFigureOut">
              <a:rPr lang="en-US" smtClean="0"/>
              <a:t>5/3/2018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3712622-D433-4A6A-AA62-62FEDB217E63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3792-B29B-4E00-A3B9-FB485907376F}" type="datetimeFigureOut">
              <a:rPr lang="en-US" smtClean="0"/>
              <a:t>5/3/2018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12622-D433-4A6A-AA62-62FEDB217E6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7E203792-B29B-4E00-A3B9-FB485907376F}" type="datetimeFigureOut">
              <a:rPr lang="en-US" smtClean="0"/>
              <a:t>5/3/2018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C3712622-D433-4A6A-AA62-62FEDB217E6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E203792-B29B-4E00-A3B9-FB485907376F}" type="datetimeFigureOut">
              <a:rPr lang="en-US" smtClean="0"/>
              <a:t>5/3/2018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3712622-D433-4A6A-AA62-62FEDB217E6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i="1" dirty="0"/>
              <a:t>B2B E-COMMERCE </a:t>
            </a:r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218D061-77B9-4896-B5B2-86E6A053F273}"/>
              </a:ext>
            </a:extLst>
          </p:cNvPr>
          <p:cNvSpPr txBox="1">
            <a:spLocks/>
          </p:cNvSpPr>
          <p:nvPr/>
        </p:nvSpPr>
        <p:spPr>
          <a:xfrm>
            <a:off x="1600200" y="1204082"/>
            <a:ext cx="6477000" cy="1828800"/>
          </a:xfrm>
          <a:prstGeom prst="rect">
            <a:avLst/>
          </a:prstGeom>
        </p:spPr>
        <p:txBody>
          <a:bodyPr vert="horz" anchor="b">
            <a:normAutofit fontScale="6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400" kern="1200" cap="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Name: </a:t>
            </a:r>
            <a:r>
              <a:rPr lang="en-GB" dirty="0" err="1"/>
              <a:t>survin</a:t>
            </a:r>
            <a:r>
              <a:rPr lang="en-GB" dirty="0"/>
              <a:t> </a:t>
            </a:r>
            <a:r>
              <a:rPr lang="en-GB" dirty="0" err="1"/>
              <a:t>patel</a:t>
            </a:r>
            <a:r>
              <a:rPr lang="en-GB" dirty="0"/>
              <a:t> </a:t>
            </a:r>
            <a:endParaRPr lang="en-US" dirty="0"/>
          </a:p>
          <a:p>
            <a:r>
              <a:rPr lang="en-GB" dirty="0"/>
              <a:t>Student id :1704873</a:t>
            </a:r>
            <a:endParaRPr lang="en-US" dirty="0"/>
          </a:p>
          <a:p>
            <a:r>
              <a:rPr lang="en-GB" dirty="0"/>
              <a:t>Subject name E-business strategy </a:t>
            </a:r>
            <a:endParaRPr lang="en-US" dirty="0"/>
          </a:p>
          <a:p>
            <a:r>
              <a:rPr lang="en-GB" dirty="0"/>
              <a:t>Subject code : SBMA 7112_EBS </a:t>
            </a:r>
            <a:endParaRPr lang="en-US" dirty="0"/>
          </a:p>
          <a:p>
            <a:r>
              <a:rPr lang="en-GB" dirty="0"/>
              <a:t> Lecturer name :Stephen </a:t>
            </a:r>
            <a:r>
              <a:rPr lang="en-GB" dirty="0" err="1"/>
              <a:t>sommerville</a:t>
            </a:r>
            <a:r>
              <a:rPr lang="en-US" i="1" dirty="0"/>
              <a:t> 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52400" y="1600200"/>
            <a:ext cx="8839200" cy="5029200"/>
          </a:xfrm>
        </p:spPr>
        <p:txBody>
          <a:bodyPr/>
          <a:lstStyle/>
          <a:p>
            <a:r>
              <a:rPr lang="en-US" dirty="0"/>
              <a:t>The process of selling the products or services between the businesses using internet via online sales portal.</a:t>
            </a:r>
          </a:p>
          <a:p>
            <a:r>
              <a:rPr lang="en-US" dirty="0"/>
              <a:t>B2B E-Commerce is generally used to enhance the efficiency of the business</a:t>
            </a:r>
          </a:p>
          <a:p>
            <a:r>
              <a:rPr lang="en-US" dirty="0"/>
              <a:t>It is being evaluated that trading via Ecommerce means could be done more effectively then placing orders on the physical stores.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OF B2B ECOMMERCE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28600" y="1371600"/>
            <a:ext cx="8686800" cy="5181600"/>
          </a:xfrm>
        </p:spPr>
        <p:txBody>
          <a:bodyPr/>
          <a:lstStyle/>
          <a:p>
            <a:r>
              <a:rPr lang="en-US" dirty="0"/>
              <a:t>B2B Ecommerce helps in providing scalability </a:t>
            </a:r>
          </a:p>
          <a:p>
            <a:r>
              <a:rPr lang="en-US" dirty="0"/>
              <a:t>Lead to improve the efficiency</a:t>
            </a:r>
          </a:p>
          <a:p>
            <a:r>
              <a:rPr lang="en-US" dirty="0"/>
              <a:t>Attracts more customers</a:t>
            </a:r>
          </a:p>
          <a:p>
            <a:r>
              <a:rPr lang="en-US" dirty="0"/>
              <a:t>Create and improve brand awareness</a:t>
            </a:r>
          </a:p>
          <a:p>
            <a:r>
              <a:rPr lang="en-US" dirty="0"/>
              <a:t>Provides perfect platform for comprehensive analytics campaign</a:t>
            </a:r>
          </a:p>
          <a:p>
            <a:r>
              <a:rPr lang="en-US" dirty="0"/>
              <a:t>Provides customer centric experience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28600" y="1600200"/>
            <a:ext cx="8763000" cy="5029200"/>
          </a:xfrm>
        </p:spPr>
        <p:txBody>
          <a:bodyPr/>
          <a:lstStyle/>
          <a:p>
            <a:r>
              <a:rPr lang="en-US" dirty="0"/>
              <a:t>Helps in providing exceptional customer services</a:t>
            </a:r>
          </a:p>
          <a:p>
            <a:r>
              <a:rPr lang="en-US" dirty="0"/>
              <a:t>Provides improved sales engagement</a:t>
            </a:r>
          </a:p>
          <a:p>
            <a:r>
              <a:rPr lang="en-US" dirty="0"/>
              <a:t>Helps in providing multisite capabilities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200" dirty="0"/>
              <a:t>TECHNICAL CHALLENGES IN IMPLEMENTINGE-PROCUREMENT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28600" y="1600200"/>
            <a:ext cx="8686800" cy="5029200"/>
          </a:xfrm>
        </p:spPr>
        <p:txBody>
          <a:bodyPr/>
          <a:lstStyle/>
          <a:p>
            <a:r>
              <a:rPr lang="en-US" dirty="0"/>
              <a:t>Depends upon the level of trust between buyer and seller</a:t>
            </a:r>
          </a:p>
          <a:p>
            <a:r>
              <a:rPr lang="en-US" dirty="0"/>
              <a:t>Prove is required to be provided for every single aspect</a:t>
            </a:r>
          </a:p>
          <a:p>
            <a:r>
              <a:rPr lang="en-US" dirty="0"/>
              <a:t>Unauthorized alteration could easily be done in the storage and transit of the products.</a:t>
            </a:r>
          </a:p>
          <a:p>
            <a:r>
              <a:rPr lang="en-US" dirty="0"/>
              <a:t>High degree of familiarity and trust is required because frauds can easily be done in B2B Ecommerce business.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E-PROCUREMENT BEST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28600" y="1600200"/>
            <a:ext cx="8686800" cy="4876800"/>
          </a:xfrm>
        </p:spPr>
        <p:txBody>
          <a:bodyPr/>
          <a:lstStyle/>
          <a:p>
            <a:r>
              <a:rPr lang="en-US" dirty="0"/>
              <a:t>Important to develop a set of security mechanism and procedures so that a security architecture could be built.</a:t>
            </a:r>
          </a:p>
          <a:p>
            <a:r>
              <a:rPr lang="en-US" dirty="0"/>
              <a:t>Develop a proper firewall mechanism</a:t>
            </a:r>
          </a:p>
          <a:p>
            <a:r>
              <a:rPr lang="en-US" dirty="0"/>
              <a:t>Authenticated digital signatures are required</a:t>
            </a:r>
          </a:p>
          <a:p>
            <a:r>
              <a:rPr lang="en-US" dirty="0"/>
              <a:t>Unique identification is required to be provided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4800" y="1600200"/>
            <a:ext cx="8686800" cy="4876800"/>
          </a:xfrm>
        </p:spPr>
        <p:txBody>
          <a:bodyPr/>
          <a:lstStyle/>
          <a:p>
            <a:r>
              <a:rPr lang="en-US" dirty="0"/>
              <a:t>Corresponding certificate is required to be prepared</a:t>
            </a:r>
          </a:p>
          <a:p>
            <a:r>
              <a:rPr lang="en-US" dirty="0"/>
              <a:t>Mapping is to be done</a:t>
            </a:r>
          </a:p>
          <a:p>
            <a:r>
              <a:rPr lang="en-US" dirty="0"/>
              <a:t>Logs of E-business applications are required to be prepared</a:t>
            </a:r>
          </a:p>
          <a:p>
            <a:r>
              <a:rPr lang="en-US" dirty="0"/>
              <a:t>Mechanism to protect the government private network is required</a:t>
            </a:r>
          </a:p>
          <a:p>
            <a:r>
              <a:rPr lang="en-US" dirty="0"/>
              <a:t>Proper communication with the supplier should be maintained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52400" y="1600200"/>
            <a:ext cx="8763000" cy="4876800"/>
          </a:xfrm>
        </p:spPr>
        <p:txBody>
          <a:bodyPr/>
          <a:lstStyle/>
          <a:p>
            <a:r>
              <a:rPr lang="en-US" dirty="0"/>
              <a:t>The argument presented is true</a:t>
            </a:r>
          </a:p>
          <a:p>
            <a:r>
              <a:rPr lang="en-US" dirty="0"/>
              <a:t>All the aspects are required to be taken care off</a:t>
            </a:r>
          </a:p>
          <a:p>
            <a:r>
              <a:rPr lang="en-US" dirty="0"/>
              <a:t>Key standards are required to managed by the business</a:t>
            </a:r>
          </a:p>
          <a:p>
            <a:r>
              <a:rPr lang="en-US" dirty="0"/>
              <a:t>It is important to follow a set procurement procedure</a:t>
            </a:r>
          </a:p>
          <a:p>
            <a:r>
              <a:rPr lang="en-US" dirty="0"/>
              <a:t>Communication should be maintained regularly with the supplier in B2B e-commerce.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4800" y="1600200"/>
            <a:ext cx="8382000" cy="4724400"/>
          </a:xfrm>
        </p:spPr>
        <p:txBody>
          <a:bodyPr>
            <a:normAutofit/>
          </a:bodyPr>
          <a:lstStyle/>
          <a:p>
            <a:r>
              <a:rPr lang="en-US" dirty="0"/>
              <a:t>B2B e-commerce helps in enhancing business opportunities</a:t>
            </a:r>
          </a:p>
          <a:p>
            <a:r>
              <a:rPr lang="en-US" dirty="0"/>
              <a:t>It leads to create a strong communication network in the market</a:t>
            </a:r>
          </a:p>
          <a:p>
            <a:r>
              <a:rPr lang="en-US" dirty="0"/>
              <a:t>Need to focus upon the security procedures</a:t>
            </a:r>
          </a:p>
          <a:p>
            <a:r>
              <a:rPr lang="en-US" dirty="0"/>
              <a:t>Regular check on the system updates is required</a:t>
            </a:r>
          </a:p>
          <a:p>
            <a:r>
              <a:rPr lang="en-US" dirty="0"/>
              <a:t>Set procurement procedure should necessarily be followed.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algn="just"/>
            <a:r>
              <a:rPr lang="en-US" sz="2400" dirty="0" err="1"/>
              <a:t>Úr</a:t>
            </a:r>
            <a:r>
              <a:rPr lang="en-US" sz="2400" dirty="0"/>
              <a:t>, N. (2013). B2B Relationships in Business Network. </a:t>
            </a:r>
            <a:r>
              <a:rPr lang="en-US" sz="2400" i="1" dirty="0"/>
              <a:t>E-</a:t>
            </a:r>
            <a:r>
              <a:rPr lang="en-US" sz="2400" i="1" dirty="0" err="1"/>
              <a:t>Conom</a:t>
            </a:r>
            <a:r>
              <a:rPr lang="en-US" sz="2400" dirty="0"/>
              <a:t>, </a:t>
            </a:r>
            <a:r>
              <a:rPr lang="en-US" sz="2400" i="1" dirty="0"/>
              <a:t>2</a:t>
            </a:r>
            <a:r>
              <a:rPr lang="en-US" sz="2400" dirty="0"/>
              <a:t>(2), 12-21. </a:t>
            </a:r>
          </a:p>
          <a:p>
            <a:pPr algn="just"/>
            <a:r>
              <a:rPr lang="en-US" sz="2400" dirty="0" err="1"/>
              <a:t>Kłeczek</a:t>
            </a:r>
            <a:r>
              <a:rPr lang="en-US" sz="2400" dirty="0"/>
              <a:t>, R. (2014). NPV-Relevant Product Description and B2B Marketing Contribution to Value Creation. </a:t>
            </a:r>
            <a:r>
              <a:rPr lang="en-US" sz="2400" i="1" dirty="0"/>
              <a:t>Management And Business Administration. Central Europe</a:t>
            </a:r>
            <a:r>
              <a:rPr lang="en-US" sz="2400" dirty="0"/>
              <a:t>, </a:t>
            </a:r>
            <a:r>
              <a:rPr lang="en-US" sz="2400" i="1" dirty="0"/>
              <a:t>22</a:t>
            </a:r>
            <a:r>
              <a:rPr lang="en-US" sz="2400" dirty="0"/>
              <a:t>(4), 109-117. </a:t>
            </a:r>
          </a:p>
          <a:p>
            <a:pPr algn="just"/>
            <a:r>
              <a:rPr lang="en-US" sz="2400" dirty="0" err="1"/>
              <a:t>Scheffler</a:t>
            </a:r>
            <a:r>
              <a:rPr lang="en-US" sz="2400" dirty="0"/>
              <a:t>, P., </a:t>
            </a:r>
            <a:r>
              <a:rPr lang="en-US" sz="2400" dirty="0" err="1"/>
              <a:t>Schiele</a:t>
            </a:r>
            <a:r>
              <a:rPr lang="en-US" sz="2400" dirty="0"/>
              <a:t>, H., &amp; Horn, P. (2016). How to measure competition? The role of price dispersion in B2B supply markets. </a:t>
            </a:r>
            <a:r>
              <a:rPr lang="en-US" sz="2400" i="1" dirty="0"/>
              <a:t>International Journal Of Procurement Management</a:t>
            </a:r>
            <a:r>
              <a:rPr lang="en-US" sz="2400" dirty="0"/>
              <a:t>, </a:t>
            </a:r>
            <a:r>
              <a:rPr lang="en-US" sz="2400" i="1" dirty="0"/>
              <a:t>9</a:t>
            </a:r>
            <a:r>
              <a:rPr lang="en-US" sz="2400" dirty="0"/>
              <a:t>(5), 568. </a:t>
            </a:r>
          </a:p>
          <a:p>
            <a:pPr algn="just"/>
            <a:r>
              <a:rPr lang="en-US" sz="2400" dirty="0" err="1"/>
              <a:t>Schoenherr</a:t>
            </a:r>
            <a:r>
              <a:rPr lang="en-US" sz="2400" dirty="0"/>
              <a:t>, T., &amp; </a:t>
            </a:r>
            <a:r>
              <a:rPr lang="en-US" sz="2400" dirty="0" err="1"/>
              <a:t>Mabert</a:t>
            </a:r>
            <a:r>
              <a:rPr lang="en-US" sz="2400" dirty="0"/>
              <a:t>, V. (2010). An Exploratory Study of Procurement Strategies for Multi-Item RFQs in B2B Markets: Antecedents and Impact on Performance. </a:t>
            </a:r>
            <a:r>
              <a:rPr lang="en-US" sz="2400" i="1" dirty="0"/>
              <a:t>Production And Operations Management</a:t>
            </a:r>
            <a:r>
              <a:rPr lang="en-US" sz="2400" dirty="0"/>
              <a:t>, </a:t>
            </a:r>
            <a:r>
              <a:rPr lang="en-US" sz="2400" i="1" dirty="0"/>
              <a:t>20</a:t>
            </a:r>
            <a:r>
              <a:rPr lang="en-US" sz="2400" dirty="0"/>
              <a:t>(2), 214-234.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49</TotalTime>
  <Words>369</Words>
  <Application>Microsoft Office PowerPoint</Application>
  <PresentationFormat>On-screen Show (4:3)</PresentationFormat>
  <Paragraphs>54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Tw Cen MT</vt:lpstr>
      <vt:lpstr>Wingdings</vt:lpstr>
      <vt:lpstr>Wingdings 2</vt:lpstr>
      <vt:lpstr>Median</vt:lpstr>
      <vt:lpstr>B2B E-COMMERCE </vt:lpstr>
      <vt:lpstr>INTRODUCTION</vt:lpstr>
      <vt:lpstr>BENEFITS OF B2B ECOMMERCE</vt:lpstr>
      <vt:lpstr>Cont…</vt:lpstr>
      <vt:lpstr>TECHNICAL CHALLENGES IN IMPLEMENTINGE-PROCUREMENT SYSTEM</vt:lpstr>
      <vt:lpstr>E-PROCUREMENT BEST PRACTICES</vt:lpstr>
      <vt:lpstr>Cont…</vt:lpstr>
      <vt:lpstr>COMMENT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B2B E-COMMERCE</dc:title>
  <dc:creator>Prabhat</dc:creator>
  <cp:lastModifiedBy>Bart Plange</cp:lastModifiedBy>
  <cp:revision>16</cp:revision>
  <dcterms:created xsi:type="dcterms:W3CDTF">2018-04-26T09:25:02Z</dcterms:created>
  <dcterms:modified xsi:type="dcterms:W3CDTF">2018-05-03T11:14:16Z</dcterms:modified>
</cp:coreProperties>
</file>