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92" r:id="rId1"/>
  </p:sldMasterIdLst>
  <p:sldIdLst>
    <p:sldId id="256" r:id="rId2"/>
    <p:sldId id="259" r:id="rId3"/>
    <p:sldId id="257" r:id="rId4"/>
    <p:sldId id="263" r:id="rId5"/>
    <p:sldId id="258" r:id="rId6"/>
    <p:sldId id="267" r:id="rId7"/>
    <p:sldId id="260" r:id="rId8"/>
    <p:sldId id="265" r:id="rId9"/>
    <p:sldId id="261" r:id="rId10"/>
    <p:sldId id="266" r:id="rId11"/>
    <p:sldId id="264"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3" d="100"/>
          <a:sy n="73" d="100"/>
        </p:scale>
        <p:origin x="6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4.png"/><Relationship Id="rId4" Type="http://schemas.openxmlformats.org/officeDocument/2006/relationships/image" Target="../media/image7.pn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4.png"/><Relationship Id="rId4" Type="http://schemas.openxmlformats.org/officeDocument/2006/relationships/image" Target="../media/image7.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BFBC848-DC3A-44EB-B5D2-E85DF902C873}"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US"/>
        </a:p>
      </dgm:t>
    </dgm:pt>
    <dgm:pt modelId="{8E4B1FF2-90D3-4C39-B284-2EB51FAD1A2F}">
      <dgm:prSet phldrT="[Text]"/>
      <dgm:spPr/>
      <dgm:t>
        <a:bodyPr/>
        <a:lstStyle/>
        <a:p>
          <a:r>
            <a:rPr lang="en-US" dirty="0" smtClean="0"/>
            <a:t>Stage 1</a:t>
          </a:r>
          <a:endParaRPr lang="en-US" dirty="0"/>
        </a:p>
      </dgm:t>
    </dgm:pt>
    <dgm:pt modelId="{F7D1D8DC-4D5E-414D-B2C8-5F17CD74F79F}" type="parTrans" cxnId="{BEFAC364-1DD0-4142-8D88-95709AA8FC6A}">
      <dgm:prSet/>
      <dgm:spPr/>
      <dgm:t>
        <a:bodyPr/>
        <a:lstStyle/>
        <a:p>
          <a:endParaRPr lang="en-US"/>
        </a:p>
      </dgm:t>
    </dgm:pt>
    <dgm:pt modelId="{49DDE24C-00A7-46C6-9057-B42447199114}" type="sibTrans" cxnId="{BEFAC364-1DD0-4142-8D88-95709AA8FC6A}">
      <dgm:prSet/>
      <dgm:spPr/>
      <dgm:t>
        <a:bodyPr/>
        <a:lstStyle/>
        <a:p>
          <a:endParaRPr lang="en-US"/>
        </a:p>
      </dgm:t>
    </dgm:pt>
    <dgm:pt modelId="{F89CFFBB-544D-4941-B730-F370FDF91453}">
      <dgm:prSet phldrT="[Text]" custT="1"/>
      <dgm:spPr/>
      <dgm:t>
        <a:bodyPr/>
        <a:lstStyle/>
        <a:p>
          <a:r>
            <a:rPr lang="en-GB" sz="2400" dirty="0" smtClean="0"/>
            <a:t>The teams must talk about the activities that are in the school or the initiative that will be seen in the future in</a:t>
          </a:r>
          <a:endParaRPr lang="en-US" sz="2400" dirty="0"/>
        </a:p>
      </dgm:t>
    </dgm:pt>
    <dgm:pt modelId="{FAF7DFAD-6B69-4040-9E2F-78B2562EC253}" type="parTrans" cxnId="{609E9FC2-54C7-4F78-807D-A38792EF49EF}">
      <dgm:prSet/>
      <dgm:spPr/>
      <dgm:t>
        <a:bodyPr/>
        <a:lstStyle/>
        <a:p>
          <a:endParaRPr lang="en-US"/>
        </a:p>
      </dgm:t>
    </dgm:pt>
    <dgm:pt modelId="{9A34C25D-CE0B-449F-A8EC-BF4D887E6C3E}" type="sibTrans" cxnId="{609E9FC2-54C7-4F78-807D-A38792EF49EF}">
      <dgm:prSet/>
      <dgm:spPr/>
      <dgm:t>
        <a:bodyPr/>
        <a:lstStyle/>
        <a:p>
          <a:endParaRPr lang="en-US"/>
        </a:p>
      </dgm:t>
    </dgm:pt>
    <dgm:pt modelId="{7874FF4C-E438-48DD-991D-56312BA6C94D}">
      <dgm:prSet phldrT="[Text]"/>
      <dgm:spPr/>
      <dgm:t>
        <a:bodyPr/>
        <a:lstStyle/>
        <a:p>
          <a:r>
            <a:rPr lang="en-US" dirty="0" smtClean="0"/>
            <a:t>Stage 2</a:t>
          </a:r>
          <a:endParaRPr lang="en-US" dirty="0"/>
        </a:p>
      </dgm:t>
    </dgm:pt>
    <dgm:pt modelId="{3B6DADD3-B2AD-4ADA-98E9-0293D4398CE6}" type="parTrans" cxnId="{5E3A722F-BFF9-4BCF-8AB7-7F2E8FBF7F93}">
      <dgm:prSet/>
      <dgm:spPr/>
      <dgm:t>
        <a:bodyPr/>
        <a:lstStyle/>
        <a:p>
          <a:endParaRPr lang="en-US"/>
        </a:p>
      </dgm:t>
    </dgm:pt>
    <dgm:pt modelId="{583DB8AE-EB62-4917-ABBA-86A2D28B98DA}" type="sibTrans" cxnId="{5E3A722F-BFF9-4BCF-8AB7-7F2E8FBF7F93}">
      <dgm:prSet/>
      <dgm:spPr/>
      <dgm:t>
        <a:bodyPr/>
        <a:lstStyle/>
        <a:p>
          <a:endParaRPr lang="en-US"/>
        </a:p>
      </dgm:t>
    </dgm:pt>
    <dgm:pt modelId="{9DA7AF88-6479-433D-8F40-0196051C02D6}">
      <dgm:prSet phldrT="[Text]" custT="1"/>
      <dgm:spPr/>
      <dgm:t>
        <a:bodyPr/>
        <a:lstStyle/>
        <a:p>
          <a:r>
            <a:rPr lang="en-US" sz="2400" dirty="0" smtClean="0"/>
            <a:t>Submission. One entry from either/or the Foundation phase or key stage 2</a:t>
          </a:r>
          <a:endParaRPr lang="en-US" sz="2400" dirty="0"/>
        </a:p>
      </dgm:t>
    </dgm:pt>
    <dgm:pt modelId="{63345026-8653-40D1-8528-2402B13412FD}" type="parTrans" cxnId="{D8D7D2B0-0C3F-4B56-9611-0519C347472D}">
      <dgm:prSet/>
      <dgm:spPr/>
      <dgm:t>
        <a:bodyPr/>
        <a:lstStyle/>
        <a:p>
          <a:endParaRPr lang="en-US"/>
        </a:p>
      </dgm:t>
    </dgm:pt>
    <dgm:pt modelId="{BA12D3AA-017B-456B-BE56-0C7C47466530}" type="sibTrans" cxnId="{D8D7D2B0-0C3F-4B56-9611-0519C347472D}">
      <dgm:prSet/>
      <dgm:spPr/>
      <dgm:t>
        <a:bodyPr/>
        <a:lstStyle/>
        <a:p>
          <a:endParaRPr lang="en-US"/>
        </a:p>
      </dgm:t>
    </dgm:pt>
    <dgm:pt modelId="{0FE18679-C117-4A4F-9271-52E7F89D8FA6}">
      <dgm:prSet phldrT="[Text]"/>
      <dgm:spPr/>
      <dgm:t>
        <a:bodyPr/>
        <a:lstStyle/>
        <a:p>
          <a:r>
            <a:rPr lang="en-US" dirty="0" smtClean="0"/>
            <a:t>Stage 3</a:t>
          </a:r>
          <a:endParaRPr lang="en-US" dirty="0"/>
        </a:p>
      </dgm:t>
    </dgm:pt>
    <dgm:pt modelId="{5DB4794C-B310-4A3D-BD41-3BC6E873AE52}" type="parTrans" cxnId="{62EBDD51-0461-4C7D-B16D-675CC08B90FF}">
      <dgm:prSet/>
      <dgm:spPr/>
      <dgm:t>
        <a:bodyPr/>
        <a:lstStyle/>
        <a:p>
          <a:endParaRPr lang="en-US"/>
        </a:p>
      </dgm:t>
    </dgm:pt>
    <dgm:pt modelId="{309A7AFF-6955-4847-A76F-7EB9F51F9669}" type="sibTrans" cxnId="{62EBDD51-0461-4C7D-B16D-675CC08B90FF}">
      <dgm:prSet/>
      <dgm:spPr/>
      <dgm:t>
        <a:bodyPr/>
        <a:lstStyle/>
        <a:p>
          <a:endParaRPr lang="en-US"/>
        </a:p>
      </dgm:t>
    </dgm:pt>
    <dgm:pt modelId="{EC0E1A74-13DD-4F15-AABA-9C7E08911D02}">
      <dgm:prSet phldrT="[Text]" custT="1"/>
      <dgm:spPr/>
      <dgm:t>
        <a:bodyPr/>
        <a:lstStyle/>
        <a:p>
          <a:r>
            <a:rPr lang="en-US" sz="2400" dirty="0" smtClean="0"/>
            <a:t>Regional finals, </a:t>
          </a:r>
          <a:r>
            <a:rPr lang="en-GB" sz="2400" dirty="0" smtClean="0"/>
            <a:t>the regional finals where judges will decide who will go on to the national final. If not selected schools in this stage will still be awarded a bronze award.</a:t>
          </a:r>
          <a:r>
            <a:rPr lang="en-US" sz="2400" dirty="0" smtClean="0"/>
            <a:t> </a:t>
          </a:r>
          <a:endParaRPr lang="en-US" sz="2400" dirty="0"/>
        </a:p>
      </dgm:t>
    </dgm:pt>
    <dgm:pt modelId="{07AEC3BF-26AA-41B1-8771-0EDBD75095D0}" type="parTrans" cxnId="{1CFE77A6-06BD-44DC-9BB0-7343CE528070}">
      <dgm:prSet/>
      <dgm:spPr/>
      <dgm:t>
        <a:bodyPr/>
        <a:lstStyle/>
        <a:p>
          <a:endParaRPr lang="en-US"/>
        </a:p>
      </dgm:t>
    </dgm:pt>
    <dgm:pt modelId="{4E993A51-0BCF-454A-8802-80FEE49CF66B}" type="sibTrans" cxnId="{1CFE77A6-06BD-44DC-9BB0-7343CE528070}">
      <dgm:prSet/>
      <dgm:spPr/>
      <dgm:t>
        <a:bodyPr/>
        <a:lstStyle/>
        <a:p>
          <a:endParaRPr lang="en-US"/>
        </a:p>
      </dgm:t>
    </dgm:pt>
    <dgm:pt modelId="{BCC18669-7265-4A7C-B7E2-731956C01F3F}">
      <dgm:prSet phldrT="[Text]"/>
      <dgm:spPr/>
      <dgm:t>
        <a:bodyPr/>
        <a:lstStyle/>
        <a:p>
          <a:r>
            <a:rPr lang="en-US" dirty="0" smtClean="0"/>
            <a:t>Stage 4</a:t>
          </a:r>
          <a:endParaRPr lang="en-US" dirty="0"/>
        </a:p>
      </dgm:t>
    </dgm:pt>
    <dgm:pt modelId="{E4D83AA2-17F5-4C89-8C9B-A7980B389D39}" type="parTrans" cxnId="{F33A2D9F-516B-4DA9-B50E-C7DE0770B4D4}">
      <dgm:prSet/>
      <dgm:spPr/>
      <dgm:t>
        <a:bodyPr/>
        <a:lstStyle/>
        <a:p>
          <a:endParaRPr lang="en-US"/>
        </a:p>
      </dgm:t>
    </dgm:pt>
    <dgm:pt modelId="{347B1B7D-184B-4536-9799-36F04B6FFE7E}" type="sibTrans" cxnId="{F33A2D9F-516B-4DA9-B50E-C7DE0770B4D4}">
      <dgm:prSet/>
      <dgm:spPr/>
      <dgm:t>
        <a:bodyPr/>
        <a:lstStyle/>
        <a:p>
          <a:endParaRPr lang="en-US"/>
        </a:p>
      </dgm:t>
    </dgm:pt>
    <dgm:pt modelId="{191F5070-6B2A-4BE8-AE82-B22701FEBB0B}">
      <dgm:prSet custT="1"/>
      <dgm:spPr/>
      <dgm:t>
        <a:bodyPr/>
        <a:lstStyle/>
        <a:p>
          <a:r>
            <a:rPr lang="en-GB" sz="2200" dirty="0" smtClean="0"/>
            <a:t>Welsh national finals. This is an event that celebrates the high level of thought and development of entrepreneurial thinking in young minds. A Platinum award is given to the winner  </a:t>
          </a:r>
          <a:endParaRPr lang="en-US" sz="2200" dirty="0"/>
        </a:p>
      </dgm:t>
    </dgm:pt>
    <dgm:pt modelId="{410A797E-0545-4E6A-8149-F2E8BC125B7A}" type="parTrans" cxnId="{FB980A85-1113-4F23-859B-6339D880DE41}">
      <dgm:prSet/>
      <dgm:spPr/>
      <dgm:t>
        <a:bodyPr/>
        <a:lstStyle/>
        <a:p>
          <a:endParaRPr lang="en-US"/>
        </a:p>
      </dgm:t>
    </dgm:pt>
    <dgm:pt modelId="{610AD6E3-6261-4855-882E-CA475AFA238B}" type="sibTrans" cxnId="{FB980A85-1113-4F23-859B-6339D880DE41}">
      <dgm:prSet/>
      <dgm:spPr/>
      <dgm:t>
        <a:bodyPr/>
        <a:lstStyle/>
        <a:p>
          <a:endParaRPr lang="en-US"/>
        </a:p>
      </dgm:t>
    </dgm:pt>
    <dgm:pt modelId="{C62B1DE4-EE42-406A-A56A-30E466CDC2FB}" type="pres">
      <dgm:prSet presAssocID="{0BFBC848-DC3A-44EB-B5D2-E85DF902C873}" presName="linearFlow" presStyleCnt="0">
        <dgm:presLayoutVars>
          <dgm:dir/>
          <dgm:animLvl val="lvl"/>
          <dgm:resizeHandles val="exact"/>
        </dgm:presLayoutVars>
      </dgm:prSet>
      <dgm:spPr/>
    </dgm:pt>
    <dgm:pt modelId="{2EC1637E-EF1A-4E73-862F-FD653EE4093A}" type="pres">
      <dgm:prSet presAssocID="{8E4B1FF2-90D3-4C39-B284-2EB51FAD1A2F}" presName="composite" presStyleCnt="0"/>
      <dgm:spPr/>
    </dgm:pt>
    <dgm:pt modelId="{47F2CC51-1C92-45B0-B6B7-F55195E46A87}" type="pres">
      <dgm:prSet presAssocID="{8E4B1FF2-90D3-4C39-B284-2EB51FAD1A2F}" presName="parentText" presStyleLbl="alignNode1" presStyleIdx="0" presStyleCnt="4">
        <dgm:presLayoutVars>
          <dgm:chMax val="1"/>
          <dgm:bulletEnabled val="1"/>
        </dgm:presLayoutVars>
      </dgm:prSet>
      <dgm:spPr/>
    </dgm:pt>
    <dgm:pt modelId="{CF8D5FE2-4A19-405D-BAF7-83C7255B9ECA}" type="pres">
      <dgm:prSet presAssocID="{8E4B1FF2-90D3-4C39-B284-2EB51FAD1A2F}" presName="descendantText" presStyleLbl="alignAcc1" presStyleIdx="0" presStyleCnt="4">
        <dgm:presLayoutVars>
          <dgm:bulletEnabled val="1"/>
        </dgm:presLayoutVars>
      </dgm:prSet>
      <dgm:spPr/>
      <dgm:t>
        <a:bodyPr/>
        <a:lstStyle/>
        <a:p>
          <a:endParaRPr lang="en-US"/>
        </a:p>
      </dgm:t>
    </dgm:pt>
    <dgm:pt modelId="{2B535394-5259-4140-A914-CBD5767E65A4}" type="pres">
      <dgm:prSet presAssocID="{49DDE24C-00A7-46C6-9057-B42447199114}" presName="sp" presStyleCnt="0"/>
      <dgm:spPr/>
    </dgm:pt>
    <dgm:pt modelId="{0EC8497E-1C5F-4F8F-91E5-DA04D7155C2D}" type="pres">
      <dgm:prSet presAssocID="{7874FF4C-E438-48DD-991D-56312BA6C94D}" presName="composite" presStyleCnt="0"/>
      <dgm:spPr/>
    </dgm:pt>
    <dgm:pt modelId="{7AE157D5-D890-4330-ADF8-8697F33BC8F7}" type="pres">
      <dgm:prSet presAssocID="{7874FF4C-E438-48DD-991D-56312BA6C94D}" presName="parentText" presStyleLbl="alignNode1" presStyleIdx="1" presStyleCnt="4">
        <dgm:presLayoutVars>
          <dgm:chMax val="1"/>
          <dgm:bulletEnabled val="1"/>
        </dgm:presLayoutVars>
      </dgm:prSet>
      <dgm:spPr/>
    </dgm:pt>
    <dgm:pt modelId="{C5CC39FA-7CF7-4615-88B4-1F71EC2D911C}" type="pres">
      <dgm:prSet presAssocID="{7874FF4C-E438-48DD-991D-56312BA6C94D}" presName="descendantText" presStyleLbl="alignAcc1" presStyleIdx="1" presStyleCnt="4">
        <dgm:presLayoutVars>
          <dgm:bulletEnabled val="1"/>
        </dgm:presLayoutVars>
      </dgm:prSet>
      <dgm:spPr/>
      <dgm:t>
        <a:bodyPr/>
        <a:lstStyle/>
        <a:p>
          <a:endParaRPr lang="en-US"/>
        </a:p>
      </dgm:t>
    </dgm:pt>
    <dgm:pt modelId="{CAE0047E-9136-45DE-AFE9-990CFC8F17C9}" type="pres">
      <dgm:prSet presAssocID="{583DB8AE-EB62-4917-ABBA-86A2D28B98DA}" presName="sp" presStyleCnt="0"/>
      <dgm:spPr/>
    </dgm:pt>
    <dgm:pt modelId="{2B7B129E-C883-43A9-B730-7FF8B6B08852}" type="pres">
      <dgm:prSet presAssocID="{0FE18679-C117-4A4F-9271-52E7F89D8FA6}" presName="composite" presStyleCnt="0"/>
      <dgm:spPr/>
    </dgm:pt>
    <dgm:pt modelId="{78B197E1-C6C1-44B0-92EF-7ECE27CB03E0}" type="pres">
      <dgm:prSet presAssocID="{0FE18679-C117-4A4F-9271-52E7F89D8FA6}" presName="parentText" presStyleLbl="alignNode1" presStyleIdx="2" presStyleCnt="4">
        <dgm:presLayoutVars>
          <dgm:chMax val="1"/>
          <dgm:bulletEnabled val="1"/>
        </dgm:presLayoutVars>
      </dgm:prSet>
      <dgm:spPr/>
      <dgm:t>
        <a:bodyPr/>
        <a:lstStyle/>
        <a:p>
          <a:endParaRPr lang="en-US"/>
        </a:p>
      </dgm:t>
    </dgm:pt>
    <dgm:pt modelId="{E5E8AE24-782A-4F3D-8E0A-633D5DE98739}" type="pres">
      <dgm:prSet presAssocID="{0FE18679-C117-4A4F-9271-52E7F89D8FA6}" presName="descendantText" presStyleLbl="alignAcc1" presStyleIdx="2" presStyleCnt="4" custScaleX="100853" custScaleY="131681">
        <dgm:presLayoutVars>
          <dgm:bulletEnabled val="1"/>
        </dgm:presLayoutVars>
      </dgm:prSet>
      <dgm:spPr/>
      <dgm:t>
        <a:bodyPr/>
        <a:lstStyle/>
        <a:p>
          <a:endParaRPr lang="en-US"/>
        </a:p>
      </dgm:t>
    </dgm:pt>
    <dgm:pt modelId="{B41BC86F-C089-4DC6-90DB-5CF5F839CB22}" type="pres">
      <dgm:prSet presAssocID="{309A7AFF-6955-4847-A76F-7EB9F51F9669}" presName="sp" presStyleCnt="0"/>
      <dgm:spPr/>
    </dgm:pt>
    <dgm:pt modelId="{F6B35B68-67F6-4E61-A239-D0619E149A07}" type="pres">
      <dgm:prSet presAssocID="{BCC18669-7265-4A7C-B7E2-731956C01F3F}" presName="composite" presStyleCnt="0"/>
      <dgm:spPr/>
    </dgm:pt>
    <dgm:pt modelId="{B2E91379-8A83-4DA3-AD98-D9F82C8750A5}" type="pres">
      <dgm:prSet presAssocID="{BCC18669-7265-4A7C-B7E2-731956C01F3F}" presName="parentText" presStyleLbl="alignNode1" presStyleIdx="3" presStyleCnt="4">
        <dgm:presLayoutVars>
          <dgm:chMax val="1"/>
          <dgm:bulletEnabled val="1"/>
        </dgm:presLayoutVars>
      </dgm:prSet>
      <dgm:spPr/>
    </dgm:pt>
    <dgm:pt modelId="{FB792EAC-28BA-4988-8D7B-375BEFBEFF01}" type="pres">
      <dgm:prSet presAssocID="{BCC18669-7265-4A7C-B7E2-731956C01F3F}" presName="descendantText" presStyleLbl="alignAcc1" presStyleIdx="3" presStyleCnt="4" custScaleX="99982" custScaleY="128321">
        <dgm:presLayoutVars>
          <dgm:bulletEnabled val="1"/>
        </dgm:presLayoutVars>
      </dgm:prSet>
      <dgm:spPr/>
      <dgm:t>
        <a:bodyPr/>
        <a:lstStyle/>
        <a:p>
          <a:endParaRPr lang="en-US"/>
        </a:p>
      </dgm:t>
    </dgm:pt>
  </dgm:ptLst>
  <dgm:cxnLst>
    <dgm:cxn modelId="{FB980A85-1113-4F23-859B-6339D880DE41}" srcId="{BCC18669-7265-4A7C-B7E2-731956C01F3F}" destId="{191F5070-6B2A-4BE8-AE82-B22701FEBB0B}" srcOrd="0" destOrd="0" parTransId="{410A797E-0545-4E6A-8149-F2E8BC125B7A}" sibTransId="{610AD6E3-6261-4855-882E-CA475AFA238B}"/>
    <dgm:cxn modelId="{7F195170-2DC3-463A-9E87-246E6650F9AA}" type="presOf" srcId="{EC0E1A74-13DD-4F15-AABA-9C7E08911D02}" destId="{E5E8AE24-782A-4F3D-8E0A-633D5DE98739}" srcOrd="0" destOrd="0" presId="urn:microsoft.com/office/officeart/2005/8/layout/chevron2"/>
    <dgm:cxn modelId="{AB337976-522F-4853-B6B8-020C946AEDAC}" type="presOf" srcId="{8E4B1FF2-90D3-4C39-B284-2EB51FAD1A2F}" destId="{47F2CC51-1C92-45B0-B6B7-F55195E46A87}" srcOrd="0" destOrd="0" presId="urn:microsoft.com/office/officeart/2005/8/layout/chevron2"/>
    <dgm:cxn modelId="{498FCE61-21CC-421B-A244-75BE1A089D6F}" type="presOf" srcId="{BCC18669-7265-4A7C-B7E2-731956C01F3F}" destId="{B2E91379-8A83-4DA3-AD98-D9F82C8750A5}" srcOrd="0" destOrd="0" presId="urn:microsoft.com/office/officeart/2005/8/layout/chevron2"/>
    <dgm:cxn modelId="{F33A2D9F-516B-4DA9-B50E-C7DE0770B4D4}" srcId="{0BFBC848-DC3A-44EB-B5D2-E85DF902C873}" destId="{BCC18669-7265-4A7C-B7E2-731956C01F3F}" srcOrd="3" destOrd="0" parTransId="{E4D83AA2-17F5-4C89-8C9B-A7980B389D39}" sibTransId="{347B1B7D-184B-4536-9799-36F04B6FFE7E}"/>
    <dgm:cxn modelId="{609E9FC2-54C7-4F78-807D-A38792EF49EF}" srcId="{8E4B1FF2-90D3-4C39-B284-2EB51FAD1A2F}" destId="{F89CFFBB-544D-4941-B730-F370FDF91453}" srcOrd="0" destOrd="0" parTransId="{FAF7DFAD-6B69-4040-9E2F-78B2562EC253}" sibTransId="{9A34C25D-CE0B-449F-A8EC-BF4D887E6C3E}"/>
    <dgm:cxn modelId="{3C6A4B64-FD5F-43B8-A3BD-9CBE61C7203B}" type="presOf" srcId="{191F5070-6B2A-4BE8-AE82-B22701FEBB0B}" destId="{FB792EAC-28BA-4988-8D7B-375BEFBEFF01}" srcOrd="0" destOrd="0" presId="urn:microsoft.com/office/officeart/2005/8/layout/chevron2"/>
    <dgm:cxn modelId="{BEFAC364-1DD0-4142-8D88-95709AA8FC6A}" srcId="{0BFBC848-DC3A-44EB-B5D2-E85DF902C873}" destId="{8E4B1FF2-90D3-4C39-B284-2EB51FAD1A2F}" srcOrd="0" destOrd="0" parTransId="{F7D1D8DC-4D5E-414D-B2C8-5F17CD74F79F}" sibTransId="{49DDE24C-00A7-46C6-9057-B42447199114}"/>
    <dgm:cxn modelId="{A89398D6-1F04-4B06-BFBF-A31B60B969DC}" type="presOf" srcId="{0FE18679-C117-4A4F-9271-52E7F89D8FA6}" destId="{78B197E1-C6C1-44B0-92EF-7ECE27CB03E0}" srcOrd="0" destOrd="0" presId="urn:microsoft.com/office/officeart/2005/8/layout/chevron2"/>
    <dgm:cxn modelId="{5E3A722F-BFF9-4BCF-8AB7-7F2E8FBF7F93}" srcId="{0BFBC848-DC3A-44EB-B5D2-E85DF902C873}" destId="{7874FF4C-E438-48DD-991D-56312BA6C94D}" srcOrd="1" destOrd="0" parTransId="{3B6DADD3-B2AD-4ADA-98E9-0293D4398CE6}" sibTransId="{583DB8AE-EB62-4917-ABBA-86A2D28B98DA}"/>
    <dgm:cxn modelId="{FD152688-B44C-4E34-A367-4C1D258A80E5}" type="presOf" srcId="{0BFBC848-DC3A-44EB-B5D2-E85DF902C873}" destId="{C62B1DE4-EE42-406A-A56A-30E466CDC2FB}" srcOrd="0" destOrd="0" presId="urn:microsoft.com/office/officeart/2005/8/layout/chevron2"/>
    <dgm:cxn modelId="{62EBDD51-0461-4C7D-B16D-675CC08B90FF}" srcId="{0BFBC848-DC3A-44EB-B5D2-E85DF902C873}" destId="{0FE18679-C117-4A4F-9271-52E7F89D8FA6}" srcOrd="2" destOrd="0" parTransId="{5DB4794C-B310-4A3D-BD41-3BC6E873AE52}" sibTransId="{309A7AFF-6955-4847-A76F-7EB9F51F9669}"/>
    <dgm:cxn modelId="{7411E150-7FE4-48E4-93E0-3E97234380E9}" type="presOf" srcId="{F89CFFBB-544D-4941-B730-F370FDF91453}" destId="{CF8D5FE2-4A19-405D-BAF7-83C7255B9ECA}" srcOrd="0" destOrd="0" presId="urn:microsoft.com/office/officeart/2005/8/layout/chevron2"/>
    <dgm:cxn modelId="{1CFE77A6-06BD-44DC-9BB0-7343CE528070}" srcId="{0FE18679-C117-4A4F-9271-52E7F89D8FA6}" destId="{EC0E1A74-13DD-4F15-AABA-9C7E08911D02}" srcOrd="0" destOrd="0" parTransId="{07AEC3BF-26AA-41B1-8771-0EDBD75095D0}" sibTransId="{4E993A51-0BCF-454A-8802-80FEE49CF66B}"/>
    <dgm:cxn modelId="{C5927730-7FC3-4444-9209-986FC52D0E7C}" type="presOf" srcId="{7874FF4C-E438-48DD-991D-56312BA6C94D}" destId="{7AE157D5-D890-4330-ADF8-8697F33BC8F7}" srcOrd="0" destOrd="0" presId="urn:microsoft.com/office/officeart/2005/8/layout/chevron2"/>
    <dgm:cxn modelId="{FBBD57B7-6E53-446D-8682-62FF9892757E}" type="presOf" srcId="{9DA7AF88-6479-433D-8F40-0196051C02D6}" destId="{C5CC39FA-7CF7-4615-88B4-1F71EC2D911C}" srcOrd="0" destOrd="0" presId="urn:microsoft.com/office/officeart/2005/8/layout/chevron2"/>
    <dgm:cxn modelId="{D8D7D2B0-0C3F-4B56-9611-0519C347472D}" srcId="{7874FF4C-E438-48DD-991D-56312BA6C94D}" destId="{9DA7AF88-6479-433D-8F40-0196051C02D6}" srcOrd="0" destOrd="0" parTransId="{63345026-8653-40D1-8528-2402B13412FD}" sibTransId="{BA12D3AA-017B-456B-BE56-0C7C47466530}"/>
    <dgm:cxn modelId="{F2539C6F-F478-493F-9A00-DB8CED989AA6}" type="presParOf" srcId="{C62B1DE4-EE42-406A-A56A-30E466CDC2FB}" destId="{2EC1637E-EF1A-4E73-862F-FD653EE4093A}" srcOrd="0" destOrd="0" presId="urn:microsoft.com/office/officeart/2005/8/layout/chevron2"/>
    <dgm:cxn modelId="{40A3BD1E-5813-403E-A31B-D49120795B3A}" type="presParOf" srcId="{2EC1637E-EF1A-4E73-862F-FD653EE4093A}" destId="{47F2CC51-1C92-45B0-B6B7-F55195E46A87}" srcOrd="0" destOrd="0" presId="urn:microsoft.com/office/officeart/2005/8/layout/chevron2"/>
    <dgm:cxn modelId="{0F91D2EC-C583-4089-8A9A-9BFFD62953C4}" type="presParOf" srcId="{2EC1637E-EF1A-4E73-862F-FD653EE4093A}" destId="{CF8D5FE2-4A19-405D-BAF7-83C7255B9ECA}" srcOrd="1" destOrd="0" presId="urn:microsoft.com/office/officeart/2005/8/layout/chevron2"/>
    <dgm:cxn modelId="{A6B00F32-EB29-418E-837A-C5E59797BE75}" type="presParOf" srcId="{C62B1DE4-EE42-406A-A56A-30E466CDC2FB}" destId="{2B535394-5259-4140-A914-CBD5767E65A4}" srcOrd="1" destOrd="0" presId="urn:microsoft.com/office/officeart/2005/8/layout/chevron2"/>
    <dgm:cxn modelId="{30311F33-7A0C-472E-843B-4849C227CCF4}" type="presParOf" srcId="{C62B1DE4-EE42-406A-A56A-30E466CDC2FB}" destId="{0EC8497E-1C5F-4F8F-91E5-DA04D7155C2D}" srcOrd="2" destOrd="0" presId="urn:microsoft.com/office/officeart/2005/8/layout/chevron2"/>
    <dgm:cxn modelId="{8CC3C995-D1ED-49C4-9FE3-7044604F4DD4}" type="presParOf" srcId="{0EC8497E-1C5F-4F8F-91E5-DA04D7155C2D}" destId="{7AE157D5-D890-4330-ADF8-8697F33BC8F7}" srcOrd="0" destOrd="0" presId="urn:microsoft.com/office/officeart/2005/8/layout/chevron2"/>
    <dgm:cxn modelId="{7350D523-C20D-4A7E-BA90-B23FF5ED4986}" type="presParOf" srcId="{0EC8497E-1C5F-4F8F-91E5-DA04D7155C2D}" destId="{C5CC39FA-7CF7-4615-88B4-1F71EC2D911C}" srcOrd="1" destOrd="0" presId="urn:microsoft.com/office/officeart/2005/8/layout/chevron2"/>
    <dgm:cxn modelId="{7C7F4F9F-B088-495D-BBFD-642784140752}" type="presParOf" srcId="{C62B1DE4-EE42-406A-A56A-30E466CDC2FB}" destId="{CAE0047E-9136-45DE-AFE9-990CFC8F17C9}" srcOrd="3" destOrd="0" presId="urn:microsoft.com/office/officeart/2005/8/layout/chevron2"/>
    <dgm:cxn modelId="{3E450AD3-1D9A-44DD-A824-E742184669A7}" type="presParOf" srcId="{C62B1DE4-EE42-406A-A56A-30E466CDC2FB}" destId="{2B7B129E-C883-43A9-B730-7FF8B6B08852}" srcOrd="4" destOrd="0" presId="urn:microsoft.com/office/officeart/2005/8/layout/chevron2"/>
    <dgm:cxn modelId="{BA788941-20EC-46CC-B3BC-AEEDF6487676}" type="presParOf" srcId="{2B7B129E-C883-43A9-B730-7FF8B6B08852}" destId="{78B197E1-C6C1-44B0-92EF-7ECE27CB03E0}" srcOrd="0" destOrd="0" presId="urn:microsoft.com/office/officeart/2005/8/layout/chevron2"/>
    <dgm:cxn modelId="{33395F0B-7481-4973-B32F-E14A1FAC7917}" type="presParOf" srcId="{2B7B129E-C883-43A9-B730-7FF8B6B08852}" destId="{E5E8AE24-782A-4F3D-8E0A-633D5DE98739}" srcOrd="1" destOrd="0" presId="urn:microsoft.com/office/officeart/2005/8/layout/chevron2"/>
    <dgm:cxn modelId="{B4B67291-EA28-4535-8B4D-DC959169F20F}" type="presParOf" srcId="{C62B1DE4-EE42-406A-A56A-30E466CDC2FB}" destId="{B41BC86F-C089-4DC6-90DB-5CF5F839CB22}" srcOrd="5" destOrd="0" presId="urn:microsoft.com/office/officeart/2005/8/layout/chevron2"/>
    <dgm:cxn modelId="{D685B7BD-D91C-467F-AEC3-0F447B52F72D}" type="presParOf" srcId="{C62B1DE4-EE42-406A-A56A-30E466CDC2FB}" destId="{F6B35B68-67F6-4E61-A239-D0619E149A07}" srcOrd="6" destOrd="0" presId="urn:microsoft.com/office/officeart/2005/8/layout/chevron2"/>
    <dgm:cxn modelId="{B492ADBA-F082-401F-9047-6BD8964CE80A}" type="presParOf" srcId="{F6B35B68-67F6-4E61-A239-D0619E149A07}" destId="{B2E91379-8A83-4DA3-AD98-D9F82C8750A5}" srcOrd="0" destOrd="0" presId="urn:microsoft.com/office/officeart/2005/8/layout/chevron2"/>
    <dgm:cxn modelId="{1CBE0BD5-5E14-4708-912F-8975ED6F668E}" type="presParOf" srcId="{F6B35B68-67F6-4E61-A239-D0619E149A07}" destId="{FB792EAC-28BA-4988-8D7B-375BEFBEFF01}"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1178078-3852-412E-95BD-C59FC725BE93}" type="doc">
      <dgm:prSet loTypeId="urn:microsoft.com/office/officeart/2005/8/layout/pList2" loCatId="picture" qsTypeId="urn:microsoft.com/office/officeart/2005/8/quickstyle/simple1" qsCatId="simple" csTypeId="urn:microsoft.com/office/officeart/2005/8/colors/accent1_2" csCatId="accent1" phldr="1"/>
      <dgm:spPr/>
      <dgm:t>
        <a:bodyPr/>
        <a:lstStyle/>
        <a:p>
          <a:endParaRPr lang="en-US"/>
        </a:p>
      </dgm:t>
    </dgm:pt>
    <dgm:pt modelId="{EAD00BA6-44D5-4EFE-AA9D-57A13BB60783}">
      <dgm:prSet phldrT="[Text]" custT="1"/>
      <dgm:spPr/>
      <dgm:t>
        <a:bodyPr/>
        <a:lstStyle/>
        <a:p>
          <a:pPr algn="ctr"/>
          <a:r>
            <a:rPr lang="en-US" sz="1600" dirty="0" smtClean="0"/>
            <a:t>Attitude.</a:t>
          </a:r>
        </a:p>
        <a:p>
          <a:pPr algn="ctr"/>
          <a:r>
            <a:rPr lang="en-GB" sz="1600" dirty="0" smtClean="0"/>
            <a:t>Amy who represents Attitude involves qualities such as having a good sense of determination, being competitive, and aspirational. </a:t>
          </a:r>
          <a:r>
            <a:rPr lang="en-US" sz="1600" dirty="0" smtClean="0"/>
            <a:t> </a:t>
          </a:r>
        </a:p>
        <a:p>
          <a:pPr algn="ctr"/>
          <a:endParaRPr lang="en-US" sz="1200" dirty="0"/>
        </a:p>
      </dgm:t>
    </dgm:pt>
    <dgm:pt modelId="{A1817D27-D9F1-4588-91FE-2243328B9362}" type="parTrans" cxnId="{D4FDFB9B-1266-4F29-BACF-A589EF000E40}">
      <dgm:prSet/>
      <dgm:spPr/>
      <dgm:t>
        <a:bodyPr/>
        <a:lstStyle/>
        <a:p>
          <a:endParaRPr lang="en-US"/>
        </a:p>
      </dgm:t>
    </dgm:pt>
    <dgm:pt modelId="{C550C09F-7AE5-4326-B1FE-209CC1C025E2}" type="sibTrans" cxnId="{D4FDFB9B-1266-4F29-BACF-A589EF000E40}">
      <dgm:prSet/>
      <dgm:spPr/>
      <dgm:t>
        <a:bodyPr/>
        <a:lstStyle/>
        <a:p>
          <a:endParaRPr lang="en-US"/>
        </a:p>
      </dgm:t>
    </dgm:pt>
    <dgm:pt modelId="{6269D3DB-D00B-43D5-A587-B598035A652D}">
      <dgm:prSet phldrT="[Text]" custT="1"/>
      <dgm:spPr/>
      <dgm:t>
        <a:bodyPr/>
        <a:lstStyle/>
        <a:p>
          <a:r>
            <a:rPr lang="en-US" sz="1500" dirty="0" smtClean="0"/>
            <a:t>Creativity. </a:t>
          </a:r>
        </a:p>
        <a:p>
          <a:r>
            <a:rPr lang="en-GB" sz="1500" dirty="0" smtClean="0"/>
            <a:t>Callum who symbolises creativity which involves individuals coming up with new ideas meaning they have to think </a:t>
          </a:r>
          <a:r>
            <a:rPr lang="en-US" sz="1500" dirty="0" smtClean="0"/>
            <a:t>innovatively </a:t>
          </a:r>
          <a:r>
            <a:rPr lang="en-GB" sz="1500" dirty="0" smtClean="0"/>
            <a:t>and generate new ideas. </a:t>
          </a:r>
        </a:p>
        <a:p>
          <a:endParaRPr lang="en-US" sz="1800" dirty="0"/>
        </a:p>
      </dgm:t>
    </dgm:pt>
    <dgm:pt modelId="{D0270D70-F39E-41D7-8ADB-3542FA1332B0}" type="parTrans" cxnId="{F73AB0DC-FB56-4A78-B5AA-32784ABBDAD0}">
      <dgm:prSet/>
      <dgm:spPr/>
      <dgm:t>
        <a:bodyPr/>
        <a:lstStyle/>
        <a:p>
          <a:endParaRPr lang="en-US"/>
        </a:p>
      </dgm:t>
    </dgm:pt>
    <dgm:pt modelId="{E139C043-0AFF-4861-8E6A-41547CD07285}" type="sibTrans" cxnId="{F73AB0DC-FB56-4A78-B5AA-32784ABBDAD0}">
      <dgm:prSet/>
      <dgm:spPr/>
      <dgm:t>
        <a:bodyPr/>
        <a:lstStyle/>
        <a:p>
          <a:endParaRPr lang="en-US"/>
        </a:p>
      </dgm:t>
    </dgm:pt>
    <dgm:pt modelId="{819FC3BB-1646-4C37-A8ED-C36D5F977432}">
      <dgm:prSet phldrT="[Text]" custT="1"/>
      <dgm:spPr/>
      <dgm:t>
        <a:bodyPr/>
        <a:lstStyle/>
        <a:p>
          <a:r>
            <a:rPr lang="en-US" sz="1500" dirty="0" smtClean="0"/>
            <a:t>Relationships </a:t>
          </a:r>
        </a:p>
        <a:p>
          <a:endParaRPr lang="en-US" sz="1500" dirty="0"/>
        </a:p>
      </dgm:t>
    </dgm:pt>
    <dgm:pt modelId="{6CCF6D4F-A86A-48A3-B2A2-5CB13951BA28}" type="parTrans" cxnId="{AB306E71-59A6-4033-9A21-CB91399B4CEB}">
      <dgm:prSet/>
      <dgm:spPr/>
      <dgm:t>
        <a:bodyPr/>
        <a:lstStyle/>
        <a:p>
          <a:endParaRPr lang="en-US"/>
        </a:p>
      </dgm:t>
    </dgm:pt>
    <dgm:pt modelId="{85CD99D7-AAAD-4A4D-A6FE-0B9904E2B984}" type="sibTrans" cxnId="{AB306E71-59A6-4033-9A21-CB91399B4CEB}">
      <dgm:prSet/>
      <dgm:spPr/>
      <dgm:t>
        <a:bodyPr/>
        <a:lstStyle/>
        <a:p>
          <a:endParaRPr lang="en-US"/>
        </a:p>
      </dgm:t>
    </dgm:pt>
    <dgm:pt modelId="{65AC5AEB-7FD1-46D8-B543-4F1C9CD05A1D}">
      <dgm:prSet/>
      <dgm:spPr/>
      <dgm:t>
        <a:bodyPr/>
        <a:lstStyle/>
        <a:p>
          <a:endParaRPr lang="en-US"/>
        </a:p>
      </dgm:t>
    </dgm:pt>
    <dgm:pt modelId="{D1806ABE-7E54-414A-97AF-4922A5039FD3}" type="parTrans" cxnId="{364FD162-10E6-4CEA-920B-F6381E92E433}">
      <dgm:prSet/>
      <dgm:spPr/>
      <dgm:t>
        <a:bodyPr/>
        <a:lstStyle/>
        <a:p>
          <a:endParaRPr lang="en-US"/>
        </a:p>
      </dgm:t>
    </dgm:pt>
    <dgm:pt modelId="{5F40BA9A-5640-4D06-A905-7F4B4D54D91C}" type="sibTrans" cxnId="{364FD162-10E6-4CEA-920B-F6381E92E433}">
      <dgm:prSet/>
      <dgm:spPr/>
      <dgm:t>
        <a:bodyPr/>
        <a:lstStyle/>
        <a:p>
          <a:endParaRPr lang="en-US"/>
        </a:p>
      </dgm:t>
    </dgm:pt>
    <dgm:pt modelId="{957410DB-5C8C-4531-B5EA-3098FE9F2B49}" type="pres">
      <dgm:prSet presAssocID="{01178078-3852-412E-95BD-C59FC725BE93}" presName="Name0" presStyleCnt="0">
        <dgm:presLayoutVars>
          <dgm:dir/>
          <dgm:resizeHandles val="exact"/>
        </dgm:presLayoutVars>
      </dgm:prSet>
      <dgm:spPr/>
    </dgm:pt>
    <dgm:pt modelId="{655C9421-EC75-4A67-BE77-626BD02FDE83}" type="pres">
      <dgm:prSet presAssocID="{01178078-3852-412E-95BD-C59FC725BE93}" presName="bkgdShp" presStyleLbl="alignAccFollowNode1" presStyleIdx="0" presStyleCnt="1"/>
      <dgm:spPr/>
    </dgm:pt>
    <dgm:pt modelId="{C1B4E68C-52AF-4A74-A126-AD7973F4B1EA}" type="pres">
      <dgm:prSet presAssocID="{01178078-3852-412E-95BD-C59FC725BE93}" presName="linComp" presStyleCnt="0"/>
      <dgm:spPr/>
    </dgm:pt>
    <dgm:pt modelId="{54332DFF-CDD6-4B98-ABC9-1A51C2DE20EF}" type="pres">
      <dgm:prSet presAssocID="{EAD00BA6-44D5-4EFE-AA9D-57A13BB60783}" presName="compNode" presStyleCnt="0"/>
      <dgm:spPr/>
    </dgm:pt>
    <dgm:pt modelId="{38869469-E577-4DFB-BD3B-3972C9326964}" type="pres">
      <dgm:prSet presAssocID="{EAD00BA6-44D5-4EFE-AA9D-57A13BB60783}" presName="node" presStyleLbl="node1" presStyleIdx="0" presStyleCnt="4" custLinFactNeighborX="1057">
        <dgm:presLayoutVars>
          <dgm:bulletEnabled val="1"/>
        </dgm:presLayoutVars>
      </dgm:prSet>
      <dgm:spPr/>
      <dgm:t>
        <a:bodyPr/>
        <a:lstStyle/>
        <a:p>
          <a:endParaRPr lang="en-US"/>
        </a:p>
      </dgm:t>
    </dgm:pt>
    <dgm:pt modelId="{B35070ED-2438-41E5-886E-3EB3F2E82716}" type="pres">
      <dgm:prSet presAssocID="{EAD00BA6-44D5-4EFE-AA9D-57A13BB60783}" presName="invisiNode" presStyleLbl="node1" presStyleIdx="0" presStyleCnt="4"/>
      <dgm:spPr/>
    </dgm:pt>
    <dgm:pt modelId="{6DFD1DE9-AE59-42EB-8562-A5EE9A5B8E75}" type="pres">
      <dgm:prSet presAssocID="{EAD00BA6-44D5-4EFE-AA9D-57A13BB60783}" presName="imagNode" presStyleLbl="fgImgPlace1" presStyleIdx="0" presStyleCnt="4" custScaleY="128809"/>
      <dgm:spPr>
        <a:blipFill rotWithShape="1">
          <a:blip xmlns:r="http://schemas.openxmlformats.org/officeDocument/2006/relationships" r:embed="rId1"/>
          <a:stretch>
            <a:fillRect/>
          </a:stretch>
        </a:blipFill>
      </dgm:spPr>
    </dgm:pt>
    <dgm:pt modelId="{79BCC3AA-32DE-44B0-8420-73C891245E60}" type="pres">
      <dgm:prSet presAssocID="{C550C09F-7AE5-4326-B1FE-209CC1C025E2}" presName="sibTrans" presStyleLbl="sibTrans2D1" presStyleIdx="0" presStyleCnt="0"/>
      <dgm:spPr/>
    </dgm:pt>
    <dgm:pt modelId="{A2772358-CA1A-4495-AE4A-B0A2363C2438}" type="pres">
      <dgm:prSet presAssocID="{6269D3DB-D00B-43D5-A587-B598035A652D}" presName="compNode" presStyleCnt="0"/>
      <dgm:spPr/>
    </dgm:pt>
    <dgm:pt modelId="{5E9B3E53-8250-43E4-A0B6-F802B70F1A37}" type="pres">
      <dgm:prSet presAssocID="{6269D3DB-D00B-43D5-A587-B598035A652D}" presName="node" presStyleLbl="node1" presStyleIdx="1" presStyleCnt="4" custLinFactNeighborX="-238" custLinFactNeighborY="0">
        <dgm:presLayoutVars>
          <dgm:bulletEnabled val="1"/>
        </dgm:presLayoutVars>
      </dgm:prSet>
      <dgm:spPr/>
      <dgm:t>
        <a:bodyPr/>
        <a:lstStyle/>
        <a:p>
          <a:endParaRPr lang="en-US"/>
        </a:p>
      </dgm:t>
    </dgm:pt>
    <dgm:pt modelId="{34EF93FC-A162-4DEC-B4BA-D6BDB50943BE}" type="pres">
      <dgm:prSet presAssocID="{6269D3DB-D00B-43D5-A587-B598035A652D}" presName="invisiNode" presStyleLbl="node1" presStyleIdx="1" presStyleCnt="4"/>
      <dgm:spPr/>
    </dgm:pt>
    <dgm:pt modelId="{B03BAEB2-9C9A-44F3-81FB-8FFB936B6FB2}" type="pres">
      <dgm:prSet presAssocID="{6269D3DB-D00B-43D5-A587-B598035A652D}" presName="imagNode" presStyleLbl="fgImgPlace1" presStyleIdx="1" presStyleCnt="4" custScaleY="130698"/>
      <dgm:spPr>
        <a:blipFill rotWithShape="1">
          <a:blip xmlns:r="http://schemas.openxmlformats.org/officeDocument/2006/relationships" r:embed="rId2"/>
          <a:stretch>
            <a:fillRect/>
          </a:stretch>
        </a:blipFill>
      </dgm:spPr>
    </dgm:pt>
    <dgm:pt modelId="{3EAE50BA-65C5-48D8-A903-6D9D748F6039}" type="pres">
      <dgm:prSet presAssocID="{E139C043-0AFF-4861-8E6A-41547CD07285}" presName="sibTrans" presStyleLbl="sibTrans2D1" presStyleIdx="0" presStyleCnt="0"/>
      <dgm:spPr/>
    </dgm:pt>
    <dgm:pt modelId="{0C452E01-E685-42A7-9D83-735F89312D79}" type="pres">
      <dgm:prSet presAssocID="{819FC3BB-1646-4C37-A8ED-C36D5F977432}" presName="compNode" presStyleCnt="0"/>
      <dgm:spPr/>
    </dgm:pt>
    <dgm:pt modelId="{275E1C17-61F2-494D-A435-DEEE2FBBB340}" type="pres">
      <dgm:prSet presAssocID="{819FC3BB-1646-4C37-A8ED-C36D5F977432}" presName="node" presStyleLbl="node1" presStyleIdx="2" presStyleCnt="4" custLinFactNeighborX="27" custLinFactNeighborY="0">
        <dgm:presLayoutVars>
          <dgm:bulletEnabled val="1"/>
        </dgm:presLayoutVars>
      </dgm:prSet>
      <dgm:spPr/>
      <dgm:t>
        <a:bodyPr/>
        <a:lstStyle/>
        <a:p>
          <a:endParaRPr lang="en-US"/>
        </a:p>
      </dgm:t>
    </dgm:pt>
    <dgm:pt modelId="{BE44ACE7-3D57-4AAC-9DAB-3011BE307D42}" type="pres">
      <dgm:prSet presAssocID="{819FC3BB-1646-4C37-A8ED-C36D5F977432}" presName="invisiNode" presStyleLbl="node1" presStyleIdx="2" presStyleCnt="4"/>
      <dgm:spPr/>
    </dgm:pt>
    <dgm:pt modelId="{DF82B692-84CE-4A86-9A4C-154D7F3EC1BB}" type="pres">
      <dgm:prSet presAssocID="{819FC3BB-1646-4C37-A8ED-C36D5F977432}" presName="imagNode" presStyleLbl="fgImgPlace1" presStyleIdx="2" presStyleCnt="4" custScaleY="126920"/>
      <dgm:spPr>
        <a:blipFill rotWithShape="1">
          <a:blip xmlns:r="http://schemas.openxmlformats.org/officeDocument/2006/relationships" r:embed="rId3"/>
          <a:stretch>
            <a:fillRect/>
          </a:stretch>
        </a:blipFill>
      </dgm:spPr>
      <dgm:t>
        <a:bodyPr/>
        <a:lstStyle/>
        <a:p>
          <a:endParaRPr lang="en-US"/>
        </a:p>
      </dgm:t>
    </dgm:pt>
    <dgm:pt modelId="{AD991FAC-C912-49FA-990C-707235D46FCF}" type="pres">
      <dgm:prSet presAssocID="{85CD99D7-AAAD-4A4D-A6FE-0B9904E2B984}" presName="sibTrans" presStyleLbl="sibTrans2D1" presStyleIdx="0" presStyleCnt="0"/>
      <dgm:spPr/>
    </dgm:pt>
    <dgm:pt modelId="{A644CAED-7C06-463D-99B0-5DD8E2BAE82F}" type="pres">
      <dgm:prSet presAssocID="{65AC5AEB-7FD1-46D8-B543-4F1C9CD05A1D}" presName="compNode" presStyleCnt="0"/>
      <dgm:spPr/>
    </dgm:pt>
    <dgm:pt modelId="{2781C374-0DE8-4A31-BDFB-C50B8F1E53C4}" type="pres">
      <dgm:prSet presAssocID="{65AC5AEB-7FD1-46D8-B543-4F1C9CD05A1D}" presName="node" presStyleLbl="node1" presStyleIdx="3" presStyleCnt="4" custLinFactNeighborX="-157" custLinFactNeighborY="-2421">
        <dgm:presLayoutVars>
          <dgm:bulletEnabled val="1"/>
        </dgm:presLayoutVars>
      </dgm:prSet>
      <dgm:spPr/>
    </dgm:pt>
    <dgm:pt modelId="{3ED4E972-5AA9-49D3-A34B-E20B198597A8}" type="pres">
      <dgm:prSet presAssocID="{65AC5AEB-7FD1-46D8-B543-4F1C9CD05A1D}" presName="invisiNode" presStyleLbl="node1" presStyleIdx="3" presStyleCnt="4"/>
      <dgm:spPr/>
    </dgm:pt>
    <dgm:pt modelId="{9F3C82E8-29D8-45DA-915B-1280A057F307}" type="pres">
      <dgm:prSet presAssocID="{65AC5AEB-7FD1-46D8-B543-4F1C9CD05A1D}" presName="imagNode" presStyleLbl="fgImgPlace1" presStyleIdx="3" presStyleCnt="4" custScaleY="130698"/>
      <dgm:spPr>
        <a:blipFill rotWithShape="1">
          <a:blip xmlns:r="http://schemas.openxmlformats.org/officeDocument/2006/relationships" r:embed="rId4"/>
          <a:stretch>
            <a:fillRect/>
          </a:stretch>
        </a:blipFill>
      </dgm:spPr>
    </dgm:pt>
  </dgm:ptLst>
  <dgm:cxnLst>
    <dgm:cxn modelId="{13BC5D2B-B008-4DFE-AA48-E126D2A48ACA}" type="presOf" srcId="{819FC3BB-1646-4C37-A8ED-C36D5F977432}" destId="{275E1C17-61F2-494D-A435-DEEE2FBBB340}" srcOrd="0" destOrd="0" presId="urn:microsoft.com/office/officeart/2005/8/layout/pList2"/>
    <dgm:cxn modelId="{E1157870-29CE-4947-B124-F2CBC33BBC05}" type="presOf" srcId="{E139C043-0AFF-4861-8E6A-41547CD07285}" destId="{3EAE50BA-65C5-48D8-A903-6D9D748F6039}" srcOrd="0" destOrd="0" presId="urn:microsoft.com/office/officeart/2005/8/layout/pList2"/>
    <dgm:cxn modelId="{5B277149-11FA-4E41-9419-129E412A4550}" type="presOf" srcId="{01178078-3852-412E-95BD-C59FC725BE93}" destId="{957410DB-5C8C-4531-B5EA-3098FE9F2B49}" srcOrd="0" destOrd="0" presId="urn:microsoft.com/office/officeart/2005/8/layout/pList2"/>
    <dgm:cxn modelId="{47137551-35D3-4A9A-953B-FA148AE8174E}" type="presOf" srcId="{85CD99D7-AAAD-4A4D-A6FE-0B9904E2B984}" destId="{AD991FAC-C912-49FA-990C-707235D46FCF}" srcOrd="0" destOrd="0" presId="urn:microsoft.com/office/officeart/2005/8/layout/pList2"/>
    <dgm:cxn modelId="{364FD162-10E6-4CEA-920B-F6381E92E433}" srcId="{01178078-3852-412E-95BD-C59FC725BE93}" destId="{65AC5AEB-7FD1-46D8-B543-4F1C9CD05A1D}" srcOrd="3" destOrd="0" parTransId="{D1806ABE-7E54-414A-97AF-4922A5039FD3}" sibTransId="{5F40BA9A-5640-4D06-A905-7F4B4D54D91C}"/>
    <dgm:cxn modelId="{155ECA31-2C5D-46F1-82CB-70E17BD321CB}" type="presOf" srcId="{6269D3DB-D00B-43D5-A587-B598035A652D}" destId="{5E9B3E53-8250-43E4-A0B6-F802B70F1A37}" srcOrd="0" destOrd="0" presId="urn:microsoft.com/office/officeart/2005/8/layout/pList2"/>
    <dgm:cxn modelId="{F73AB0DC-FB56-4A78-B5AA-32784ABBDAD0}" srcId="{01178078-3852-412E-95BD-C59FC725BE93}" destId="{6269D3DB-D00B-43D5-A587-B598035A652D}" srcOrd="1" destOrd="0" parTransId="{D0270D70-F39E-41D7-8ADB-3542FA1332B0}" sibTransId="{E139C043-0AFF-4861-8E6A-41547CD07285}"/>
    <dgm:cxn modelId="{C107C28C-5F3E-4758-B767-D247D53CB367}" type="presOf" srcId="{EAD00BA6-44D5-4EFE-AA9D-57A13BB60783}" destId="{38869469-E577-4DFB-BD3B-3972C9326964}" srcOrd="0" destOrd="0" presId="urn:microsoft.com/office/officeart/2005/8/layout/pList2"/>
    <dgm:cxn modelId="{AB306E71-59A6-4033-9A21-CB91399B4CEB}" srcId="{01178078-3852-412E-95BD-C59FC725BE93}" destId="{819FC3BB-1646-4C37-A8ED-C36D5F977432}" srcOrd="2" destOrd="0" parTransId="{6CCF6D4F-A86A-48A3-B2A2-5CB13951BA28}" sibTransId="{85CD99D7-AAAD-4A4D-A6FE-0B9904E2B984}"/>
    <dgm:cxn modelId="{47E187B7-0E04-449F-92E1-B65835068CD8}" type="presOf" srcId="{65AC5AEB-7FD1-46D8-B543-4F1C9CD05A1D}" destId="{2781C374-0DE8-4A31-BDFB-C50B8F1E53C4}" srcOrd="0" destOrd="0" presId="urn:microsoft.com/office/officeart/2005/8/layout/pList2"/>
    <dgm:cxn modelId="{C36AFD32-41C4-455F-96BA-8D796918AC9D}" type="presOf" srcId="{C550C09F-7AE5-4326-B1FE-209CC1C025E2}" destId="{79BCC3AA-32DE-44B0-8420-73C891245E60}" srcOrd="0" destOrd="0" presId="urn:microsoft.com/office/officeart/2005/8/layout/pList2"/>
    <dgm:cxn modelId="{D4FDFB9B-1266-4F29-BACF-A589EF000E40}" srcId="{01178078-3852-412E-95BD-C59FC725BE93}" destId="{EAD00BA6-44D5-4EFE-AA9D-57A13BB60783}" srcOrd="0" destOrd="0" parTransId="{A1817D27-D9F1-4588-91FE-2243328B9362}" sibTransId="{C550C09F-7AE5-4326-B1FE-209CC1C025E2}"/>
    <dgm:cxn modelId="{0FB769B5-252F-45E6-8C28-AA8E4DF57C75}" type="presParOf" srcId="{957410DB-5C8C-4531-B5EA-3098FE9F2B49}" destId="{655C9421-EC75-4A67-BE77-626BD02FDE83}" srcOrd="0" destOrd="0" presId="urn:microsoft.com/office/officeart/2005/8/layout/pList2"/>
    <dgm:cxn modelId="{DBC21DB1-F98B-4CCE-AB49-5886437E521E}" type="presParOf" srcId="{957410DB-5C8C-4531-B5EA-3098FE9F2B49}" destId="{C1B4E68C-52AF-4A74-A126-AD7973F4B1EA}" srcOrd="1" destOrd="0" presId="urn:microsoft.com/office/officeart/2005/8/layout/pList2"/>
    <dgm:cxn modelId="{96ED47CE-8EF1-4CC8-A33D-E1AFDD3FCCF6}" type="presParOf" srcId="{C1B4E68C-52AF-4A74-A126-AD7973F4B1EA}" destId="{54332DFF-CDD6-4B98-ABC9-1A51C2DE20EF}" srcOrd="0" destOrd="0" presId="urn:microsoft.com/office/officeart/2005/8/layout/pList2"/>
    <dgm:cxn modelId="{5DA7EC1E-DEEF-412C-AD5E-F2F6DEC9F9E4}" type="presParOf" srcId="{54332DFF-CDD6-4B98-ABC9-1A51C2DE20EF}" destId="{38869469-E577-4DFB-BD3B-3972C9326964}" srcOrd="0" destOrd="0" presId="urn:microsoft.com/office/officeart/2005/8/layout/pList2"/>
    <dgm:cxn modelId="{255DCB88-E6A1-4630-BA07-C2134F359E2B}" type="presParOf" srcId="{54332DFF-CDD6-4B98-ABC9-1A51C2DE20EF}" destId="{B35070ED-2438-41E5-886E-3EB3F2E82716}" srcOrd="1" destOrd="0" presId="urn:microsoft.com/office/officeart/2005/8/layout/pList2"/>
    <dgm:cxn modelId="{162198F9-B19B-438B-B9CD-A9D53E52027B}" type="presParOf" srcId="{54332DFF-CDD6-4B98-ABC9-1A51C2DE20EF}" destId="{6DFD1DE9-AE59-42EB-8562-A5EE9A5B8E75}" srcOrd="2" destOrd="0" presId="urn:microsoft.com/office/officeart/2005/8/layout/pList2"/>
    <dgm:cxn modelId="{AFE88003-116B-40CB-A760-60598C59136A}" type="presParOf" srcId="{C1B4E68C-52AF-4A74-A126-AD7973F4B1EA}" destId="{79BCC3AA-32DE-44B0-8420-73C891245E60}" srcOrd="1" destOrd="0" presId="urn:microsoft.com/office/officeart/2005/8/layout/pList2"/>
    <dgm:cxn modelId="{C0FCD81B-11A3-4284-B68F-80B0C189698C}" type="presParOf" srcId="{C1B4E68C-52AF-4A74-A126-AD7973F4B1EA}" destId="{A2772358-CA1A-4495-AE4A-B0A2363C2438}" srcOrd="2" destOrd="0" presId="urn:microsoft.com/office/officeart/2005/8/layout/pList2"/>
    <dgm:cxn modelId="{ED6F4B57-86C1-4757-8A10-389F4F218404}" type="presParOf" srcId="{A2772358-CA1A-4495-AE4A-B0A2363C2438}" destId="{5E9B3E53-8250-43E4-A0B6-F802B70F1A37}" srcOrd="0" destOrd="0" presId="urn:microsoft.com/office/officeart/2005/8/layout/pList2"/>
    <dgm:cxn modelId="{98B65540-0ED3-419F-AEFB-BF09F2A9D284}" type="presParOf" srcId="{A2772358-CA1A-4495-AE4A-B0A2363C2438}" destId="{34EF93FC-A162-4DEC-B4BA-D6BDB50943BE}" srcOrd="1" destOrd="0" presId="urn:microsoft.com/office/officeart/2005/8/layout/pList2"/>
    <dgm:cxn modelId="{F8C65095-8A78-430C-B24B-827D12B92B8C}" type="presParOf" srcId="{A2772358-CA1A-4495-AE4A-B0A2363C2438}" destId="{B03BAEB2-9C9A-44F3-81FB-8FFB936B6FB2}" srcOrd="2" destOrd="0" presId="urn:microsoft.com/office/officeart/2005/8/layout/pList2"/>
    <dgm:cxn modelId="{B09A289B-B482-4E9C-B432-93CA6DD14962}" type="presParOf" srcId="{C1B4E68C-52AF-4A74-A126-AD7973F4B1EA}" destId="{3EAE50BA-65C5-48D8-A903-6D9D748F6039}" srcOrd="3" destOrd="0" presId="urn:microsoft.com/office/officeart/2005/8/layout/pList2"/>
    <dgm:cxn modelId="{DC33AF03-B017-49B1-BAD7-23C79472B328}" type="presParOf" srcId="{C1B4E68C-52AF-4A74-A126-AD7973F4B1EA}" destId="{0C452E01-E685-42A7-9D83-735F89312D79}" srcOrd="4" destOrd="0" presId="urn:microsoft.com/office/officeart/2005/8/layout/pList2"/>
    <dgm:cxn modelId="{9D4F99DC-575B-4705-8AD2-B84DE095FBAB}" type="presParOf" srcId="{0C452E01-E685-42A7-9D83-735F89312D79}" destId="{275E1C17-61F2-494D-A435-DEEE2FBBB340}" srcOrd="0" destOrd="0" presId="urn:microsoft.com/office/officeart/2005/8/layout/pList2"/>
    <dgm:cxn modelId="{0920FDA7-EE47-4907-924F-5A9101B364D5}" type="presParOf" srcId="{0C452E01-E685-42A7-9D83-735F89312D79}" destId="{BE44ACE7-3D57-4AAC-9DAB-3011BE307D42}" srcOrd="1" destOrd="0" presId="urn:microsoft.com/office/officeart/2005/8/layout/pList2"/>
    <dgm:cxn modelId="{90C93D83-D58B-468B-BB06-2E2C12BE465B}" type="presParOf" srcId="{0C452E01-E685-42A7-9D83-735F89312D79}" destId="{DF82B692-84CE-4A86-9A4C-154D7F3EC1BB}" srcOrd="2" destOrd="0" presId="urn:microsoft.com/office/officeart/2005/8/layout/pList2"/>
    <dgm:cxn modelId="{890176E7-79DF-4C67-A4F2-AD47E6E0F9A6}" type="presParOf" srcId="{C1B4E68C-52AF-4A74-A126-AD7973F4B1EA}" destId="{AD991FAC-C912-49FA-990C-707235D46FCF}" srcOrd="5" destOrd="0" presId="urn:microsoft.com/office/officeart/2005/8/layout/pList2"/>
    <dgm:cxn modelId="{AD01E8DC-6F51-42EB-9730-25305E88D9A9}" type="presParOf" srcId="{C1B4E68C-52AF-4A74-A126-AD7973F4B1EA}" destId="{A644CAED-7C06-463D-99B0-5DD8E2BAE82F}" srcOrd="6" destOrd="0" presId="urn:microsoft.com/office/officeart/2005/8/layout/pList2"/>
    <dgm:cxn modelId="{47C28887-B5F6-44B1-BDCF-B212BE0D3E3F}" type="presParOf" srcId="{A644CAED-7C06-463D-99B0-5DD8E2BAE82F}" destId="{2781C374-0DE8-4A31-BDFB-C50B8F1E53C4}" srcOrd="0" destOrd="0" presId="urn:microsoft.com/office/officeart/2005/8/layout/pList2"/>
    <dgm:cxn modelId="{3155AAEE-AC69-4704-85C9-1ADFF3ED807E}" type="presParOf" srcId="{A644CAED-7C06-463D-99B0-5DD8E2BAE82F}" destId="{3ED4E972-5AA9-49D3-A34B-E20B198597A8}" srcOrd="1" destOrd="0" presId="urn:microsoft.com/office/officeart/2005/8/layout/pList2"/>
    <dgm:cxn modelId="{21033346-614E-4EA3-8819-8934B2E7F35C}" type="presParOf" srcId="{A644CAED-7C06-463D-99B0-5DD8E2BAE82F}" destId="{9F3C82E8-29D8-45DA-915B-1280A057F307}" srcOrd="2" destOrd="0" presId="urn:microsoft.com/office/officeart/2005/8/layout/p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D0C12D1-2973-460F-AA07-664B64A1D67B}" type="doc">
      <dgm:prSet loTypeId="urn:microsoft.com/office/officeart/2005/8/layout/hProcess9" loCatId="process" qsTypeId="urn:microsoft.com/office/officeart/2005/8/quickstyle/simple1" qsCatId="simple" csTypeId="urn:microsoft.com/office/officeart/2005/8/colors/accent1_2" csCatId="accent1" phldr="1"/>
      <dgm:spPr/>
    </dgm:pt>
    <dgm:pt modelId="{71BABF81-6E8A-4177-8B7B-C4B266362068}">
      <dgm:prSet phldrT="[Text]" custT="1"/>
      <dgm:spPr/>
      <dgm:t>
        <a:bodyPr/>
        <a:lstStyle/>
        <a:p>
          <a:r>
            <a:rPr lang="en-US" sz="1600" dirty="0" smtClean="0"/>
            <a:t>Empowering</a:t>
          </a:r>
        </a:p>
        <a:p>
          <a:r>
            <a:rPr lang="en-GB" sz="1600" dirty="0" smtClean="0"/>
            <a:t>Empowering incorporates being able to provide learners with the entrepreneurial thinking and learning opportunities. </a:t>
          </a:r>
          <a:endParaRPr lang="en-US" sz="1600" dirty="0" smtClean="0"/>
        </a:p>
        <a:p>
          <a:endParaRPr lang="en-US" sz="1600" dirty="0" smtClean="0"/>
        </a:p>
        <a:p>
          <a:r>
            <a:rPr lang="en-US" sz="1600" dirty="0" smtClean="0"/>
            <a:t>			</a:t>
          </a:r>
          <a:endParaRPr lang="en-US" sz="1600" dirty="0"/>
        </a:p>
      </dgm:t>
    </dgm:pt>
    <dgm:pt modelId="{8D1D2C0F-7AF1-41E5-B883-8BD9657626C0}" type="parTrans" cxnId="{268DB4B5-BF87-4A05-91BE-46F0E46AE705}">
      <dgm:prSet/>
      <dgm:spPr/>
      <dgm:t>
        <a:bodyPr/>
        <a:lstStyle/>
        <a:p>
          <a:endParaRPr lang="en-US"/>
        </a:p>
      </dgm:t>
    </dgm:pt>
    <dgm:pt modelId="{F8E7D9B7-0518-4AF6-B86D-C74FD697EE9A}" type="sibTrans" cxnId="{268DB4B5-BF87-4A05-91BE-46F0E46AE705}">
      <dgm:prSet/>
      <dgm:spPr/>
      <dgm:t>
        <a:bodyPr/>
        <a:lstStyle/>
        <a:p>
          <a:endParaRPr lang="en-US"/>
        </a:p>
      </dgm:t>
    </dgm:pt>
    <dgm:pt modelId="{869660D9-EDDA-45DB-9B30-B852DDA853EC}">
      <dgm:prSet phldrT="[Text]" custT="1"/>
      <dgm:spPr/>
      <dgm:t>
        <a:bodyPr/>
        <a:lstStyle/>
        <a:p>
          <a:endParaRPr lang="en-US" sz="1600" dirty="0" smtClean="0"/>
        </a:p>
        <a:p>
          <a:endParaRPr lang="en-US" sz="1600" dirty="0" smtClean="0"/>
        </a:p>
        <a:p>
          <a:r>
            <a:rPr lang="en-US" sz="1600" dirty="0" smtClean="0"/>
            <a:t>Equipping</a:t>
          </a:r>
        </a:p>
        <a:p>
          <a:r>
            <a:rPr lang="en-GB" sz="1600" dirty="0" smtClean="0"/>
            <a:t> We then have equipping which involves providing learners with the tools and skills that they need in order to understand what they need to grow an entrepreneurship way of thinking. </a:t>
          </a:r>
          <a:endParaRPr lang="en-US" sz="1600" dirty="0" smtClean="0"/>
        </a:p>
        <a:p>
          <a:endParaRPr lang="en-US" sz="1600" dirty="0" smtClean="0"/>
        </a:p>
        <a:p>
          <a:r>
            <a:rPr lang="en-US" sz="1600" dirty="0" smtClean="0"/>
            <a:t>		</a:t>
          </a:r>
          <a:r>
            <a:rPr lang="en-US" sz="1200" dirty="0" smtClean="0"/>
            <a:t>	</a:t>
          </a:r>
          <a:endParaRPr lang="en-US" sz="1200" dirty="0"/>
        </a:p>
      </dgm:t>
    </dgm:pt>
    <dgm:pt modelId="{5D3E03A9-011C-48E5-B5CE-481197B02593}" type="parTrans" cxnId="{C6538B0A-65D5-46A1-9A44-38B13EB71DD9}">
      <dgm:prSet/>
      <dgm:spPr/>
      <dgm:t>
        <a:bodyPr/>
        <a:lstStyle/>
        <a:p>
          <a:endParaRPr lang="en-US"/>
        </a:p>
      </dgm:t>
    </dgm:pt>
    <dgm:pt modelId="{7E29FFBD-8657-4C92-A6A9-B8EE728743F4}" type="sibTrans" cxnId="{C6538B0A-65D5-46A1-9A44-38B13EB71DD9}">
      <dgm:prSet/>
      <dgm:spPr/>
      <dgm:t>
        <a:bodyPr/>
        <a:lstStyle/>
        <a:p>
          <a:endParaRPr lang="en-US"/>
        </a:p>
      </dgm:t>
    </dgm:pt>
    <dgm:pt modelId="{A3681448-CB1F-481D-A4A6-F712FFABE2C2}">
      <dgm:prSet phldrT="[Text]" custT="1"/>
      <dgm:spPr/>
      <dgm:t>
        <a:bodyPr/>
        <a:lstStyle/>
        <a:p>
          <a:endParaRPr lang="en-US" sz="1600" dirty="0" smtClean="0"/>
        </a:p>
        <a:p>
          <a:endParaRPr lang="en-US" sz="1600" dirty="0" smtClean="0"/>
        </a:p>
        <a:p>
          <a:endParaRPr lang="en-US" sz="1600" dirty="0" smtClean="0"/>
        </a:p>
        <a:p>
          <a:endParaRPr lang="en-US" sz="1600" dirty="0" smtClean="0"/>
        </a:p>
        <a:p>
          <a:endParaRPr lang="en-US" sz="1600" dirty="0" smtClean="0"/>
        </a:p>
        <a:p>
          <a:endParaRPr lang="en-US" sz="1600" dirty="0" smtClean="0"/>
        </a:p>
        <a:p>
          <a:endParaRPr lang="en-US" sz="1600" dirty="0" smtClean="0"/>
        </a:p>
        <a:p>
          <a:r>
            <a:rPr lang="en-US" sz="1600" dirty="0" smtClean="0"/>
            <a:t>Engaging</a:t>
          </a:r>
        </a:p>
        <a:p>
          <a:r>
            <a:rPr lang="en-GB" sz="1600" dirty="0" smtClean="0"/>
            <a:t>Involves encouraging younger people in the high importance in having these skills that are gathered as they are transferrable making you a candidate of employability. </a:t>
          </a:r>
          <a:endParaRPr lang="en-US" sz="1600" dirty="0" smtClean="0"/>
        </a:p>
        <a:p>
          <a:endParaRPr lang="en-US" sz="1600" dirty="0" smtClean="0"/>
        </a:p>
        <a:p>
          <a:endParaRPr lang="en-US" dirty="0" smtClean="0"/>
        </a:p>
        <a:p>
          <a:endParaRPr lang="en-US" dirty="0" smtClean="0"/>
        </a:p>
        <a:p>
          <a:endParaRPr lang="en-US" dirty="0" smtClean="0"/>
        </a:p>
        <a:p>
          <a:endParaRPr lang="en-US" dirty="0" smtClean="0"/>
        </a:p>
        <a:p>
          <a:r>
            <a:rPr lang="en-US" dirty="0" smtClean="0"/>
            <a:t> 			</a:t>
          </a:r>
          <a:endParaRPr lang="en-US" dirty="0"/>
        </a:p>
      </dgm:t>
    </dgm:pt>
    <dgm:pt modelId="{77D6FBAE-ECDE-4E76-8F98-410BBF6C7537}" type="parTrans" cxnId="{5692208F-5789-4946-9D39-F5B4784D30B2}">
      <dgm:prSet/>
      <dgm:spPr/>
      <dgm:t>
        <a:bodyPr/>
        <a:lstStyle/>
        <a:p>
          <a:endParaRPr lang="en-US"/>
        </a:p>
      </dgm:t>
    </dgm:pt>
    <dgm:pt modelId="{2BB96F64-49F9-4B24-9C17-2A1143E024AA}" type="sibTrans" cxnId="{5692208F-5789-4946-9D39-F5B4784D30B2}">
      <dgm:prSet/>
      <dgm:spPr/>
      <dgm:t>
        <a:bodyPr/>
        <a:lstStyle/>
        <a:p>
          <a:endParaRPr lang="en-US"/>
        </a:p>
      </dgm:t>
    </dgm:pt>
    <dgm:pt modelId="{B8AEC398-6A20-449E-80CC-E135208D7598}" type="pres">
      <dgm:prSet presAssocID="{0D0C12D1-2973-460F-AA07-664B64A1D67B}" presName="CompostProcess" presStyleCnt="0">
        <dgm:presLayoutVars>
          <dgm:dir/>
          <dgm:resizeHandles val="exact"/>
        </dgm:presLayoutVars>
      </dgm:prSet>
      <dgm:spPr/>
    </dgm:pt>
    <dgm:pt modelId="{D3368638-31FF-4B4A-B91E-DCF4BC988302}" type="pres">
      <dgm:prSet presAssocID="{0D0C12D1-2973-460F-AA07-664B64A1D67B}" presName="arrow" presStyleLbl="bgShp" presStyleIdx="0" presStyleCnt="1" custLinFactNeighborX="42775" custLinFactNeighborY="-16004"/>
      <dgm:spPr/>
    </dgm:pt>
    <dgm:pt modelId="{F1DA453B-D0A9-4318-845E-D426EA5E9952}" type="pres">
      <dgm:prSet presAssocID="{0D0C12D1-2973-460F-AA07-664B64A1D67B}" presName="linearProcess" presStyleCnt="0"/>
      <dgm:spPr/>
    </dgm:pt>
    <dgm:pt modelId="{E73A4259-9116-417E-B853-5A245995D5AF}" type="pres">
      <dgm:prSet presAssocID="{71BABF81-6E8A-4177-8B7B-C4B266362068}" presName="textNode" presStyleLbl="node1" presStyleIdx="0" presStyleCnt="3" custScaleY="195823">
        <dgm:presLayoutVars>
          <dgm:bulletEnabled val="1"/>
        </dgm:presLayoutVars>
      </dgm:prSet>
      <dgm:spPr/>
      <dgm:t>
        <a:bodyPr/>
        <a:lstStyle/>
        <a:p>
          <a:endParaRPr lang="en-US"/>
        </a:p>
      </dgm:t>
    </dgm:pt>
    <dgm:pt modelId="{AD718C63-FF74-42E5-9A0C-BBA6837B0443}" type="pres">
      <dgm:prSet presAssocID="{F8E7D9B7-0518-4AF6-B86D-C74FD697EE9A}" presName="sibTrans" presStyleCnt="0"/>
      <dgm:spPr/>
    </dgm:pt>
    <dgm:pt modelId="{2F44D41A-83A7-427E-A41E-D09EB32D0461}" type="pres">
      <dgm:prSet presAssocID="{869660D9-EDDA-45DB-9B30-B852DDA853EC}" presName="textNode" presStyleLbl="node1" presStyleIdx="1" presStyleCnt="3" custScaleY="195823">
        <dgm:presLayoutVars>
          <dgm:bulletEnabled val="1"/>
        </dgm:presLayoutVars>
      </dgm:prSet>
      <dgm:spPr/>
      <dgm:t>
        <a:bodyPr/>
        <a:lstStyle/>
        <a:p>
          <a:endParaRPr lang="en-US"/>
        </a:p>
      </dgm:t>
    </dgm:pt>
    <dgm:pt modelId="{9AE9D67E-F238-478B-B79D-439EF01A3BB4}" type="pres">
      <dgm:prSet presAssocID="{7E29FFBD-8657-4C92-A6A9-B8EE728743F4}" presName="sibTrans" presStyleCnt="0"/>
      <dgm:spPr/>
    </dgm:pt>
    <dgm:pt modelId="{2E324D95-705E-499D-9A3A-FFED70C8C177}" type="pres">
      <dgm:prSet presAssocID="{A3681448-CB1F-481D-A4A6-F712FFABE2C2}" presName="textNode" presStyleLbl="node1" presStyleIdx="2" presStyleCnt="3" custScaleY="195823">
        <dgm:presLayoutVars>
          <dgm:bulletEnabled val="1"/>
        </dgm:presLayoutVars>
      </dgm:prSet>
      <dgm:spPr/>
      <dgm:t>
        <a:bodyPr/>
        <a:lstStyle/>
        <a:p>
          <a:endParaRPr lang="en-US"/>
        </a:p>
      </dgm:t>
    </dgm:pt>
  </dgm:ptLst>
  <dgm:cxnLst>
    <dgm:cxn modelId="{867E0A37-4892-44DA-A97E-73FE597BFF97}" type="presOf" srcId="{869660D9-EDDA-45DB-9B30-B852DDA853EC}" destId="{2F44D41A-83A7-427E-A41E-D09EB32D0461}" srcOrd="0" destOrd="0" presId="urn:microsoft.com/office/officeart/2005/8/layout/hProcess9"/>
    <dgm:cxn modelId="{31025A29-E735-4173-BF53-C810BA9AB1C4}" type="presOf" srcId="{71BABF81-6E8A-4177-8B7B-C4B266362068}" destId="{E73A4259-9116-417E-B853-5A245995D5AF}" srcOrd="0" destOrd="0" presId="urn:microsoft.com/office/officeart/2005/8/layout/hProcess9"/>
    <dgm:cxn modelId="{C6538B0A-65D5-46A1-9A44-38B13EB71DD9}" srcId="{0D0C12D1-2973-460F-AA07-664B64A1D67B}" destId="{869660D9-EDDA-45DB-9B30-B852DDA853EC}" srcOrd="1" destOrd="0" parTransId="{5D3E03A9-011C-48E5-B5CE-481197B02593}" sibTransId="{7E29FFBD-8657-4C92-A6A9-B8EE728743F4}"/>
    <dgm:cxn modelId="{5692208F-5789-4946-9D39-F5B4784D30B2}" srcId="{0D0C12D1-2973-460F-AA07-664B64A1D67B}" destId="{A3681448-CB1F-481D-A4A6-F712FFABE2C2}" srcOrd="2" destOrd="0" parTransId="{77D6FBAE-ECDE-4E76-8F98-410BBF6C7537}" sibTransId="{2BB96F64-49F9-4B24-9C17-2A1143E024AA}"/>
    <dgm:cxn modelId="{B2B91765-7B69-4FFC-AEA7-C5E4937C1E91}" type="presOf" srcId="{A3681448-CB1F-481D-A4A6-F712FFABE2C2}" destId="{2E324D95-705E-499D-9A3A-FFED70C8C177}" srcOrd="0" destOrd="0" presId="urn:microsoft.com/office/officeart/2005/8/layout/hProcess9"/>
    <dgm:cxn modelId="{8D537F8E-B873-44C4-A49B-C33B0AC4B6C9}" type="presOf" srcId="{0D0C12D1-2973-460F-AA07-664B64A1D67B}" destId="{B8AEC398-6A20-449E-80CC-E135208D7598}" srcOrd="0" destOrd="0" presId="urn:microsoft.com/office/officeart/2005/8/layout/hProcess9"/>
    <dgm:cxn modelId="{268DB4B5-BF87-4A05-91BE-46F0E46AE705}" srcId="{0D0C12D1-2973-460F-AA07-664B64A1D67B}" destId="{71BABF81-6E8A-4177-8B7B-C4B266362068}" srcOrd="0" destOrd="0" parTransId="{8D1D2C0F-7AF1-41E5-B883-8BD9657626C0}" sibTransId="{F8E7D9B7-0518-4AF6-B86D-C74FD697EE9A}"/>
    <dgm:cxn modelId="{CB5CF797-836A-49D0-94AB-625E4BCBD63C}" type="presParOf" srcId="{B8AEC398-6A20-449E-80CC-E135208D7598}" destId="{D3368638-31FF-4B4A-B91E-DCF4BC988302}" srcOrd="0" destOrd="0" presId="urn:microsoft.com/office/officeart/2005/8/layout/hProcess9"/>
    <dgm:cxn modelId="{3A6688AF-6704-45EB-8888-57734BC68F9D}" type="presParOf" srcId="{B8AEC398-6A20-449E-80CC-E135208D7598}" destId="{F1DA453B-D0A9-4318-845E-D426EA5E9952}" srcOrd="1" destOrd="0" presId="urn:microsoft.com/office/officeart/2005/8/layout/hProcess9"/>
    <dgm:cxn modelId="{AC8A41A3-2420-4853-A4B4-629038DF001F}" type="presParOf" srcId="{F1DA453B-D0A9-4318-845E-D426EA5E9952}" destId="{E73A4259-9116-417E-B853-5A245995D5AF}" srcOrd="0" destOrd="0" presId="urn:microsoft.com/office/officeart/2005/8/layout/hProcess9"/>
    <dgm:cxn modelId="{308174E8-2805-4F1A-A5B4-0E9BAA51E047}" type="presParOf" srcId="{F1DA453B-D0A9-4318-845E-D426EA5E9952}" destId="{AD718C63-FF74-42E5-9A0C-BBA6837B0443}" srcOrd="1" destOrd="0" presId="urn:microsoft.com/office/officeart/2005/8/layout/hProcess9"/>
    <dgm:cxn modelId="{AB0A50E2-5033-46A9-89A7-6C63A335746B}" type="presParOf" srcId="{F1DA453B-D0A9-4318-845E-D426EA5E9952}" destId="{2F44D41A-83A7-427E-A41E-D09EB32D0461}" srcOrd="2" destOrd="0" presId="urn:microsoft.com/office/officeart/2005/8/layout/hProcess9"/>
    <dgm:cxn modelId="{4A6D4263-B0CC-474A-A175-F245D1993D2E}" type="presParOf" srcId="{F1DA453B-D0A9-4318-845E-D426EA5E9952}" destId="{9AE9D67E-F238-478B-B79D-439EF01A3BB4}" srcOrd="3" destOrd="0" presId="urn:microsoft.com/office/officeart/2005/8/layout/hProcess9"/>
    <dgm:cxn modelId="{7C02B495-4D1C-41A2-AE5D-E73090E152D0}" type="presParOf" srcId="{F1DA453B-D0A9-4318-845E-D426EA5E9952}" destId="{2E324D95-705E-499D-9A3A-FFED70C8C177}"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B2B8F89-DEDD-472B-B5B2-19B13D83FF70}" type="doc">
      <dgm:prSet loTypeId="urn:microsoft.com/office/officeart/2005/8/layout/radial4" loCatId="relationship" qsTypeId="urn:microsoft.com/office/officeart/2005/8/quickstyle/simple1" qsCatId="simple" csTypeId="urn:microsoft.com/office/officeart/2005/8/colors/colorful1" csCatId="colorful" phldr="1"/>
      <dgm:spPr/>
      <dgm:t>
        <a:bodyPr/>
        <a:lstStyle/>
        <a:p>
          <a:endParaRPr lang="en-US"/>
        </a:p>
      </dgm:t>
    </dgm:pt>
    <dgm:pt modelId="{9FF2D11F-7780-4CDE-AFDA-E24F01C30EFF}">
      <dgm:prSet phldrT="[Text]"/>
      <dgm:spPr/>
      <dgm:t>
        <a:bodyPr/>
        <a:lstStyle/>
        <a:p>
          <a:r>
            <a:rPr lang="en-US" dirty="0" smtClean="0"/>
            <a:t>Enterprise Troopers</a:t>
          </a:r>
          <a:endParaRPr lang="en-US" dirty="0"/>
        </a:p>
      </dgm:t>
    </dgm:pt>
    <dgm:pt modelId="{CFB2A2E6-3CE4-4755-83A0-D4977D6D5D63}" type="parTrans" cxnId="{977448CD-D768-4F3A-83D6-62BE5DFBB860}">
      <dgm:prSet/>
      <dgm:spPr/>
      <dgm:t>
        <a:bodyPr/>
        <a:lstStyle/>
        <a:p>
          <a:endParaRPr lang="en-US"/>
        </a:p>
      </dgm:t>
    </dgm:pt>
    <dgm:pt modelId="{5B34AF4D-8B1F-4116-9018-D1E4C3DE7F80}" type="sibTrans" cxnId="{977448CD-D768-4F3A-83D6-62BE5DFBB860}">
      <dgm:prSet/>
      <dgm:spPr/>
      <dgm:t>
        <a:bodyPr/>
        <a:lstStyle/>
        <a:p>
          <a:endParaRPr lang="en-US"/>
        </a:p>
      </dgm:t>
    </dgm:pt>
    <dgm:pt modelId="{7D2D593D-0E8F-423F-B518-1B38A4F668D8}">
      <dgm:prSet phldrT="[Text]"/>
      <dgm:spPr/>
      <dgm:t>
        <a:bodyPr/>
        <a:lstStyle/>
        <a:p>
          <a:r>
            <a:rPr lang="en-US" dirty="0" smtClean="0"/>
            <a:t>Communication –</a:t>
          </a:r>
        </a:p>
        <a:p>
          <a:r>
            <a:rPr lang="en-US" dirty="0" smtClean="0"/>
            <a:t>Interpersonal development</a:t>
          </a:r>
        </a:p>
        <a:p>
          <a:r>
            <a:rPr lang="en-US" dirty="0" smtClean="0"/>
            <a:t>  </a:t>
          </a:r>
        </a:p>
      </dgm:t>
    </dgm:pt>
    <dgm:pt modelId="{23341A6C-9B93-46FC-87AC-ADEA8BEAE0CF}" type="parTrans" cxnId="{0A8B345D-50F3-49B3-B5B3-A5073B06D992}">
      <dgm:prSet/>
      <dgm:spPr/>
      <dgm:t>
        <a:bodyPr/>
        <a:lstStyle/>
        <a:p>
          <a:endParaRPr lang="en-US"/>
        </a:p>
      </dgm:t>
    </dgm:pt>
    <dgm:pt modelId="{19B3FF23-9AFE-4755-B22E-C37199F89F6E}" type="sibTrans" cxnId="{0A8B345D-50F3-49B3-B5B3-A5073B06D992}">
      <dgm:prSet/>
      <dgm:spPr/>
      <dgm:t>
        <a:bodyPr/>
        <a:lstStyle/>
        <a:p>
          <a:endParaRPr lang="en-US"/>
        </a:p>
      </dgm:t>
    </dgm:pt>
    <dgm:pt modelId="{ABB6AA72-77FD-46BD-9788-276F32046633}">
      <dgm:prSet phldrT="[Text]"/>
      <dgm:spPr/>
      <dgm:t>
        <a:bodyPr/>
        <a:lstStyle/>
        <a:p>
          <a:r>
            <a:rPr lang="en-US" dirty="0" smtClean="0"/>
            <a:t>Problem solving –Having to deal with any potential group issues </a:t>
          </a:r>
          <a:endParaRPr lang="en-US" dirty="0"/>
        </a:p>
      </dgm:t>
    </dgm:pt>
    <dgm:pt modelId="{F6C4272C-BCA4-49EA-B1B3-F2DD0282F5BB}" type="parTrans" cxnId="{FC5EC484-6924-4E34-B2B4-C4A16845BC8A}">
      <dgm:prSet/>
      <dgm:spPr/>
      <dgm:t>
        <a:bodyPr/>
        <a:lstStyle/>
        <a:p>
          <a:endParaRPr lang="en-US"/>
        </a:p>
      </dgm:t>
    </dgm:pt>
    <dgm:pt modelId="{7F1E1192-CE24-4644-95DA-4868F04ED1DA}" type="sibTrans" cxnId="{FC5EC484-6924-4E34-B2B4-C4A16845BC8A}">
      <dgm:prSet/>
      <dgm:spPr/>
      <dgm:t>
        <a:bodyPr/>
        <a:lstStyle/>
        <a:p>
          <a:endParaRPr lang="en-US"/>
        </a:p>
      </dgm:t>
    </dgm:pt>
    <dgm:pt modelId="{EEE3E5C0-686E-4C3F-8912-6A739F1CB56B}">
      <dgm:prSet phldrT="[Text]"/>
      <dgm:spPr/>
      <dgm:t>
        <a:bodyPr/>
        <a:lstStyle/>
        <a:p>
          <a:r>
            <a:rPr lang="en-US" dirty="0" smtClean="0"/>
            <a:t>Time management – Understand the need to complete tasks before the deadline</a:t>
          </a:r>
          <a:endParaRPr lang="en-US" dirty="0"/>
        </a:p>
      </dgm:t>
    </dgm:pt>
    <dgm:pt modelId="{E290CC65-2B0A-4F43-961E-5BCC1951F8FA}" type="parTrans" cxnId="{45B0AE89-A868-4C7F-A8D7-298BC3B9E472}">
      <dgm:prSet/>
      <dgm:spPr/>
      <dgm:t>
        <a:bodyPr/>
        <a:lstStyle/>
        <a:p>
          <a:endParaRPr lang="en-US"/>
        </a:p>
      </dgm:t>
    </dgm:pt>
    <dgm:pt modelId="{E140CC6C-D486-4D9A-93DE-1AB53CF2A86A}" type="sibTrans" cxnId="{45B0AE89-A868-4C7F-A8D7-298BC3B9E472}">
      <dgm:prSet/>
      <dgm:spPr/>
      <dgm:t>
        <a:bodyPr/>
        <a:lstStyle/>
        <a:p>
          <a:endParaRPr lang="en-US"/>
        </a:p>
      </dgm:t>
    </dgm:pt>
    <dgm:pt modelId="{FEB4AC7F-8E6C-4115-BD99-CA03F6A40864}">
      <dgm:prSet/>
      <dgm:spPr/>
    </dgm:pt>
    <dgm:pt modelId="{7B4E6771-0F64-4F1B-8D52-FD30F8A10905}" type="parTrans" cxnId="{C33351D2-6FBF-417F-B67F-00EA38FDA236}">
      <dgm:prSet/>
      <dgm:spPr/>
      <dgm:t>
        <a:bodyPr/>
        <a:lstStyle/>
        <a:p>
          <a:endParaRPr lang="en-US"/>
        </a:p>
      </dgm:t>
    </dgm:pt>
    <dgm:pt modelId="{6F694B32-37EE-4804-A2BA-03105A0EF45D}" type="sibTrans" cxnId="{C33351D2-6FBF-417F-B67F-00EA38FDA236}">
      <dgm:prSet/>
      <dgm:spPr/>
      <dgm:t>
        <a:bodyPr/>
        <a:lstStyle/>
        <a:p>
          <a:endParaRPr lang="en-US"/>
        </a:p>
      </dgm:t>
    </dgm:pt>
    <dgm:pt modelId="{0AD9016D-847C-40AA-BA39-C7460BD678BF}">
      <dgm:prSet/>
      <dgm:spPr/>
    </dgm:pt>
    <dgm:pt modelId="{4EFE1B9A-8E65-486B-ADA9-6664EDBC3E47}" type="parTrans" cxnId="{EB8338F0-85D8-4CB3-A903-E74EB117CA7A}">
      <dgm:prSet/>
      <dgm:spPr/>
      <dgm:t>
        <a:bodyPr/>
        <a:lstStyle/>
        <a:p>
          <a:endParaRPr lang="en-US"/>
        </a:p>
      </dgm:t>
    </dgm:pt>
    <dgm:pt modelId="{BA5B6E59-EF58-49FE-A868-07912438CE30}" type="sibTrans" cxnId="{EB8338F0-85D8-4CB3-A903-E74EB117CA7A}">
      <dgm:prSet/>
      <dgm:spPr/>
      <dgm:t>
        <a:bodyPr/>
        <a:lstStyle/>
        <a:p>
          <a:endParaRPr lang="en-US"/>
        </a:p>
      </dgm:t>
    </dgm:pt>
    <dgm:pt modelId="{3677C030-CC90-4CC3-A565-ACD30FC3E2C3}">
      <dgm:prSet/>
      <dgm:spPr/>
    </dgm:pt>
    <dgm:pt modelId="{AFE4BCE7-9A17-4061-81F3-4E133E52A4AC}" type="parTrans" cxnId="{BA64E24A-1C76-4A33-8481-0D8BD3122B6D}">
      <dgm:prSet/>
      <dgm:spPr/>
      <dgm:t>
        <a:bodyPr/>
        <a:lstStyle/>
        <a:p>
          <a:endParaRPr lang="en-US"/>
        </a:p>
      </dgm:t>
    </dgm:pt>
    <dgm:pt modelId="{109B6D7D-5400-40AC-A9F6-264D05335DC7}" type="sibTrans" cxnId="{BA64E24A-1C76-4A33-8481-0D8BD3122B6D}">
      <dgm:prSet/>
      <dgm:spPr/>
      <dgm:t>
        <a:bodyPr/>
        <a:lstStyle/>
        <a:p>
          <a:endParaRPr lang="en-US"/>
        </a:p>
      </dgm:t>
    </dgm:pt>
    <dgm:pt modelId="{6A81299F-324E-42FC-BA71-5949AC748ADD}">
      <dgm:prSet/>
      <dgm:spPr/>
    </dgm:pt>
    <dgm:pt modelId="{3698BE34-A980-4E94-A6D2-1CB09C7CB406}" type="parTrans" cxnId="{E0476292-9576-4C54-9A12-12DFDA671891}">
      <dgm:prSet/>
      <dgm:spPr/>
      <dgm:t>
        <a:bodyPr/>
        <a:lstStyle/>
        <a:p>
          <a:endParaRPr lang="en-US"/>
        </a:p>
      </dgm:t>
    </dgm:pt>
    <dgm:pt modelId="{FB4C9A73-F438-4F2D-9EEF-276262476F62}" type="sibTrans" cxnId="{E0476292-9576-4C54-9A12-12DFDA671891}">
      <dgm:prSet/>
      <dgm:spPr/>
      <dgm:t>
        <a:bodyPr/>
        <a:lstStyle/>
        <a:p>
          <a:endParaRPr lang="en-US"/>
        </a:p>
      </dgm:t>
    </dgm:pt>
    <dgm:pt modelId="{95A91798-B792-4BB6-847C-67C41512B278}">
      <dgm:prSet/>
      <dgm:spPr/>
    </dgm:pt>
    <dgm:pt modelId="{FEE4CAC4-C14C-4A31-B478-F5200F3713AF}" type="parTrans" cxnId="{77F1375E-3E16-4D32-A9B8-E7BD3A6FF1AA}">
      <dgm:prSet/>
      <dgm:spPr/>
      <dgm:t>
        <a:bodyPr/>
        <a:lstStyle/>
        <a:p>
          <a:endParaRPr lang="en-US"/>
        </a:p>
      </dgm:t>
    </dgm:pt>
    <dgm:pt modelId="{BD80B044-568C-4878-A41F-D7DD00403A1A}" type="sibTrans" cxnId="{77F1375E-3E16-4D32-A9B8-E7BD3A6FF1AA}">
      <dgm:prSet/>
      <dgm:spPr/>
      <dgm:t>
        <a:bodyPr/>
        <a:lstStyle/>
        <a:p>
          <a:endParaRPr lang="en-US"/>
        </a:p>
      </dgm:t>
    </dgm:pt>
    <dgm:pt modelId="{3464DDED-07E2-4727-8720-158024B9E377}">
      <dgm:prSet/>
      <dgm:spPr/>
      <dgm:t>
        <a:bodyPr/>
        <a:lstStyle/>
        <a:p>
          <a:r>
            <a:rPr lang="en-US" dirty="0" smtClean="0"/>
            <a:t>Creativity – </a:t>
          </a:r>
        </a:p>
        <a:p>
          <a:r>
            <a:rPr lang="en-US" dirty="0" smtClean="0"/>
            <a:t>To come up with a brand new ideal that is successful </a:t>
          </a:r>
          <a:endParaRPr lang="en-US" dirty="0"/>
        </a:p>
      </dgm:t>
    </dgm:pt>
    <dgm:pt modelId="{9DFA0B64-F7D6-4EEB-8CDD-5279E7909941}" type="parTrans" cxnId="{64549931-D78E-442E-A521-3A45C6C68706}">
      <dgm:prSet/>
      <dgm:spPr/>
      <dgm:t>
        <a:bodyPr/>
        <a:lstStyle/>
        <a:p>
          <a:endParaRPr lang="en-US"/>
        </a:p>
      </dgm:t>
    </dgm:pt>
    <dgm:pt modelId="{0E88B925-1C7E-4EA6-B982-8BAC194C03B3}" type="sibTrans" cxnId="{64549931-D78E-442E-A521-3A45C6C68706}">
      <dgm:prSet/>
      <dgm:spPr/>
      <dgm:t>
        <a:bodyPr/>
        <a:lstStyle/>
        <a:p>
          <a:endParaRPr lang="en-US"/>
        </a:p>
      </dgm:t>
    </dgm:pt>
    <dgm:pt modelId="{BA647974-8A60-499C-9517-FC3C2CDA9B9D}" type="pres">
      <dgm:prSet presAssocID="{4B2B8F89-DEDD-472B-B5B2-19B13D83FF70}" presName="cycle" presStyleCnt="0">
        <dgm:presLayoutVars>
          <dgm:chMax val="1"/>
          <dgm:dir/>
          <dgm:animLvl val="ctr"/>
          <dgm:resizeHandles val="exact"/>
        </dgm:presLayoutVars>
      </dgm:prSet>
      <dgm:spPr/>
    </dgm:pt>
    <dgm:pt modelId="{FEEDC449-8FBA-4DCB-8FD9-DC57D6C20AD1}" type="pres">
      <dgm:prSet presAssocID="{9FF2D11F-7780-4CDE-AFDA-E24F01C30EFF}" presName="centerShape" presStyleLbl="node0" presStyleIdx="0" presStyleCnt="1" custLinFactNeighborX="-197" custLinFactNeighborY="-786"/>
      <dgm:spPr/>
      <dgm:t>
        <a:bodyPr/>
        <a:lstStyle/>
        <a:p>
          <a:endParaRPr lang="en-US"/>
        </a:p>
      </dgm:t>
    </dgm:pt>
    <dgm:pt modelId="{0A1F670B-868D-4AAD-94A2-98A0C207FD04}" type="pres">
      <dgm:prSet presAssocID="{23341A6C-9B93-46FC-87AC-ADEA8BEAE0CF}" presName="parTrans" presStyleLbl="bgSibTrans2D1" presStyleIdx="0" presStyleCnt="4"/>
      <dgm:spPr/>
    </dgm:pt>
    <dgm:pt modelId="{AE6D805A-5471-4F34-8CFA-6F4CD9989F4F}" type="pres">
      <dgm:prSet presAssocID="{7D2D593D-0E8F-423F-B518-1B38A4F668D8}" presName="node" presStyleLbl="node1" presStyleIdx="0" presStyleCnt="4" custRadScaleRad="105537" custRadScaleInc="3938">
        <dgm:presLayoutVars>
          <dgm:bulletEnabled val="1"/>
        </dgm:presLayoutVars>
      </dgm:prSet>
      <dgm:spPr/>
      <dgm:t>
        <a:bodyPr/>
        <a:lstStyle/>
        <a:p>
          <a:endParaRPr lang="en-US"/>
        </a:p>
      </dgm:t>
    </dgm:pt>
    <dgm:pt modelId="{E3033BA0-B3FC-41E9-9C6A-8F9E86BF2D21}" type="pres">
      <dgm:prSet presAssocID="{9DFA0B64-F7D6-4EEB-8CDD-5279E7909941}" presName="parTrans" presStyleLbl="bgSibTrans2D1" presStyleIdx="1" presStyleCnt="4"/>
      <dgm:spPr/>
    </dgm:pt>
    <dgm:pt modelId="{FC3FDEED-6F93-430E-AF92-889623E534F2}" type="pres">
      <dgm:prSet presAssocID="{3464DDED-07E2-4727-8720-158024B9E377}" presName="node" presStyleLbl="node1" presStyleIdx="1" presStyleCnt="4" custRadScaleRad="105537" custRadScaleInc="3938">
        <dgm:presLayoutVars>
          <dgm:bulletEnabled val="1"/>
        </dgm:presLayoutVars>
      </dgm:prSet>
      <dgm:spPr/>
    </dgm:pt>
    <dgm:pt modelId="{0DD42AF6-BADC-4FE6-B8FA-FC822727D7ED}" type="pres">
      <dgm:prSet presAssocID="{F6C4272C-BCA4-49EA-B1B3-F2DD0282F5BB}" presName="parTrans" presStyleLbl="bgSibTrans2D1" presStyleIdx="2" presStyleCnt="4"/>
      <dgm:spPr/>
    </dgm:pt>
    <dgm:pt modelId="{5C7678CE-2605-4767-A0A4-34759E006806}" type="pres">
      <dgm:prSet presAssocID="{ABB6AA72-77FD-46BD-9788-276F32046633}" presName="node" presStyleLbl="node1" presStyleIdx="2" presStyleCnt="4">
        <dgm:presLayoutVars>
          <dgm:bulletEnabled val="1"/>
        </dgm:presLayoutVars>
      </dgm:prSet>
      <dgm:spPr/>
      <dgm:t>
        <a:bodyPr/>
        <a:lstStyle/>
        <a:p>
          <a:endParaRPr lang="en-US"/>
        </a:p>
      </dgm:t>
    </dgm:pt>
    <dgm:pt modelId="{32FAFD6D-7AB9-459A-86CA-68453EFBF296}" type="pres">
      <dgm:prSet presAssocID="{E290CC65-2B0A-4F43-961E-5BCC1951F8FA}" presName="parTrans" presStyleLbl="bgSibTrans2D1" presStyleIdx="3" presStyleCnt="4"/>
      <dgm:spPr/>
    </dgm:pt>
    <dgm:pt modelId="{F8FD753D-7DF7-4176-A4CD-B118EE03D94F}" type="pres">
      <dgm:prSet presAssocID="{EEE3E5C0-686E-4C3F-8912-6A739F1CB56B}" presName="node" presStyleLbl="node1" presStyleIdx="3" presStyleCnt="4">
        <dgm:presLayoutVars>
          <dgm:bulletEnabled val="1"/>
        </dgm:presLayoutVars>
      </dgm:prSet>
      <dgm:spPr/>
      <dgm:t>
        <a:bodyPr/>
        <a:lstStyle/>
        <a:p>
          <a:endParaRPr lang="en-US"/>
        </a:p>
      </dgm:t>
    </dgm:pt>
  </dgm:ptLst>
  <dgm:cxnLst>
    <dgm:cxn modelId="{6962110C-BD31-45B9-B2E6-0FF963997B84}" type="presOf" srcId="{4B2B8F89-DEDD-472B-B5B2-19B13D83FF70}" destId="{BA647974-8A60-499C-9517-FC3C2CDA9B9D}" srcOrd="0" destOrd="0" presId="urn:microsoft.com/office/officeart/2005/8/layout/radial4"/>
    <dgm:cxn modelId="{A9090B35-B1A9-4AA6-9E6A-B5306B7D6BB2}" type="presOf" srcId="{23341A6C-9B93-46FC-87AC-ADEA8BEAE0CF}" destId="{0A1F670B-868D-4AAD-94A2-98A0C207FD04}" srcOrd="0" destOrd="0" presId="urn:microsoft.com/office/officeart/2005/8/layout/radial4"/>
    <dgm:cxn modelId="{977448CD-D768-4F3A-83D6-62BE5DFBB860}" srcId="{4B2B8F89-DEDD-472B-B5B2-19B13D83FF70}" destId="{9FF2D11F-7780-4CDE-AFDA-E24F01C30EFF}" srcOrd="0" destOrd="0" parTransId="{CFB2A2E6-3CE4-4755-83A0-D4977D6D5D63}" sibTransId="{5B34AF4D-8B1F-4116-9018-D1E4C3DE7F80}"/>
    <dgm:cxn modelId="{3A6CB5BC-223A-4A9C-B201-792B6DA1B663}" type="presOf" srcId="{3464DDED-07E2-4727-8720-158024B9E377}" destId="{FC3FDEED-6F93-430E-AF92-889623E534F2}" srcOrd="0" destOrd="0" presId="urn:microsoft.com/office/officeart/2005/8/layout/radial4"/>
    <dgm:cxn modelId="{64549931-D78E-442E-A521-3A45C6C68706}" srcId="{9FF2D11F-7780-4CDE-AFDA-E24F01C30EFF}" destId="{3464DDED-07E2-4727-8720-158024B9E377}" srcOrd="1" destOrd="0" parTransId="{9DFA0B64-F7D6-4EEB-8CDD-5279E7909941}" sibTransId="{0E88B925-1C7E-4EA6-B982-8BAC194C03B3}"/>
    <dgm:cxn modelId="{AC8EF99E-1225-4E4F-AF9F-DA18F584A7B2}" type="presOf" srcId="{ABB6AA72-77FD-46BD-9788-276F32046633}" destId="{5C7678CE-2605-4767-A0A4-34759E006806}" srcOrd="0" destOrd="0" presId="urn:microsoft.com/office/officeart/2005/8/layout/radial4"/>
    <dgm:cxn modelId="{0AE77E71-CB5E-42ED-BECC-4E84461F49E9}" type="presOf" srcId="{F6C4272C-BCA4-49EA-B1B3-F2DD0282F5BB}" destId="{0DD42AF6-BADC-4FE6-B8FA-FC822727D7ED}" srcOrd="0" destOrd="0" presId="urn:microsoft.com/office/officeart/2005/8/layout/radial4"/>
    <dgm:cxn modelId="{C97E4C1A-1102-4E0C-9AB9-FF6D32CE4EE8}" type="presOf" srcId="{9DFA0B64-F7D6-4EEB-8CDD-5279E7909941}" destId="{E3033BA0-B3FC-41E9-9C6A-8F9E86BF2D21}" srcOrd="0" destOrd="0" presId="urn:microsoft.com/office/officeart/2005/8/layout/radial4"/>
    <dgm:cxn modelId="{EB8338F0-85D8-4CB3-A903-E74EB117CA7A}" srcId="{4B2B8F89-DEDD-472B-B5B2-19B13D83FF70}" destId="{0AD9016D-847C-40AA-BA39-C7460BD678BF}" srcOrd="2" destOrd="0" parTransId="{4EFE1B9A-8E65-486B-ADA9-6664EDBC3E47}" sibTransId="{BA5B6E59-EF58-49FE-A868-07912438CE30}"/>
    <dgm:cxn modelId="{C33351D2-6FBF-417F-B67F-00EA38FDA236}" srcId="{4B2B8F89-DEDD-472B-B5B2-19B13D83FF70}" destId="{FEB4AC7F-8E6C-4115-BD99-CA03F6A40864}" srcOrd="1" destOrd="0" parTransId="{7B4E6771-0F64-4F1B-8D52-FD30F8A10905}" sibTransId="{6F694B32-37EE-4804-A2BA-03105A0EF45D}"/>
    <dgm:cxn modelId="{45B0AE89-A868-4C7F-A8D7-298BC3B9E472}" srcId="{9FF2D11F-7780-4CDE-AFDA-E24F01C30EFF}" destId="{EEE3E5C0-686E-4C3F-8912-6A739F1CB56B}" srcOrd="3" destOrd="0" parTransId="{E290CC65-2B0A-4F43-961E-5BCC1951F8FA}" sibTransId="{E140CC6C-D486-4D9A-93DE-1AB53CF2A86A}"/>
    <dgm:cxn modelId="{36AD78E3-C975-40F1-A13A-12F7EC6BD0F4}" type="presOf" srcId="{E290CC65-2B0A-4F43-961E-5BCC1951F8FA}" destId="{32FAFD6D-7AB9-459A-86CA-68453EFBF296}" srcOrd="0" destOrd="0" presId="urn:microsoft.com/office/officeart/2005/8/layout/radial4"/>
    <dgm:cxn modelId="{E0476292-9576-4C54-9A12-12DFDA671891}" srcId="{4B2B8F89-DEDD-472B-B5B2-19B13D83FF70}" destId="{6A81299F-324E-42FC-BA71-5949AC748ADD}" srcOrd="4" destOrd="0" parTransId="{3698BE34-A980-4E94-A6D2-1CB09C7CB406}" sibTransId="{FB4C9A73-F438-4F2D-9EEF-276262476F62}"/>
    <dgm:cxn modelId="{FC5EC484-6924-4E34-B2B4-C4A16845BC8A}" srcId="{9FF2D11F-7780-4CDE-AFDA-E24F01C30EFF}" destId="{ABB6AA72-77FD-46BD-9788-276F32046633}" srcOrd="2" destOrd="0" parTransId="{F6C4272C-BCA4-49EA-B1B3-F2DD0282F5BB}" sibTransId="{7F1E1192-CE24-4644-95DA-4868F04ED1DA}"/>
    <dgm:cxn modelId="{0A8B345D-50F3-49B3-B5B3-A5073B06D992}" srcId="{9FF2D11F-7780-4CDE-AFDA-E24F01C30EFF}" destId="{7D2D593D-0E8F-423F-B518-1B38A4F668D8}" srcOrd="0" destOrd="0" parTransId="{23341A6C-9B93-46FC-87AC-ADEA8BEAE0CF}" sibTransId="{19B3FF23-9AFE-4755-B22E-C37199F89F6E}"/>
    <dgm:cxn modelId="{820F9AD0-9777-4A43-A04A-ED001AF4D114}" type="presOf" srcId="{7D2D593D-0E8F-423F-B518-1B38A4F668D8}" destId="{AE6D805A-5471-4F34-8CFA-6F4CD9989F4F}" srcOrd="0" destOrd="0" presId="urn:microsoft.com/office/officeart/2005/8/layout/radial4"/>
    <dgm:cxn modelId="{C8B46D68-4FFD-43BE-9D96-40D9FF2811FD}" type="presOf" srcId="{9FF2D11F-7780-4CDE-AFDA-E24F01C30EFF}" destId="{FEEDC449-8FBA-4DCB-8FD9-DC57D6C20AD1}" srcOrd="0" destOrd="0" presId="urn:microsoft.com/office/officeart/2005/8/layout/radial4"/>
    <dgm:cxn modelId="{BA64E24A-1C76-4A33-8481-0D8BD3122B6D}" srcId="{4B2B8F89-DEDD-472B-B5B2-19B13D83FF70}" destId="{3677C030-CC90-4CC3-A565-ACD30FC3E2C3}" srcOrd="3" destOrd="0" parTransId="{AFE4BCE7-9A17-4061-81F3-4E133E52A4AC}" sibTransId="{109B6D7D-5400-40AC-A9F6-264D05335DC7}"/>
    <dgm:cxn modelId="{77F1375E-3E16-4D32-A9B8-E7BD3A6FF1AA}" srcId="{4B2B8F89-DEDD-472B-B5B2-19B13D83FF70}" destId="{95A91798-B792-4BB6-847C-67C41512B278}" srcOrd="5" destOrd="0" parTransId="{FEE4CAC4-C14C-4A31-B478-F5200F3713AF}" sibTransId="{BD80B044-568C-4878-A41F-D7DD00403A1A}"/>
    <dgm:cxn modelId="{7159E96E-B294-4C1F-A614-9A6181B16614}" type="presOf" srcId="{EEE3E5C0-686E-4C3F-8912-6A739F1CB56B}" destId="{F8FD753D-7DF7-4176-A4CD-B118EE03D94F}" srcOrd="0" destOrd="0" presId="urn:microsoft.com/office/officeart/2005/8/layout/radial4"/>
    <dgm:cxn modelId="{CE5D3D5A-287B-468B-A02E-1A28CC549529}" type="presParOf" srcId="{BA647974-8A60-499C-9517-FC3C2CDA9B9D}" destId="{FEEDC449-8FBA-4DCB-8FD9-DC57D6C20AD1}" srcOrd="0" destOrd="0" presId="urn:microsoft.com/office/officeart/2005/8/layout/radial4"/>
    <dgm:cxn modelId="{6876ABBE-AD71-45A6-8ABE-52FB15952051}" type="presParOf" srcId="{BA647974-8A60-499C-9517-FC3C2CDA9B9D}" destId="{0A1F670B-868D-4AAD-94A2-98A0C207FD04}" srcOrd="1" destOrd="0" presId="urn:microsoft.com/office/officeart/2005/8/layout/radial4"/>
    <dgm:cxn modelId="{D75687BC-371C-45EE-B2EA-D1449C70D674}" type="presParOf" srcId="{BA647974-8A60-499C-9517-FC3C2CDA9B9D}" destId="{AE6D805A-5471-4F34-8CFA-6F4CD9989F4F}" srcOrd="2" destOrd="0" presId="urn:microsoft.com/office/officeart/2005/8/layout/radial4"/>
    <dgm:cxn modelId="{F5D09A67-523D-4DC6-B341-68DCFF42CBEE}" type="presParOf" srcId="{BA647974-8A60-499C-9517-FC3C2CDA9B9D}" destId="{E3033BA0-B3FC-41E9-9C6A-8F9E86BF2D21}" srcOrd="3" destOrd="0" presId="urn:microsoft.com/office/officeart/2005/8/layout/radial4"/>
    <dgm:cxn modelId="{493D7CB1-BBE5-41F3-889C-CC03D8BD367C}" type="presParOf" srcId="{BA647974-8A60-499C-9517-FC3C2CDA9B9D}" destId="{FC3FDEED-6F93-430E-AF92-889623E534F2}" srcOrd="4" destOrd="0" presId="urn:microsoft.com/office/officeart/2005/8/layout/radial4"/>
    <dgm:cxn modelId="{1192408D-D54F-4463-A19F-922796C0CB96}" type="presParOf" srcId="{BA647974-8A60-499C-9517-FC3C2CDA9B9D}" destId="{0DD42AF6-BADC-4FE6-B8FA-FC822727D7ED}" srcOrd="5" destOrd="0" presId="urn:microsoft.com/office/officeart/2005/8/layout/radial4"/>
    <dgm:cxn modelId="{96FF49A3-2D42-40C1-A9D0-59223C42A154}" type="presParOf" srcId="{BA647974-8A60-499C-9517-FC3C2CDA9B9D}" destId="{5C7678CE-2605-4767-A0A4-34759E006806}" srcOrd="6" destOrd="0" presId="urn:microsoft.com/office/officeart/2005/8/layout/radial4"/>
    <dgm:cxn modelId="{FA8C5E34-C9D2-44DA-A1EC-08D8B12590AE}" type="presParOf" srcId="{BA647974-8A60-499C-9517-FC3C2CDA9B9D}" destId="{32FAFD6D-7AB9-459A-86CA-68453EFBF296}" srcOrd="7" destOrd="0" presId="urn:microsoft.com/office/officeart/2005/8/layout/radial4"/>
    <dgm:cxn modelId="{F4A779C3-28D8-4C61-A97E-772496BD6BC6}" type="presParOf" srcId="{BA647974-8A60-499C-9517-FC3C2CDA9B9D}" destId="{F8FD753D-7DF7-4176-A4CD-B118EE03D94F}" srcOrd="8" destOrd="0" presId="urn:microsoft.com/office/officeart/2005/8/layout/radial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26B1040-1DD5-498F-A42B-5D4BD79EB206}"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US"/>
        </a:p>
      </dgm:t>
    </dgm:pt>
    <dgm:pt modelId="{AF20B0F8-F114-4D10-951A-2400295A0121}">
      <dgm:prSet phldrT="[Text]"/>
      <dgm:spPr/>
      <dgm:t>
        <a:bodyPr/>
        <a:lstStyle/>
        <a:p>
          <a:r>
            <a:rPr lang="en-US" dirty="0" smtClean="0"/>
            <a:t>Curriculum</a:t>
          </a:r>
          <a:endParaRPr lang="en-US" dirty="0"/>
        </a:p>
      </dgm:t>
    </dgm:pt>
    <dgm:pt modelId="{D1CEEC45-4A8B-4C89-BA58-5434BB6C7AD3}" type="parTrans" cxnId="{7A3FDEDE-B9A2-49BC-A0F1-9CF90C294B7A}">
      <dgm:prSet/>
      <dgm:spPr/>
      <dgm:t>
        <a:bodyPr/>
        <a:lstStyle/>
        <a:p>
          <a:endParaRPr lang="en-US"/>
        </a:p>
      </dgm:t>
    </dgm:pt>
    <dgm:pt modelId="{EB870ACF-5B7C-49AC-A3BB-FBE4E1E667A1}" type="sibTrans" cxnId="{7A3FDEDE-B9A2-49BC-A0F1-9CF90C294B7A}">
      <dgm:prSet/>
      <dgm:spPr/>
      <dgm:t>
        <a:bodyPr/>
        <a:lstStyle/>
        <a:p>
          <a:endParaRPr lang="en-US"/>
        </a:p>
      </dgm:t>
    </dgm:pt>
    <dgm:pt modelId="{508E2EDD-884A-4800-9FB5-902F0FBB59D1}">
      <dgm:prSet phldrT="[Text]"/>
      <dgm:spPr/>
      <dgm:t>
        <a:bodyPr/>
        <a:lstStyle/>
        <a:p>
          <a:r>
            <a:rPr lang="en-GB" dirty="0" smtClean="0"/>
            <a:t>Enterprise troopers also abides to the curriculum as it helps towards the literacy and numeracy framework by providing real life situation when developing plans. For example budgeting, discussing ideas with the their team and being aware of a time scale they have to work on (Big Ideas Wales, 2016)</a:t>
          </a:r>
          <a:endParaRPr lang="en-US" dirty="0"/>
        </a:p>
      </dgm:t>
    </dgm:pt>
    <dgm:pt modelId="{94123D74-DD94-4E1F-A786-24DFB27F5D00}" type="parTrans" cxnId="{2AC8346B-2F65-4B11-A3F8-506D894A3C91}">
      <dgm:prSet/>
      <dgm:spPr/>
      <dgm:t>
        <a:bodyPr/>
        <a:lstStyle/>
        <a:p>
          <a:endParaRPr lang="en-US"/>
        </a:p>
      </dgm:t>
    </dgm:pt>
    <dgm:pt modelId="{8D80BE7E-5F79-4A77-90BC-095F7EF244E1}" type="sibTrans" cxnId="{2AC8346B-2F65-4B11-A3F8-506D894A3C91}">
      <dgm:prSet/>
      <dgm:spPr/>
      <dgm:t>
        <a:bodyPr/>
        <a:lstStyle/>
        <a:p>
          <a:endParaRPr lang="en-US"/>
        </a:p>
      </dgm:t>
    </dgm:pt>
    <dgm:pt modelId="{929F17CB-3DD3-47AA-8AA0-3A658BB03857}">
      <dgm:prSet phldrT="[Text]"/>
      <dgm:spPr/>
      <dgm:t>
        <a:bodyPr/>
        <a:lstStyle/>
        <a:p>
          <a:r>
            <a:rPr lang="en-US" dirty="0" smtClean="0"/>
            <a:t>Successful Futures</a:t>
          </a:r>
          <a:endParaRPr lang="en-US" dirty="0"/>
        </a:p>
      </dgm:t>
    </dgm:pt>
    <dgm:pt modelId="{9858CFC8-F7B4-4F07-AA10-EF028188A2B0}" type="parTrans" cxnId="{051B94BB-EE6C-4448-9C29-C56B53820205}">
      <dgm:prSet/>
      <dgm:spPr/>
      <dgm:t>
        <a:bodyPr/>
        <a:lstStyle/>
        <a:p>
          <a:endParaRPr lang="en-US"/>
        </a:p>
      </dgm:t>
    </dgm:pt>
    <dgm:pt modelId="{B82439A6-68A7-4016-B9C3-6A26DF382ACC}" type="sibTrans" cxnId="{051B94BB-EE6C-4448-9C29-C56B53820205}">
      <dgm:prSet/>
      <dgm:spPr/>
      <dgm:t>
        <a:bodyPr/>
        <a:lstStyle/>
        <a:p>
          <a:endParaRPr lang="en-US"/>
        </a:p>
      </dgm:t>
    </dgm:pt>
    <dgm:pt modelId="{49B4CAFD-5A90-41CA-8C31-BCA685994C02}">
      <dgm:prSet phldrT="[Text]" custT="1"/>
      <dgm:spPr/>
      <dgm:t>
        <a:bodyPr/>
        <a:lstStyle/>
        <a:p>
          <a:r>
            <a:rPr lang="en-US" sz="2600" dirty="0" smtClean="0"/>
            <a:t>Successful futures incorporates the idea of creativity as it accentuates on the importance of making individuals more well rounded while they a  </a:t>
          </a:r>
        </a:p>
        <a:p>
          <a:endParaRPr lang="en-US" sz="2600" dirty="0" smtClean="0"/>
        </a:p>
        <a:p>
          <a:r>
            <a:rPr lang="en-US" sz="2600" dirty="0" smtClean="0"/>
            <a:t>(Donaldson, 2015)</a:t>
          </a:r>
        </a:p>
      </dgm:t>
    </dgm:pt>
    <dgm:pt modelId="{EC2373C9-BF41-4E6C-8E9C-F81402E670E4}" type="parTrans" cxnId="{4B74133B-820B-40C0-A3BD-ACDD8D7B3437}">
      <dgm:prSet/>
      <dgm:spPr/>
      <dgm:t>
        <a:bodyPr/>
        <a:lstStyle/>
        <a:p>
          <a:endParaRPr lang="en-US"/>
        </a:p>
      </dgm:t>
    </dgm:pt>
    <dgm:pt modelId="{1873D9F9-1D37-400A-B605-309679C84355}" type="sibTrans" cxnId="{4B74133B-820B-40C0-A3BD-ACDD8D7B3437}">
      <dgm:prSet/>
      <dgm:spPr/>
      <dgm:t>
        <a:bodyPr/>
        <a:lstStyle/>
        <a:p>
          <a:endParaRPr lang="en-US"/>
        </a:p>
      </dgm:t>
    </dgm:pt>
    <dgm:pt modelId="{1D1D5937-D7B5-49E6-BC61-EE9FCE42DA52}" type="pres">
      <dgm:prSet presAssocID="{E26B1040-1DD5-498F-A42B-5D4BD79EB206}" presName="Name0" presStyleCnt="0">
        <dgm:presLayoutVars>
          <dgm:dir/>
          <dgm:animLvl val="lvl"/>
          <dgm:resizeHandles val="exact"/>
        </dgm:presLayoutVars>
      </dgm:prSet>
      <dgm:spPr/>
    </dgm:pt>
    <dgm:pt modelId="{7405DC09-F2E6-4156-8025-A4ECE9E1D491}" type="pres">
      <dgm:prSet presAssocID="{AF20B0F8-F114-4D10-951A-2400295A0121}" presName="compositeNode" presStyleCnt="0">
        <dgm:presLayoutVars>
          <dgm:bulletEnabled val="1"/>
        </dgm:presLayoutVars>
      </dgm:prSet>
      <dgm:spPr/>
    </dgm:pt>
    <dgm:pt modelId="{2A23AE97-1244-4389-BC54-03FE8E2C9F69}" type="pres">
      <dgm:prSet presAssocID="{AF20B0F8-F114-4D10-951A-2400295A0121}" presName="bgRect" presStyleLbl="node1" presStyleIdx="0" presStyleCnt="2"/>
      <dgm:spPr/>
      <dgm:t>
        <a:bodyPr/>
        <a:lstStyle/>
        <a:p>
          <a:endParaRPr lang="en-US"/>
        </a:p>
      </dgm:t>
    </dgm:pt>
    <dgm:pt modelId="{B54F15EF-A767-4576-AD23-68D112BA664D}" type="pres">
      <dgm:prSet presAssocID="{AF20B0F8-F114-4D10-951A-2400295A0121}" presName="parentNode" presStyleLbl="node1" presStyleIdx="0" presStyleCnt="2">
        <dgm:presLayoutVars>
          <dgm:chMax val="0"/>
          <dgm:bulletEnabled val="1"/>
        </dgm:presLayoutVars>
      </dgm:prSet>
      <dgm:spPr/>
      <dgm:t>
        <a:bodyPr/>
        <a:lstStyle/>
        <a:p>
          <a:endParaRPr lang="en-US"/>
        </a:p>
      </dgm:t>
    </dgm:pt>
    <dgm:pt modelId="{1232A728-7670-4FBB-85D7-A3F1892D7E16}" type="pres">
      <dgm:prSet presAssocID="{AF20B0F8-F114-4D10-951A-2400295A0121}" presName="childNode" presStyleLbl="node1" presStyleIdx="0" presStyleCnt="2">
        <dgm:presLayoutVars>
          <dgm:bulletEnabled val="1"/>
        </dgm:presLayoutVars>
      </dgm:prSet>
      <dgm:spPr/>
      <dgm:t>
        <a:bodyPr/>
        <a:lstStyle/>
        <a:p>
          <a:endParaRPr lang="en-US"/>
        </a:p>
      </dgm:t>
    </dgm:pt>
    <dgm:pt modelId="{6F6F12D4-206E-4CBC-94CC-FF54C3F6B826}" type="pres">
      <dgm:prSet presAssocID="{EB870ACF-5B7C-49AC-A3BB-FBE4E1E667A1}" presName="hSp" presStyleCnt="0"/>
      <dgm:spPr/>
    </dgm:pt>
    <dgm:pt modelId="{21F8B9CE-5252-4103-AB9C-8F00524F69DD}" type="pres">
      <dgm:prSet presAssocID="{EB870ACF-5B7C-49AC-A3BB-FBE4E1E667A1}" presName="vProcSp" presStyleCnt="0"/>
      <dgm:spPr/>
    </dgm:pt>
    <dgm:pt modelId="{2D92451B-B5D5-48A9-A502-26F0DD642EE0}" type="pres">
      <dgm:prSet presAssocID="{EB870ACF-5B7C-49AC-A3BB-FBE4E1E667A1}" presName="vSp1" presStyleCnt="0"/>
      <dgm:spPr/>
    </dgm:pt>
    <dgm:pt modelId="{CFA0DC28-4D5A-4C80-B91A-81372BE398E7}" type="pres">
      <dgm:prSet presAssocID="{EB870ACF-5B7C-49AC-A3BB-FBE4E1E667A1}" presName="simulatedConn" presStyleLbl="solidFgAcc1" presStyleIdx="0" presStyleCnt="1"/>
      <dgm:spPr/>
    </dgm:pt>
    <dgm:pt modelId="{D80FFE6D-E6BC-4304-AC7A-32B860F4A588}" type="pres">
      <dgm:prSet presAssocID="{EB870ACF-5B7C-49AC-A3BB-FBE4E1E667A1}" presName="vSp2" presStyleCnt="0"/>
      <dgm:spPr/>
    </dgm:pt>
    <dgm:pt modelId="{91C960FA-FD3A-4F7D-B2B4-1F727027DD8D}" type="pres">
      <dgm:prSet presAssocID="{EB870ACF-5B7C-49AC-A3BB-FBE4E1E667A1}" presName="sibTrans" presStyleCnt="0"/>
      <dgm:spPr/>
    </dgm:pt>
    <dgm:pt modelId="{F75E3647-C1AD-429A-A750-5E7DDD14C8AA}" type="pres">
      <dgm:prSet presAssocID="{929F17CB-3DD3-47AA-8AA0-3A658BB03857}" presName="compositeNode" presStyleCnt="0">
        <dgm:presLayoutVars>
          <dgm:bulletEnabled val="1"/>
        </dgm:presLayoutVars>
      </dgm:prSet>
      <dgm:spPr/>
    </dgm:pt>
    <dgm:pt modelId="{DBBC91E6-193A-4341-A665-73FF8B9C8EF8}" type="pres">
      <dgm:prSet presAssocID="{929F17CB-3DD3-47AA-8AA0-3A658BB03857}" presName="bgRect" presStyleLbl="node1" presStyleIdx="1" presStyleCnt="2" custLinFactNeighborX="-1750" custLinFactNeighborY="-7641"/>
      <dgm:spPr/>
    </dgm:pt>
    <dgm:pt modelId="{85188957-AF27-4EBF-A35B-06BC93610A46}" type="pres">
      <dgm:prSet presAssocID="{929F17CB-3DD3-47AA-8AA0-3A658BB03857}" presName="parentNode" presStyleLbl="node1" presStyleIdx="1" presStyleCnt="2">
        <dgm:presLayoutVars>
          <dgm:chMax val="0"/>
          <dgm:bulletEnabled val="1"/>
        </dgm:presLayoutVars>
      </dgm:prSet>
      <dgm:spPr/>
    </dgm:pt>
    <dgm:pt modelId="{B8D45A4E-2C32-453B-A00C-385E806C0238}" type="pres">
      <dgm:prSet presAssocID="{929F17CB-3DD3-47AA-8AA0-3A658BB03857}" presName="childNode" presStyleLbl="node1" presStyleIdx="1" presStyleCnt="2">
        <dgm:presLayoutVars>
          <dgm:bulletEnabled val="1"/>
        </dgm:presLayoutVars>
      </dgm:prSet>
      <dgm:spPr/>
      <dgm:t>
        <a:bodyPr/>
        <a:lstStyle/>
        <a:p>
          <a:endParaRPr lang="en-US"/>
        </a:p>
      </dgm:t>
    </dgm:pt>
  </dgm:ptLst>
  <dgm:cxnLst>
    <dgm:cxn modelId="{D93903DB-6D61-45D2-9640-2C5AB4F0268D}" type="presOf" srcId="{AF20B0F8-F114-4D10-951A-2400295A0121}" destId="{B54F15EF-A767-4576-AD23-68D112BA664D}" srcOrd="1" destOrd="0" presId="urn:microsoft.com/office/officeart/2005/8/layout/hProcess7"/>
    <dgm:cxn modelId="{F3951DAB-A761-4EED-9155-F4890624175E}" type="presOf" srcId="{E26B1040-1DD5-498F-A42B-5D4BD79EB206}" destId="{1D1D5937-D7B5-49E6-BC61-EE9FCE42DA52}" srcOrd="0" destOrd="0" presId="urn:microsoft.com/office/officeart/2005/8/layout/hProcess7"/>
    <dgm:cxn modelId="{7A3FDEDE-B9A2-49BC-A0F1-9CF90C294B7A}" srcId="{E26B1040-1DD5-498F-A42B-5D4BD79EB206}" destId="{AF20B0F8-F114-4D10-951A-2400295A0121}" srcOrd="0" destOrd="0" parTransId="{D1CEEC45-4A8B-4C89-BA58-5434BB6C7AD3}" sibTransId="{EB870ACF-5B7C-49AC-A3BB-FBE4E1E667A1}"/>
    <dgm:cxn modelId="{AD44D50E-D407-448F-AE16-805AA46B548B}" type="presOf" srcId="{929F17CB-3DD3-47AA-8AA0-3A658BB03857}" destId="{DBBC91E6-193A-4341-A665-73FF8B9C8EF8}" srcOrd="0" destOrd="0" presId="urn:microsoft.com/office/officeart/2005/8/layout/hProcess7"/>
    <dgm:cxn modelId="{18EB183F-1917-4A5C-93DC-D0CCEB5B9D0E}" type="presOf" srcId="{AF20B0F8-F114-4D10-951A-2400295A0121}" destId="{2A23AE97-1244-4389-BC54-03FE8E2C9F69}" srcOrd="0" destOrd="0" presId="urn:microsoft.com/office/officeart/2005/8/layout/hProcess7"/>
    <dgm:cxn modelId="{A279DB4A-BA69-41F8-AA80-8485F260AC2E}" type="presOf" srcId="{929F17CB-3DD3-47AA-8AA0-3A658BB03857}" destId="{85188957-AF27-4EBF-A35B-06BC93610A46}" srcOrd="1" destOrd="0" presId="urn:microsoft.com/office/officeart/2005/8/layout/hProcess7"/>
    <dgm:cxn modelId="{4B74133B-820B-40C0-A3BD-ACDD8D7B3437}" srcId="{929F17CB-3DD3-47AA-8AA0-3A658BB03857}" destId="{49B4CAFD-5A90-41CA-8C31-BCA685994C02}" srcOrd="0" destOrd="0" parTransId="{EC2373C9-BF41-4E6C-8E9C-F81402E670E4}" sibTransId="{1873D9F9-1D37-400A-B605-309679C84355}"/>
    <dgm:cxn modelId="{E4F8E1DA-02AB-4798-9A5E-E07FCC1661B2}" type="presOf" srcId="{508E2EDD-884A-4800-9FB5-902F0FBB59D1}" destId="{1232A728-7670-4FBB-85D7-A3F1892D7E16}" srcOrd="0" destOrd="0" presId="urn:microsoft.com/office/officeart/2005/8/layout/hProcess7"/>
    <dgm:cxn modelId="{A100C69A-CEE0-4FC5-B986-77AC57ED98CD}" type="presOf" srcId="{49B4CAFD-5A90-41CA-8C31-BCA685994C02}" destId="{B8D45A4E-2C32-453B-A00C-385E806C0238}" srcOrd="0" destOrd="0" presId="urn:microsoft.com/office/officeart/2005/8/layout/hProcess7"/>
    <dgm:cxn modelId="{2AC8346B-2F65-4B11-A3F8-506D894A3C91}" srcId="{AF20B0F8-F114-4D10-951A-2400295A0121}" destId="{508E2EDD-884A-4800-9FB5-902F0FBB59D1}" srcOrd="0" destOrd="0" parTransId="{94123D74-DD94-4E1F-A786-24DFB27F5D00}" sibTransId="{8D80BE7E-5F79-4A77-90BC-095F7EF244E1}"/>
    <dgm:cxn modelId="{051B94BB-EE6C-4448-9C29-C56B53820205}" srcId="{E26B1040-1DD5-498F-A42B-5D4BD79EB206}" destId="{929F17CB-3DD3-47AA-8AA0-3A658BB03857}" srcOrd="1" destOrd="0" parTransId="{9858CFC8-F7B4-4F07-AA10-EF028188A2B0}" sibTransId="{B82439A6-68A7-4016-B9C3-6A26DF382ACC}"/>
    <dgm:cxn modelId="{147B6A17-B574-47A3-934D-3438D7561F9A}" type="presParOf" srcId="{1D1D5937-D7B5-49E6-BC61-EE9FCE42DA52}" destId="{7405DC09-F2E6-4156-8025-A4ECE9E1D491}" srcOrd="0" destOrd="0" presId="urn:microsoft.com/office/officeart/2005/8/layout/hProcess7"/>
    <dgm:cxn modelId="{A31C7692-7692-4DB9-84FC-C215BE5C03B2}" type="presParOf" srcId="{7405DC09-F2E6-4156-8025-A4ECE9E1D491}" destId="{2A23AE97-1244-4389-BC54-03FE8E2C9F69}" srcOrd="0" destOrd="0" presId="urn:microsoft.com/office/officeart/2005/8/layout/hProcess7"/>
    <dgm:cxn modelId="{76E38B73-47F9-4538-A6FB-C38A3A656DB6}" type="presParOf" srcId="{7405DC09-F2E6-4156-8025-A4ECE9E1D491}" destId="{B54F15EF-A767-4576-AD23-68D112BA664D}" srcOrd="1" destOrd="0" presId="urn:microsoft.com/office/officeart/2005/8/layout/hProcess7"/>
    <dgm:cxn modelId="{37DF23E7-EE33-483F-80A7-FD74CA3552CC}" type="presParOf" srcId="{7405DC09-F2E6-4156-8025-A4ECE9E1D491}" destId="{1232A728-7670-4FBB-85D7-A3F1892D7E16}" srcOrd="2" destOrd="0" presId="urn:microsoft.com/office/officeart/2005/8/layout/hProcess7"/>
    <dgm:cxn modelId="{F772961B-E50C-4ECC-BB05-39854525CD19}" type="presParOf" srcId="{1D1D5937-D7B5-49E6-BC61-EE9FCE42DA52}" destId="{6F6F12D4-206E-4CBC-94CC-FF54C3F6B826}" srcOrd="1" destOrd="0" presId="urn:microsoft.com/office/officeart/2005/8/layout/hProcess7"/>
    <dgm:cxn modelId="{AAAFFF68-BDBD-4F89-820A-30D8CA4E1A5C}" type="presParOf" srcId="{1D1D5937-D7B5-49E6-BC61-EE9FCE42DA52}" destId="{21F8B9CE-5252-4103-AB9C-8F00524F69DD}" srcOrd="2" destOrd="0" presId="urn:microsoft.com/office/officeart/2005/8/layout/hProcess7"/>
    <dgm:cxn modelId="{39AD326E-84F5-43E0-B028-B4ABEED9F47E}" type="presParOf" srcId="{21F8B9CE-5252-4103-AB9C-8F00524F69DD}" destId="{2D92451B-B5D5-48A9-A502-26F0DD642EE0}" srcOrd="0" destOrd="0" presId="urn:microsoft.com/office/officeart/2005/8/layout/hProcess7"/>
    <dgm:cxn modelId="{31307114-6655-43EE-973A-53167FC49DD7}" type="presParOf" srcId="{21F8B9CE-5252-4103-AB9C-8F00524F69DD}" destId="{CFA0DC28-4D5A-4C80-B91A-81372BE398E7}" srcOrd="1" destOrd="0" presId="urn:microsoft.com/office/officeart/2005/8/layout/hProcess7"/>
    <dgm:cxn modelId="{B877D925-2AC6-4E3C-97C7-40CD73A6733A}" type="presParOf" srcId="{21F8B9CE-5252-4103-AB9C-8F00524F69DD}" destId="{D80FFE6D-E6BC-4304-AC7A-32B860F4A588}" srcOrd="2" destOrd="0" presId="urn:microsoft.com/office/officeart/2005/8/layout/hProcess7"/>
    <dgm:cxn modelId="{C0B035DC-2229-4036-AD2B-45EF9329E03C}" type="presParOf" srcId="{1D1D5937-D7B5-49E6-BC61-EE9FCE42DA52}" destId="{91C960FA-FD3A-4F7D-B2B4-1F727027DD8D}" srcOrd="3" destOrd="0" presId="urn:microsoft.com/office/officeart/2005/8/layout/hProcess7"/>
    <dgm:cxn modelId="{9DD6161D-8116-41F9-85F4-BB9212092F4A}" type="presParOf" srcId="{1D1D5937-D7B5-49E6-BC61-EE9FCE42DA52}" destId="{F75E3647-C1AD-429A-A750-5E7DDD14C8AA}" srcOrd="4" destOrd="0" presId="urn:microsoft.com/office/officeart/2005/8/layout/hProcess7"/>
    <dgm:cxn modelId="{D7E49EE1-C4CC-4E52-91BC-18FAEB0D1158}" type="presParOf" srcId="{F75E3647-C1AD-429A-A750-5E7DDD14C8AA}" destId="{DBBC91E6-193A-4341-A665-73FF8B9C8EF8}" srcOrd="0" destOrd="0" presId="urn:microsoft.com/office/officeart/2005/8/layout/hProcess7"/>
    <dgm:cxn modelId="{68C739ED-5D8D-44B5-A19C-FFC073CA20CD}" type="presParOf" srcId="{F75E3647-C1AD-429A-A750-5E7DDD14C8AA}" destId="{85188957-AF27-4EBF-A35B-06BC93610A46}" srcOrd="1" destOrd="0" presId="urn:microsoft.com/office/officeart/2005/8/layout/hProcess7"/>
    <dgm:cxn modelId="{74ED2F22-B578-4C32-932A-7EF0D5F3CF9D}" type="presParOf" srcId="{F75E3647-C1AD-429A-A750-5E7DDD14C8AA}" destId="{B8D45A4E-2C32-453B-A00C-385E806C0238}" srcOrd="2" destOrd="0" presId="urn:microsoft.com/office/officeart/2005/8/layout/hProcess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F2CC51-1C92-45B0-B6B7-F55195E46A87}">
      <dsp:nvSpPr>
        <dsp:cNvPr id="0" name=""/>
        <dsp:cNvSpPr/>
      </dsp:nvSpPr>
      <dsp:spPr>
        <a:xfrm rot="5400000">
          <a:off x="-189231" y="174143"/>
          <a:ext cx="1124681" cy="78727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smtClean="0"/>
            <a:t>Stage 1</a:t>
          </a:r>
          <a:endParaRPr lang="en-US" sz="1600" kern="1200" dirty="0"/>
        </a:p>
      </dsp:txBody>
      <dsp:txXfrm rot="-5400000">
        <a:off x="-20528" y="399080"/>
        <a:ext cx="787277" cy="337404"/>
      </dsp:txXfrm>
    </dsp:sp>
    <dsp:sp modelId="{CF8D5FE2-4A19-405D-BAF7-83C7255B9ECA}">
      <dsp:nvSpPr>
        <dsp:cNvPr id="0" name=""/>
        <dsp:cNvSpPr/>
      </dsp:nvSpPr>
      <dsp:spPr>
        <a:xfrm rot="5400000">
          <a:off x="5214588" y="-4442398"/>
          <a:ext cx="731043" cy="9626722"/>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smtClean="0"/>
            <a:t>The teams must talk about the activities that are in the school or the initiative that will be seen in the future in</a:t>
          </a:r>
          <a:endParaRPr lang="en-US" sz="2400" kern="1200" dirty="0"/>
        </a:p>
      </dsp:txBody>
      <dsp:txXfrm rot="-5400000">
        <a:off x="766749" y="41128"/>
        <a:ext cx="9591035" cy="659669"/>
      </dsp:txXfrm>
    </dsp:sp>
    <dsp:sp modelId="{7AE157D5-D890-4330-ADF8-8697F33BC8F7}">
      <dsp:nvSpPr>
        <dsp:cNvPr id="0" name=""/>
        <dsp:cNvSpPr/>
      </dsp:nvSpPr>
      <dsp:spPr>
        <a:xfrm rot="5400000">
          <a:off x="-189231" y="1159026"/>
          <a:ext cx="1124681" cy="78727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smtClean="0"/>
            <a:t>Stage 2</a:t>
          </a:r>
          <a:endParaRPr lang="en-US" sz="1600" kern="1200" dirty="0"/>
        </a:p>
      </dsp:txBody>
      <dsp:txXfrm rot="-5400000">
        <a:off x="-20528" y="1383963"/>
        <a:ext cx="787277" cy="337404"/>
      </dsp:txXfrm>
    </dsp:sp>
    <dsp:sp modelId="{C5CC39FA-7CF7-4615-88B4-1F71EC2D911C}">
      <dsp:nvSpPr>
        <dsp:cNvPr id="0" name=""/>
        <dsp:cNvSpPr/>
      </dsp:nvSpPr>
      <dsp:spPr>
        <a:xfrm rot="5400000">
          <a:off x="5214588" y="-3457515"/>
          <a:ext cx="731043" cy="9626722"/>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smtClean="0"/>
            <a:t>Submission. One entry from either/or the Foundation phase or key stage 2</a:t>
          </a:r>
          <a:endParaRPr lang="en-US" sz="2400" kern="1200" dirty="0"/>
        </a:p>
      </dsp:txBody>
      <dsp:txXfrm rot="-5400000">
        <a:off x="766749" y="1026011"/>
        <a:ext cx="9591035" cy="659669"/>
      </dsp:txXfrm>
    </dsp:sp>
    <dsp:sp modelId="{78B197E1-C6C1-44B0-92EF-7ECE27CB03E0}">
      <dsp:nvSpPr>
        <dsp:cNvPr id="0" name=""/>
        <dsp:cNvSpPr/>
      </dsp:nvSpPr>
      <dsp:spPr>
        <a:xfrm rot="5400000">
          <a:off x="-189231" y="2259709"/>
          <a:ext cx="1124681" cy="78727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smtClean="0"/>
            <a:t>Stage 3</a:t>
          </a:r>
          <a:endParaRPr lang="en-US" sz="1600" kern="1200" dirty="0"/>
        </a:p>
      </dsp:txBody>
      <dsp:txXfrm rot="-5400000">
        <a:off x="-20528" y="2484646"/>
        <a:ext cx="787277" cy="337404"/>
      </dsp:txXfrm>
    </dsp:sp>
    <dsp:sp modelId="{E5E8AE24-782A-4F3D-8E0A-633D5DE98739}">
      <dsp:nvSpPr>
        <dsp:cNvPr id="0" name=""/>
        <dsp:cNvSpPr/>
      </dsp:nvSpPr>
      <dsp:spPr>
        <a:xfrm rot="5400000">
          <a:off x="5098787" y="-2397890"/>
          <a:ext cx="962645" cy="9708838"/>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smtClean="0"/>
            <a:t>Regional finals, </a:t>
          </a:r>
          <a:r>
            <a:rPr lang="en-GB" sz="2400" kern="1200" dirty="0" smtClean="0"/>
            <a:t>the regional finals where judges will decide who will go on to the national final. If not selected schools in this stage will still be awarded a bronze award.</a:t>
          </a:r>
          <a:r>
            <a:rPr lang="en-US" sz="2400" kern="1200" dirty="0" smtClean="0"/>
            <a:t> </a:t>
          </a:r>
          <a:endParaRPr lang="en-US" sz="2400" kern="1200" dirty="0"/>
        </a:p>
      </dsp:txBody>
      <dsp:txXfrm rot="-5400000">
        <a:off x="725691" y="2022198"/>
        <a:ext cx="9661846" cy="868661"/>
      </dsp:txXfrm>
    </dsp:sp>
    <dsp:sp modelId="{B2E91379-8A83-4DA3-AD98-D9F82C8750A5}">
      <dsp:nvSpPr>
        <dsp:cNvPr id="0" name=""/>
        <dsp:cNvSpPr/>
      </dsp:nvSpPr>
      <dsp:spPr>
        <a:xfrm rot="5400000">
          <a:off x="-189231" y="3348111"/>
          <a:ext cx="1124681" cy="78727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smtClean="0"/>
            <a:t>Stage 4</a:t>
          </a:r>
          <a:endParaRPr lang="en-US" sz="1600" kern="1200" dirty="0"/>
        </a:p>
      </dsp:txBody>
      <dsp:txXfrm rot="-5400000">
        <a:off x="-20528" y="3573048"/>
        <a:ext cx="787277" cy="337404"/>
      </dsp:txXfrm>
    </dsp:sp>
    <dsp:sp modelId="{FB792EAC-28BA-4988-8D7B-375BEFBEFF01}">
      <dsp:nvSpPr>
        <dsp:cNvPr id="0" name=""/>
        <dsp:cNvSpPr/>
      </dsp:nvSpPr>
      <dsp:spPr>
        <a:xfrm rot="5400000">
          <a:off x="5111068" y="-1267563"/>
          <a:ext cx="938082" cy="9624989"/>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6464" tIns="13970" rIns="13970" bIns="13970" numCol="1" spcCol="1270" anchor="ctr" anchorCtr="0">
          <a:noAutofit/>
        </a:bodyPr>
        <a:lstStyle/>
        <a:p>
          <a:pPr marL="228600" lvl="1" indent="-228600" algn="l" defTabSz="977900">
            <a:lnSpc>
              <a:spcPct val="90000"/>
            </a:lnSpc>
            <a:spcBef>
              <a:spcPct val="0"/>
            </a:spcBef>
            <a:spcAft>
              <a:spcPct val="15000"/>
            </a:spcAft>
            <a:buChar char="••"/>
          </a:pPr>
          <a:r>
            <a:rPr lang="en-GB" sz="2200" kern="1200" dirty="0" smtClean="0"/>
            <a:t>Welsh national finals. This is an event that celebrates the high level of thought and development of entrepreneurial thinking in young minds. A Platinum award is given to the winner  </a:t>
          </a:r>
          <a:endParaRPr lang="en-US" sz="2200" kern="1200" dirty="0"/>
        </a:p>
      </dsp:txBody>
      <dsp:txXfrm rot="-5400000">
        <a:off x="767615" y="3121683"/>
        <a:ext cx="9579196" cy="8464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5C9421-EC75-4A67-BE77-626BD02FDE83}">
      <dsp:nvSpPr>
        <dsp:cNvPr id="0" name=""/>
        <dsp:cNvSpPr/>
      </dsp:nvSpPr>
      <dsp:spPr>
        <a:xfrm>
          <a:off x="0" y="0"/>
          <a:ext cx="11161487" cy="1763486"/>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DFD1DE9-AE59-42EB-8562-A5EE9A5B8E75}">
      <dsp:nvSpPr>
        <dsp:cNvPr id="0" name=""/>
        <dsp:cNvSpPr/>
      </dsp:nvSpPr>
      <dsp:spPr>
        <a:xfrm>
          <a:off x="337918" y="48849"/>
          <a:ext cx="2438523" cy="1665787"/>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8869469-E577-4DFB-BD3B-3972C9326964}">
      <dsp:nvSpPr>
        <dsp:cNvPr id="0" name=""/>
        <dsp:cNvSpPr/>
      </dsp:nvSpPr>
      <dsp:spPr>
        <a:xfrm rot="10800000">
          <a:off x="363693" y="1763486"/>
          <a:ext cx="2438523" cy="2155371"/>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t" anchorCtr="0">
          <a:noAutofit/>
        </a:bodyPr>
        <a:lstStyle/>
        <a:p>
          <a:pPr lvl="0" algn="ctr" defTabSz="711200">
            <a:lnSpc>
              <a:spcPct val="90000"/>
            </a:lnSpc>
            <a:spcBef>
              <a:spcPct val="0"/>
            </a:spcBef>
            <a:spcAft>
              <a:spcPct val="35000"/>
            </a:spcAft>
          </a:pPr>
          <a:r>
            <a:rPr lang="en-US" sz="1600" kern="1200" dirty="0" smtClean="0"/>
            <a:t>Attitude.</a:t>
          </a:r>
        </a:p>
        <a:p>
          <a:pPr lvl="0" algn="ctr" defTabSz="711200">
            <a:lnSpc>
              <a:spcPct val="90000"/>
            </a:lnSpc>
            <a:spcBef>
              <a:spcPct val="0"/>
            </a:spcBef>
            <a:spcAft>
              <a:spcPct val="35000"/>
            </a:spcAft>
          </a:pPr>
          <a:r>
            <a:rPr lang="en-GB" sz="1600" kern="1200" dirty="0" smtClean="0"/>
            <a:t>Amy who represents Attitude involves qualities such as having a good sense of determination, being competitive, and aspirational. </a:t>
          </a:r>
          <a:r>
            <a:rPr lang="en-US" sz="1600" kern="1200" dirty="0" smtClean="0"/>
            <a:t> </a:t>
          </a:r>
        </a:p>
        <a:p>
          <a:pPr lvl="0" algn="ctr" defTabSz="711200">
            <a:lnSpc>
              <a:spcPct val="90000"/>
            </a:lnSpc>
            <a:spcBef>
              <a:spcPct val="0"/>
            </a:spcBef>
            <a:spcAft>
              <a:spcPct val="35000"/>
            </a:spcAft>
          </a:pPr>
          <a:endParaRPr lang="en-US" sz="1200" kern="1200" dirty="0"/>
        </a:p>
      </dsp:txBody>
      <dsp:txXfrm rot="10800000">
        <a:off x="429978" y="1763486"/>
        <a:ext cx="2305953" cy="2089086"/>
      </dsp:txXfrm>
    </dsp:sp>
    <dsp:sp modelId="{B03BAEB2-9C9A-44F3-81FB-8FFB936B6FB2}">
      <dsp:nvSpPr>
        <dsp:cNvPr id="0" name=""/>
        <dsp:cNvSpPr/>
      </dsp:nvSpPr>
      <dsp:spPr>
        <a:xfrm>
          <a:off x="3020294" y="36634"/>
          <a:ext cx="2438523" cy="1690216"/>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E9B3E53-8250-43E4-A0B6-F802B70F1A37}">
      <dsp:nvSpPr>
        <dsp:cNvPr id="0" name=""/>
        <dsp:cNvSpPr/>
      </dsp:nvSpPr>
      <dsp:spPr>
        <a:xfrm rot="10800000">
          <a:off x="3014490" y="1763486"/>
          <a:ext cx="2438523" cy="2155371"/>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t" anchorCtr="0">
          <a:noAutofit/>
        </a:bodyPr>
        <a:lstStyle/>
        <a:p>
          <a:pPr lvl="0" algn="ctr" defTabSz="666750">
            <a:lnSpc>
              <a:spcPct val="90000"/>
            </a:lnSpc>
            <a:spcBef>
              <a:spcPct val="0"/>
            </a:spcBef>
            <a:spcAft>
              <a:spcPct val="35000"/>
            </a:spcAft>
          </a:pPr>
          <a:r>
            <a:rPr lang="en-US" sz="1500" kern="1200" dirty="0" smtClean="0"/>
            <a:t>Creativity. </a:t>
          </a:r>
        </a:p>
        <a:p>
          <a:pPr lvl="0" algn="ctr" defTabSz="666750">
            <a:lnSpc>
              <a:spcPct val="90000"/>
            </a:lnSpc>
            <a:spcBef>
              <a:spcPct val="0"/>
            </a:spcBef>
            <a:spcAft>
              <a:spcPct val="35000"/>
            </a:spcAft>
          </a:pPr>
          <a:r>
            <a:rPr lang="en-GB" sz="1500" kern="1200" dirty="0" smtClean="0"/>
            <a:t>Callum who symbolises creativity which involves individuals coming up with new ideas meaning they have to think </a:t>
          </a:r>
          <a:r>
            <a:rPr lang="en-US" sz="1500" kern="1200" dirty="0" smtClean="0"/>
            <a:t>innovatively </a:t>
          </a:r>
          <a:r>
            <a:rPr lang="en-GB" sz="1500" kern="1200" dirty="0" smtClean="0"/>
            <a:t>and generate new ideas. </a:t>
          </a:r>
        </a:p>
        <a:p>
          <a:pPr lvl="0" algn="ctr" defTabSz="666750">
            <a:lnSpc>
              <a:spcPct val="90000"/>
            </a:lnSpc>
            <a:spcBef>
              <a:spcPct val="0"/>
            </a:spcBef>
            <a:spcAft>
              <a:spcPct val="35000"/>
            </a:spcAft>
          </a:pPr>
          <a:endParaRPr lang="en-US" sz="1800" kern="1200" dirty="0"/>
        </a:p>
      </dsp:txBody>
      <dsp:txXfrm rot="10800000">
        <a:off x="3080775" y="1763486"/>
        <a:ext cx="2305953" cy="2089086"/>
      </dsp:txXfrm>
    </dsp:sp>
    <dsp:sp modelId="{DF82B692-84CE-4A86-9A4C-154D7F3EC1BB}">
      <dsp:nvSpPr>
        <dsp:cNvPr id="0" name=""/>
        <dsp:cNvSpPr/>
      </dsp:nvSpPr>
      <dsp:spPr>
        <a:xfrm>
          <a:off x="5702669" y="61063"/>
          <a:ext cx="2438523" cy="1641358"/>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75E1C17-61F2-494D-A435-DEEE2FBBB340}">
      <dsp:nvSpPr>
        <dsp:cNvPr id="0" name=""/>
        <dsp:cNvSpPr/>
      </dsp:nvSpPr>
      <dsp:spPr>
        <a:xfrm rot="10800000">
          <a:off x="5703328" y="1763486"/>
          <a:ext cx="2438523" cy="2155371"/>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t" anchorCtr="0">
          <a:noAutofit/>
        </a:bodyPr>
        <a:lstStyle/>
        <a:p>
          <a:pPr lvl="0" algn="ctr" defTabSz="666750">
            <a:lnSpc>
              <a:spcPct val="90000"/>
            </a:lnSpc>
            <a:spcBef>
              <a:spcPct val="0"/>
            </a:spcBef>
            <a:spcAft>
              <a:spcPct val="35000"/>
            </a:spcAft>
          </a:pPr>
          <a:r>
            <a:rPr lang="en-US" sz="1500" kern="1200" dirty="0" smtClean="0"/>
            <a:t>Relationships </a:t>
          </a:r>
        </a:p>
        <a:p>
          <a:pPr lvl="0" algn="ctr" defTabSz="666750">
            <a:lnSpc>
              <a:spcPct val="90000"/>
            </a:lnSpc>
            <a:spcBef>
              <a:spcPct val="0"/>
            </a:spcBef>
            <a:spcAft>
              <a:spcPct val="35000"/>
            </a:spcAft>
          </a:pPr>
          <a:endParaRPr lang="en-US" sz="1500" kern="1200" dirty="0"/>
        </a:p>
      </dsp:txBody>
      <dsp:txXfrm rot="10800000">
        <a:off x="5769613" y="1763486"/>
        <a:ext cx="2305953" cy="2089086"/>
      </dsp:txXfrm>
    </dsp:sp>
    <dsp:sp modelId="{9F3C82E8-29D8-45DA-915B-1280A057F307}">
      <dsp:nvSpPr>
        <dsp:cNvPr id="0" name=""/>
        <dsp:cNvSpPr/>
      </dsp:nvSpPr>
      <dsp:spPr>
        <a:xfrm>
          <a:off x="8385045" y="36634"/>
          <a:ext cx="2438523" cy="1690216"/>
        </a:xfrm>
        <a:prstGeom prst="roundRect">
          <a:avLst>
            <a:gd name="adj" fmla="val 10000"/>
          </a:avLst>
        </a:prstGeom>
        <a:blipFill rotWithShape="1">
          <a:blip xmlns:r="http://schemas.openxmlformats.org/officeDocument/2006/relationships" r:embed="rId4"/>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781C374-0DE8-4A31-BDFB-C50B8F1E53C4}">
      <dsp:nvSpPr>
        <dsp:cNvPr id="0" name=""/>
        <dsp:cNvSpPr/>
      </dsp:nvSpPr>
      <dsp:spPr>
        <a:xfrm rot="10800000">
          <a:off x="8381216" y="1711304"/>
          <a:ext cx="2438523" cy="2155371"/>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2280" tIns="462280" rIns="462280" bIns="462280" numCol="1" spcCol="1270" anchor="t" anchorCtr="0">
          <a:noAutofit/>
        </a:bodyPr>
        <a:lstStyle/>
        <a:p>
          <a:pPr lvl="0" algn="ctr" defTabSz="2889250">
            <a:lnSpc>
              <a:spcPct val="90000"/>
            </a:lnSpc>
            <a:spcBef>
              <a:spcPct val="0"/>
            </a:spcBef>
            <a:spcAft>
              <a:spcPct val="35000"/>
            </a:spcAft>
          </a:pPr>
          <a:endParaRPr lang="en-US" sz="6500" kern="1200"/>
        </a:p>
      </dsp:txBody>
      <dsp:txXfrm rot="10800000">
        <a:off x="8447501" y="1711304"/>
        <a:ext cx="2305953" cy="208908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368638-31FF-4B4A-B91E-DCF4BC988302}">
      <dsp:nvSpPr>
        <dsp:cNvPr id="0" name=""/>
        <dsp:cNvSpPr/>
      </dsp:nvSpPr>
      <dsp:spPr>
        <a:xfrm>
          <a:off x="1034578" y="0"/>
          <a:ext cx="5862609" cy="4637312"/>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3A4259-9116-417E-B853-5A245995D5AF}">
      <dsp:nvSpPr>
        <dsp:cNvPr id="0" name=""/>
        <dsp:cNvSpPr/>
      </dsp:nvSpPr>
      <dsp:spPr>
        <a:xfrm>
          <a:off x="3367" y="502471"/>
          <a:ext cx="2222726" cy="36323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smtClean="0"/>
            <a:t>Empowering</a:t>
          </a:r>
        </a:p>
        <a:p>
          <a:pPr lvl="0" algn="ctr" defTabSz="711200">
            <a:lnSpc>
              <a:spcPct val="90000"/>
            </a:lnSpc>
            <a:spcBef>
              <a:spcPct val="0"/>
            </a:spcBef>
            <a:spcAft>
              <a:spcPct val="35000"/>
            </a:spcAft>
          </a:pPr>
          <a:r>
            <a:rPr lang="en-GB" sz="1600" kern="1200" dirty="0" smtClean="0"/>
            <a:t>Empowering incorporates being able to provide learners with the entrepreneurial thinking and learning opportunities. </a:t>
          </a:r>
          <a:endParaRPr lang="en-US" sz="1600" kern="1200" dirty="0" smtClean="0"/>
        </a:p>
        <a:p>
          <a:pPr lvl="0" algn="ctr" defTabSz="711200">
            <a:lnSpc>
              <a:spcPct val="90000"/>
            </a:lnSpc>
            <a:spcBef>
              <a:spcPct val="0"/>
            </a:spcBef>
            <a:spcAft>
              <a:spcPct val="35000"/>
            </a:spcAft>
          </a:pPr>
          <a:endParaRPr lang="en-US" sz="1600" kern="1200" dirty="0" smtClean="0"/>
        </a:p>
        <a:p>
          <a:pPr lvl="0" algn="ctr" defTabSz="711200">
            <a:lnSpc>
              <a:spcPct val="90000"/>
            </a:lnSpc>
            <a:spcBef>
              <a:spcPct val="0"/>
            </a:spcBef>
            <a:spcAft>
              <a:spcPct val="35000"/>
            </a:spcAft>
          </a:pPr>
          <a:r>
            <a:rPr lang="en-US" sz="1600" kern="1200" dirty="0" smtClean="0"/>
            <a:t>			</a:t>
          </a:r>
          <a:endParaRPr lang="en-US" sz="1600" kern="1200" dirty="0"/>
        </a:p>
      </dsp:txBody>
      <dsp:txXfrm>
        <a:off x="111872" y="610976"/>
        <a:ext cx="2005716" cy="3415360"/>
      </dsp:txXfrm>
    </dsp:sp>
    <dsp:sp modelId="{2F44D41A-83A7-427E-A41E-D09EB32D0461}">
      <dsp:nvSpPr>
        <dsp:cNvPr id="0" name=""/>
        <dsp:cNvSpPr/>
      </dsp:nvSpPr>
      <dsp:spPr>
        <a:xfrm>
          <a:off x="2337230" y="502471"/>
          <a:ext cx="2222726" cy="36323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endParaRPr lang="en-US" sz="1600" kern="1200" dirty="0" smtClean="0"/>
        </a:p>
        <a:p>
          <a:pPr lvl="0" algn="ctr" defTabSz="711200">
            <a:lnSpc>
              <a:spcPct val="90000"/>
            </a:lnSpc>
            <a:spcBef>
              <a:spcPct val="0"/>
            </a:spcBef>
            <a:spcAft>
              <a:spcPct val="35000"/>
            </a:spcAft>
          </a:pPr>
          <a:endParaRPr lang="en-US" sz="1600" kern="1200" dirty="0" smtClean="0"/>
        </a:p>
        <a:p>
          <a:pPr lvl="0" algn="ctr" defTabSz="711200">
            <a:lnSpc>
              <a:spcPct val="90000"/>
            </a:lnSpc>
            <a:spcBef>
              <a:spcPct val="0"/>
            </a:spcBef>
            <a:spcAft>
              <a:spcPct val="35000"/>
            </a:spcAft>
          </a:pPr>
          <a:r>
            <a:rPr lang="en-US" sz="1600" kern="1200" dirty="0" smtClean="0"/>
            <a:t>Equipping</a:t>
          </a:r>
        </a:p>
        <a:p>
          <a:pPr lvl="0" algn="ctr" defTabSz="711200">
            <a:lnSpc>
              <a:spcPct val="90000"/>
            </a:lnSpc>
            <a:spcBef>
              <a:spcPct val="0"/>
            </a:spcBef>
            <a:spcAft>
              <a:spcPct val="35000"/>
            </a:spcAft>
          </a:pPr>
          <a:r>
            <a:rPr lang="en-GB" sz="1600" kern="1200" dirty="0" smtClean="0"/>
            <a:t> We then have equipping which involves providing learners with the tools and skills that they need in order to understand what they need to grow an entrepreneurship way of thinking. </a:t>
          </a:r>
          <a:endParaRPr lang="en-US" sz="1600" kern="1200" dirty="0" smtClean="0"/>
        </a:p>
        <a:p>
          <a:pPr lvl="0" algn="ctr" defTabSz="711200">
            <a:lnSpc>
              <a:spcPct val="90000"/>
            </a:lnSpc>
            <a:spcBef>
              <a:spcPct val="0"/>
            </a:spcBef>
            <a:spcAft>
              <a:spcPct val="35000"/>
            </a:spcAft>
          </a:pPr>
          <a:endParaRPr lang="en-US" sz="1600" kern="1200" dirty="0" smtClean="0"/>
        </a:p>
        <a:p>
          <a:pPr lvl="0" algn="ctr" defTabSz="711200">
            <a:lnSpc>
              <a:spcPct val="90000"/>
            </a:lnSpc>
            <a:spcBef>
              <a:spcPct val="0"/>
            </a:spcBef>
            <a:spcAft>
              <a:spcPct val="35000"/>
            </a:spcAft>
          </a:pPr>
          <a:r>
            <a:rPr lang="en-US" sz="1600" kern="1200" dirty="0" smtClean="0"/>
            <a:t>		</a:t>
          </a:r>
          <a:r>
            <a:rPr lang="en-US" sz="1200" kern="1200" dirty="0" smtClean="0"/>
            <a:t>	</a:t>
          </a:r>
          <a:endParaRPr lang="en-US" sz="1200" kern="1200" dirty="0"/>
        </a:p>
      </dsp:txBody>
      <dsp:txXfrm>
        <a:off x="2445735" y="610976"/>
        <a:ext cx="2005716" cy="3415360"/>
      </dsp:txXfrm>
    </dsp:sp>
    <dsp:sp modelId="{2E324D95-705E-499D-9A3A-FFED70C8C177}">
      <dsp:nvSpPr>
        <dsp:cNvPr id="0" name=""/>
        <dsp:cNvSpPr/>
      </dsp:nvSpPr>
      <dsp:spPr>
        <a:xfrm>
          <a:off x="4671093" y="502471"/>
          <a:ext cx="2222726" cy="36323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endParaRPr lang="en-US" sz="1600" kern="1200" dirty="0" smtClean="0"/>
        </a:p>
        <a:p>
          <a:pPr lvl="0" algn="ctr" defTabSz="711200">
            <a:lnSpc>
              <a:spcPct val="90000"/>
            </a:lnSpc>
            <a:spcBef>
              <a:spcPct val="0"/>
            </a:spcBef>
            <a:spcAft>
              <a:spcPct val="35000"/>
            </a:spcAft>
          </a:pPr>
          <a:endParaRPr lang="en-US" sz="1600" kern="1200" dirty="0" smtClean="0"/>
        </a:p>
        <a:p>
          <a:pPr lvl="0" algn="ctr" defTabSz="711200">
            <a:lnSpc>
              <a:spcPct val="90000"/>
            </a:lnSpc>
            <a:spcBef>
              <a:spcPct val="0"/>
            </a:spcBef>
            <a:spcAft>
              <a:spcPct val="35000"/>
            </a:spcAft>
          </a:pPr>
          <a:endParaRPr lang="en-US" sz="1600" kern="1200" dirty="0" smtClean="0"/>
        </a:p>
        <a:p>
          <a:pPr lvl="0" algn="ctr" defTabSz="711200">
            <a:lnSpc>
              <a:spcPct val="90000"/>
            </a:lnSpc>
            <a:spcBef>
              <a:spcPct val="0"/>
            </a:spcBef>
            <a:spcAft>
              <a:spcPct val="35000"/>
            </a:spcAft>
          </a:pPr>
          <a:endParaRPr lang="en-US" sz="1600" kern="1200" dirty="0" smtClean="0"/>
        </a:p>
        <a:p>
          <a:pPr lvl="0" algn="ctr" defTabSz="711200">
            <a:lnSpc>
              <a:spcPct val="90000"/>
            </a:lnSpc>
            <a:spcBef>
              <a:spcPct val="0"/>
            </a:spcBef>
            <a:spcAft>
              <a:spcPct val="35000"/>
            </a:spcAft>
          </a:pPr>
          <a:endParaRPr lang="en-US" sz="1600" kern="1200" dirty="0" smtClean="0"/>
        </a:p>
        <a:p>
          <a:pPr lvl="0" algn="ctr" defTabSz="711200">
            <a:lnSpc>
              <a:spcPct val="90000"/>
            </a:lnSpc>
            <a:spcBef>
              <a:spcPct val="0"/>
            </a:spcBef>
            <a:spcAft>
              <a:spcPct val="35000"/>
            </a:spcAft>
          </a:pPr>
          <a:endParaRPr lang="en-US" sz="1600" kern="1200" dirty="0" smtClean="0"/>
        </a:p>
        <a:p>
          <a:pPr lvl="0" algn="ctr" defTabSz="711200">
            <a:lnSpc>
              <a:spcPct val="90000"/>
            </a:lnSpc>
            <a:spcBef>
              <a:spcPct val="0"/>
            </a:spcBef>
            <a:spcAft>
              <a:spcPct val="35000"/>
            </a:spcAft>
          </a:pPr>
          <a:endParaRPr lang="en-US" sz="1600" kern="1200" dirty="0" smtClean="0"/>
        </a:p>
        <a:p>
          <a:pPr lvl="0" algn="ctr" defTabSz="711200">
            <a:lnSpc>
              <a:spcPct val="90000"/>
            </a:lnSpc>
            <a:spcBef>
              <a:spcPct val="0"/>
            </a:spcBef>
            <a:spcAft>
              <a:spcPct val="35000"/>
            </a:spcAft>
          </a:pPr>
          <a:r>
            <a:rPr lang="en-US" sz="1600" kern="1200" dirty="0" smtClean="0"/>
            <a:t>Engaging</a:t>
          </a:r>
        </a:p>
        <a:p>
          <a:pPr lvl="0" algn="ctr" defTabSz="711200">
            <a:lnSpc>
              <a:spcPct val="90000"/>
            </a:lnSpc>
            <a:spcBef>
              <a:spcPct val="0"/>
            </a:spcBef>
            <a:spcAft>
              <a:spcPct val="35000"/>
            </a:spcAft>
          </a:pPr>
          <a:r>
            <a:rPr lang="en-GB" sz="1600" kern="1200" dirty="0" smtClean="0"/>
            <a:t>Involves encouraging younger people in the high importance in having these skills that are gathered as they are transferrable making you a candidate of employability. </a:t>
          </a:r>
          <a:endParaRPr lang="en-US" sz="1600" kern="1200" dirty="0" smtClean="0"/>
        </a:p>
        <a:p>
          <a:pPr lvl="0" algn="ctr" defTabSz="711200">
            <a:lnSpc>
              <a:spcPct val="90000"/>
            </a:lnSpc>
            <a:spcBef>
              <a:spcPct val="0"/>
            </a:spcBef>
            <a:spcAft>
              <a:spcPct val="35000"/>
            </a:spcAft>
          </a:pPr>
          <a:endParaRPr lang="en-US" sz="1600" kern="1200" dirty="0" smtClean="0"/>
        </a:p>
        <a:p>
          <a:pPr lvl="0" algn="ctr" defTabSz="711200">
            <a:lnSpc>
              <a:spcPct val="90000"/>
            </a:lnSpc>
            <a:spcBef>
              <a:spcPct val="0"/>
            </a:spcBef>
            <a:spcAft>
              <a:spcPct val="35000"/>
            </a:spcAft>
          </a:pPr>
          <a:endParaRPr lang="en-US" kern="1200" dirty="0" smtClean="0"/>
        </a:p>
        <a:p>
          <a:pPr lvl="0" algn="ctr" defTabSz="711200">
            <a:lnSpc>
              <a:spcPct val="90000"/>
            </a:lnSpc>
            <a:spcBef>
              <a:spcPct val="0"/>
            </a:spcBef>
            <a:spcAft>
              <a:spcPct val="35000"/>
            </a:spcAft>
          </a:pPr>
          <a:endParaRPr lang="en-US" kern="1200" dirty="0" smtClean="0"/>
        </a:p>
        <a:p>
          <a:pPr lvl="0" algn="ctr" defTabSz="711200">
            <a:lnSpc>
              <a:spcPct val="90000"/>
            </a:lnSpc>
            <a:spcBef>
              <a:spcPct val="0"/>
            </a:spcBef>
            <a:spcAft>
              <a:spcPct val="35000"/>
            </a:spcAft>
          </a:pPr>
          <a:endParaRPr lang="en-US" kern="1200" dirty="0" smtClean="0"/>
        </a:p>
        <a:p>
          <a:pPr lvl="0" algn="ctr" defTabSz="711200">
            <a:lnSpc>
              <a:spcPct val="90000"/>
            </a:lnSpc>
            <a:spcBef>
              <a:spcPct val="0"/>
            </a:spcBef>
            <a:spcAft>
              <a:spcPct val="35000"/>
            </a:spcAft>
          </a:pPr>
          <a:endParaRPr lang="en-US" kern="1200" dirty="0" smtClean="0"/>
        </a:p>
        <a:p>
          <a:pPr lvl="0" algn="ctr" defTabSz="711200">
            <a:lnSpc>
              <a:spcPct val="90000"/>
            </a:lnSpc>
            <a:spcBef>
              <a:spcPct val="0"/>
            </a:spcBef>
            <a:spcAft>
              <a:spcPct val="35000"/>
            </a:spcAft>
          </a:pPr>
          <a:r>
            <a:rPr lang="en-US" kern="1200" dirty="0" smtClean="0"/>
            <a:t> 			</a:t>
          </a:r>
          <a:endParaRPr lang="en-US" kern="1200" dirty="0"/>
        </a:p>
      </dsp:txBody>
      <dsp:txXfrm>
        <a:off x="4779598" y="610976"/>
        <a:ext cx="2005716" cy="34153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EDC449-8FBA-4DCB-8FD9-DC57D6C20AD1}">
      <dsp:nvSpPr>
        <dsp:cNvPr id="0" name=""/>
        <dsp:cNvSpPr/>
      </dsp:nvSpPr>
      <dsp:spPr>
        <a:xfrm>
          <a:off x="2954400" y="2848130"/>
          <a:ext cx="2194560" cy="219456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lvl="0" algn="ctr" defTabSz="1111250">
            <a:lnSpc>
              <a:spcPct val="90000"/>
            </a:lnSpc>
            <a:spcBef>
              <a:spcPct val="0"/>
            </a:spcBef>
            <a:spcAft>
              <a:spcPct val="35000"/>
            </a:spcAft>
          </a:pPr>
          <a:r>
            <a:rPr lang="en-US" sz="2500" kern="1200" dirty="0" smtClean="0"/>
            <a:t>Enterprise Troopers</a:t>
          </a:r>
          <a:endParaRPr lang="en-US" sz="2500" kern="1200" dirty="0"/>
        </a:p>
      </dsp:txBody>
      <dsp:txXfrm>
        <a:off x="3275786" y="3169516"/>
        <a:ext cx="1551788" cy="1551788"/>
      </dsp:txXfrm>
    </dsp:sp>
    <dsp:sp modelId="{0A1F670B-868D-4AAD-94A2-98A0C207FD04}">
      <dsp:nvSpPr>
        <dsp:cNvPr id="0" name=""/>
        <dsp:cNvSpPr/>
      </dsp:nvSpPr>
      <dsp:spPr>
        <a:xfrm rot="11802272">
          <a:off x="1001648" y="3007284"/>
          <a:ext cx="1932119" cy="625449"/>
        </a:xfrm>
        <a:prstGeom prst="lef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E6D805A-5471-4F34-8CFA-6F4CD9989F4F}">
      <dsp:nvSpPr>
        <dsp:cNvPr id="0" name=""/>
        <dsp:cNvSpPr/>
      </dsp:nvSpPr>
      <dsp:spPr>
        <a:xfrm>
          <a:off x="0" y="2208396"/>
          <a:ext cx="2084832" cy="166786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32385" rIns="32385" bIns="32385" numCol="1" spcCol="1270" anchor="ctr" anchorCtr="0">
          <a:noAutofit/>
        </a:bodyPr>
        <a:lstStyle/>
        <a:p>
          <a:pPr lvl="0" algn="ctr" defTabSz="755650">
            <a:lnSpc>
              <a:spcPct val="90000"/>
            </a:lnSpc>
            <a:spcBef>
              <a:spcPct val="0"/>
            </a:spcBef>
            <a:spcAft>
              <a:spcPct val="35000"/>
            </a:spcAft>
          </a:pPr>
          <a:r>
            <a:rPr lang="en-US" sz="1700" kern="1200" dirty="0" smtClean="0"/>
            <a:t>Communication –</a:t>
          </a:r>
        </a:p>
        <a:p>
          <a:pPr lvl="0" algn="ctr" defTabSz="755650">
            <a:lnSpc>
              <a:spcPct val="90000"/>
            </a:lnSpc>
            <a:spcBef>
              <a:spcPct val="0"/>
            </a:spcBef>
            <a:spcAft>
              <a:spcPct val="35000"/>
            </a:spcAft>
          </a:pPr>
          <a:r>
            <a:rPr lang="en-US" sz="1700" kern="1200" dirty="0" smtClean="0"/>
            <a:t>Interpersonal development</a:t>
          </a:r>
        </a:p>
        <a:p>
          <a:pPr lvl="0" algn="ctr" defTabSz="755650">
            <a:lnSpc>
              <a:spcPct val="90000"/>
            </a:lnSpc>
            <a:spcBef>
              <a:spcPct val="0"/>
            </a:spcBef>
            <a:spcAft>
              <a:spcPct val="35000"/>
            </a:spcAft>
          </a:pPr>
          <a:r>
            <a:rPr lang="en-US" sz="1700" kern="1200" dirty="0" smtClean="0"/>
            <a:t>  </a:t>
          </a:r>
        </a:p>
      </dsp:txBody>
      <dsp:txXfrm>
        <a:off x="48850" y="2257246"/>
        <a:ext cx="1987132" cy="1570165"/>
      </dsp:txXfrm>
    </dsp:sp>
    <dsp:sp modelId="{E3033BA0-B3FC-41E9-9C6A-8F9E86BF2D21}">
      <dsp:nvSpPr>
        <dsp:cNvPr id="0" name=""/>
        <dsp:cNvSpPr/>
      </dsp:nvSpPr>
      <dsp:spPr>
        <a:xfrm rot="14797795">
          <a:off x="2148910" y="1583086"/>
          <a:ext cx="2034199" cy="625449"/>
        </a:xfrm>
        <a:prstGeom prst="lef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C3FDEED-6F93-430E-AF92-889623E534F2}">
      <dsp:nvSpPr>
        <dsp:cNvPr id="0" name=""/>
        <dsp:cNvSpPr/>
      </dsp:nvSpPr>
      <dsp:spPr>
        <a:xfrm>
          <a:off x="1720142" y="128219"/>
          <a:ext cx="2084832" cy="166786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32385" rIns="32385" bIns="32385" numCol="1" spcCol="1270" anchor="ctr" anchorCtr="0">
          <a:noAutofit/>
        </a:bodyPr>
        <a:lstStyle/>
        <a:p>
          <a:pPr lvl="0" algn="ctr" defTabSz="755650">
            <a:lnSpc>
              <a:spcPct val="90000"/>
            </a:lnSpc>
            <a:spcBef>
              <a:spcPct val="0"/>
            </a:spcBef>
            <a:spcAft>
              <a:spcPct val="35000"/>
            </a:spcAft>
          </a:pPr>
          <a:r>
            <a:rPr lang="en-US" sz="1700" kern="1200" dirty="0" smtClean="0"/>
            <a:t>Creativity – </a:t>
          </a:r>
        </a:p>
        <a:p>
          <a:pPr lvl="0" algn="ctr" defTabSz="755650">
            <a:lnSpc>
              <a:spcPct val="90000"/>
            </a:lnSpc>
            <a:spcBef>
              <a:spcPct val="0"/>
            </a:spcBef>
            <a:spcAft>
              <a:spcPct val="35000"/>
            </a:spcAft>
          </a:pPr>
          <a:r>
            <a:rPr lang="en-US" sz="1700" kern="1200" dirty="0" smtClean="0"/>
            <a:t>To come up with a brand new ideal that is successful </a:t>
          </a:r>
          <a:endParaRPr lang="en-US" sz="1700" kern="1200" dirty="0"/>
        </a:p>
      </dsp:txBody>
      <dsp:txXfrm>
        <a:off x="1768992" y="177069"/>
        <a:ext cx="1987132" cy="1570165"/>
      </dsp:txXfrm>
    </dsp:sp>
    <dsp:sp modelId="{0DD42AF6-BADC-4FE6-B8FA-FC822727D7ED}">
      <dsp:nvSpPr>
        <dsp:cNvPr id="0" name=""/>
        <dsp:cNvSpPr/>
      </dsp:nvSpPr>
      <dsp:spPr>
        <a:xfrm rot="17735561">
          <a:off x="4038773" y="1696183"/>
          <a:ext cx="1880837" cy="625449"/>
        </a:xfrm>
        <a:prstGeom prst="lef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C7678CE-2605-4767-A0A4-34759E006806}">
      <dsp:nvSpPr>
        <dsp:cNvPr id="0" name=""/>
        <dsp:cNvSpPr/>
      </dsp:nvSpPr>
      <dsp:spPr>
        <a:xfrm>
          <a:off x="4343010" y="326823"/>
          <a:ext cx="2084832" cy="1667865"/>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32385" rIns="32385" bIns="32385" numCol="1" spcCol="1270" anchor="ctr" anchorCtr="0">
          <a:noAutofit/>
        </a:bodyPr>
        <a:lstStyle/>
        <a:p>
          <a:pPr lvl="0" algn="ctr" defTabSz="755650">
            <a:lnSpc>
              <a:spcPct val="90000"/>
            </a:lnSpc>
            <a:spcBef>
              <a:spcPct val="0"/>
            </a:spcBef>
            <a:spcAft>
              <a:spcPct val="35000"/>
            </a:spcAft>
          </a:pPr>
          <a:r>
            <a:rPr lang="en-US" sz="1700" kern="1200" dirty="0" smtClean="0"/>
            <a:t>Problem solving –Having to deal with any potential group issues </a:t>
          </a:r>
          <a:endParaRPr lang="en-US" sz="1700" kern="1200" dirty="0"/>
        </a:p>
      </dsp:txBody>
      <dsp:txXfrm>
        <a:off x="4391860" y="375673"/>
        <a:ext cx="1987132" cy="1570165"/>
      </dsp:txXfrm>
    </dsp:sp>
    <dsp:sp modelId="{32FAFD6D-7AB9-459A-86CA-68453EFBF296}">
      <dsp:nvSpPr>
        <dsp:cNvPr id="0" name=""/>
        <dsp:cNvSpPr/>
      </dsp:nvSpPr>
      <dsp:spPr>
        <a:xfrm rot="20755715">
          <a:off x="5195516" y="3105671"/>
          <a:ext cx="1917470" cy="625449"/>
        </a:xfrm>
        <a:prstGeom prst="lef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8FD753D-7DF7-4176-A4CD-B118EE03D94F}">
      <dsp:nvSpPr>
        <dsp:cNvPr id="0" name=""/>
        <dsp:cNvSpPr/>
      </dsp:nvSpPr>
      <dsp:spPr>
        <a:xfrm>
          <a:off x="6041802" y="2351365"/>
          <a:ext cx="2084832" cy="1667865"/>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32385" rIns="32385" bIns="32385" numCol="1" spcCol="1270" anchor="ctr" anchorCtr="0">
          <a:noAutofit/>
        </a:bodyPr>
        <a:lstStyle/>
        <a:p>
          <a:pPr lvl="0" algn="ctr" defTabSz="755650">
            <a:lnSpc>
              <a:spcPct val="90000"/>
            </a:lnSpc>
            <a:spcBef>
              <a:spcPct val="0"/>
            </a:spcBef>
            <a:spcAft>
              <a:spcPct val="35000"/>
            </a:spcAft>
          </a:pPr>
          <a:r>
            <a:rPr lang="en-US" sz="1700" kern="1200" dirty="0" smtClean="0"/>
            <a:t>Time management – Understand the need to complete tasks before the deadline</a:t>
          </a:r>
          <a:endParaRPr lang="en-US" sz="1700" kern="1200" dirty="0"/>
        </a:p>
      </dsp:txBody>
      <dsp:txXfrm>
        <a:off x="6090652" y="2400215"/>
        <a:ext cx="1987132" cy="157016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23AE97-1244-4389-BC54-03FE8E2C9F69}">
      <dsp:nvSpPr>
        <dsp:cNvPr id="0" name=""/>
        <dsp:cNvSpPr/>
      </dsp:nvSpPr>
      <dsp:spPr>
        <a:xfrm>
          <a:off x="1939" y="0"/>
          <a:ext cx="4940796" cy="3932237"/>
        </a:xfrm>
        <a:prstGeom prst="roundRect">
          <a:avLst>
            <a:gd name="adj" fmla="val 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6299" rIns="137795" bIns="0" numCol="1" spcCol="1270" anchor="t" anchorCtr="0">
          <a:noAutofit/>
        </a:bodyPr>
        <a:lstStyle/>
        <a:p>
          <a:pPr lvl="0" algn="r" defTabSz="1377950">
            <a:lnSpc>
              <a:spcPct val="90000"/>
            </a:lnSpc>
            <a:spcBef>
              <a:spcPct val="0"/>
            </a:spcBef>
            <a:spcAft>
              <a:spcPct val="35000"/>
            </a:spcAft>
          </a:pPr>
          <a:r>
            <a:rPr lang="en-US" sz="3100" kern="1200" dirty="0" smtClean="0"/>
            <a:t>Curriculum</a:t>
          </a:r>
          <a:endParaRPr lang="en-US" sz="3100" kern="1200" dirty="0"/>
        </a:p>
      </dsp:txBody>
      <dsp:txXfrm rot="16200000">
        <a:off x="-1116197" y="1118137"/>
        <a:ext cx="3224434" cy="988159"/>
      </dsp:txXfrm>
    </dsp:sp>
    <dsp:sp modelId="{1232A728-7670-4FBB-85D7-A3F1892D7E16}">
      <dsp:nvSpPr>
        <dsp:cNvPr id="0" name=""/>
        <dsp:cNvSpPr/>
      </dsp:nvSpPr>
      <dsp:spPr>
        <a:xfrm>
          <a:off x="990099" y="0"/>
          <a:ext cx="3680893" cy="3932237"/>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72009" rIns="0" bIns="0" numCol="1" spcCol="1270" anchor="t" anchorCtr="0">
          <a:noAutofit/>
        </a:bodyPr>
        <a:lstStyle/>
        <a:p>
          <a:pPr lvl="0" algn="l" defTabSz="933450">
            <a:lnSpc>
              <a:spcPct val="90000"/>
            </a:lnSpc>
            <a:spcBef>
              <a:spcPct val="0"/>
            </a:spcBef>
            <a:spcAft>
              <a:spcPct val="35000"/>
            </a:spcAft>
          </a:pPr>
          <a:r>
            <a:rPr lang="en-GB" sz="2100" kern="1200" dirty="0" smtClean="0"/>
            <a:t>Enterprise troopers also abides to the curriculum as it helps towards the literacy and numeracy framework by providing real life situation when developing plans. For example budgeting, discussing ideas with the their team and being aware of a time scale they have to work on (Big Ideas Wales, 2016)</a:t>
          </a:r>
          <a:endParaRPr lang="en-US" sz="2100" kern="1200" dirty="0"/>
        </a:p>
      </dsp:txBody>
      <dsp:txXfrm>
        <a:off x="990099" y="0"/>
        <a:ext cx="3680893" cy="3932237"/>
      </dsp:txXfrm>
    </dsp:sp>
    <dsp:sp modelId="{DBBC91E6-193A-4341-A665-73FF8B9C8EF8}">
      <dsp:nvSpPr>
        <dsp:cNvPr id="0" name=""/>
        <dsp:cNvSpPr/>
      </dsp:nvSpPr>
      <dsp:spPr>
        <a:xfrm>
          <a:off x="5029199" y="0"/>
          <a:ext cx="4940796" cy="3932237"/>
        </a:xfrm>
        <a:prstGeom prst="roundRect">
          <a:avLst>
            <a:gd name="adj" fmla="val 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6299" rIns="137795" bIns="0" numCol="1" spcCol="1270" anchor="t" anchorCtr="0">
          <a:noAutofit/>
        </a:bodyPr>
        <a:lstStyle/>
        <a:p>
          <a:pPr lvl="0" algn="r" defTabSz="1377950">
            <a:lnSpc>
              <a:spcPct val="90000"/>
            </a:lnSpc>
            <a:spcBef>
              <a:spcPct val="0"/>
            </a:spcBef>
            <a:spcAft>
              <a:spcPct val="35000"/>
            </a:spcAft>
          </a:pPr>
          <a:r>
            <a:rPr lang="en-US" sz="3100" kern="1200" dirty="0" smtClean="0"/>
            <a:t>Successful Futures</a:t>
          </a:r>
          <a:endParaRPr lang="en-US" sz="3100" kern="1200" dirty="0"/>
        </a:p>
      </dsp:txBody>
      <dsp:txXfrm rot="16200000">
        <a:off x="3911062" y="1118137"/>
        <a:ext cx="3224434" cy="988159"/>
      </dsp:txXfrm>
    </dsp:sp>
    <dsp:sp modelId="{CFA0DC28-4D5A-4C80-B91A-81372BE398E7}">
      <dsp:nvSpPr>
        <dsp:cNvPr id="0" name=""/>
        <dsp:cNvSpPr/>
      </dsp:nvSpPr>
      <dsp:spPr>
        <a:xfrm rot="5400000">
          <a:off x="4851581" y="2998611"/>
          <a:ext cx="577572" cy="741119"/>
        </a:xfrm>
        <a:prstGeom prst="flowChartExtra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8D45A4E-2C32-453B-A00C-385E806C0238}">
      <dsp:nvSpPr>
        <dsp:cNvPr id="0" name=""/>
        <dsp:cNvSpPr/>
      </dsp:nvSpPr>
      <dsp:spPr>
        <a:xfrm>
          <a:off x="6017359" y="0"/>
          <a:ext cx="3680893" cy="3932237"/>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9154" rIns="0" bIns="0" numCol="1" spcCol="1270" anchor="t" anchorCtr="0">
          <a:noAutofit/>
        </a:bodyPr>
        <a:lstStyle/>
        <a:p>
          <a:pPr lvl="0" algn="l" defTabSz="1155700">
            <a:lnSpc>
              <a:spcPct val="90000"/>
            </a:lnSpc>
            <a:spcBef>
              <a:spcPct val="0"/>
            </a:spcBef>
            <a:spcAft>
              <a:spcPct val="35000"/>
            </a:spcAft>
          </a:pPr>
          <a:r>
            <a:rPr lang="en-US" sz="2600" kern="1200" dirty="0" smtClean="0"/>
            <a:t>Successful futures incorporates the idea of creativity as it accentuates on the importance of making individuals more well rounded while they a  </a:t>
          </a:r>
        </a:p>
        <a:p>
          <a:pPr lvl="0" algn="l" defTabSz="1155700">
            <a:lnSpc>
              <a:spcPct val="90000"/>
            </a:lnSpc>
            <a:spcBef>
              <a:spcPct val="0"/>
            </a:spcBef>
            <a:spcAft>
              <a:spcPct val="35000"/>
            </a:spcAft>
          </a:pPr>
          <a:endParaRPr lang="en-US" sz="2600" kern="1200" dirty="0" smtClean="0"/>
        </a:p>
        <a:p>
          <a:pPr lvl="0" algn="l" defTabSz="1155700">
            <a:lnSpc>
              <a:spcPct val="90000"/>
            </a:lnSpc>
            <a:spcBef>
              <a:spcPct val="0"/>
            </a:spcBef>
            <a:spcAft>
              <a:spcPct val="35000"/>
            </a:spcAft>
          </a:pPr>
          <a:r>
            <a:rPr lang="en-US" sz="2600" kern="1200" dirty="0" smtClean="0"/>
            <a:t>(Donaldson, 2015)</a:t>
          </a:r>
        </a:p>
      </dsp:txBody>
      <dsp:txXfrm>
        <a:off x="6017359" y="0"/>
        <a:ext cx="3680893" cy="3932237"/>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smtClean="0"/>
              <a:t>3/13/2018</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141794431"/>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smtClean="0"/>
              <a:t>3/13/2018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619081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smtClean="0"/>
              <a:t>3/13/2018</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170249149"/>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smtClean="0"/>
              <a:t>3/13/2018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245666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smtClean="0"/>
              <a:t>3/13/2018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1552878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smtClean="0"/>
              <a:t>3/13/2018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8098357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smtClean="0"/>
              <a:t>3/13/2018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555876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smtClean="0"/>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8" name="Date Placeholder 7"/>
          <p:cNvSpPr>
            <a:spLocks noGrp="1"/>
          </p:cNvSpPr>
          <p:nvPr>
            <p:ph type="dt" sz="half" idx="10"/>
          </p:nvPr>
        </p:nvSpPr>
        <p:spPr/>
        <p:txBody>
          <a:bodyPr/>
          <a:lstStyle/>
          <a:p>
            <a:fld id="{1CF131DD-A141-4471-BCF9-C6073EDD7E20}" type="datetimeFigureOut">
              <a:rPr lang="en-US" smtClean="0"/>
              <a:t>3/13/2018</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smtClean="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531851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smtClean="0"/>
              <a:t>3/13/2018</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smtClean="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85730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smtClean="0"/>
              <a:t>3/13/2018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5554012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smtClean="0"/>
              <a:t>3/13/2018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811724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smtClean="0"/>
              <a:t>3/13/2018</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221421747"/>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frLvw5CRpWA" TargetMode="Externa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t>Entrepreneurial Education</a:t>
            </a:r>
            <a:br>
              <a:rPr lang="en-GB" b="1" dirty="0"/>
            </a:br>
            <a:endParaRPr lang="en-GB" dirty="0"/>
          </a:p>
        </p:txBody>
      </p:sp>
      <p:sp>
        <p:nvSpPr>
          <p:cNvPr id="3" name="Subtitle 2"/>
          <p:cNvSpPr>
            <a:spLocks noGrp="1"/>
          </p:cNvSpPr>
          <p:nvPr>
            <p:ph type="subTitle" idx="1"/>
          </p:nvPr>
        </p:nvSpPr>
        <p:spPr/>
        <p:txBody>
          <a:bodyPr>
            <a:normAutofit fontScale="92500" lnSpcReduction="20000"/>
          </a:bodyPr>
          <a:lstStyle/>
          <a:p>
            <a:r>
              <a:rPr lang="en-GB" dirty="0" smtClean="0"/>
              <a:t>Sophie Hassett </a:t>
            </a:r>
          </a:p>
          <a:p>
            <a:r>
              <a:rPr lang="en-GB" dirty="0" smtClean="0"/>
              <a:t>p147251</a:t>
            </a:r>
            <a:endParaRPr lang="en-GB" dirty="0"/>
          </a:p>
        </p:txBody>
      </p:sp>
    </p:spTree>
    <p:extLst>
      <p:ext uri="{BB962C8B-B14F-4D97-AF65-F5344CB8AC3E}">
        <p14:creationId xmlns:p14="http://schemas.microsoft.com/office/powerpoint/2010/main" val="23270679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What we will be discussing</a:t>
            </a:r>
            <a:endParaRPr lang="en-GB" b="1" dirty="0"/>
          </a:p>
        </p:txBody>
      </p:sp>
      <p:sp>
        <p:nvSpPr>
          <p:cNvPr id="4" name="Rounded Rectangle 3"/>
          <p:cNvSpPr/>
          <p:nvPr/>
        </p:nvSpPr>
        <p:spPr>
          <a:xfrm>
            <a:off x="1066800" y="1894115"/>
            <a:ext cx="10328366" cy="395804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Content Placeholder 2"/>
          <p:cNvSpPr>
            <a:spLocks noGrp="1"/>
          </p:cNvSpPr>
          <p:nvPr>
            <p:ph idx="1"/>
          </p:nvPr>
        </p:nvSpPr>
        <p:spPr/>
        <p:txBody>
          <a:bodyPr>
            <a:normAutofit/>
          </a:bodyPr>
          <a:lstStyle/>
          <a:p>
            <a:r>
              <a:rPr lang="en-GB" sz="2400" dirty="0" smtClean="0"/>
              <a:t>Discussing an initiative </a:t>
            </a:r>
            <a:r>
              <a:rPr lang="en-GB" sz="2400" dirty="0"/>
              <a:t>that encourages and enforces the idea of entrepreneurial thinking. </a:t>
            </a:r>
            <a:endParaRPr lang="en-GB" sz="2400" dirty="0"/>
          </a:p>
          <a:p>
            <a:r>
              <a:rPr lang="en-GB" sz="2400" dirty="0" smtClean="0"/>
              <a:t>Enterprise </a:t>
            </a:r>
            <a:r>
              <a:rPr lang="en-GB" sz="2400" dirty="0"/>
              <a:t>Troopers. </a:t>
            </a:r>
            <a:endParaRPr lang="en-GB" sz="2400" dirty="0" smtClean="0"/>
          </a:p>
          <a:p>
            <a:r>
              <a:rPr lang="en-GB" sz="2400" dirty="0" smtClean="0"/>
              <a:t>The skill set that can be seen within gaining entrepreneurship qualities. </a:t>
            </a:r>
          </a:p>
          <a:p>
            <a:r>
              <a:rPr lang="en-GB" sz="2400" dirty="0" smtClean="0"/>
              <a:t>What transferable skills are obtained through these initiatives </a:t>
            </a:r>
          </a:p>
          <a:p>
            <a:r>
              <a:rPr lang="en-GB" sz="2400" dirty="0" smtClean="0"/>
              <a:t>What other legislations the initiative abides to </a:t>
            </a:r>
          </a:p>
          <a:p>
            <a:endParaRPr lang="en-GB" sz="2400" dirty="0" smtClean="0"/>
          </a:p>
          <a:p>
            <a:pPr marL="0" indent="0">
              <a:buNone/>
            </a:pPr>
            <a:endParaRPr lang="en-GB" sz="2400" dirty="0"/>
          </a:p>
        </p:txBody>
      </p:sp>
    </p:spTree>
    <p:extLst>
      <p:ext uri="{BB962C8B-B14F-4D97-AF65-F5344CB8AC3E}">
        <p14:creationId xmlns:p14="http://schemas.microsoft.com/office/powerpoint/2010/main" val="17243811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84663" y="368274"/>
            <a:ext cx="10075817" cy="1371600"/>
          </a:xfrm>
        </p:spPr>
        <p:txBody>
          <a:bodyPr>
            <a:normAutofit fontScale="90000"/>
          </a:bodyPr>
          <a:lstStyle/>
          <a:p>
            <a:pPr algn="ctr"/>
            <a:r>
              <a:rPr lang="en-GB" b="1" dirty="0"/>
              <a:t>What is an </a:t>
            </a:r>
            <a:r>
              <a:rPr lang="en-GB" b="1" dirty="0" smtClean="0"/>
              <a:t>Entrepreneur and what    are the characteristics?</a:t>
            </a:r>
            <a:endParaRPr lang="en-GB" b="1" dirty="0"/>
          </a:p>
        </p:txBody>
      </p:sp>
      <p:sp>
        <p:nvSpPr>
          <p:cNvPr id="4" name="TextBox 3"/>
          <p:cNvSpPr txBox="1"/>
          <p:nvPr/>
        </p:nvSpPr>
        <p:spPr>
          <a:xfrm>
            <a:off x="600891" y="1890212"/>
            <a:ext cx="2473234" cy="892552"/>
          </a:xfrm>
          <a:prstGeom prst="rect">
            <a:avLst/>
          </a:prstGeom>
          <a:noFill/>
        </p:spPr>
        <p:txBody>
          <a:bodyPr wrap="square" rtlCol="0">
            <a:spAutoFit/>
          </a:bodyPr>
          <a:lstStyle/>
          <a:p>
            <a:r>
              <a:rPr lang="en-GB" sz="2600" dirty="0" smtClean="0"/>
              <a:t>Motivation and passion </a:t>
            </a:r>
            <a:endParaRPr lang="en-GB" sz="2600" dirty="0"/>
          </a:p>
        </p:txBody>
      </p:sp>
      <p:sp>
        <p:nvSpPr>
          <p:cNvPr id="5" name="TextBox 4"/>
          <p:cNvSpPr txBox="1"/>
          <p:nvPr/>
        </p:nvSpPr>
        <p:spPr>
          <a:xfrm>
            <a:off x="679268" y="3267231"/>
            <a:ext cx="2286000" cy="492443"/>
          </a:xfrm>
          <a:prstGeom prst="rect">
            <a:avLst/>
          </a:prstGeom>
          <a:noFill/>
        </p:spPr>
        <p:txBody>
          <a:bodyPr wrap="square" rtlCol="0">
            <a:spAutoFit/>
          </a:bodyPr>
          <a:lstStyle/>
          <a:p>
            <a:r>
              <a:rPr lang="en-GB" sz="2600" dirty="0" smtClean="0"/>
              <a:t>Creativity </a:t>
            </a:r>
            <a:endParaRPr lang="en-GB" sz="2600" dirty="0"/>
          </a:p>
        </p:txBody>
      </p:sp>
      <p:sp>
        <p:nvSpPr>
          <p:cNvPr id="6" name="TextBox 5"/>
          <p:cNvSpPr txBox="1"/>
          <p:nvPr/>
        </p:nvSpPr>
        <p:spPr>
          <a:xfrm>
            <a:off x="2677885" y="2782764"/>
            <a:ext cx="1306286" cy="492443"/>
          </a:xfrm>
          <a:prstGeom prst="rect">
            <a:avLst/>
          </a:prstGeom>
          <a:noFill/>
        </p:spPr>
        <p:txBody>
          <a:bodyPr wrap="square" rtlCol="0">
            <a:spAutoFit/>
          </a:bodyPr>
          <a:lstStyle/>
          <a:p>
            <a:r>
              <a:rPr lang="en-GB" sz="2600" dirty="0" smtClean="0"/>
              <a:t>Vision</a:t>
            </a:r>
            <a:r>
              <a:rPr lang="en-GB" dirty="0" smtClean="0"/>
              <a:t> </a:t>
            </a:r>
            <a:endParaRPr lang="en-GB" dirty="0"/>
          </a:p>
        </p:txBody>
      </p:sp>
      <p:sp>
        <p:nvSpPr>
          <p:cNvPr id="7" name="TextBox 6"/>
          <p:cNvSpPr txBox="1"/>
          <p:nvPr/>
        </p:nvSpPr>
        <p:spPr>
          <a:xfrm>
            <a:off x="6864532" y="3292083"/>
            <a:ext cx="2403566" cy="892552"/>
          </a:xfrm>
          <a:prstGeom prst="rect">
            <a:avLst/>
          </a:prstGeom>
          <a:noFill/>
        </p:spPr>
        <p:txBody>
          <a:bodyPr wrap="square" rtlCol="0">
            <a:spAutoFit/>
          </a:bodyPr>
          <a:lstStyle/>
          <a:p>
            <a:r>
              <a:rPr lang="en-GB" sz="2600" dirty="0" smtClean="0"/>
              <a:t>Problem Solving</a:t>
            </a:r>
            <a:endParaRPr lang="en-GB" sz="2600" dirty="0"/>
          </a:p>
        </p:txBody>
      </p:sp>
      <p:sp>
        <p:nvSpPr>
          <p:cNvPr id="8" name="TextBox 7"/>
          <p:cNvSpPr txBox="1"/>
          <p:nvPr/>
        </p:nvSpPr>
        <p:spPr>
          <a:xfrm>
            <a:off x="4247606" y="1859434"/>
            <a:ext cx="2442754" cy="954107"/>
          </a:xfrm>
          <a:prstGeom prst="rect">
            <a:avLst/>
          </a:prstGeom>
          <a:noFill/>
        </p:spPr>
        <p:txBody>
          <a:bodyPr wrap="square" rtlCol="0">
            <a:spAutoFit/>
          </a:bodyPr>
          <a:lstStyle/>
          <a:p>
            <a:r>
              <a:rPr lang="en-GB" sz="2800" dirty="0" smtClean="0"/>
              <a:t>Personal </a:t>
            </a:r>
          </a:p>
          <a:p>
            <a:r>
              <a:rPr lang="en-GB" sz="2800" dirty="0" smtClean="0"/>
              <a:t>Responsibility </a:t>
            </a:r>
            <a:endParaRPr lang="en-GB" sz="2800" dirty="0"/>
          </a:p>
        </p:txBody>
      </p:sp>
      <p:sp>
        <p:nvSpPr>
          <p:cNvPr id="9" name="TextBox 8"/>
          <p:cNvSpPr txBox="1"/>
          <p:nvPr/>
        </p:nvSpPr>
        <p:spPr>
          <a:xfrm>
            <a:off x="3594463" y="3374417"/>
            <a:ext cx="2299062" cy="523220"/>
          </a:xfrm>
          <a:prstGeom prst="rect">
            <a:avLst/>
          </a:prstGeom>
          <a:noFill/>
        </p:spPr>
        <p:txBody>
          <a:bodyPr wrap="square" rtlCol="0">
            <a:spAutoFit/>
          </a:bodyPr>
          <a:lstStyle/>
          <a:p>
            <a:r>
              <a:rPr lang="en-GB" sz="2800" dirty="0" smtClean="0"/>
              <a:t>Team work </a:t>
            </a:r>
            <a:endParaRPr lang="en-GB" sz="2800" dirty="0"/>
          </a:p>
        </p:txBody>
      </p:sp>
      <p:sp>
        <p:nvSpPr>
          <p:cNvPr id="10" name="TextBox 9"/>
          <p:cNvSpPr txBox="1"/>
          <p:nvPr/>
        </p:nvSpPr>
        <p:spPr>
          <a:xfrm>
            <a:off x="9085218" y="2615442"/>
            <a:ext cx="3348446" cy="954107"/>
          </a:xfrm>
          <a:prstGeom prst="rect">
            <a:avLst/>
          </a:prstGeom>
          <a:noFill/>
        </p:spPr>
        <p:txBody>
          <a:bodyPr wrap="square" rtlCol="0">
            <a:spAutoFit/>
          </a:bodyPr>
          <a:lstStyle/>
          <a:p>
            <a:r>
              <a:rPr lang="en-GB" sz="2800" dirty="0" smtClean="0"/>
              <a:t>Time Management</a:t>
            </a:r>
            <a:endParaRPr lang="en-GB" sz="2800" dirty="0"/>
          </a:p>
        </p:txBody>
      </p:sp>
      <p:sp>
        <p:nvSpPr>
          <p:cNvPr id="11" name="TextBox 10"/>
          <p:cNvSpPr txBox="1"/>
          <p:nvPr/>
        </p:nvSpPr>
        <p:spPr>
          <a:xfrm>
            <a:off x="7511144" y="1893295"/>
            <a:ext cx="3148149" cy="523220"/>
          </a:xfrm>
          <a:prstGeom prst="rect">
            <a:avLst/>
          </a:prstGeom>
          <a:noFill/>
        </p:spPr>
        <p:txBody>
          <a:bodyPr wrap="square" rtlCol="0">
            <a:spAutoFit/>
          </a:bodyPr>
          <a:lstStyle/>
          <a:p>
            <a:r>
              <a:rPr lang="en-GB" sz="2800" dirty="0" smtClean="0"/>
              <a:t>Communication </a:t>
            </a:r>
            <a:endParaRPr lang="en-GB" sz="2800" dirty="0"/>
          </a:p>
        </p:txBody>
      </p:sp>
      <p:sp>
        <p:nvSpPr>
          <p:cNvPr id="12" name="TextBox 11"/>
          <p:cNvSpPr txBox="1"/>
          <p:nvPr/>
        </p:nvSpPr>
        <p:spPr>
          <a:xfrm>
            <a:off x="1384663" y="4906536"/>
            <a:ext cx="9235440" cy="954107"/>
          </a:xfrm>
          <a:prstGeom prst="rect">
            <a:avLst/>
          </a:prstGeom>
          <a:noFill/>
        </p:spPr>
        <p:txBody>
          <a:bodyPr wrap="square" rtlCol="0">
            <a:spAutoFit/>
          </a:bodyPr>
          <a:lstStyle/>
          <a:p>
            <a:pPr algn="ctr"/>
            <a:r>
              <a:rPr lang="en-GB" sz="2800" i="1" dirty="0"/>
              <a:t>Entrepreneurship is the pursuit of opportunity beyond resources controlled</a:t>
            </a:r>
            <a:r>
              <a:rPr lang="en-GB" sz="2800" i="1" dirty="0" smtClean="0"/>
              <a:t>. (Stevenson, 2000)</a:t>
            </a:r>
            <a:endParaRPr lang="en-GB" sz="2800" i="1" dirty="0"/>
          </a:p>
        </p:txBody>
      </p:sp>
    </p:spTree>
    <p:extLst>
      <p:ext uri="{BB962C8B-B14F-4D97-AF65-F5344CB8AC3E}">
        <p14:creationId xmlns:p14="http://schemas.microsoft.com/office/powerpoint/2010/main" val="3823467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ppt_x"/>
                                          </p:val>
                                        </p:tav>
                                        <p:tav tm="100000">
                                          <p:val>
                                            <p:strVal val="#ppt_x"/>
                                          </p:val>
                                        </p:tav>
                                      </p:tavLst>
                                    </p:anim>
                                    <p:anim calcmode="lin" valueType="num">
                                      <p:cBhvr additive="base">
                                        <p:cTn id="2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additive="base">
                                        <p:cTn id="31" dur="500" fill="hold"/>
                                        <p:tgtEl>
                                          <p:spTgt spid="6"/>
                                        </p:tgtEl>
                                        <p:attrNameLst>
                                          <p:attrName>ppt_x</p:attrName>
                                        </p:attrNameLst>
                                      </p:cBhvr>
                                      <p:tavLst>
                                        <p:tav tm="0">
                                          <p:val>
                                            <p:strVal val="#ppt_x"/>
                                          </p:val>
                                        </p:tav>
                                        <p:tav tm="100000">
                                          <p:val>
                                            <p:strVal val="#ppt_x"/>
                                          </p:val>
                                        </p:tav>
                                      </p:tavLst>
                                    </p:anim>
                                    <p:anim calcmode="lin" valueType="num">
                                      <p:cBhvr additive="base">
                                        <p:cTn id="3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ppt_x"/>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gtEl>
                                        <p:attrNameLst>
                                          <p:attrName>style.visibility</p:attrName>
                                        </p:attrNameLst>
                                      </p:cBhvr>
                                      <p:to>
                                        <p:strVal val="visible"/>
                                      </p:to>
                                    </p:set>
                                    <p:anim calcmode="lin" valueType="num">
                                      <p:cBhvr additive="base">
                                        <p:cTn id="43" dur="500" fill="hold"/>
                                        <p:tgtEl>
                                          <p:spTgt spid="5"/>
                                        </p:tgtEl>
                                        <p:attrNameLst>
                                          <p:attrName>ppt_x</p:attrName>
                                        </p:attrNameLst>
                                      </p:cBhvr>
                                      <p:tavLst>
                                        <p:tav tm="0">
                                          <p:val>
                                            <p:strVal val="#ppt_x"/>
                                          </p:val>
                                        </p:tav>
                                        <p:tav tm="100000">
                                          <p:val>
                                            <p:strVal val="#ppt_x"/>
                                          </p:val>
                                        </p:tav>
                                      </p:tavLst>
                                    </p:anim>
                                    <p:anim calcmode="lin" valueType="num">
                                      <p:cBhvr additive="base">
                                        <p:cTn id="4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7"/>
                                        </p:tgtEl>
                                        <p:attrNameLst>
                                          <p:attrName>style.visibility</p:attrName>
                                        </p:attrNameLst>
                                      </p:cBhvr>
                                      <p:to>
                                        <p:strVal val="visible"/>
                                      </p:to>
                                    </p:set>
                                    <p:anim calcmode="lin" valueType="num">
                                      <p:cBhvr additive="base">
                                        <p:cTn id="49" dur="500" fill="hold"/>
                                        <p:tgtEl>
                                          <p:spTgt spid="7"/>
                                        </p:tgtEl>
                                        <p:attrNameLst>
                                          <p:attrName>ppt_x</p:attrName>
                                        </p:attrNameLst>
                                      </p:cBhvr>
                                      <p:tavLst>
                                        <p:tav tm="0">
                                          <p:val>
                                            <p:strVal val="#ppt_x"/>
                                          </p:val>
                                        </p:tav>
                                        <p:tav tm="100000">
                                          <p:val>
                                            <p:strVal val="#ppt_x"/>
                                          </p:val>
                                        </p:tav>
                                      </p:tavLst>
                                    </p:anim>
                                    <p:anim calcmode="lin" valueType="num">
                                      <p:cBhvr additive="base">
                                        <p:cTn id="5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1"/>
                                        </p:tgtEl>
                                        <p:attrNameLst>
                                          <p:attrName>style.visibility</p:attrName>
                                        </p:attrNameLst>
                                      </p:cBhvr>
                                      <p:to>
                                        <p:strVal val="visible"/>
                                      </p:to>
                                    </p:set>
                                    <p:anim calcmode="lin" valueType="num">
                                      <p:cBhvr additive="base">
                                        <p:cTn id="55" dur="500" fill="hold"/>
                                        <p:tgtEl>
                                          <p:spTgt spid="11"/>
                                        </p:tgtEl>
                                        <p:attrNameLst>
                                          <p:attrName>ppt_x</p:attrName>
                                        </p:attrNameLst>
                                      </p:cBhvr>
                                      <p:tavLst>
                                        <p:tav tm="0">
                                          <p:val>
                                            <p:strVal val="#ppt_x"/>
                                          </p:val>
                                        </p:tav>
                                        <p:tav tm="100000">
                                          <p:val>
                                            <p:strVal val="#ppt_x"/>
                                          </p:val>
                                        </p:tav>
                                      </p:tavLst>
                                    </p:anim>
                                    <p:anim calcmode="lin" valueType="num">
                                      <p:cBhvr additive="base">
                                        <p:cTn id="5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9"/>
                                        </p:tgtEl>
                                        <p:attrNameLst>
                                          <p:attrName>style.visibility</p:attrName>
                                        </p:attrNameLst>
                                      </p:cBhvr>
                                      <p:to>
                                        <p:strVal val="visible"/>
                                      </p:to>
                                    </p:set>
                                    <p:anim calcmode="lin" valueType="num">
                                      <p:cBhvr additive="base">
                                        <p:cTn id="61" dur="500" fill="hold"/>
                                        <p:tgtEl>
                                          <p:spTgt spid="9"/>
                                        </p:tgtEl>
                                        <p:attrNameLst>
                                          <p:attrName>ppt_x</p:attrName>
                                        </p:attrNameLst>
                                      </p:cBhvr>
                                      <p:tavLst>
                                        <p:tav tm="0">
                                          <p:val>
                                            <p:strVal val="#ppt_x"/>
                                          </p:val>
                                        </p:tav>
                                        <p:tav tm="100000">
                                          <p:val>
                                            <p:strVal val="#ppt_x"/>
                                          </p:val>
                                        </p:tav>
                                      </p:tavLst>
                                    </p:anim>
                                    <p:anim calcmode="lin" valueType="num">
                                      <p:cBhvr additive="base">
                                        <p:cTn id="6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10"/>
                                        </p:tgtEl>
                                        <p:attrNameLst>
                                          <p:attrName>style.visibility</p:attrName>
                                        </p:attrNameLst>
                                      </p:cBhvr>
                                      <p:to>
                                        <p:strVal val="visible"/>
                                      </p:to>
                                    </p:set>
                                    <p:anim calcmode="lin" valueType="num">
                                      <p:cBhvr additive="base">
                                        <p:cTn id="67" dur="500" fill="hold"/>
                                        <p:tgtEl>
                                          <p:spTgt spid="10"/>
                                        </p:tgtEl>
                                        <p:attrNameLst>
                                          <p:attrName>ppt_x</p:attrName>
                                        </p:attrNameLst>
                                      </p:cBhvr>
                                      <p:tavLst>
                                        <p:tav tm="0">
                                          <p:val>
                                            <p:strVal val="#ppt_x"/>
                                          </p:val>
                                        </p:tav>
                                        <p:tav tm="100000">
                                          <p:val>
                                            <p:strVal val="#ppt_x"/>
                                          </p:val>
                                        </p:tav>
                                      </p:tavLst>
                                    </p:anim>
                                    <p:anim calcmode="lin" valueType="num">
                                      <p:cBhvr additive="base">
                                        <p:cTn id="6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42" presetClass="entr" presetSubtype="0" fill="hold" grpId="0" nodeType="clickEffect">
                                  <p:stCondLst>
                                    <p:cond delay="0"/>
                                  </p:stCondLst>
                                  <p:childTnLst>
                                    <p:set>
                                      <p:cBhvr>
                                        <p:cTn id="72" dur="1" fill="hold">
                                          <p:stCondLst>
                                            <p:cond delay="0"/>
                                          </p:stCondLst>
                                        </p:cTn>
                                        <p:tgtEl>
                                          <p:spTgt spid="12"/>
                                        </p:tgtEl>
                                        <p:attrNameLst>
                                          <p:attrName>style.visibility</p:attrName>
                                        </p:attrNameLst>
                                      </p:cBhvr>
                                      <p:to>
                                        <p:strVal val="visible"/>
                                      </p:to>
                                    </p:set>
                                    <p:animEffect transition="in" filter="fade">
                                      <p:cBhvr>
                                        <p:cTn id="73" dur="1000"/>
                                        <p:tgtEl>
                                          <p:spTgt spid="12"/>
                                        </p:tgtEl>
                                      </p:cBhvr>
                                    </p:animEffect>
                                    <p:anim calcmode="lin" valueType="num">
                                      <p:cBhvr>
                                        <p:cTn id="74" dur="1000" fill="hold"/>
                                        <p:tgtEl>
                                          <p:spTgt spid="12"/>
                                        </p:tgtEl>
                                        <p:attrNameLst>
                                          <p:attrName>ppt_x</p:attrName>
                                        </p:attrNameLst>
                                      </p:cBhvr>
                                      <p:tavLst>
                                        <p:tav tm="0">
                                          <p:val>
                                            <p:strVal val="#ppt_x"/>
                                          </p:val>
                                        </p:tav>
                                        <p:tav tm="100000">
                                          <p:val>
                                            <p:strVal val="#ppt_x"/>
                                          </p:val>
                                        </p:tav>
                                      </p:tavLst>
                                    </p:anim>
                                    <p:anim calcmode="lin" valueType="num">
                                      <p:cBhvr>
                                        <p:cTn id="75"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6" grpId="0"/>
      <p:bldP spid="7" grpId="0"/>
      <p:bldP spid="8" grpId="0"/>
      <p:bldP spid="9" grpId="0"/>
      <p:bldP spid="10" grpId="0"/>
      <p:bldP spid="11" grpId="0"/>
      <p:bldP spid="1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498903"/>
            <a:ext cx="10058400" cy="1371600"/>
          </a:xfrm>
        </p:spPr>
        <p:txBody>
          <a:bodyPr>
            <a:normAutofit fontScale="90000"/>
          </a:bodyPr>
          <a:lstStyle/>
          <a:p>
            <a:pPr algn="ctr"/>
            <a:r>
              <a:rPr lang="en-GB" b="1" dirty="0" smtClean="0"/>
              <a:t>Why is entrepreneurial thinking important to have in learners </a:t>
            </a:r>
            <a:endParaRPr lang="en-GB" b="1" dirty="0"/>
          </a:p>
        </p:txBody>
      </p:sp>
      <p:sp>
        <p:nvSpPr>
          <p:cNvPr id="20" name="Rounded Rectangle 19"/>
          <p:cNvSpPr/>
          <p:nvPr/>
        </p:nvSpPr>
        <p:spPr>
          <a:xfrm>
            <a:off x="1066800" y="2024743"/>
            <a:ext cx="10310949" cy="412786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p:cNvSpPr txBox="1"/>
          <p:nvPr/>
        </p:nvSpPr>
        <p:spPr>
          <a:xfrm>
            <a:off x="1672045" y="2390503"/>
            <a:ext cx="7680960" cy="3970318"/>
          </a:xfrm>
          <a:prstGeom prst="rect">
            <a:avLst/>
          </a:prstGeom>
          <a:noFill/>
        </p:spPr>
        <p:txBody>
          <a:bodyPr wrap="square" rtlCol="0">
            <a:spAutoFit/>
          </a:bodyPr>
          <a:lstStyle/>
          <a:p>
            <a:pPr lvl="0"/>
            <a:r>
              <a:rPr lang="en-GB" sz="2600" dirty="0"/>
              <a:t>According to </a:t>
            </a:r>
            <a:r>
              <a:rPr lang="en-GB" sz="2600" dirty="0" err="1"/>
              <a:t>Polzin</a:t>
            </a:r>
            <a:r>
              <a:rPr lang="en-GB" sz="2600" dirty="0"/>
              <a:t> (2015), it is thought that entrepreneurial skills are learnt and developed and it is not a case of being inherited with these skills. </a:t>
            </a:r>
          </a:p>
          <a:p>
            <a:pPr lvl="0"/>
            <a:r>
              <a:rPr lang="en-GB" sz="2600" dirty="0"/>
              <a:t>Transferable skills such </a:t>
            </a:r>
            <a:r>
              <a:rPr lang="en-GB" sz="2600" dirty="0" smtClean="0"/>
              <a:t>as:</a:t>
            </a:r>
            <a:endParaRPr lang="en-GB" sz="2600" dirty="0"/>
          </a:p>
          <a:p>
            <a:pPr lvl="0"/>
            <a:r>
              <a:rPr lang="en-GB" sz="2600" dirty="0"/>
              <a:t>Problem solving</a:t>
            </a:r>
          </a:p>
          <a:p>
            <a:pPr lvl="0"/>
            <a:r>
              <a:rPr lang="en-GB" sz="2600" dirty="0"/>
              <a:t>Working in a team</a:t>
            </a:r>
          </a:p>
          <a:p>
            <a:pPr lvl="0"/>
            <a:r>
              <a:rPr lang="en-GB" sz="2600" dirty="0" smtClean="0"/>
              <a:t>Communication</a:t>
            </a:r>
          </a:p>
          <a:p>
            <a:pPr lvl="0"/>
            <a:r>
              <a:rPr lang="en-GB" sz="2600" dirty="0" smtClean="0"/>
              <a:t>Time management  </a:t>
            </a:r>
            <a:endParaRPr lang="en-GB" sz="2600" dirty="0"/>
          </a:p>
          <a:p>
            <a:endParaRPr lang="en-GB" dirty="0"/>
          </a:p>
        </p:txBody>
      </p:sp>
    </p:spTree>
    <p:extLst>
      <p:ext uri="{BB962C8B-B14F-4D97-AF65-F5344CB8AC3E}">
        <p14:creationId xmlns:p14="http://schemas.microsoft.com/office/powerpoint/2010/main" val="38874505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7193" y="152188"/>
            <a:ext cx="9675223" cy="879173"/>
          </a:xfrm>
        </p:spPr>
        <p:txBody>
          <a:bodyPr/>
          <a:lstStyle/>
          <a:p>
            <a:pPr algn="ctr"/>
            <a:r>
              <a:rPr lang="en-GB" b="1" dirty="0" smtClean="0"/>
              <a:t>Enterprise Troopers </a:t>
            </a:r>
            <a:endParaRPr lang="en-GB" b="1" dirty="0"/>
          </a:p>
        </p:txBody>
      </p:sp>
      <p:sp>
        <p:nvSpPr>
          <p:cNvPr id="5" name="TextBox 4"/>
          <p:cNvSpPr txBox="1"/>
          <p:nvPr/>
        </p:nvSpPr>
        <p:spPr>
          <a:xfrm>
            <a:off x="641531" y="591775"/>
            <a:ext cx="10666549" cy="1754326"/>
          </a:xfrm>
          <a:prstGeom prst="rect">
            <a:avLst/>
          </a:prstGeom>
          <a:noFill/>
        </p:spPr>
        <p:txBody>
          <a:bodyPr wrap="square" rtlCol="0">
            <a:spAutoFit/>
          </a:bodyPr>
          <a:lstStyle/>
          <a:p>
            <a:pPr marL="285750" indent="-285750">
              <a:buFont typeface="Arial" panose="020B0604020202020204" pitchFamily="34" charset="0"/>
              <a:buChar char="•"/>
            </a:pPr>
            <a:r>
              <a:rPr lang="en-GB" dirty="0" smtClean="0"/>
              <a:t>Big </a:t>
            </a:r>
            <a:r>
              <a:rPr lang="en-GB" dirty="0"/>
              <a:t>I</a:t>
            </a:r>
            <a:r>
              <a:rPr lang="en-GB" dirty="0" smtClean="0"/>
              <a:t>deas Wales</a:t>
            </a:r>
          </a:p>
          <a:p>
            <a:pPr marL="285750" indent="-285750">
              <a:buFont typeface="Arial" panose="020B0604020202020204" pitchFamily="34" charset="0"/>
              <a:buChar char="•"/>
            </a:pPr>
            <a:r>
              <a:rPr lang="en-GB" dirty="0" smtClean="0"/>
              <a:t>A national competition that involves students creating a business initiative and implementing it in to schools.  </a:t>
            </a:r>
          </a:p>
          <a:p>
            <a:pPr marL="285750" indent="-285750">
              <a:buFont typeface="Arial" panose="020B0604020202020204" pitchFamily="34" charset="0"/>
              <a:buChar char="•"/>
            </a:pPr>
            <a:r>
              <a:rPr lang="en-GB" dirty="0" smtClean="0"/>
              <a:t>Foundation stage and Key stage 2. </a:t>
            </a:r>
          </a:p>
          <a:p>
            <a:pPr marL="285750" indent="-285750">
              <a:buFont typeface="Arial" panose="020B0604020202020204" pitchFamily="34" charset="0"/>
              <a:buChar char="•"/>
            </a:pPr>
            <a:r>
              <a:rPr lang="en-GB" dirty="0" smtClean="0"/>
              <a:t>There are 4 stages to the completion. </a:t>
            </a:r>
          </a:p>
          <a:p>
            <a:pPr marL="285750" indent="-285750">
              <a:buFont typeface="Arial" panose="020B0604020202020204" pitchFamily="34" charset="0"/>
              <a:buChar char="•"/>
            </a:pPr>
            <a:endParaRPr lang="en-GB" dirty="0"/>
          </a:p>
        </p:txBody>
      </p:sp>
      <p:graphicFrame>
        <p:nvGraphicFramePr>
          <p:cNvPr id="8" name="Diagram 7"/>
          <p:cNvGraphicFramePr/>
          <p:nvPr>
            <p:extLst>
              <p:ext uri="{D42A27DB-BD31-4B8C-83A1-F6EECF244321}">
                <p14:modId xmlns:p14="http://schemas.microsoft.com/office/powerpoint/2010/main" val="2813750349"/>
              </p:ext>
            </p:extLst>
          </p:nvPr>
        </p:nvGraphicFramePr>
        <p:xfrm>
          <a:off x="894080" y="2024655"/>
          <a:ext cx="10414000" cy="43095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p:cNvSpPr txBox="1"/>
          <p:nvPr/>
        </p:nvSpPr>
        <p:spPr>
          <a:xfrm>
            <a:off x="8582297" y="6293300"/>
            <a:ext cx="2978332" cy="369332"/>
          </a:xfrm>
          <a:prstGeom prst="rect">
            <a:avLst/>
          </a:prstGeom>
          <a:noFill/>
        </p:spPr>
        <p:txBody>
          <a:bodyPr wrap="square" rtlCol="0">
            <a:spAutoFit/>
          </a:bodyPr>
          <a:lstStyle/>
          <a:p>
            <a:r>
              <a:rPr lang="en-GB" dirty="0" smtClean="0"/>
              <a:t>(Big Ideas Wales, 2016)</a:t>
            </a:r>
            <a:endParaRPr lang="en-GB" dirty="0"/>
          </a:p>
        </p:txBody>
      </p:sp>
    </p:spTree>
    <p:extLst>
      <p:ext uri="{BB962C8B-B14F-4D97-AF65-F5344CB8AC3E}">
        <p14:creationId xmlns:p14="http://schemas.microsoft.com/office/powerpoint/2010/main" val="19243801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 </a:t>
            </a:r>
            <a:br>
              <a:rPr lang="en-GB" dirty="0"/>
            </a:br>
            <a:endParaRPr lang="en-GB" dirty="0"/>
          </a:p>
        </p:txBody>
      </p:sp>
      <p:pic>
        <p:nvPicPr>
          <p:cNvPr id="6" name="frLvw5CRpWA"/>
          <p:cNvPicPr>
            <a:picLocks noGrp="1" noRot="1" noChangeAspect="1"/>
          </p:cNvPicPr>
          <p:nvPr>
            <p:ph idx="1"/>
            <a:videoFile r:link="rId1"/>
          </p:nvPr>
        </p:nvPicPr>
        <p:blipFill>
          <a:blip r:embed="rId3"/>
          <a:stretch>
            <a:fillRect/>
          </a:stretch>
        </p:blipFill>
        <p:spPr>
          <a:xfrm>
            <a:off x="1312818" y="509951"/>
            <a:ext cx="9331234" cy="5248819"/>
          </a:xfrm>
          <a:prstGeom prst="rect">
            <a:avLst/>
          </a:prstGeom>
        </p:spPr>
      </p:pic>
      <p:sp>
        <p:nvSpPr>
          <p:cNvPr id="7" name="TextBox 6"/>
          <p:cNvSpPr txBox="1"/>
          <p:nvPr/>
        </p:nvSpPr>
        <p:spPr>
          <a:xfrm>
            <a:off x="3579223" y="5891413"/>
            <a:ext cx="4754880" cy="369332"/>
          </a:xfrm>
          <a:prstGeom prst="rect">
            <a:avLst/>
          </a:prstGeom>
          <a:noFill/>
        </p:spPr>
        <p:txBody>
          <a:bodyPr wrap="square" rtlCol="0">
            <a:spAutoFit/>
          </a:bodyPr>
          <a:lstStyle/>
          <a:p>
            <a:r>
              <a:rPr lang="en-GB" dirty="0" smtClean="0"/>
              <a:t>Enterprise Troopers (Business Wales, 2017)</a:t>
            </a:r>
            <a:endParaRPr lang="en-GB" dirty="0"/>
          </a:p>
        </p:txBody>
      </p:sp>
    </p:spTree>
    <p:extLst>
      <p:ext uri="{BB962C8B-B14F-4D97-AF65-F5344CB8AC3E}">
        <p14:creationId xmlns:p14="http://schemas.microsoft.com/office/powerpoint/2010/main" val="13893705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ounded Rectangle 7"/>
          <p:cNvSpPr/>
          <p:nvPr/>
        </p:nvSpPr>
        <p:spPr>
          <a:xfrm>
            <a:off x="927463" y="334100"/>
            <a:ext cx="10267406" cy="175432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p:cNvSpPr txBox="1"/>
          <p:nvPr/>
        </p:nvSpPr>
        <p:spPr>
          <a:xfrm>
            <a:off x="927463" y="406943"/>
            <a:ext cx="9966960" cy="1938992"/>
          </a:xfrm>
          <a:prstGeom prst="rect">
            <a:avLst/>
          </a:prstGeom>
          <a:noFill/>
        </p:spPr>
        <p:txBody>
          <a:bodyPr wrap="square" rtlCol="0">
            <a:spAutoFit/>
          </a:bodyPr>
          <a:lstStyle/>
          <a:p>
            <a:pPr marL="285750" indent="-285750">
              <a:buFont typeface="Arial" panose="020B0604020202020204" pitchFamily="34" charset="0"/>
              <a:buChar char="•"/>
            </a:pPr>
            <a:r>
              <a:rPr lang="en-GB" sz="1500" dirty="0"/>
              <a:t>T</a:t>
            </a:r>
            <a:r>
              <a:rPr lang="en-GB" sz="1500" dirty="0" smtClean="0"/>
              <a:t>he </a:t>
            </a:r>
            <a:r>
              <a:rPr lang="en-GB" sz="1500" dirty="0"/>
              <a:t>enterprise troopers are </a:t>
            </a:r>
            <a:r>
              <a:rPr lang="en-GB" sz="1500" dirty="0" smtClean="0"/>
              <a:t>superhero </a:t>
            </a:r>
            <a:r>
              <a:rPr lang="en-GB" sz="1500" dirty="0"/>
              <a:t>characters who all inhabit entrepreneurial </a:t>
            </a:r>
            <a:r>
              <a:rPr lang="en-GB" sz="1500" dirty="0" smtClean="0"/>
              <a:t>qualities. </a:t>
            </a:r>
          </a:p>
          <a:p>
            <a:pPr marL="285750" indent="-285750">
              <a:buFont typeface="Arial" panose="020B0604020202020204" pitchFamily="34" charset="0"/>
              <a:buChar char="•"/>
            </a:pPr>
            <a:r>
              <a:rPr lang="en-GB" sz="1500" dirty="0" smtClean="0"/>
              <a:t>These super heroes are based upon the ACRO model </a:t>
            </a:r>
          </a:p>
          <a:p>
            <a:pPr marL="285750" indent="-285750">
              <a:buFont typeface="Arial" panose="020B0604020202020204" pitchFamily="34" charset="0"/>
              <a:buChar char="•"/>
            </a:pPr>
            <a:r>
              <a:rPr lang="en-GB" sz="1500" dirty="0"/>
              <a:t>R</a:t>
            </a:r>
            <a:r>
              <a:rPr lang="en-GB" sz="1500" dirty="0" smtClean="0"/>
              <a:t>esearch </a:t>
            </a:r>
            <a:r>
              <a:rPr lang="en-GB" sz="1500" dirty="0"/>
              <a:t>conducted by the Welsh Government discovered a number of conventional characteristics that were shown by </a:t>
            </a:r>
            <a:r>
              <a:rPr lang="en-GB" sz="1500" dirty="0" smtClean="0"/>
              <a:t>entrepreneurs </a:t>
            </a:r>
            <a:r>
              <a:rPr lang="en-GB" sz="1500" dirty="0"/>
              <a:t>which involved their certain skill set, attitudes and </a:t>
            </a:r>
            <a:r>
              <a:rPr lang="en-GB" sz="1500" dirty="0" smtClean="0"/>
              <a:t>behaviours.</a:t>
            </a:r>
          </a:p>
          <a:p>
            <a:pPr marL="285750" indent="-285750">
              <a:buFont typeface="Arial" panose="020B0604020202020204" pitchFamily="34" charset="0"/>
              <a:buChar char="•"/>
            </a:pPr>
            <a:r>
              <a:rPr lang="en-GB" sz="1500" dirty="0" smtClean="0"/>
              <a:t>This </a:t>
            </a:r>
            <a:r>
              <a:rPr lang="en-GB" sz="1500" dirty="0"/>
              <a:t>can relate to John Dewey’s theory of learning by doing as this initiative involves having to have a heightened sense of hands on learning. the initiative enables learners to have to think creatively (Dewey, 1938)</a:t>
            </a:r>
          </a:p>
          <a:p>
            <a:pPr marL="285750" indent="-285750">
              <a:buFont typeface="Arial" panose="020B0604020202020204" pitchFamily="34" charset="0"/>
              <a:buChar char="•"/>
            </a:pPr>
            <a:endParaRPr lang="en-GB" sz="1500" dirty="0"/>
          </a:p>
        </p:txBody>
      </p:sp>
      <p:graphicFrame>
        <p:nvGraphicFramePr>
          <p:cNvPr id="13" name="Diagram 12"/>
          <p:cNvGraphicFramePr/>
          <p:nvPr>
            <p:extLst>
              <p:ext uri="{D42A27DB-BD31-4B8C-83A1-F6EECF244321}">
                <p14:modId xmlns:p14="http://schemas.microsoft.com/office/powerpoint/2010/main" val="1845768764"/>
              </p:ext>
            </p:extLst>
          </p:nvPr>
        </p:nvGraphicFramePr>
        <p:xfrm>
          <a:off x="386079" y="2259874"/>
          <a:ext cx="11161487" cy="39188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TextBox 13"/>
          <p:cNvSpPr txBox="1"/>
          <p:nvPr/>
        </p:nvSpPr>
        <p:spPr>
          <a:xfrm>
            <a:off x="8321040" y="6178732"/>
            <a:ext cx="4010297" cy="369332"/>
          </a:xfrm>
          <a:prstGeom prst="rect">
            <a:avLst/>
          </a:prstGeom>
          <a:noFill/>
        </p:spPr>
        <p:txBody>
          <a:bodyPr wrap="square" rtlCol="0">
            <a:spAutoFit/>
          </a:bodyPr>
          <a:lstStyle/>
          <a:p>
            <a:r>
              <a:rPr lang="en-GB" dirty="0" smtClean="0"/>
              <a:t>(Welsh Government, 2018)</a:t>
            </a:r>
            <a:endParaRPr lang="en-GB" dirty="0"/>
          </a:p>
        </p:txBody>
      </p:sp>
      <p:sp>
        <p:nvSpPr>
          <p:cNvPr id="15" name="TextBox 14"/>
          <p:cNvSpPr txBox="1"/>
          <p:nvPr/>
        </p:nvSpPr>
        <p:spPr>
          <a:xfrm>
            <a:off x="8706395" y="3995678"/>
            <a:ext cx="2560319" cy="2862322"/>
          </a:xfrm>
          <a:prstGeom prst="rect">
            <a:avLst/>
          </a:prstGeom>
          <a:noFill/>
        </p:spPr>
        <p:txBody>
          <a:bodyPr wrap="square" rtlCol="0">
            <a:spAutoFit/>
          </a:bodyPr>
          <a:lstStyle/>
          <a:p>
            <a:r>
              <a:rPr lang="en-GB" dirty="0" smtClean="0">
                <a:solidFill>
                  <a:schemeClr val="bg1"/>
                </a:solidFill>
              </a:rPr>
              <a:t>       Organisation</a:t>
            </a:r>
          </a:p>
          <a:p>
            <a:pPr algn="ctr"/>
            <a:r>
              <a:rPr lang="en-GB" sz="1200" dirty="0" err="1" smtClean="0">
                <a:solidFill>
                  <a:schemeClr val="bg1"/>
                </a:solidFill>
              </a:rPr>
              <a:t>Owain</a:t>
            </a:r>
            <a:r>
              <a:rPr lang="en-GB" sz="1200" dirty="0" smtClean="0">
                <a:solidFill>
                  <a:schemeClr val="bg1"/>
                </a:solidFill>
              </a:rPr>
              <a:t> represents </a:t>
            </a:r>
            <a:r>
              <a:rPr lang="en-GB" sz="1200" dirty="0">
                <a:solidFill>
                  <a:schemeClr val="bg1"/>
                </a:solidFill>
              </a:rPr>
              <a:t>organisation which is a highly developed entrepreneurship skill to have. This means that an individual understands what needs to happen in order to be successful going on to making adequate decisions and understand any risk factors. </a:t>
            </a:r>
            <a:endParaRPr lang="en-GB" sz="1200" dirty="0" smtClean="0">
              <a:solidFill>
                <a:schemeClr val="bg1"/>
              </a:solidFill>
            </a:endParaRPr>
          </a:p>
          <a:p>
            <a:endParaRPr lang="en-GB" dirty="0" smtClean="0">
              <a:solidFill>
                <a:schemeClr val="bg1"/>
              </a:solidFill>
            </a:endParaRPr>
          </a:p>
          <a:p>
            <a:pPr algn="ctr"/>
            <a:endParaRPr lang="en-GB" dirty="0" smtClean="0">
              <a:solidFill>
                <a:schemeClr val="bg1"/>
              </a:solidFill>
            </a:endParaRPr>
          </a:p>
          <a:p>
            <a:pPr algn="ctr"/>
            <a:endParaRPr lang="en-GB" dirty="0">
              <a:solidFill>
                <a:schemeClr val="bg1"/>
              </a:solidFill>
            </a:endParaRPr>
          </a:p>
        </p:txBody>
      </p:sp>
      <p:sp>
        <p:nvSpPr>
          <p:cNvPr id="16" name="TextBox 15"/>
          <p:cNvSpPr txBox="1"/>
          <p:nvPr/>
        </p:nvSpPr>
        <p:spPr>
          <a:xfrm>
            <a:off x="6191794" y="4258491"/>
            <a:ext cx="2233749" cy="1815882"/>
          </a:xfrm>
          <a:prstGeom prst="rect">
            <a:avLst/>
          </a:prstGeom>
          <a:noFill/>
        </p:spPr>
        <p:txBody>
          <a:bodyPr wrap="square" rtlCol="0">
            <a:spAutoFit/>
          </a:bodyPr>
          <a:lstStyle/>
          <a:p>
            <a:pPr algn="ctr"/>
            <a:r>
              <a:rPr lang="en-GB" sz="1400" dirty="0">
                <a:solidFill>
                  <a:schemeClr val="bg1"/>
                </a:solidFill>
              </a:rPr>
              <a:t>Rhian represents relationships </a:t>
            </a:r>
            <a:r>
              <a:rPr lang="en-GB" sz="1400" dirty="0" smtClean="0">
                <a:solidFill>
                  <a:schemeClr val="bg1"/>
                </a:solidFill>
              </a:rPr>
              <a:t>which </a:t>
            </a:r>
            <a:r>
              <a:rPr lang="en-GB" sz="1400" dirty="0">
                <a:solidFill>
                  <a:schemeClr val="bg1"/>
                </a:solidFill>
              </a:rPr>
              <a:t>for example incorporate being able to </a:t>
            </a:r>
            <a:r>
              <a:rPr lang="en-GB" sz="1400" dirty="0" smtClean="0">
                <a:solidFill>
                  <a:schemeClr val="bg1"/>
                </a:solidFill>
              </a:rPr>
              <a:t>manage social situations therefore </a:t>
            </a:r>
            <a:r>
              <a:rPr lang="en-GB" sz="1400" dirty="0">
                <a:solidFill>
                  <a:schemeClr val="bg1"/>
                </a:solidFill>
              </a:rPr>
              <a:t>having good communication and people skills. </a:t>
            </a:r>
            <a:endParaRPr lang="en-GB" sz="1400" dirty="0">
              <a:solidFill>
                <a:schemeClr val="bg1"/>
              </a:solidFill>
            </a:endParaRPr>
          </a:p>
        </p:txBody>
      </p:sp>
    </p:spTree>
    <p:extLst>
      <p:ext uri="{BB962C8B-B14F-4D97-AF65-F5344CB8AC3E}">
        <p14:creationId xmlns:p14="http://schemas.microsoft.com/office/powerpoint/2010/main" val="7265960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 </a:t>
            </a:r>
            <a:r>
              <a:rPr lang="en-GB" b="1" dirty="0"/>
              <a:t>Youth Entrepreneurship Strategy (</a:t>
            </a:r>
            <a:r>
              <a:rPr lang="en-GB" b="1" dirty="0" smtClean="0"/>
              <a:t>YES Plan)</a:t>
            </a:r>
            <a:endParaRPr lang="en-GB" dirty="0"/>
          </a:p>
        </p:txBody>
      </p:sp>
      <p:sp>
        <p:nvSpPr>
          <p:cNvPr id="3" name="Content Placeholder 2"/>
          <p:cNvSpPr>
            <a:spLocks noGrp="1"/>
          </p:cNvSpPr>
          <p:nvPr>
            <p:ph idx="1"/>
          </p:nvPr>
        </p:nvSpPr>
        <p:spPr>
          <a:xfrm>
            <a:off x="444138" y="1872205"/>
            <a:ext cx="3792583" cy="3916343"/>
          </a:xfrm>
        </p:spPr>
        <p:txBody>
          <a:bodyPr>
            <a:normAutofit fontScale="92500" lnSpcReduction="20000"/>
          </a:bodyPr>
          <a:lstStyle/>
          <a:p>
            <a:r>
              <a:rPr lang="en-GB" dirty="0" smtClean="0"/>
              <a:t>Enterprise troopers conforms to the needs of the YES plan.</a:t>
            </a:r>
          </a:p>
          <a:p>
            <a:r>
              <a:rPr lang="en-GB" dirty="0" smtClean="0"/>
              <a:t>The</a:t>
            </a:r>
            <a:r>
              <a:rPr lang="en-GB" dirty="0"/>
              <a:t> </a:t>
            </a:r>
            <a:r>
              <a:rPr lang="en-GB" b="1" dirty="0"/>
              <a:t>Youth Entrepreneurship Strategy (YES)</a:t>
            </a:r>
            <a:r>
              <a:rPr lang="en-GB" dirty="0"/>
              <a:t> is part of the Big ideas wales and links the entrepreneur’s troopers initiative. This involves three different aims which cover Equipping, empowering and engaging. These both encourage the skills of entrepreneurial thinking as the skills that are needed in order to be successful. </a:t>
            </a:r>
            <a:endParaRPr lang="en-GB" dirty="0" smtClean="0"/>
          </a:p>
          <a:p>
            <a:pPr marL="0" lvl="0" indent="0">
              <a:buNone/>
            </a:pPr>
            <a:endParaRPr lang="en-GB" dirty="0" smtClean="0"/>
          </a:p>
          <a:p>
            <a:pPr marL="0" indent="0">
              <a:buNone/>
            </a:pPr>
            <a:r>
              <a:rPr lang="en-GB" dirty="0" smtClean="0"/>
              <a:t> </a:t>
            </a:r>
          </a:p>
          <a:p>
            <a:r>
              <a:rPr lang="en-GB" dirty="0" smtClean="0"/>
              <a:t> </a:t>
            </a:r>
          </a:p>
          <a:p>
            <a:endParaRPr lang="en-GB" dirty="0"/>
          </a:p>
        </p:txBody>
      </p:sp>
      <p:graphicFrame>
        <p:nvGraphicFramePr>
          <p:cNvPr id="5" name="Diagram 4"/>
          <p:cNvGraphicFramePr/>
          <p:nvPr>
            <p:extLst>
              <p:ext uri="{D42A27DB-BD31-4B8C-83A1-F6EECF244321}">
                <p14:modId xmlns:p14="http://schemas.microsoft.com/office/powerpoint/2010/main" val="553034015"/>
              </p:ext>
            </p:extLst>
          </p:nvPr>
        </p:nvGraphicFramePr>
        <p:xfrm>
          <a:off x="4859383" y="1762958"/>
          <a:ext cx="6897188" cy="46373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p:cNvSpPr txBox="1"/>
          <p:nvPr/>
        </p:nvSpPr>
        <p:spPr>
          <a:xfrm>
            <a:off x="8550003" y="6122908"/>
            <a:ext cx="3409406" cy="369332"/>
          </a:xfrm>
          <a:prstGeom prst="rect">
            <a:avLst/>
          </a:prstGeom>
          <a:noFill/>
        </p:spPr>
        <p:txBody>
          <a:bodyPr wrap="square" rtlCol="0">
            <a:spAutoFit/>
          </a:bodyPr>
          <a:lstStyle/>
          <a:p>
            <a:r>
              <a:rPr lang="en-GB" dirty="0" smtClean="0"/>
              <a:t>(Welsh Government, 2018)</a:t>
            </a:r>
            <a:endParaRPr lang="en-GB" dirty="0"/>
          </a:p>
        </p:txBody>
      </p:sp>
    </p:spTree>
    <p:extLst>
      <p:ext uri="{BB962C8B-B14F-4D97-AF65-F5344CB8AC3E}">
        <p14:creationId xmlns:p14="http://schemas.microsoft.com/office/powerpoint/2010/main" val="23920051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5909" y="457200"/>
            <a:ext cx="4876800" cy="2207623"/>
          </a:xfrm>
        </p:spPr>
        <p:txBody>
          <a:bodyPr>
            <a:noAutofit/>
          </a:bodyPr>
          <a:lstStyle/>
          <a:p>
            <a:r>
              <a:rPr lang="en-GB" sz="4000" b="1" dirty="0" smtClean="0"/>
              <a:t>Transferable skills that can be seen through enterprise troopers.. </a:t>
            </a:r>
            <a:endParaRPr lang="en-GB" sz="4000" b="1" dirty="0"/>
          </a:p>
        </p:txBody>
      </p:sp>
      <p:graphicFrame>
        <p:nvGraphicFramePr>
          <p:cNvPr id="5" name="Diagram 4"/>
          <p:cNvGraphicFramePr/>
          <p:nvPr>
            <p:extLst>
              <p:ext uri="{D42A27DB-BD31-4B8C-83A1-F6EECF244321}">
                <p14:modId xmlns:p14="http://schemas.microsoft.com/office/powerpoint/2010/main" val="1607884770"/>
              </p:ext>
            </p:extLst>
          </p:nvPr>
        </p:nvGraphicFramePr>
        <p:xfrm>
          <a:off x="3690982" y="457200"/>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Rectangle 9"/>
          <p:cNvSpPr/>
          <p:nvPr/>
        </p:nvSpPr>
        <p:spPr>
          <a:xfrm>
            <a:off x="378824" y="4407504"/>
            <a:ext cx="3225073" cy="18916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465909" y="4407504"/>
            <a:ext cx="3008811" cy="2215991"/>
          </a:xfrm>
          <a:prstGeom prst="rect">
            <a:avLst/>
          </a:prstGeom>
          <a:noFill/>
        </p:spPr>
        <p:txBody>
          <a:bodyPr wrap="square" rtlCol="0">
            <a:spAutoFit/>
          </a:bodyPr>
          <a:lstStyle/>
          <a:p>
            <a:r>
              <a:rPr lang="en-GB" sz="1500" dirty="0" smtClean="0">
                <a:solidFill>
                  <a:schemeClr val="bg1"/>
                </a:solidFill>
              </a:rPr>
              <a:t>Jenner (2013), </a:t>
            </a:r>
            <a:r>
              <a:rPr lang="en-GB" sz="1500" dirty="0">
                <a:solidFill>
                  <a:schemeClr val="bg1"/>
                </a:solidFill>
              </a:rPr>
              <a:t>believes that it is important for these skills to be developed as it develops transversal </a:t>
            </a:r>
            <a:r>
              <a:rPr lang="en-GB" sz="1500" dirty="0" smtClean="0">
                <a:solidFill>
                  <a:schemeClr val="bg1"/>
                </a:solidFill>
              </a:rPr>
              <a:t>competences </a:t>
            </a:r>
            <a:r>
              <a:rPr lang="en-GB" sz="1500" dirty="0">
                <a:solidFill>
                  <a:schemeClr val="bg1"/>
                </a:solidFill>
              </a:rPr>
              <a:t>which includes learning to learn and have a good understanding of how to be a successful entrepreneur. </a:t>
            </a:r>
          </a:p>
          <a:p>
            <a:endParaRPr lang="en-GB" dirty="0"/>
          </a:p>
        </p:txBody>
      </p:sp>
    </p:spTree>
    <p:extLst>
      <p:ext uri="{BB962C8B-B14F-4D97-AF65-F5344CB8AC3E}">
        <p14:creationId xmlns:p14="http://schemas.microsoft.com/office/powerpoint/2010/main" val="16893459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Other legislations that Enterprise troopers can apply to </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770899570"/>
              </p:ext>
            </p:extLst>
          </p:nvPr>
        </p:nvGraphicFramePr>
        <p:xfrm>
          <a:off x="1066800" y="2103438"/>
          <a:ext cx="10058400" cy="39322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50303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36560"/>
            <a:ext cx="10058400" cy="1371600"/>
          </a:xfrm>
        </p:spPr>
        <p:txBody>
          <a:bodyPr>
            <a:normAutofit/>
          </a:bodyPr>
          <a:lstStyle/>
          <a:p>
            <a:r>
              <a:rPr lang="en-GB" b="1" dirty="0" smtClean="0"/>
              <a:t>Conclusion </a:t>
            </a:r>
            <a:endParaRPr lang="en-GB" b="1" dirty="0"/>
          </a:p>
        </p:txBody>
      </p:sp>
      <p:sp>
        <p:nvSpPr>
          <p:cNvPr id="3" name="Content Placeholder 2"/>
          <p:cNvSpPr>
            <a:spLocks noGrp="1"/>
          </p:cNvSpPr>
          <p:nvPr>
            <p:ph idx="1"/>
          </p:nvPr>
        </p:nvSpPr>
        <p:spPr>
          <a:xfrm>
            <a:off x="705394" y="3125926"/>
            <a:ext cx="10058400" cy="4258492"/>
          </a:xfrm>
        </p:spPr>
        <p:txBody>
          <a:bodyPr>
            <a:normAutofit/>
          </a:bodyPr>
          <a:lstStyle/>
          <a:p>
            <a:r>
              <a:rPr lang="en-GB" sz="1400" dirty="0" smtClean="0"/>
              <a:t>To conclude, It is evident that enterprise troopers encourages a number of different skills that are seen in entrepreneurial thinking. </a:t>
            </a:r>
          </a:p>
          <a:p>
            <a:r>
              <a:rPr lang="en-GB" sz="1400" dirty="0" smtClean="0"/>
              <a:t>The </a:t>
            </a:r>
            <a:r>
              <a:rPr lang="en-GB" sz="1400" dirty="0" err="1" smtClean="0"/>
              <a:t>Acro</a:t>
            </a:r>
            <a:r>
              <a:rPr lang="en-GB" sz="1400" dirty="0" smtClean="0"/>
              <a:t> </a:t>
            </a:r>
            <a:r>
              <a:rPr lang="en-GB" sz="1400" dirty="0"/>
              <a:t>model reflects the different skills that are seen within the enterprise troopers and it is evident throughout this presentation how it communicates and is transferable throughout life. </a:t>
            </a:r>
            <a:endParaRPr lang="en-GB" sz="1400" dirty="0" smtClean="0"/>
          </a:p>
          <a:p>
            <a:r>
              <a:rPr lang="en-GB" sz="1400" dirty="0" smtClean="0"/>
              <a:t>For </a:t>
            </a:r>
            <a:r>
              <a:rPr lang="en-GB" sz="1400" dirty="0"/>
              <a:t>example the skills that can be developed through this </a:t>
            </a:r>
            <a:r>
              <a:rPr lang="en-GB" sz="1400" dirty="0" err="1"/>
              <a:t>iniitative</a:t>
            </a:r>
            <a:r>
              <a:rPr lang="en-GB" sz="1400" dirty="0"/>
              <a:t> are problem solving, team work, </a:t>
            </a:r>
            <a:r>
              <a:rPr lang="en-GB" sz="1400" dirty="0" smtClean="0"/>
              <a:t>responsibility </a:t>
            </a:r>
            <a:r>
              <a:rPr lang="en-GB" sz="1400" dirty="0"/>
              <a:t>and time management</a:t>
            </a:r>
            <a:endParaRPr lang="en-GB" sz="1400" b="1" dirty="0"/>
          </a:p>
          <a:p>
            <a:r>
              <a:rPr lang="en-GB" sz="1400" dirty="0" smtClean="0"/>
              <a:t>Links to a number of different government legislations </a:t>
            </a:r>
          </a:p>
          <a:p>
            <a:r>
              <a:rPr lang="en-GB" sz="1400" dirty="0" smtClean="0"/>
              <a:t>This initiative is evidently promoting the entrepreneurial skills that are needed and enhance entrepreneurial skills at its highest. </a:t>
            </a:r>
          </a:p>
          <a:p>
            <a:pPr marL="0" indent="0">
              <a:buNone/>
            </a:pPr>
            <a:r>
              <a:rPr lang="en-GB" sz="1400" dirty="0" smtClean="0"/>
              <a:t>Thank you for listening </a:t>
            </a:r>
            <a:endParaRPr lang="en-GB" sz="1400" dirty="0"/>
          </a:p>
        </p:txBody>
      </p:sp>
      <p:sp>
        <p:nvSpPr>
          <p:cNvPr id="4" name="TextBox 3"/>
          <p:cNvSpPr txBox="1"/>
          <p:nvPr/>
        </p:nvSpPr>
        <p:spPr>
          <a:xfrm>
            <a:off x="1066800" y="1371600"/>
            <a:ext cx="9696994" cy="1754326"/>
          </a:xfrm>
          <a:prstGeom prst="rect">
            <a:avLst/>
          </a:prstGeom>
          <a:noFill/>
        </p:spPr>
        <p:txBody>
          <a:bodyPr wrap="square" rtlCol="0">
            <a:spAutoFit/>
          </a:bodyPr>
          <a:lstStyle/>
          <a:p>
            <a:r>
              <a:rPr lang="en-GB" b="1" dirty="0"/>
              <a:t>Recommendations </a:t>
            </a:r>
          </a:p>
          <a:p>
            <a:r>
              <a:rPr lang="en-GB" dirty="0"/>
              <a:t>Budget – Certain school have higher funding therefore a set amount of money.</a:t>
            </a:r>
          </a:p>
          <a:p>
            <a:r>
              <a:rPr lang="en-GB" dirty="0"/>
              <a:t>Time – Being able to make deadlines without affecting other work. Teachers doing the work instead of the pupils in order to complete. Therefore an allocated amount of time being </a:t>
            </a:r>
            <a:r>
              <a:rPr lang="en-GB" dirty="0" smtClean="0"/>
              <a:t>spent. </a:t>
            </a:r>
            <a:endParaRPr lang="en-GB" dirty="0"/>
          </a:p>
          <a:p>
            <a:endParaRPr lang="en-GB" dirty="0"/>
          </a:p>
        </p:txBody>
      </p:sp>
    </p:spTree>
    <p:extLst>
      <p:ext uri="{BB962C8B-B14F-4D97-AF65-F5344CB8AC3E}">
        <p14:creationId xmlns:p14="http://schemas.microsoft.com/office/powerpoint/2010/main" val="11766336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p:txBody>
          <a:bodyPr>
            <a:normAutofit/>
          </a:bodyPr>
          <a:lstStyle/>
          <a:p>
            <a:endParaRPr lang="en-GB" dirty="0"/>
          </a:p>
        </p:txBody>
      </p:sp>
    </p:spTree>
    <p:extLst>
      <p:ext uri="{BB962C8B-B14F-4D97-AF65-F5344CB8AC3E}">
        <p14:creationId xmlns:p14="http://schemas.microsoft.com/office/powerpoint/2010/main" val="38053318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Savon</Template>
  <TotalTime>3403</TotalTime>
  <Words>948</Words>
  <Application>Microsoft Office PowerPoint</Application>
  <PresentationFormat>Widescreen</PresentationFormat>
  <Paragraphs>117</Paragraphs>
  <Slides>12</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Century Gothic</vt:lpstr>
      <vt:lpstr>Garamond</vt:lpstr>
      <vt:lpstr>Savon</vt:lpstr>
      <vt:lpstr>Entrepreneurial Education </vt:lpstr>
      <vt:lpstr>What we will be discussing</vt:lpstr>
      <vt:lpstr>What is an Entrepreneur and what    are the characteristics?</vt:lpstr>
      <vt:lpstr>Why is entrepreneurial thinking important to have in learners </vt:lpstr>
      <vt:lpstr>Enterprise Troopers </vt:lpstr>
      <vt:lpstr>  </vt:lpstr>
      <vt:lpstr>PowerPoint Presentation</vt:lpstr>
      <vt:lpstr> Youth Entrepreneurship Strategy (YES Plan)</vt:lpstr>
      <vt:lpstr>Transferable skills that can be seen through enterprise troopers.. </vt:lpstr>
      <vt:lpstr>Other legislations that Enterprise troopers can apply to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Entrepreneurial Education</dc:title>
  <dc:creator>Sophie Hassett</dc:creator>
  <cp:lastModifiedBy>Sophie Hassett</cp:lastModifiedBy>
  <cp:revision>66</cp:revision>
  <dcterms:created xsi:type="dcterms:W3CDTF">2018-03-13T14:53:56Z</dcterms:created>
  <dcterms:modified xsi:type="dcterms:W3CDTF">2018-03-15T23:37:51Z</dcterms:modified>
</cp:coreProperties>
</file>