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22A7F0-31E8-463B-8D33-CCEC2C23426C}" v="306" dt="2021-06-03T11:49:03.4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EA84C-3F92-4925-BCF5-D0AB703A7BE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7645891-04AB-4DEF-BE8B-03554AD73B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F24ECC-8D4A-4C7C-8BDE-6FB05EF21F78}"/>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5" name="Footer Placeholder 4">
            <a:extLst>
              <a:ext uri="{FF2B5EF4-FFF2-40B4-BE49-F238E27FC236}">
                <a16:creationId xmlns:a16="http://schemas.microsoft.com/office/drawing/2014/main" id="{66636DA3-7C6F-4840-9670-0260802A78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893B0-7260-419E-B667-A9A9A9C8D677}"/>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3964563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203A6-B964-4880-83F3-0E00188A95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EFEAC7-730A-4B9E-9F47-97020A6FBB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F29493-96B2-442E-8E90-8BF72F9793E1}"/>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5" name="Footer Placeholder 4">
            <a:extLst>
              <a:ext uri="{FF2B5EF4-FFF2-40B4-BE49-F238E27FC236}">
                <a16:creationId xmlns:a16="http://schemas.microsoft.com/office/drawing/2014/main" id="{AF207EA6-F9FA-4326-BBBE-EE82280CE1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912080-D5B5-4363-AA49-B644466E5AE8}"/>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3642862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91618-75D1-4057-93DC-44D6461B63A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C1E91E-245D-4FAA-A80B-6E3E75DE2C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7412C0-E4C7-4955-B2B5-135F001A8D65}"/>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5" name="Footer Placeholder 4">
            <a:extLst>
              <a:ext uri="{FF2B5EF4-FFF2-40B4-BE49-F238E27FC236}">
                <a16:creationId xmlns:a16="http://schemas.microsoft.com/office/drawing/2014/main" id="{06760C0F-3D73-4AAA-BEAD-F437EA068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03054A-9286-4856-B632-A8D963FFF2A6}"/>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2810430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10D2C-EF73-461C-BED4-909380884D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9B6F98-11F1-4311-87B1-439D6AFEF4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90B311-BD0E-4040-8A88-4C1FDDADF7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8C5D30-92E4-4782-A209-8943D38BDDE7}"/>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6" name="Footer Placeholder 5">
            <a:extLst>
              <a:ext uri="{FF2B5EF4-FFF2-40B4-BE49-F238E27FC236}">
                <a16:creationId xmlns:a16="http://schemas.microsoft.com/office/drawing/2014/main" id="{C736EDF0-114E-45E6-B61E-5E78BB1DD8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E1072-6751-4C53-94DD-07E584EE7199}"/>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3833533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B34AA-E061-455D-987A-66D0559774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F60A7A-5554-4741-A897-E34DDB147D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95AA09-91D3-4652-9AC3-6F6637FF8D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B183B6-713D-4E0A-8619-E534CE3D15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A31B42-541F-4C9E-85B9-6376893131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B86C78-D656-427B-BF81-846ED72A0256}"/>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8" name="Footer Placeholder 7">
            <a:extLst>
              <a:ext uri="{FF2B5EF4-FFF2-40B4-BE49-F238E27FC236}">
                <a16:creationId xmlns:a16="http://schemas.microsoft.com/office/drawing/2014/main" id="{1FAC91FF-60A7-4DF2-BEED-7800CEAFE55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E3E454-AFDE-4481-987A-E2608464FCDE}"/>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2614761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717D3-E1AE-4CEC-BD01-63666C8E2C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081A9E-2180-4FCD-B246-EC8363AE8240}"/>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4" name="Footer Placeholder 3">
            <a:extLst>
              <a:ext uri="{FF2B5EF4-FFF2-40B4-BE49-F238E27FC236}">
                <a16:creationId xmlns:a16="http://schemas.microsoft.com/office/drawing/2014/main" id="{04B511EA-BAFD-44D2-BAFD-5ACCC49EC5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3DEA9B-8038-4D2D-8A53-EEA5E0334C0E}"/>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1805413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FA3427-FDAE-4B2C-9414-EED16B611AD1}"/>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3" name="Footer Placeholder 2">
            <a:extLst>
              <a:ext uri="{FF2B5EF4-FFF2-40B4-BE49-F238E27FC236}">
                <a16:creationId xmlns:a16="http://schemas.microsoft.com/office/drawing/2014/main" id="{9CD52353-991C-4DE1-B997-791BC685E7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3BB7C1-3352-4149-8896-CA5C5F8C0A31}"/>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2028794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232F0-EFCB-487E-AEF9-1BF0507EA3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1E7D09-678B-47B2-B924-501A3DAC1B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CC229C-4588-4C6D-B937-1583F8B5C1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13DF1D-4A96-42D7-A4BB-DFE6F8DA9FF7}"/>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6" name="Footer Placeholder 5">
            <a:extLst>
              <a:ext uri="{FF2B5EF4-FFF2-40B4-BE49-F238E27FC236}">
                <a16:creationId xmlns:a16="http://schemas.microsoft.com/office/drawing/2014/main" id="{1EE28ABF-696C-4066-A059-EE7854BE37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35D68A-7724-4B29-BAAA-7AB2B06DA01E}"/>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1558736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A320-AFB8-47D9-B399-70D82C75D9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01A2240-EE91-42A4-B5B2-5C8662C93E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DB4631-944D-49DA-ADFF-4CCAFF8207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9F3EE8-7A10-4A9B-886A-712E1B62AA2F}"/>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6" name="Footer Placeholder 5">
            <a:extLst>
              <a:ext uri="{FF2B5EF4-FFF2-40B4-BE49-F238E27FC236}">
                <a16:creationId xmlns:a16="http://schemas.microsoft.com/office/drawing/2014/main" id="{4F6999C2-BD7A-463F-BAA3-F497789B0A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55FCF0-0F41-40E0-8DCA-1D1BE77AA070}"/>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2525760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4C0C4-5E00-45AD-A2C0-7AC009E54C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FA6295-2456-495A-9F12-73C2296F32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C2383B-AA54-4249-A2F7-8A835FB6D2EA}"/>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5" name="Footer Placeholder 4">
            <a:extLst>
              <a:ext uri="{FF2B5EF4-FFF2-40B4-BE49-F238E27FC236}">
                <a16:creationId xmlns:a16="http://schemas.microsoft.com/office/drawing/2014/main" id="{58DCA83A-5E09-4BF8-92BA-3FEBBCB738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AD4154-3582-446F-B3F4-FC18C4482F79}"/>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201132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30108D-9B3B-40C1-832B-9ABB7A4DAE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8A7178-148A-423C-ABA8-01CE996516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D9AE2-36B6-46A0-BFC8-477E7962168F}"/>
              </a:ext>
            </a:extLst>
          </p:cNvPr>
          <p:cNvSpPr>
            <a:spLocks noGrp="1"/>
          </p:cNvSpPr>
          <p:nvPr>
            <p:ph type="dt" sz="half" idx="10"/>
          </p:nvPr>
        </p:nvSpPr>
        <p:spPr/>
        <p:txBody>
          <a:bodyPr/>
          <a:lstStyle/>
          <a:p>
            <a:fld id="{7C6E77ED-3CEC-4BBA-B50B-A53C93637507}" type="datetimeFigureOut">
              <a:rPr lang="en-GB" smtClean="0"/>
              <a:t>03/06/2021</a:t>
            </a:fld>
            <a:endParaRPr lang="en-GB"/>
          </a:p>
        </p:txBody>
      </p:sp>
      <p:sp>
        <p:nvSpPr>
          <p:cNvPr id="5" name="Footer Placeholder 4">
            <a:extLst>
              <a:ext uri="{FF2B5EF4-FFF2-40B4-BE49-F238E27FC236}">
                <a16:creationId xmlns:a16="http://schemas.microsoft.com/office/drawing/2014/main" id="{97E7503F-306D-4B40-B3D7-BF5C06CEE5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EF714F-986B-4A03-9D7D-86462F92BB52}"/>
              </a:ext>
            </a:extLst>
          </p:cNvPr>
          <p:cNvSpPr>
            <a:spLocks noGrp="1"/>
          </p:cNvSpPr>
          <p:nvPr>
            <p:ph type="sldNum" sz="quarter" idx="12"/>
          </p:nvPr>
        </p:nvSpPr>
        <p:spPr/>
        <p:txBody>
          <a:bodyPr/>
          <a:lstStyle/>
          <a:p>
            <a:fld id="{4ABAB287-85DB-4430-8D05-6BD83B2A118E}" type="slidenum">
              <a:rPr lang="en-GB" smtClean="0"/>
              <a:t>‹#›</a:t>
            </a:fld>
            <a:endParaRPr lang="en-GB"/>
          </a:p>
        </p:txBody>
      </p:sp>
    </p:spTree>
    <p:extLst>
      <p:ext uri="{BB962C8B-B14F-4D97-AF65-F5344CB8AC3E}">
        <p14:creationId xmlns:p14="http://schemas.microsoft.com/office/powerpoint/2010/main" val="3702023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DC414B-9A25-4B63-A842-6E8E180190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C02D15-A79A-450C-8320-60497179C6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8010F0-03A3-4187-B095-2BDB01FAA5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6E77ED-3CEC-4BBA-B50B-A53C93637507}" type="datetimeFigureOut">
              <a:rPr lang="en-GB" smtClean="0"/>
              <a:t>03/06/2021</a:t>
            </a:fld>
            <a:endParaRPr lang="en-GB"/>
          </a:p>
        </p:txBody>
      </p:sp>
      <p:sp>
        <p:nvSpPr>
          <p:cNvPr id="5" name="Footer Placeholder 4">
            <a:extLst>
              <a:ext uri="{FF2B5EF4-FFF2-40B4-BE49-F238E27FC236}">
                <a16:creationId xmlns:a16="http://schemas.microsoft.com/office/drawing/2014/main" id="{0F8C5941-60D4-48FD-867E-C8BE7028A5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908A6A-6EAE-453D-97D4-CDF46C886A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BAB287-85DB-4430-8D05-6BD83B2A118E}" type="slidenum">
              <a:rPr lang="en-GB" smtClean="0"/>
              <a:t>‹#›</a:t>
            </a:fld>
            <a:endParaRPr lang="en-GB"/>
          </a:p>
        </p:txBody>
      </p:sp>
    </p:spTree>
    <p:extLst>
      <p:ext uri="{BB962C8B-B14F-4D97-AF65-F5344CB8AC3E}">
        <p14:creationId xmlns:p14="http://schemas.microsoft.com/office/powerpoint/2010/main" val="1407233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CB6A2-7AF9-4A8D-BBD6-2D3FACB5991B}"/>
              </a:ext>
            </a:extLst>
          </p:cNvPr>
          <p:cNvSpPr>
            <a:spLocks noGrp="1"/>
          </p:cNvSpPr>
          <p:nvPr>
            <p:ph type="title"/>
          </p:nvPr>
        </p:nvSpPr>
        <p:spPr>
          <a:xfrm>
            <a:off x="838200" y="79899"/>
            <a:ext cx="10515600" cy="1500325"/>
          </a:xfrm>
        </p:spPr>
        <p:txBody>
          <a:bodyPr>
            <a:normAutofit/>
          </a:bodyPr>
          <a:lstStyle/>
          <a:p>
            <a:pPr algn="ctr"/>
            <a:r>
              <a:rPr lang="en-GB" sz="4400" b="1" dirty="0">
                <a:latin typeface="Book Antiqua" panose="02040602050305030304" pitchFamily="18" charset="0"/>
              </a:rPr>
              <a:t>Knowledge Application at Amazon</a:t>
            </a:r>
            <a:br>
              <a:rPr lang="en-GB" sz="4400" b="1" dirty="0">
                <a:latin typeface="Book Antiqua" panose="02040602050305030304" pitchFamily="18" charset="0"/>
              </a:rPr>
            </a:br>
            <a:r>
              <a:rPr lang="en-GB" sz="1800" b="1" dirty="0">
                <a:solidFill>
                  <a:srgbClr val="0070C0"/>
                </a:solidFill>
                <a:latin typeface="Book Antiqua" panose="02040602050305030304" pitchFamily="18" charset="0"/>
              </a:rPr>
              <a:t>“we see our customers as invited guest to a party, and we are the hosts. It’s our job every day to make every important aspect of the customer experience a little bit better.” Jeff Bezos, Amazon founder and CEO.</a:t>
            </a:r>
            <a:endParaRPr lang="en-GB" b="1" dirty="0">
              <a:solidFill>
                <a:srgbClr val="0070C0"/>
              </a:solidFill>
            </a:endParaRPr>
          </a:p>
        </p:txBody>
      </p:sp>
      <p:sp>
        <p:nvSpPr>
          <p:cNvPr id="3" name="Content Placeholder 2">
            <a:extLst>
              <a:ext uri="{FF2B5EF4-FFF2-40B4-BE49-F238E27FC236}">
                <a16:creationId xmlns:a16="http://schemas.microsoft.com/office/drawing/2014/main" id="{5B6793BF-B742-46F5-AC35-FB68DCAAD5EB}"/>
              </a:ext>
            </a:extLst>
          </p:cNvPr>
          <p:cNvSpPr>
            <a:spLocks noGrp="1"/>
          </p:cNvSpPr>
          <p:nvPr>
            <p:ph sz="half" idx="1"/>
          </p:nvPr>
        </p:nvSpPr>
        <p:spPr>
          <a:xfrm>
            <a:off x="838200" y="1540294"/>
            <a:ext cx="5181600" cy="5135714"/>
          </a:xfrm>
        </p:spPr>
        <p:txBody>
          <a:bodyPr>
            <a:normAutofit fontScale="92500" lnSpcReduction="10000"/>
          </a:bodyPr>
          <a:lstStyle/>
          <a:p>
            <a:pPr marL="342900" indent="-342900" algn="just">
              <a:buFont typeface="Arial" panose="020B0604020202020204" pitchFamily="34" charset="0"/>
              <a:buChar char="•"/>
            </a:pPr>
            <a:r>
              <a:rPr lang="en-GB" sz="2400" b="1" dirty="0">
                <a:latin typeface="Book Antiqua" panose="02040602050305030304" pitchFamily="18" charset="0"/>
              </a:rPr>
              <a:t>Mission</a:t>
            </a:r>
            <a:r>
              <a:rPr lang="en-GB" sz="2400" dirty="0">
                <a:latin typeface="Book Antiqua" panose="02040602050305030304" pitchFamily="18" charset="0"/>
              </a:rPr>
              <a:t>: Frequently increasing the level of the customer experience by using internet and technology to help consumers find, discover and buy anything, and empower business and content creators to maximise their success.</a:t>
            </a:r>
          </a:p>
          <a:p>
            <a:pPr marL="342900" indent="-342900" algn="just">
              <a:buFont typeface="Arial" panose="020B0604020202020204" pitchFamily="34" charset="0"/>
              <a:buChar char="•"/>
            </a:pPr>
            <a:r>
              <a:rPr lang="en-GB" sz="2400" b="1" dirty="0">
                <a:latin typeface="Book Antiqua" panose="02040602050305030304" pitchFamily="18" charset="0"/>
              </a:rPr>
              <a:t>Vision</a:t>
            </a:r>
            <a:r>
              <a:rPr lang="en-GB" sz="2400" dirty="0">
                <a:latin typeface="Book Antiqua" panose="02040602050305030304" pitchFamily="18" charset="0"/>
              </a:rPr>
              <a:t>: Being Earth’s most customer-centric company.</a:t>
            </a:r>
          </a:p>
          <a:p>
            <a:pPr marL="342900" indent="-342900" algn="just">
              <a:buFont typeface="Arial" panose="020B0604020202020204" pitchFamily="34" charset="0"/>
              <a:buChar char="•"/>
            </a:pPr>
            <a:r>
              <a:rPr lang="en-GB" sz="2400" b="1" dirty="0">
                <a:latin typeface="Book Antiqua" panose="02040602050305030304" pitchFamily="18" charset="0"/>
              </a:rPr>
              <a:t>4 Core values</a:t>
            </a:r>
            <a:r>
              <a:rPr lang="en-GB" dirty="0">
                <a:latin typeface="Book Antiqua" panose="02040602050305030304" pitchFamily="18" charset="0"/>
              </a:rPr>
              <a:t>: </a:t>
            </a:r>
          </a:p>
          <a:p>
            <a:pPr marL="0" indent="0" algn="just">
              <a:buNone/>
            </a:pPr>
            <a:r>
              <a:rPr lang="en-GB" sz="2000" dirty="0">
                <a:latin typeface="Book Antiqua" panose="02040602050305030304" pitchFamily="18" charset="0"/>
              </a:rPr>
              <a:t>Customer obsession; </a:t>
            </a:r>
          </a:p>
          <a:p>
            <a:pPr marL="0" indent="0" algn="just">
              <a:buNone/>
            </a:pPr>
            <a:r>
              <a:rPr lang="en-GB" sz="2000" dirty="0">
                <a:latin typeface="Book Antiqua" panose="02040602050305030304" pitchFamily="18" charset="0"/>
              </a:rPr>
              <a:t>Eagerness to invest;</a:t>
            </a:r>
          </a:p>
          <a:p>
            <a:pPr marL="0" indent="0" algn="just">
              <a:buNone/>
            </a:pPr>
            <a:r>
              <a:rPr lang="en-GB" sz="2000" dirty="0">
                <a:latin typeface="Book Antiqua" panose="02040602050305030304" pitchFamily="18" charset="0"/>
              </a:rPr>
              <a:t>Long term thinking;</a:t>
            </a:r>
          </a:p>
          <a:p>
            <a:pPr marL="0" indent="0" algn="just">
              <a:buNone/>
            </a:pPr>
            <a:r>
              <a:rPr lang="en-GB" sz="2000" dirty="0">
                <a:latin typeface="Book Antiqua" panose="02040602050305030304" pitchFamily="18" charset="0"/>
              </a:rPr>
              <a:t>Operational excellence.</a:t>
            </a:r>
          </a:p>
          <a:p>
            <a:pPr marL="0" indent="0" algn="just">
              <a:buNone/>
            </a:pPr>
            <a:endParaRPr lang="en-GB" sz="1800" dirty="0">
              <a:latin typeface="Book Antiqua" panose="02040602050305030304" pitchFamily="18" charset="0"/>
            </a:endParaRPr>
          </a:p>
          <a:p>
            <a:pPr marL="0" indent="0">
              <a:buNone/>
            </a:pPr>
            <a:endParaRPr lang="en-GB" dirty="0"/>
          </a:p>
        </p:txBody>
      </p:sp>
      <p:sp>
        <p:nvSpPr>
          <p:cNvPr id="4" name="Content Placeholder 3">
            <a:extLst>
              <a:ext uri="{FF2B5EF4-FFF2-40B4-BE49-F238E27FC236}">
                <a16:creationId xmlns:a16="http://schemas.microsoft.com/office/drawing/2014/main" id="{7FD25B1F-19B1-4E01-AA6A-A486A3F848F1}"/>
              </a:ext>
            </a:extLst>
          </p:cNvPr>
          <p:cNvSpPr>
            <a:spLocks noGrp="1"/>
          </p:cNvSpPr>
          <p:nvPr>
            <p:ph sz="half" idx="2"/>
          </p:nvPr>
        </p:nvSpPr>
        <p:spPr>
          <a:xfrm>
            <a:off x="6172200" y="1460083"/>
            <a:ext cx="5912391" cy="5215925"/>
          </a:xfrm>
        </p:spPr>
        <p:txBody>
          <a:bodyPr vert="horz" lIns="91440" tIns="45720" rIns="91440" bIns="45720" rtlCol="0" anchor="t">
            <a:normAutofit fontScale="92500" lnSpcReduction="10000"/>
          </a:bodyPr>
          <a:lstStyle/>
          <a:p>
            <a:r>
              <a:rPr lang="en-GB" sz="2600" dirty="0"/>
              <a:t>Data-Information-Knowledge</a:t>
            </a:r>
            <a:endParaRPr lang="en-GB" sz="2600" dirty="0">
              <a:cs typeface="Calibri"/>
            </a:endParaRPr>
          </a:p>
          <a:p>
            <a:r>
              <a:rPr lang="en-GB" sz="2600" dirty="0"/>
              <a:t>Knowledge application</a:t>
            </a:r>
            <a:endParaRPr lang="en-GB" sz="2600" dirty="0">
              <a:cs typeface="Calibri"/>
            </a:endParaRPr>
          </a:p>
          <a:p>
            <a:r>
              <a:rPr lang="en-GB" sz="2600" dirty="0"/>
              <a:t>Direction</a:t>
            </a:r>
            <a:endParaRPr lang="en-GB" sz="2600" dirty="0">
              <a:cs typeface="Calibri"/>
            </a:endParaRPr>
          </a:p>
          <a:p>
            <a:r>
              <a:rPr lang="en-GB" sz="2600" dirty="0"/>
              <a:t>Routines</a:t>
            </a:r>
            <a:endParaRPr lang="en-GB" sz="2600" dirty="0">
              <a:cs typeface="Calibri"/>
            </a:endParaRPr>
          </a:p>
          <a:p>
            <a:r>
              <a:rPr lang="en-GB" sz="2600" dirty="0"/>
              <a:t>Tacit knowledge </a:t>
            </a:r>
            <a:endParaRPr lang="en-GB" sz="2600" dirty="0">
              <a:cs typeface="Calibri"/>
            </a:endParaRPr>
          </a:p>
          <a:p>
            <a:r>
              <a:rPr lang="en-GB" sz="2600" dirty="0"/>
              <a:t>Explicit knowledge</a:t>
            </a:r>
            <a:endParaRPr lang="en-GB" sz="2600" dirty="0">
              <a:cs typeface="Calibri"/>
            </a:endParaRPr>
          </a:p>
          <a:p>
            <a:r>
              <a:rPr lang="en-GB" sz="2600" dirty="0"/>
              <a:t>Example</a:t>
            </a:r>
            <a:endParaRPr lang="en-GB" sz="2600" dirty="0">
              <a:cs typeface="Calibri"/>
            </a:endParaRPr>
          </a:p>
          <a:p>
            <a:pPr marL="0" indent="0">
              <a:buNone/>
            </a:pPr>
            <a:r>
              <a:rPr lang="en-GB" sz="1300" b="1" dirty="0"/>
              <a:t>                                                                                       Tacit knowledge, knowledge management</a:t>
            </a:r>
            <a:endParaRPr lang="en-GB" sz="1300" b="1" dirty="0">
              <a:cs typeface="Calibri"/>
            </a:endParaRPr>
          </a:p>
          <a:p>
            <a:pPr marL="285750" indent="-285750"/>
            <a:r>
              <a:rPr lang="en-GB" sz="2400" dirty="0">
                <a:cs typeface="Calibri"/>
              </a:rPr>
              <a:t>Typologies</a:t>
            </a:r>
          </a:p>
          <a:p>
            <a:pPr marL="0" indent="0">
              <a:buNone/>
            </a:pPr>
            <a:r>
              <a:rPr lang="en-GB" sz="1500" b="1" dirty="0"/>
              <a:t>Know-what</a:t>
            </a:r>
            <a:r>
              <a:rPr lang="en-GB" sz="1500" b="1" dirty="0">
                <a:cs typeface="Calibri"/>
              </a:rPr>
              <a:t>/know-how</a:t>
            </a:r>
            <a:endParaRPr lang="en-GB" sz="1500" b="1">
              <a:cs typeface="Calibri"/>
            </a:endParaRPr>
          </a:p>
          <a:p>
            <a:pPr marL="0" indent="0">
              <a:buNone/>
            </a:pPr>
            <a:r>
              <a:rPr lang="en-GB" sz="1500" b="1" dirty="0">
                <a:cs typeface="Calibri"/>
              </a:rPr>
              <a:t>Know-why/Care-why</a:t>
            </a:r>
          </a:p>
          <a:p>
            <a:r>
              <a:rPr lang="en-GB" sz="2600" dirty="0"/>
              <a:t>Amazon force comparing to others</a:t>
            </a:r>
            <a:endParaRPr lang="en-GB" sz="2600" dirty="0">
              <a:cs typeface="Calibri"/>
            </a:endParaRPr>
          </a:p>
          <a:p>
            <a:r>
              <a:rPr lang="en-GB" sz="2600" dirty="0"/>
              <a:t>Conclusion</a:t>
            </a:r>
            <a:endParaRPr lang="en-GB" sz="2600" dirty="0">
              <a:cs typeface="Calibri"/>
            </a:endParaRPr>
          </a:p>
          <a:p>
            <a:pPr marL="0" indent="0">
              <a:buNone/>
            </a:pPr>
            <a:endParaRPr lang="en-GB" dirty="0"/>
          </a:p>
          <a:p>
            <a:endParaRPr lang="en-GB" b="1" dirty="0"/>
          </a:p>
        </p:txBody>
      </p:sp>
      <p:pic>
        <p:nvPicPr>
          <p:cNvPr id="5" name="Picture 4" descr="Tacit Knowledge | Knowledge Management Team 5">
            <a:extLst>
              <a:ext uri="{FF2B5EF4-FFF2-40B4-BE49-F238E27FC236}">
                <a16:creationId xmlns:a16="http://schemas.microsoft.com/office/drawing/2014/main" id="{D3305F67-4670-4DA7-9196-2C3CE75858A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273778" y="1822121"/>
            <a:ext cx="2805344" cy="2492955"/>
          </a:xfrm>
          <a:prstGeom prst="rect">
            <a:avLst/>
          </a:prstGeom>
          <a:noFill/>
          <a:ln>
            <a:noFill/>
          </a:ln>
        </p:spPr>
      </p:pic>
    </p:spTree>
    <p:extLst>
      <p:ext uri="{BB962C8B-B14F-4D97-AF65-F5344CB8AC3E}">
        <p14:creationId xmlns:p14="http://schemas.microsoft.com/office/powerpoint/2010/main" val="7288796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1434</TotalTime>
  <Words>227</Words>
  <Application>Microsoft Office PowerPoint</Application>
  <PresentationFormat>Widescreen</PresentationFormat>
  <Paragraphs>21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Book Antiqua</vt:lpstr>
      <vt:lpstr>Calibri</vt:lpstr>
      <vt:lpstr>Calibri Light</vt:lpstr>
      <vt:lpstr>Office Theme</vt:lpstr>
      <vt:lpstr>Knowledge Application at Amazon “we see our customers as invited guest to a party, and we are the hosts. It’s our job every day to make every important aspect of the customer experience a little bit better.” Jeff Bezos, Amazon founder and CEO.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Application</dc:title>
  <dc:creator>Theodore Manzambi</dc:creator>
  <cp:lastModifiedBy>Theodore Toko</cp:lastModifiedBy>
  <cp:revision>53</cp:revision>
  <dcterms:created xsi:type="dcterms:W3CDTF">2021-05-28T22:25:43Z</dcterms:created>
  <dcterms:modified xsi:type="dcterms:W3CDTF">2021-06-03T11:55:52Z</dcterms:modified>
</cp:coreProperties>
</file>