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6" r:id="rId1"/>
  </p:sldMasterIdLst>
  <p:notesMasterIdLst>
    <p:notesMasterId r:id="rId38"/>
  </p:notesMasterIdLst>
  <p:sldIdLst>
    <p:sldId id="257" r:id="rId2"/>
    <p:sldId id="369" r:id="rId3"/>
    <p:sldId id="370" r:id="rId4"/>
    <p:sldId id="371" r:id="rId5"/>
    <p:sldId id="372" r:id="rId6"/>
    <p:sldId id="373" r:id="rId7"/>
    <p:sldId id="374" r:id="rId8"/>
    <p:sldId id="375" r:id="rId9"/>
    <p:sldId id="376" r:id="rId10"/>
    <p:sldId id="377" r:id="rId11"/>
    <p:sldId id="378" r:id="rId12"/>
    <p:sldId id="379" r:id="rId13"/>
    <p:sldId id="380" r:id="rId14"/>
    <p:sldId id="381" r:id="rId15"/>
    <p:sldId id="382" r:id="rId16"/>
    <p:sldId id="383" r:id="rId17"/>
    <p:sldId id="385" r:id="rId18"/>
    <p:sldId id="386" r:id="rId19"/>
    <p:sldId id="387" r:id="rId20"/>
    <p:sldId id="388" r:id="rId21"/>
    <p:sldId id="389" r:id="rId22"/>
    <p:sldId id="390" r:id="rId23"/>
    <p:sldId id="391" r:id="rId24"/>
    <p:sldId id="392" r:id="rId25"/>
    <p:sldId id="393" r:id="rId26"/>
    <p:sldId id="394" r:id="rId27"/>
    <p:sldId id="395" r:id="rId28"/>
    <p:sldId id="396" r:id="rId29"/>
    <p:sldId id="397" r:id="rId30"/>
    <p:sldId id="398" r:id="rId31"/>
    <p:sldId id="399" r:id="rId32"/>
    <p:sldId id="400" r:id="rId33"/>
    <p:sldId id="401" r:id="rId34"/>
    <p:sldId id="402" r:id="rId35"/>
    <p:sldId id="403" r:id="rId36"/>
    <p:sldId id="406" r:id="rId3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CC"/>
    <a:srgbClr val="660066"/>
    <a:srgbClr val="0066FF"/>
    <a:srgbClr val="777777"/>
    <a:srgbClr val="000000"/>
    <a:srgbClr val="808000"/>
    <a:srgbClr val="6633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314" y="5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5492ACD-F42D-4B63-9E34-D78A94F01715}" type="slidenum">
              <a:rPr lang="en-GB"/>
              <a:pPr/>
              <a:t>‹#›</a:t>
            </a:fld>
            <a:endParaRPr lang="en-GB"/>
          </a:p>
        </p:txBody>
      </p:sp>
    </p:spTree>
    <p:extLst>
      <p:ext uri="{BB962C8B-B14F-4D97-AF65-F5344CB8AC3E}">
        <p14:creationId xmlns:p14="http://schemas.microsoft.com/office/powerpoint/2010/main" val="98862373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19A590-F88F-496D-88E0-14EBDEAE19A4}" type="slidenum">
              <a:rPr lang="en-GB"/>
              <a:pPr/>
              <a:t>1</a:t>
            </a:fld>
            <a:endParaRPr lang="en-GB"/>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45851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36EB1A-E503-4BA0-9103-33DB356C7602}" type="slidenum">
              <a:rPr lang="en-GB"/>
              <a:pPr/>
              <a:t>36</a:t>
            </a:fld>
            <a:endParaRPr lang="en-GB"/>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131591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endParaRPr lang="en-GB"/>
          </a:p>
        </p:txBody>
      </p:sp>
      <p:sp>
        <p:nvSpPr>
          <p:cNvPr id="17" name="Footer Placeholder 16"/>
          <p:cNvSpPr>
            <a:spLocks noGrp="1"/>
          </p:cNvSpPr>
          <p:nvPr>
            <p:ph type="ftr" sz="quarter" idx="11"/>
          </p:nvPr>
        </p:nvSpPr>
        <p:spPr>
          <a:xfrm>
            <a:off x="5410200" y="4205288"/>
            <a:ext cx="1295400" cy="457200"/>
          </a:xfrm>
        </p:spPr>
        <p:txBody>
          <a:bodyPr/>
          <a:lstStyle/>
          <a:p>
            <a:endParaRPr lang="en-GB"/>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51A0A728-58A8-4400-8922-32EBFA9DE44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45736"/>
            <a:ext cx="8229600" cy="1066800"/>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552160"/>
            <a:ext cx="8229600" cy="482916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9D8DC0F4-76EC-4928-B389-C9FEDA3416A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r>
              <a:rPr lang="en-GB" smtClean="0"/>
              <a:t>Dr Nik Whitehead</a:t>
            </a:r>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BCAD4A-9A78-436A-B712-C2F2C1BDE2D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60909"/>
            <a:ext cx="8229600" cy="1066800"/>
          </a:xfrm>
        </p:spPr>
        <p:txBody>
          <a:bodyPr/>
          <a:lstStyle/>
          <a:p>
            <a:r>
              <a:rPr kumimoji="0" lang="en-US" dirty="0" smtClean="0"/>
              <a:t>Click to edit Master title style</a:t>
            </a:r>
            <a:endParaRPr kumimoji="0" lang="en-US" dirty="0"/>
          </a:p>
        </p:txBody>
      </p:sp>
      <p:sp>
        <p:nvSpPr>
          <p:cNvPr id="3" name="Content Placeholder 2"/>
          <p:cNvSpPr>
            <a:spLocks noGrp="1"/>
          </p:cNvSpPr>
          <p:nvPr>
            <p:ph sz="half" idx="1"/>
          </p:nvPr>
        </p:nvSpPr>
        <p:spPr>
          <a:xfrm>
            <a:off x="457200" y="1567333"/>
            <a:ext cx="4038600" cy="495801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567333"/>
            <a:ext cx="4038600" cy="495801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p>
            <a:fld id="{0447557F-7AD8-4A27-9C27-E480EA562049}"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r>
              <a:rPr lang="en-GB" smtClean="0"/>
              <a:t>Dr Nik Whitehead</a:t>
            </a:r>
            <a:endParaRPr lang="en-GB"/>
          </a:p>
        </p:txBody>
      </p:sp>
      <p:sp>
        <p:nvSpPr>
          <p:cNvPr id="27" name="Slide Number Placeholder 26"/>
          <p:cNvSpPr>
            <a:spLocks noGrp="1"/>
          </p:cNvSpPr>
          <p:nvPr>
            <p:ph type="sldNum" sz="quarter" idx="11"/>
          </p:nvPr>
        </p:nvSpPr>
        <p:spPr/>
        <p:txBody>
          <a:bodyPr rtlCol="0"/>
          <a:lstStyle/>
          <a:p>
            <a:fld id="{4004316E-0BDD-430E-94E9-748E7FD875E3}" type="slidenum">
              <a:rPr lang="en-GB" smtClean="0"/>
              <a:pPr/>
              <a:t>‹#›</a:t>
            </a:fld>
            <a:endParaRPr lang="en-GB"/>
          </a:p>
        </p:txBody>
      </p:sp>
      <p:sp>
        <p:nvSpPr>
          <p:cNvPr id="28" name="Footer Placeholder 27"/>
          <p:cNvSpPr>
            <a:spLocks noGrp="1"/>
          </p:cNvSpPr>
          <p:nvPr>
            <p:ph type="ftr" sz="quarter" idx="12"/>
          </p:nvPr>
        </p:nvSpPr>
        <p:spPr/>
        <p:txBody>
          <a:bodyPr rtlCol="0"/>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5" name="Slide Number Placeholder 4"/>
          <p:cNvSpPr>
            <a:spLocks noGrp="1"/>
          </p:cNvSpPr>
          <p:nvPr>
            <p:ph type="sldNum" sz="quarter" idx="12"/>
          </p:nvPr>
        </p:nvSpPr>
        <p:spPr>
          <a:xfrm>
            <a:off x="8174736" y="2272"/>
            <a:ext cx="762000" cy="365760"/>
          </a:xfrm>
        </p:spPr>
        <p:txBody>
          <a:bodyPr/>
          <a:lstStyle/>
          <a:p>
            <a:fld id="{B07C7589-490C-489F-8478-54DCAA9AA8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smtClean="0"/>
              <a:t>Dr Nik Whitehead</a:t>
            </a:r>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12FDC1-C426-46F0-A50A-E2690F78E5D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r>
              <a:rPr lang="en-GB" smtClean="0"/>
              <a:t>Dr Nik Whitehead</a:t>
            </a:r>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33DB5-9604-4A11-AA59-4A2BA65D2EC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r>
              <a:rPr lang="en-GB" smtClean="0"/>
              <a:t>Dr Nik Whitehead</a:t>
            </a:r>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76604B-AEF8-4CAD-9FCE-84916A090B4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GB" smtClean="0"/>
              <a:t>Dr Nik Whitehead</a:t>
            </a:r>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D0EE74-0717-4790-87C9-294E4E01F89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GB" smtClean="0"/>
              <a:t>Dr Nik Whitehead</a:t>
            </a:r>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D7706E-F231-41A3-8F0A-B1292F3E562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r>
              <a:rPr lang="en-GB" smtClean="0"/>
              <a:t>Dr Nik Whitehead</a:t>
            </a:r>
            <a:endParaRPr lang="en-GB"/>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GB"/>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9347F20-F82F-4947-A7B4-706D91F163B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857224" y="2199330"/>
            <a:ext cx="6480048" cy="1372546"/>
          </a:xfrm>
        </p:spPr>
        <p:txBody>
          <a:bodyPr>
            <a:normAutofit/>
          </a:bodyPr>
          <a:lstStyle/>
          <a:p>
            <a:r>
              <a:rPr lang="en-GB" dirty="0" smtClean="0"/>
              <a:t>Research Methods</a:t>
            </a:r>
            <a:endParaRPr lang="en-GB" dirty="0"/>
          </a:p>
        </p:txBody>
      </p:sp>
      <p:sp>
        <p:nvSpPr>
          <p:cNvPr id="3075" name="Rectangle 3"/>
          <p:cNvSpPr>
            <a:spLocks noGrp="1" noChangeArrowheads="1"/>
          </p:cNvSpPr>
          <p:nvPr>
            <p:ph type="subTitle" idx="1"/>
          </p:nvPr>
        </p:nvSpPr>
        <p:spPr>
          <a:xfrm>
            <a:off x="878034" y="3908648"/>
            <a:ext cx="6480048" cy="1752600"/>
          </a:xfrm>
        </p:spPr>
        <p:txBody>
          <a:bodyPr/>
          <a:lstStyle/>
          <a:p>
            <a:pPr>
              <a:lnSpc>
                <a:spcPct val="90000"/>
              </a:lnSpc>
            </a:pPr>
            <a:r>
              <a:rPr lang="en-GB" sz="3200" dirty="0" smtClean="0"/>
              <a:t>ACDA5012</a:t>
            </a:r>
            <a:endParaRPr lang="en-GB" sz="3200" dirty="0"/>
          </a:p>
          <a:p>
            <a:pPr>
              <a:lnSpc>
                <a:spcPct val="90000"/>
              </a:lnSpc>
            </a:pPr>
            <a:r>
              <a:rPr lang="en-GB" sz="3200" dirty="0"/>
              <a:t>Lecture 2</a:t>
            </a:r>
          </a:p>
          <a:p>
            <a:pPr>
              <a:lnSpc>
                <a:spcPct val="90000"/>
              </a:lnSpc>
            </a:pPr>
            <a:r>
              <a:rPr lang="en-GB" sz="4000" dirty="0" smtClean="0"/>
              <a:t>Effective Referencing</a:t>
            </a:r>
            <a:endParaRPr lang="en-GB" sz="4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r>
              <a:rPr lang="en-GB" altLang="zh-CN" dirty="0" smtClean="0"/>
              <a:t>Using references </a:t>
            </a:r>
            <a:endParaRPr lang="en-US" dirty="0" smtClean="0"/>
          </a:p>
        </p:txBody>
      </p:sp>
      <p:sp>
        <p:nvSpPr>
          <p:cNvPr id="20483" name="Rectangle 3"/>
          <p:cNvSpPr>
            <a:spLocks noGrp="1" noChangeArrowheads="1"/>
          </p:cNvSpPr>
          <p:nvPr>
            <p:ph idx="1"/>
          </p:nvPr>
        </p:nvSpPr>
        <p:spPr/>
        <p:txBody>
          <a:bodyPr>
            <a:normAutofit/>
          </a:bodyPr>
          <a:lstStyle/>
          <a:p>
            <a:r>
              <a:rPr lang="en-GB" altLang="zh-CN" dirty="0" smtClean="0"/>
              <a:t>The steps to avoid mistakes and hours spent chasing references at the end of the dissertation are simple and obvious, yet often ignored.</a:t>
            </a:r>
          </a:p>
          <a:p>
            <a:r>
              <a:rPr lang="en-GB" altLang="zh-CN" dirty="0" smtClean="0"/>
              <a:t>Always keep notes tidy and file them systematically</a:t>
            </a:r>
          </a:p>
          <a:p>
            <a:r>
              <a:rPr lang="en-GB" altLang="zh-CN" dirty="0" smtClean="0"/>
              <a:t>Understand what information you need to include in a bibliography and always put a full bibliographical reference on every note taken </a:t>
            </a:r>
            <a:endParaRPr lang="en-GB" altLang="zh-CN" dirty="0"/>
          </a:p>
          <a:p>
            <a:pPr lvl="1"/>
            <a:r>
              <a:rPr lang="en-GB" altLang="zh-CN" dirty="0" smtClean="0"/>
              <a:t>Include the page numbers of the reference</a:t>
            </a:r>
          </a:p>
          <a:p>
            <a:pPr lvl="1"/>
            <a:r>
              <a:rPr lang="en-GB" altLang="zh-CN" dirty="0" smtClean="0"/>
              <a:t>Keep a card index of all references.</a:t>
            </a:r>
          </a:p>
        </p:txBody>
      </p:sp>
    </p:spTree>
    <p:extLst>
      <p:ext uri="{BB962C8B-B14F-4D97-AF65-F5344CB8AC3E}">
        <p14:creationId xmlns:p14="http://schemas.microsoft.com/office/powerpoint/2010/main" val="4182906238"/>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references</a:t>
            </a:r>
            <a:endParaRPr lang="en-GB" dirty="0"/>
          </a:p>
        </p:txBody>
      </p:sp>
      <p:sp>
        <p:nvSpPr>
          <p:cNvPr id="3" name="Content Placeholder 2"/>
          <p:cNvSpPr>
            <a:spLocks noGrp="1"/>
          </p:cNvSpPr>
          <p:nvPr>
            <p:ph idx="1"/>
          </p:nvPr>
        </p:nvSpPr>
        <p:spPr/>
        <p:txBody>
          <a:bodyPr/>
          <a:lstStyle/>
          <a:p>
            <a:r>
              <a:rPr lang="en-GB" altLang="zh-CN" dirty="0"/>
              <a:t>If you copy a quotation into your notes for later use in your dissertation be sure to do so fully and without </a:t>
            </a:r>
            <a:r>
              <a:rPr lang="en-GB" altLang="zh-CN" dirty="0" smtClean="0"/>
              <a:t>abbreviations</a:t>
            </a:r>
          </a:p>
          <a:p>
            <a:pPr lvl="1"/>
            <a:r>
              <a:rPr lang="en-GB" altLang="zh-CN" dirty="0" smtClean="0"/>
              <a:t>You </a:t>
            </a:r>
            <a:r>
              <a:rPr lang="en-GB" altLang="zh-CN" dirty="0"/>
              <a:t>can always abbreviate </a:t>
            </a:r>
            <a:r>
              <a:rPr lang="en-GB" altLang="zh-CN" dirty="0" smtClean="0"/>
              <a:t>later</a:t>
            </a:r>
          </a:p>
          <a:p>
            <a:pPr lvl="1"/>
            <a:r>
              <a:rPr lang="en-GB" altLang="zh-CN" dirty="0" smtClean="0"/>
              <a:t>Check </a:t>
            </a:r>
            <a:r>
              <a:rPr lang="en-GB" altLang="zh-CN" dirty="0"/>
              <a:t>the quote thoroughly to make sure that you have not misrepresented the author's </a:t>
            </a:r>
            <a:r>
              <a:rPr lang="en-GB" altLang="zh-CN" dirty="0" smtClean="0"/>
              <a:t>views</a:t>
            </a:r>
          </a:p>
          <a:p>
            <a:pPr lvl="1"/>
            <a:r>
              <a:rPr lang="en-GB" altLang="zh-CN" dirty="0" smtClean="0"/>
              <a:t>Remember </a:t>
            </a:r>
            <a:r>
              <a:rPr lang="en-GB" altLang="zh-CN" dirty="0"/>
              <a:t>to record the specific page </a:t>
            </a:r>
            <a:r>
              <a:rPr lang="en-GB" altLang="zh-CN" dirty="0" smtClean="0"/>
              <a:t>number(s) </a:t>
            </a:r>
            <a:r>
              <a:rPr lang="en-GB" altLang="zh-CN" dirty="0"/>
              <a:t>the quote comes </a:t>
            </a:r>
            <a:r>
              <a:rPr lang="en-GB" altLang="zh-CN" dirty="0" smtClean="0"/>
              <a:t>from</a:t>
            </a:r>
            <a:endParaRPr lang="en-GB" altLang="zh-CN" dirty="0"/>
          </a:p>
          <a:p>
            <a:endParaRPr lang="en-GB" dirty="0"/>
          </a:p>
        </p:txBody>
      </p:sp>
      <p:sp>
        <p:nvSpPr>
          <p:cNvPr id="4" name="Slide Number Placeholder 3"/>
          <p:cNvSpPr>
            <a:spLocks noGrp="1"/>
          </p:cNvSpPr>
          <p:nvPr>
            <p:ph type="sldNum" sz="quarter" idx="12"/>
          </p:nvPr>
        </p:nvSpPr>
        <p:spPr/>
        <p:txBody>
          <a:bodyPr/>
          <a:lstStyle/>
          <a:p>
            <a:fld id="{9D8DC0F4-76EC-4928-B389-C9FEDA3416A3}" type="slidenum">
              <a:rPr lang="en-GB" smtClean="0"/>
              <a:pPr/>
              <a:t>3</a:t>
            </a:fld>
            <a:endParaRPr lang="en-GB"/>
          </a:p>
        </p:txBody>
      </p:sp>
    </p:spTree>
    <p:extLst>
      <p:ext uri="{BB962C8B-B14F-4D97-AF65-F5344CB8AC3E}">
        <p14:creationId xmlns:p14="http://schemas.microsoft.com/office/powerpoint/2010/main" val="22777551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r>
              <a:rPr lang="en-GB" altLang="zh-CN" dirty="0" smtClean="0"/>
              <a:t>Using references</a:t>
            </a:r>
            <a:endParaRPr lang="en-US" dirty="0" smtClean="0"/>
          </a:p>
        </p:txBody>
      </p:sp>
      <p:sp>
        <p:nvSpPr>
          <p:cNvPr id="21507" name="Rectangle 3"/>
          <p:cNvSpPr>
            <a:spLocks noGrp="1" noChangeArrowheads="1"/>
          </p:cNvSpPr>
          <p:nvPr>
            <p:ph idx="1"/>
          </p:nvPr>
        </p:nvSpPr>
        <p:spPr/>
        <p:txBody>
          <a:bodyPr>
            <a:normAutofit fontScale="92500" lnSpcReduction="10000"/>
          </a:bodyPr>
          <a:lstStyle/>
          <a:p>
            <a:r>
              <a:rPr lang="en-GB" altLang="zh-CN" dirty="0" smtClean="0"/>
              <a:t>Be particularly careful when you copy statistical tables</a:t>
            </a:r>
          </a:p>
          <a:p>
            <a:pPr lvl="1"/>
            <a:r>
              <a:rPr lang="en-GB" altLang="zh-CN" dirty="0" smtClean="0"/>
              <a:t>Set them out neatly in the notes and check every figure</a:t>
            </a:r>
          </a:p>
          <a:p>
            <a:r>
              <a:rPr lang="en-GB" altLang="zh-CN" dirty="0" smtClean="0"/>
              <a:t>If you are doing any statistical calculations, be particularly careful to set out the worksheets tidily and with plenty of spaces</a:t>
            </a:r>
          </a:p>
          <a:p>
            <a:pPr lvl="1"/>
            <a:r>
              <a:rPr lang="en-GB" altLang="zh-CN" dirty="0" smtClean="0"/>
              <a:t>Check all calculations when you first make them</a:t>
            </a:r>
          </a:p>
          <a:p>
            <a:r>
              <a:rPr lang="en-GB" altLang="zh-CN" dirty="0" smtClean="0"/>
              <a:t>Do not over-use direct quotes from authors and always discuss quotes that you do use</a:t>
            </a:r>
          </a:p>
          <a:p>
            <a:r>
              <a:rPr lang="en-GB" altLang="zh-CN" dirty="0" smtClean="0"/>
              <a:t>Take time to clearly structure your review</a:t>
            </a:r>
          </a:p>
          <a:p>
            <a:pPr lvl="1"/>
            <a:r>
              <a:rPr lang="en-GB" altLang="zh-CN" dirty="0" smtClean="0"/>
              <a:t>Coherent and logical sequence of sub headings</a:t>
            </a:r>
          </a:p>
          <a:p>
            <a:pPr lvl="1"/>
            <a:r>
              <a:rPr lang="en-GB" altLang="zh-CN" dirty="0" smtClean="0"/>
              <a:t>Suitable summaries</a:t>
            </a:r>
            <a:endParaRPr lang="en-US" dirty="0" smtClean="0"/>
          </a:p>
        </p:txBody>
      </p:sp>
    </p:spTree>
    <p:extLst>
      <p:ext uri="{BB962C8B-B14F-4D97-AF65-F5344CB8AC3E}">
        <p14:creationId xmlns:p14="http://schemas.microsoft.com/office/powerpoint/2010/main" val="303849651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zh-CN" smtClean="0"/>
              <a:t>Critical analysis</a:t>
            </a:r>
            <a:endParaRPr lang="en-US" smtClean="0"/>
          </a:p>
        </p:txBody>
      </p:sp>
      <p:sp>
        <p:nvSpPr>
          <p:cNvPr id="22531" name="Rectangle 3"/>
          <p:cNvSpPr>
            <a:spLocks noGrp="1" noChangeArrowheads="1"/>
          </p:cNvSpPr>
          <p:nvPr>
            <p:ph idx="1"/>
          </p:nvPr>
        </p:nvSpPr>
        <p:spPr/>
        <p:txBody>
          <a:bodyPr>
            <a:normAutofit/>
          </a:bodyPr>
          <a:lstStyle/>
          <a:p>
            <a:r>
              <a:rPr lang="en-GB" altLang="zh-CN" dirty="0" smtClean="0"/>
              <a:t>Students often fail to be analytical or evaluative and try to compensate with a greater amount of information instead</a:t>
            </a:r>
          </a:p>
          <a:p>
            <a:pPr lvl="1"/>
            <a:r>
              <a:rPr lang="en-GB" altLang="zh-CN" dirty="0" smtClean="0"/>
              <a:t>Quantity is no substitute for quality of analysis.</a:t>
            </a:r>
          </a:p>
          <a:p>
            <a:r>
              <a:rPr lang="en-GB" altLang="zh-CN" dirty="0" smtClean="0"/>
              <a:t>The review should not be a simple recitation or list of what other authors have written</a:t>
            </a:r>
          </a:p>
          <a:p>
            <a:pPr lvl="1"/>
            <a:r>
              <a:rPr lang="en-GB" altLang="zh-CN" dirty="0" smtClean="0"/>
              <a:t>Link ideas</a:t>
            </a:r>
          </a:p>
          <a:p>
            <a:pPr lvl="1"/>
            <a:r>
              <a:rPr lang="en-GB" altLang="zh-CN" dirty="0"/>
              <a:t>C</a:t>
            </a:r>
            <a:r>
              <a:rPr lang="en-GB" altLang="zh-CN" dirty="0" smtClean="0"/>
              <a:t>ompare and contrast the material</a:t>
            </a:r>
          </a:p>
          <a:p>
            <a:pPr lvl="1"/>
            <a:r>
              <a:rPr lang="en-GB" altLang="zh-CN" dirty="0" smtClean="0"/>
              <a:t>Look for trends or themes</a:t>
            </a:r>
          </a:p>
          <a:p>
            <a:r>
              <a:rPr lang="en-GB" altLang="zh-CN" dirty="0" smtClean="0"/>
              <a:t>Literature cited must be up-to-date</a:t>
            </a:r>
          </a:p>
          <a:p>
            <a:endParaRPr lang="en-US" dirty="0" smtClean="0"/>
          </a:p>
        </p:txBody>
      </p:sp>
    </p:spTree>
    <p:extLst>
      <p:ext uri="{BB962C8B-B14F-4D97-AF65-F5344CB8AC3E}">
        <p14:creationId xmlns:p14="http://schemas.microsoft.com/office/powerpoint/2010/main" val="17237661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r>
              <a:rPr lang="en-GB" altLang="zh-CN" dirty="0" smtClean="0"/>
              <a:t>Critical literature reviews should… </a:t>
            </a:r>
            <a:endParaRPr lang="en-US" dirty="0" smtClean="0"/>
          </a:p>
        </p:txBody>
      </p:sp>
      <p:sp>
        <p:nvSpPr>
          <p:cNvPr id="23555" name="Rectangle 3"/>
          <p:cNvSpPr>
            <a:spLocks noGrp="1" noChangeArrowheads="1"/>
          </p:cNvSpPr>
          <p:nvPr>
            <p:ph idx="1"/>
          </p:nvPr>
        </p:nvSpPr>
        <p:spPr/>
        <p:txBody>
          <a:bodyPr>
            <a:normAutofit/>
          </a:bodyPr>
          <a:lstStyle/>
          <a:p>
            <a:r>
              <a:rPr lang="en-GB" altLang="zh-CN" dirty="0" smtClean="0"/>
              <a:t>Refer to &amp; assess research by recognised experts in the chosen topic area</a:t>
            </a:r>
          </a:p>
          <a:p>
            <a:r>
              <a:rPr lang="en-GB" altLang="zh-CN" dirty="0" smtClean="0"/>
              <a:t>Consider &amp; discuss research that supports and opposes your idea</a:t>
            </a:r>
          </a:p>
          <a:p>
            <a:r>
              <a:rPr lang="en-GB" altLang="zh-CN" dirty="0" smtClean="0"/>
              <a:t>Make reasoned judgements regarding the value of others’ research, showing clearly how it relates to your research</a:t>
            </a:r>
          </a:p>
          <a:p>
            <a:r>
              <a:rPr lang="en-GB" altLang="zh-CN" dirty="0" smtClean="0"/>
              <a:t>Justify your arguments with valid evidence in a logical manner</a:t>
            </a:r>
          </a:p>
          <a:p>
            <a:r>
              <a:rPr lang="en-GB" altLang="zh-CN" dirty="0" smtClean="0"/>
              <a:t>Distinguish clearly between fact and opinion</a:t>
            </a:r>
            <a:endParaRPr lang="en-US" dirty="0" smtClean="0"/>
          </a:p>
        </p:txBody>
      </p:sp>
    </p:spTree>
    <p:extLst>
      <p:ext uri="{BB962C8B-B14F-4D97-AF65-F5344CB8AC3E}">
        <p14:creationId xmlns:p14="http://schemas.microsoft.com/office/powerpoint/2010/main" val="4608372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normAutofit/>
          </a:bodyPr>
          <a:lstStyle/>
          <a:p>
            <a:r>
              <a:rPr lang="en-GB"/>
              <a:t>Citation</a:t>
            </a:r>
          </a:p>
        </p:txBody>
      </p:sp>
      <p:sp>
        <p:nvSpPr>
          <p:cNvPr id="67587" name="Rectangle 3"/>
          <p:cNvSpPr>
            <a:spLocks noGrp="1" noChangeArrowheads="1"/>
          </p:cNvSpPr>
          <p:nvPr>
            <p:ph idx="1"/>
          </p:nvPr>
        </p:nvSpPr>
        <p:spPr/>
        <p:txBody>
          <a:bodyPr/>
          <a:lstStyle/>
          <a:p>
            <a:r>
              <a:rPr lang="en-GB" dirty="0"/>
              <a:t>Defined as:</a:t>
            </a:r>
          </a:p>
          <a:p>
            <a:pPr lvl="1"/>
            <a:r>
              <a:rPr lang="en-GB" dirty="0"/>
              <a:t>the acknowledgement of information obtained from a document you have read or the act of quoting </a:t>
            </a:r>
            <a:r>
              <a:rPr lang="en-GB" dirty="0" smtClean="0"/>
              <a:t>text</a:t>
            </a:r>
            <a:endParaRPr lang="en-GB" dirty="0"/>
          </a:p>
          <a:p>
            <a:r>
              <a:rPr lang="en-GB" dirty="0"/>
              <a:t>Done by providing the </a:t>
            </a:r>
            <a:r>
              <a:rPr lang="en-GB" b="1" dirty="0">
                <a:solidFill>
                  <a:srgbClr val="FF0000"/>
                </a:solidFill>
              </a:rPr>
              <a:t>r</a:t>
            </a:r>
            <a:r>
              <a:rPr lang="en-GB" b="1" dirty="0" smtClean="0">
                <a:solidFill>
                  <a:srgbClr val="FF0000"/>
                </a:solidFill>
              </a:rPr>
              <a:t>eference</a:t>
            </a:r>
            <a:r>
              <a:rPr lang="en-GB" dirty="0" smtClean="0"/>
              <a:t> </a:t>
            </a:r>
            <a:r>
              <a:rPr lang="en-GB" dirty="0"/>
              <a:t>to the </a:t>
            </a:r>
            <a:r>
              <a:rPr lang="en-GB" dirty="0" smtClean="0"/>
              <a:t>source of the material</a:t>
            </a:r>
            <a:endParaRPr lang="en-GB" dirty="0"/>
          </a:p>
          <a:p>
            <a:r>
              <a:rPr lang="en-GB" dirty="0"/>
              <a:t>The reference allows the reader to find the original source </a:t>
            </a:r>
          </a:p>
        </p:txBody>
      </p:sp>
    </p:spTree>
    <p:extLst>
      <p:ext uri="{BB962C8B-B14F-4D97-AF65-F5344CB8AC3E}">
        <p14:creationId xmlns:p14="http://schemas.microsoft.com/office/powerpoint/2010/main" val="4009863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normAutofit/>
          </a:bodyPr>
          <a:lstStyle/>
          <a:p>
            <a:r>
              <a:rPr lang="en-GB"/>
              <a:t>Why Referencing?</a:t>
            </a:r>
          </a:p>
        </p:txBody>
      </p:sp>
      <p:sp>
        <p:nvSpPr>
          <p:cNvPr id="68611" name="Rectangle 3"/>
          <p:cNvSpPr>
            <a:spLocks noGrp="1" noChangeArrowheads="1"/>
          </p:cNvSpPr>
          <p:nvPr>
            <p:ph idx="1"/>
          </p:nvPr>
        </p:nvSpPr>
        <p:spPr/>
        <p:txBody>
          <a:bodyPr/>
          <a:lstStyle/>
          <a:p>
            <a:r>
              <a:rPr lang="en-GB"/>
              <a:t>To </a:t>
            </a:r>
            <a:r>
              <a:rPr lang="en-GB" b="1">
                <a:solidFill>
                  <a:srgbClr val="FF0000"/>
                </a:solidFill>
              </a:rPr>
              <a:t>support</a:t>
            </a:r>
            <a:r>
              <a:rPr lang="en-GB"/>
              <a:t> your statements and arguments</a:t>
            </a:r>
          </a:p>
          <a:p>
            <a:r>
              <a:rPr lang="en-GB"/>
              <a:t>To give </a:t>
            </a:r>
            <a:r>
              <a:rPr lang="en-GB" b="1">
                <a:solidFill>
                  <a:srgbClr val="FF0000"/>
                </a:solidFill>
              </a:rPr>
              <a:t>credit</a:t>
            </a:r>
            <a:r>
              <a:rPr lang="en-GB"/>
              <a:t> for your sources</a:t>
            </a:r>
          </a:p>
          <a:p>
            <a:pPr lvl="1"/>
            <a:r>
              <a:rPr lang="en-GB"/>
              <a:t>Would you like people to use your ideas without saying where they got them from?</a:t>
            </a:r>
          </a:p>
          <a:p>
            <a:pPr lvl="1"/>
            <a:r>
              <a:rPr lang="en-GB"/>
              <a:t>It is </a:t>
            </a:r>
            <a:r>
              <a:rPr lang="en-GB" b="1">
                <a:solidFill>
                  <a:srgbClr val="FF0000"/>
                </a:solidFill>
              </a:rPr>
              <a:t>theft</a:t>
            </a:r>
            <a:r>
              <a:rPr lang="en-GB"/>
              <a:t> to use other peoples ideas as your own!</a:t>
            </a:r>
          </a:p>
          <a:p>
            <a:r>
              <a:rPr lang="en-GB"/>
              <a:t>To </a:t>
            </a:r>
            <a:r>
              <a:rPr lang="en-GB" b="1">
                <a:solidFill>
                  <a:srgbClr val="FF0000"/>
                </a:solidFill>
              </a:rPr>
              <a:t>demonstrate</a:t>
            </a:r>
            <a:r>
              <a:rPr lang="en-GB"/>
              <a:t> your academic research</a:t>
            </a:r>
          </a:p>
        </p:txBody>
      </p:sp>
    </p:spTree>
    <p:extLst>
      <p:ext uri="{BB962C8B-B14F-4D97-AF65-F5344CB8AC3E}">
        <p14:creationId xmlns:p14="http://schemas.microsoft.com/office/powerpoint/2010/main" val="4448183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normAutofit/>
          </a:bodyPr>
          <a:lstStyle/>
          <a:p>
            <a:r>
              <a:rPr lang="en-GB"/>
              <a:t>Secondary </a:t>
            </a:r>
            <a:r>
              <a:rPr lang="en-GB" smtClean="0"/>
              <a:t>Referencing</a:t>
            </a:r>
            <a:endParaRPr lang="en-GB" dirty="0"/>
          </a:p>
        </p:txBody>
      </p:sp>
      <p:sp>
        <p:nvSpPr>
          <p:cNvPr id="69635" name="Rectangle 3"/>
          <p:cNvSpPr>
            <a:spLocks noGrp="1" noChangeArrowheads="1"/>
          </p:cNvSpPr>
          <p:nvPr>
            <p:ph idx="1"/>
          </p:nvPr>
        </p:nvSpPr>
        <p:spPr/>
        <p:txBody>
          <a:bodyPr>
            <a:normAutofit lnSpcReduction="10000"/>
          </a:bodyPr>
          <a:lstStyle/>
          <a:p>
            <a:r>
              <a:rPr lang="en-GB" sz="2800" dirty="0"/>
              <a:t>If, for some reason you have not been able to read or locate the original source, and you reference the source to the book you found the information in, it is termed as </a:t>
            </a:r>
            <a:r>
              <a:rPr lang="en-GB" sz="2800" b="1" dirty="0"/>
              <a:t>secondary referencing.</a:t>
            </a:r>
            <a:endParaRPr lang="en-GB" sz="2800" dirty="0"/>
          </a:p>
          <a:p>
            <a:r>
              <a:rPr lang="en-GB" sz="2800" dirty="0"/>
              <a:t>Should </a:t>
            </a:r>
            <a:r>
              <a:rPr lang="en-GB" sz="2800" b="1" dirty="0">
                <a:solidFill>
                  <a:srgbClr val="FF0000"/>
                </a:solidFill>
              </a:rPr>
              <a:t>not normally be used</a:t>
            </a:r>
            <a:r>
              <a:rPr lang="en-GB" sz="2800" dirty="0"/>
              <a:t> in Masters </a:t>
            </a:r>
            <a:r>
              <a:rPr lang="en-GB" sz="2800" dirty="0" smtClean="0"/>
              <a:t>or higher level work, and used sparingly at Undergraduate</a:t>
            </a:r>
            <a:endParaRPr lang="en-GB" sz="2800" dirty="0"/>
          </a:p>
          <a:p>
            <a:r>
              <a:rPr lang="en-GB" sz="2800" dirty="0"/>
              <a:t>Always use the original document if at all possible – </a:t>
            </a:r>
            <a:r>
              <a:rPr lang="en-GB" sz="2800" dirty="0" smtClean="0"/>
              <a:t>inter-library loans and online sources help</a:t>
            </a:r>
            <a:endParaRPr lang="en-GB" sz="2800" dirty="0"/>
          </a:p>
        </p:txBody>
      </p:sp>
    </p:spTree>
    <p:extLst>
      <p:ext uri="{BB962C8B-B14F-4D97-AF65-F5344CB8AC3E}">
        <p14:creationId xmlns:p14="http://schemas.microsoft.com/office/powerpoint/2010/main" val="8842902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normAutofit/>
          </a:bodyPr>
          <a:lstStyle/>
          <a:p>
            <a:r>
              <a:rPr lang="en-GB"/>
              <a:t>When and Where?</a:t>
            </a:r>
          </a:p>
        </p:txBody>
      </p:sp>
      <p:sp>
        <p:nvSpPr>
          <p:cNvPr id="70659" name="Rectangle 3"/>
          <p:cNvSpPr>
            <a:spLocks noGrp="1" noChangeArrowheads="1"/>
          </p:cNvSpPr>
          <p:nvPr>
            <p:ph idx="1"/>
          </p:nvPr>
        </p:nvSpPr>
        <p:spPr/>
        <p:txBody>
          <a:bodyPr/>
          <a:lstStyle/>
          <a:p>
            <a:r>
              <a:rPr lang="en-GB" sz="3600" b="1">
                <a:solidFill>
                  <a:srgbClr val="FF0000"/>
                </a:solidFill>
              </a:rPr>
              <a:t>Every time</a:t>
            </a:r>
            <a:r>
              <a:rPr lang="en-GB"/>
              <a:t> you </a:t>
            </a:r>
            <a:r>
              <a:rPr lang="en-GB" b="1">
                <a:solidFill>
                  <a:srgbClr val="FF0000"/>
                </a:solidFill>
              </a:rPr>
              <a:t>use</a:t>
            </a:r>
            <a:r>
              <a:rPr lang="en-GB"/>
              <a:t> someone else’s ideas or words or illustrations, even if you change them a bit!</a:t>
            </a:r>
          </a:p>
          <a:p>
            <a:r>
              <a:rPr lang="en-GB"/>
              <a:t>When you </a:t>
            </a:r>
            <a:r>
              <a:rPr lang="en-GB" b="1">
                <a:solidFill>
                  <a:srgbClr val="FF0000"/>
                </a:solidFill>
              </a:rPr>
              <a:t>copy</a:t>
            </a:r>
            <a:r>
              <a:rPr lang="en-GB"/>
              <a:t> some lines of programme code</a:t>
            </a:r>
          </a:p>
          <a:p>
            <a:r>
              <a:rPr lang="en-GB"/>
              <a:t>Whenever you make an </a:t>
            </a:r>
            <a:r>
              <a:rPr lang="en-GB" b="1">
                <a:solidFill>
                  <a:srgbClr val="FF0000"/>
                </a:solidFill>
              </a:rPr>
              <a:t>assertion</a:t>
            </a:r>
            <a:r>
              <a:rPr lang="en-GB"/>
              <a:t> you need to justify your statements</a:t>
            </a:r>
          </a:p>
        </p:txBody>
      </p:sp>
    </p:spTree>
    <p:extLst>
      <p:ext uri="{BB962C8B-B14F-4D97-AF65-F5344CB8AC3E}">
        <p14:creationId xmlns:p14="http://schemas.microsoft.com/office/powerpoint/2010/main" val="23002147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normAutofit/>
          </a:bodyPr>
          <a:lstStyle/>
          <a:p>
            <a:r>
              <a:rPr lang="en-GB"/>
              <a:t>Why?</a:t>
            </a:r>
          </a:p>
        </p:txBody>
      </p:sp>
      <p:sp>
        <p:nvSpPr>
          <p:cNvPr id="71683" name="Rectangle 3"/>
          <p:cNvSpPr>
            <a:spLocks noGrp="1" noChangeArrowheads="1"/>
          </p:cNvSpPr>
          <p:nvPr>
            <p:ph idx="1"/>
          </p:nvPr>
        </p:nvSpPr>
        <p:spPr/>
        <p:txBody>
          <a:bodyPr/>
          <a:lstStyle/>
          <a:p>
            <a:r>
              <a:rPr lang="en-GB"/>
              <a:t>To provide the academic </a:t>
            </a:r>
            <a:r>
              <a:rPr lang="en-GB" b="1">
                <a:solidFill>
                  <a:srgbClr val="FF0000"/>
                </a:solidFill>
              </a:rPr>
              <a:t>credibility</a:t>
            </a:r>
            <a:r>
              <a:rPr lang="en-GB"/>
              <a:t> for your work</a:t>
            </a:r>
          </a:p>
          <a:p>
            <a:r>
              <a:rPr lang="en-GB"/>
              <a:t>To </a:t>
            </a:r>
            <a:r>
              <a:rPr lang="en-GB" b="1">
                <a:solidFill>
                  <a:srgbClr val="FF0000"/>
                </a:solidFill>
              </a:rPr>
              <a:t>reassure</a:t>
            </a:r>
            <a:r>
              <a:rPr lang="en-GB"/>
              <a:t> the reader that your work is not a fairy story that you have created</a:t>
            </a:r>
          </a:p>
        </p:txBody>
      </p:sp>
    </p:spTree>
    <p:extLst>
      <p:ext uri="{BB962C8B-B14F-4D97-AF65-F5344CB8AC3E}">
        <p14:creationId xmlns:p14="http://schemas.microsoft.com/office/powerpoint/2010/main" val="4065506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normAutofit/>
          </a:bodyPr>
          <a:lstStyle/>
          <a:p>
            <a:r>
              <a:rPr lang="en-GB"/>
              <a:t>Plagiarism</a:t>
            </a:r>
          </a:p>
        </p:txBody>
      </p:sp>
      <p:sp>
        <p:nvSpPr>
          <p:cNvPr id="72707" name="Rectangle 3"/>
          <p:cNvSpPr>
            <a:spLocks noGrp="1" noChangeArrowheads="1"/>
          </p:cNvSpPr>
          <p:nvPr>
            <p:ph idx="1"/>
          </p:nvPr>
        </p:nvSpPr>
        <p:spPr/>
        <p:txBody>
          <a:bodyPr/>
          <a:lstStyle/>
          <a:p>
            <a:r>
              <a:rPr lang="en-GB" dirty="0"/>
              <a:t>This is the term used to describe the use of another author’s work in your own study (either intentionally or unintentionally) </a:t>
            </a:r>
            <a:r>
              <a:rPr lang="en-GB" b="1" dirty="0"/>
              <a:t>without acknowledging that it is not your own, </a:t>
            </a:r>
            <a:r>
              <a:rPr lang="en-GB" dirty="0"/>
              <a:t>or giving the other author the credit for it</a:t>
            </a:r>
          </a:p>
          <a:p>
            <a:r>
              <a:rPr lang="en-GB" dirty="0"/>
              <a:t>This is a specific academic </a:t>
            </a:r>
            <a:r>
              <a:rPr lang="en-GB" dirty="0" smtClean="0"/>
              <a:t>misconduct</a:t>
            </a:r>
          </a:p>
          <a:p>
            <a:r>
              <a:rPr lang="en-GB" dirty="0" smtClean="0"/>
              <a:t>For </a:t>
            </a:r>
            <a:r>
              <a:rPr lang="en-GB" dirty="0"/>
              <a:t>full details see the University </a:t>
            </a:r>
            <a:r>
              <a:rPr lang="en-GB" dirty="0" smtClean="0"/>
              <a:t>website</a:t>
            </a:r>
            <a:endParaRPr lang="en-GB" dirty="0"/>
          </a:p>
        </p:txBody>
      </p:sp>
    </p:spTree>
    <p:extLst>
      <p:ext uri="{BB962C8B-B14F-4D97-AF65-F5344CB8AC3E}">
        <p14:creationId xmlns:p14="http://schemas.microsoft.com/office/powerpoint/2010/main" val="39324648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Turnitin</a:t>
            </a:r>
            <a:r>
              <a:rPr lang="en-GB" dirty="0" smtClean="0"/>
              <a:t> and Plagiarism</a:t>
            </a:r>
            <a:endParaRPr lang="en-GB" dirty="0"/>
          </a:p>
        </p:txBody>
      </p:sp>
      <p:sp>
        <p:nvSpPr>
          <p:cNvPr id="3" name="Content Placeholder 2"/>
          <p:cNvSpPr>
            <a:spLocks noGrp="1"/>
          </p:cNvSpPr>
          <p:nvPr>
            <p:ph idx="1"/>
          </p:nvPr>
        </p:nvSpPr>
        <p:spPr/>
        <p:txBody>
          <a:bodyPr>
            <a:normAutofit fontScale="92500"/>
          </a:bodyPr>
          <a:lstStyle/>
          <a:p>
            <a:r>
              <a:rPr lang="en-GB" dirty="0" smtClean="0"/>
              <a:t>The </a:t>
            </a:r>
            <a:r>
              <a:rPr lang="en-GB" dirty="0" err="1" smtClean="0"/>
              <a:t>Turnitin</a:t>
            </a:r>
            <a:r>
              <a:rPr lang="en-GB" dirty="0" smtClean="0"/>
              <a:t> software assesses any submitted work against prior items in its database</a:t>
            </a:r>
          </a:p>
          <a:p>
            <a:pPr lvl="1"/>
            <a:r>
              <a:rPr lang="en-GB" dirty="0"/>
              <a:t>20+ billion web pages</a:t>
            </a:r>
          </a:p>
          <a:p>
            <a:pPr lvl="1"/>
            <a:r>
              <a:rPr lang="en-GB" dirty="0"/>
              <a:t>220+ million student papers – including work already submitted for that assignment</a:t>
            </a:r>
          </a:p>
          <a:p>
            <a:pPr lvl="1"/>
            <a:r>
              <a:rPr lang="en-GB" dirty="0"/>
              <a:t>90,000+ </a:t>
            </a:r>
            <a:r>
              <a:rPr lang="en-GB" dirty="0" smtClean="0"/>
              <a:t>publications</a:t>
            </a:r>
          </a:p>
          <a:p>
            <a:r>
              <a:rPr lang="en-GB" dirty="0" smtClean="0"/>
              <a:t>If your work scores more than 15% similarity to any combination of the items, we investigate further</a:t>
            </a:r>
          </a:p>
          <a:p>
            <a:r>
              <a:rPr lang="en-GB" dirty="0" smtClean="0"/>
              <a:t>Cited quotations don’t count</a:t>
            </a:r>
          </a:p>
          <a:p>
            <a:r>
              <a:rPr lang="en-GB" dirty="0" smtClean="0"/>
              <a:t>Poor citation and referencing is plagiarism</a:t>
            </a:r>
          </a:p>
          <a:p>
            <a:pPr lvl="1"/>
            <a:r>
              <a:rPr lang="en-GB" dirty="0" smtClean="0"/>
              <a:t>Don’t care if it is accident, incompetence or crime</a:t>
            </a:r>
            <a:endParaRPr lang="en-GB" dirty="0"/>
          </a:p>
        </p:txBody>
      </p:sp>
    </p:spTree>
    <p:extLst>
      <p:ext uri="{BB962C8B-B14F-4D97-AF65-F5344CB8AC3E}">
        <p14:creationId xmlns:p14="http://schemas.microsoft.com/office/powerpoint/2010/main" val="5251941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Turnitin</a:t>
            </a:r>
            <a:endParaRPr lang="en-GB" dirty="0"/>
          </a:p>
        </p:txBody>
      </p:sp>
      <p:sp>
        <p:nvSpPr>
          <p:cNvPr id="3" name="Content Placeholder 2"/>
          <p:cNvSpPr>
            <a:spLocks noGrp="1"/>
          </p:cNvSpPr>
          <p:nvPr>
            <p:ph idx="1"/>
          </p:nvPr>
        </p:nvSpPr>
        <p:spPr>
          <a:xfrm>
            <a:off x="457200" y="1481328"/>
            <a:ext cx="8229600" cy="4805192"/>
          </a:xfrm>
        </p:spPr>
        <p:txBody>
          <a:bodyPr>
            <a:normAutofit lnSpcReduction="10000"/>
          </a:bodyPr>
          <a:lstStyle/>
          <a:p>
            <a:r>
              <a:rPr lang="en-GB" dirty="0" smtClean="0"/>
              <a:t>The University uses software called </a:t>
            </a:r>
            <a:r>
              <a:rPr lang="en-GB" b="1" dirty="0" err="1" smtClean="0"/>
              <a:t>Turnitin</a:t>
            </a:r>
            <a:r>
              <a:rPr lang="en-GB" dirty="0" smtClean="0"/>
              <a:t> to check assessments for unfair practice</a:t>
            </a:r>
          </a:p>
          <a:p>
            <a:r>
              <a:rPr lang="en-GB" b="1" dirty="0" err="1" smtClean="0"/>
              <a:t>Turnitin</a:t>
            </a:r>
            <a:r>
              <a:rPr lang="en-GB" dirty="0" smtClean="0"/>
              <a:t>* checks each submitted piece of work against</a:t>
            </a:r>
          </a:p>
          <a:p>
            <a:pPr lvl="1"/>
            <a:r>
              <a:rPr lang="en-GB" dirty="0" smtClean="0"/>
              <a:t>20+ billion web pages</a:t>
            </a:r>
          </a:p>
          <a:p>
            <a:pPr lvl="1"/>
            <a:r>
              <a:rPr lang="en-GB" dirty="0" smtClean="0"/>
              <a:t>220+ million student papers – including work already submitted for that assignment</a:t>
            </a:r>
          </a:p>
          <a:p>
            <a:pPr lvl="1"/>
            <a:r>
              <a:rPr lang="en-GB" dirty="0" smtClean="0"/>
              <a:t>90,000+ publications</a:t>
            </a:r>
          </a:p>
          <a:p>
            <a:r>
              <a:rPr lang="en-GB" dirty="0" smtClean="0"/>
              <a:t>It then generates a report that highlights any sections that appear as if they may have been copied</a:t>
            </a:r>
            <a:endParaRPr lang="en-GB" dirty="0"/>
          </a:p>
        </p:txBody>
      </p:sp>
      <p:sp>
        <p:nvSpPr>
          <p:cNvPr id="4" name="TextBox 3"/>
          <p:cNvSpPr txBox="1"/>
          <p:nvPr/>
        </p:nvSpPr>
        <p:spPr>
          <a:xfrm>
            <a:off x="5786446" y="6429396"/>
            <a:ext cx="3259226" cy="307777"/>
          </a:xfrm>
          <a:prstGeom prst="rect">
            <a:avLst/>
          </a:prstGeom>
          <a:noFill/>
        </p:spPr>
        <p:txBody>
          <a:bodyPr wrap="none" rtlCol="0">
            <a:spAutoFit/>
          </a:bodyPr>
          <a:lstStyle/>
          <a:p>
            <a:r>
              <a:rPr lang="en-GB" sz="1400" dirty="0" smtClean="0"/>
              <a:t>* http://submit.ac.uk/en_gb/home</a:t>
            </a:r>
            <a:endParaRPr lang="en-GB" sz="1400" dirty="0"/>
          </a:p>
        </p:txBody>
      </p:sp>
    </p:spTree>
    <p:extLst>
      <p:ext uri="{BB962C8B-B14F-4D97-AF65-F5344CB8AC3E}">
        <p14:creationId xmlns:p14="http://schemas.microsoft.com/office/powerpoint/2010/main" val="529584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571472" y="285728"/>
            <a:ext cx="8241866" cy="6286544"/>
          </a:xfrm>
          <a:prstGeom prst="rect">
            <a:avLst/>
          </a:prstGeom>
          <a:noFill/>
          <a:ln w="9525">
            <a:noFill/>
            <a:miter lim="800000"/>
            <a:headEnd/>
            <a:tailEnd/>
          </a:ln>
          <a:effectLst/>
        </p:spPr>
      </p:pic>
    </p:spTree>
    <p:extLst>
      <p:ext uri="{BB962C8B-B14F-4D97-AF65-F5344CB8AC3E}">
        <p14:creationId xmlns:p14="http://schemas.microsoft.com/office/powerpoint/2010/main" val="13858090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500033" y="357166"/>
            <a:ext cx="8246285" cy="6239445"/>
          </a:xfrm>
          <a:prstGeom prst="rect">
            <a:avLst/>
          </a:prstGeom>
          <a:noFill/>
          <a:ln w="9525">
            <a:noFill/>
            <a:miter lim="800000"/>
            <a:headEnd/>
            <a:tailEnd/>
          </a:ln>
          <a:effectLst/>
        </p:spPr>
      </p:pic>
    </p:spTree>
    <p:extLst>
      <p:ext uri="{BB962C8B-B14F-4D97-AF65-F5344CB8AC3E}">
        <p14:creationId xmlns:p14="http://schemas.microsoft.com/office/powerpoint/2010/main" val="33883143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Referencing</a:t>
            </a:r>
            <a:endParaRPr lang="en-GB" dirty="0"/>
          </a:p>
        </p:txBody>
      </p:sp>
      <p:sp>
        <p:nvSpPr>
          <p:cNvPr id="3" name="Content Placeholder 2"/>
          <p:cNvSpPr>
            <a:spLocks noGrp="1"/>
          </p:cNvSpPr>
          <p:nvPr>
            <p:ph idx="1"/>
          </p:nvPr>
        </p:nvSpPr>
        <p:spPr/>
        <p:txBody>
          <a:bodyPr/>
          <a:lstStyle/>
          <a:p>
            <a:r>
              <a:rPr lang="en-GB" dirty="0" smtClean="0"/>
              <a:t>UWTSD uses the Vancouver numerical referencing system (the IEEE version)</a:t>
            </a:r>
          </a:p>
          <a:p>
            <a:r>
              <a:rPr lang="en-GB" dirty="0" smtClean="0"/>
              <a:t>The system which uses numbers, in order of appearance in the text</a:t>
            </a:r>
          </a:p>
          <a:p>
            <a:r>
              <a:rPr lang="en-GB" dirty="0" smtClean="0"/>
              <a:t>More, and examples, later </a:t>
            </a:r>
            <a:endParaRPr lang="en-GB" dirty="0"/>
          </a:p>
        </p:txBody>
      </p:sp>
    </p:spTree>
    <p:extLst>
      <p:ext uri="{BB962C8B-B14F-4D97-AF65-F5344CB8AC3E}">
        <p14:creationId xmlns:p14="http://schemas.microsoft.com/office/powerpoint/2010/main" val="10103328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Benefits of Referencing for the Student</a:t>
            </a:r>
            <a:endParaRPr lang="en-GB" sz="3200" dirty="0"/>
          </a:p>
        </p:txBody>
      </p:sp>
      <p:sp>
        <p:nvSpPr>
          <p:cNvPr id="3" name="Content Placeholder 2"/>
          <p:cNvSpPr>
            <a:spLocks noGrp="1"/>
          </p:cNvSpPr>
          <p:nvPr>
            <p:ph idx="1"/>
          </p:nvPr>
        </p:nvSpPr>
        <p:spPr/>
        <p:txBody>
          <a:bodyPr>
            <a:normAutofit/>
          </a:bodyPr>
          <a:lstStyle/>
          <a:p>
            <a:r>
              <a:rPr lang="en-GB" dirty="0" smtClean="0"/>
              <a:t>Proves that the work has a factual/academic basis</a:t>
            </a:r>
          </a:p>
          <a:p>
            <a:pPr lvl="1"/>
            <a:r>
              <a:rPr lang="en-GB" dirty="0" smtClean="0"/>
              <a:t>Shows the variety of sources you have used </a:t>
            </a:r>
          </a:p>
          <a:p>
            <a:pPr lvl="1"/>
            <a:r>
              <a:rPr lang="en-GB" dirty="0" smtClean="0"/>
              <a:t>Shows that you have used relevant sources</a:t>
            </a:r>
          </a:p>
          <a:p>
            <a:pPr lvl="1"/>
            <a:r>
              <a:rPr lang="en-GB" dirty="0" smtClean="0"/>
              <a:t>Supports the ideas and arguments that you discuss in your work</a:t>
            </a:r>
          </a:p>
          <a:p>
            <a:pPr lvl="1"/>
            <a:r>
              <a:rPr lang="en-GB" dirty="0" smtClean="0"/>
              <a:t>Shows initiative and independent thought</a:t>
            </a:r>
          </a:p>
          <a:p>
            <a:pPr lvl="1"/>
            <a:r>
              <a:rPr lang="en-GB" dirty="0" smtClean="0"/>
              <a:t>Shows depth of reading</a:t>
            </a:r>
          </a:p>
          <a:p>
            <a:pPr lvl="1"/>
            <a:r>
              <a:rPr lang="en-GB" dirty="0" smtClean="0"/>
              <a:t>Shows ability to judge if information read is relevant</a:t>
            </a:r>
          </a:p>
          <a:p>
            <a:pPr lvl="1"/>
            <a:r>
              <a:rPr lang="en-GB" b="1" dirty="0" smtClean="0">
                <a:solidFill>
                  <a:srgbClr val="FF0000"/>
                </a:solidFill>
              </a:rPr>
              <a:t>Will help you to gain more marks</a:t>
            </a:r>
            <a:endParaRPr lang="en-GB" dirty="0" smtClean="0">
              <a:solidFill>
                <a:srgbClr val="FF0000"/>
              </a:solidFill>
            </a:endParaRPr>
          </a:p>
        </p:txBody>
      </p:sp>
    </p:spTree>
    <p:extLst>
      <p:ext uri="{BB962C8B-B14F-4D97-AF65-F5344CB8AC3E}">
        <p14:creationId xmlns:p14="http://schemas.microsoft.com/office/powerpoint/2010/main" val="5820731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Benefits Cont.</a:t>
            </a:r>
            <a:endParaRPr lang="en-GB" dirty="0"/>
          </a:p>
        </p:txBody>
      </p:sp>
      <p:sp>
        <p:nvSpPr>
          <p:cNvPr id="3" name="Content Placeholder 2"/>
          <p:cNvSpPr>
            <a:spLocks noGrp="1"/>
          </p:cNvSpPr>
          <p:nvPr>
            <p:ph idx="1"/>
          </p:nvPr>
        </p:nvSpPr>
        <p:spPr/>
        <p:txBody>
          <a:bodyPr>
            <a:normAutofit/>
          </a:bodyPr>
          <a:lstStyle/>
          <a:p>
            <a:r>
              <a:rPr lang="en-GB" dirty="0" smtClean="0"/>
              <a:t>Allows the reader to identify and retrieve the sources for their own use</a:t>
            </a:r>
          </a:p>
          <a:p>
            <a:pPr lvl="1"/>
            <a:r>
              <a:rPr lang="en-GB" dirty="0" smtClean="0"/>
              <a:t>May be several sources with similar titles</a:t>
            </a:r>
          </a:p>
          <a:p>
            <a:pPr lvl="1"/>
            <a:r>
              <a:rPr lang="en-GB" dirty="0" smtClean="0"/>
              <a:t>Helps tutor to find the information easily</a:t>
            </a:r>
          </a:p>
          <a:p>
            <a:pPr lvl="1"/>
            <a:r>
              <a:rPr lang="en-GB" dirty="0" smtClean="0"/>
              <a:t>Helps you to retrace the sources you have used in the past, for future assignments.</a:t>
            </a:r>
          </a:p>
          <a:p>
            <a:r>
              <a:rPr lang="en-GB" dirty="0" smtClean="0"/>
              <a:t>Avoids </a:t>
            </a:r>
            <a:r>
              <a:rPr lang="en-GB" b="1" dirty="0" smtClean="0">
                <a:solidFill>
                  <a:srgbClr val="FF0000"/>
                </a:solidFill>
              </a:rPr>
              <a:t>plagiarism</a:t>
            </a:r>
            <a:r>
              <a:rPr lang="en-GB" dirty="0" smtClean="0"/>
              <a:t>!</a:t>
            </a:r>
          </a:p>
        </p:txBody>
      </p:sp>
    </p:spTree>
    <p:extLst>
      <p:ext uri="{BB962C8B-B14F-4D97-AF65-F5344CB8AC3E}">
        <p14:creationId xmlns:p14="http://schemas.microsoft.com/office/powerpoint/2010/main" val="20858832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Citations in Text</a:t>
            </a:r>
            <a:endParaRPr lang="en-GB" dirty="0"/>
          </a:p>
        </p:txBody>
      </p:sp>
      <p:sp>
        <p:nvSpPr>
          <p:cNvPr id="3" name="Content Placeholder 2"/>
          <p:cNvSpPr>
            <a:spLocks noGrp="1"/>
          </p:cNvSpPr>
          <p:nvPr>
            <p:ph idx="1"/>
          </p:nvPr>
        </p:nvSpPr>
        <p:spPr/>
        <p:txBody>
          <a:bodyPr>
            <a:normAutofit lnSpcReduction="10000"/>
          </a:bodyPr>
          <a:lstStyle/>
          <a:p>
            <a:r>
              <a:rPr lang="en-GB" dirty="0" smtClean="0"/>
              <a:t>A citation generally requires only the name of the author(s) and the number of the reference. E.g.:</a:t>
            </a:r>
          </a:p>
          <a:p>
            <a:r>
              <a:rPr lang="en-GB" dirty="0" smtClean="0"/>
              <a:t>One author of one work:</a:t>
            </a:r>
          </a:p>
          <a:p>
            <a:pPr lvl="1"/>
            <a:r>
              <a:rPr lang="en-GB" dirty="0" smtClean="0"/>
              <a:t>As Williams [1] suggests, 'It would be dangerous to assume that students already know how to reference when they arrive in University.'</a:t>
            </a:r>
          </a:p>
          <a:p>
            <a:r>
              <a:rPr lang="en-GB" dirty="0" smtClean="0"/>
              <a:t>Two or three authors of one work:</a:t>
            </a:r>
          </a:p>
          <a:p>
            <a:pPr lvl="1"/>
            <a:r>
              <a:rPr lang="en-GB" dirty="0" smtClean="0"/>
              <a:t>Robbins and Renaldo [2] recently stated ...</a:t>
            </a:r>
          </a:p>
          <a:p>
            <a:r>
              <a:rPr lang="en-GB" dirty="0" smtClean="0"/>
              <a:t>Four or more authors of one work:</a:t>
            </a:r>
          </a:p>
          <a:p>
            <a:pPr lvl="1"/>
            <a:r>
              <a:rPr lang="en-GB" dirty="0" smtClean="0"/>
              <a:t>Charles et al [3] contend that…</a:t>
            </a:r>
          </a:p>
          <a:p>
            <a:endParaRPr lang="en-GB" dirty="0"/>
          </a:p>
        </p:txBody>
      </p:sp>
    </p:spTree>
    <p:extLst>
      <p:ext uri="{BB962C8B-B14F-4D97-AF65-F5344CB8AC3E}">
        <p14:creationId xmlns:p14="http://schemas.microsoft.com/office/powerpoint/2010/main" val="14497109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Citations, Author Not Named</a:t>
            </a:r>
            <a:endParaRPr lang="en-GB" dirty="0"/>
          </a:p>
        </p:txBody>
      </p:sp>
      <p:sp>
        <p:nvSpPr>
          <p:cNvPr id="3" name="Content Placeholder 2"/>
          <p:cNvSpPr>
            <a:spLocks noGrp="1"/>
          </p:cNvSpPr>
          <p:nvPr>
            <p:ph idx="1"/>
          </p:nvPr>
        </p:nvSpPr>
        <p:spPr/>
        <p:txBody>
          <a:bodyPr>
            <a:normAutofit/>
          </a:bodyPr>
          <a:lstStyle/>
          <a:p>
            <a:r>
              <a:rPr lang="en-GB" dirty="0" smtClean="0"/>
              <a:t>If the authors are not mentioned in the text, numbers are used to indicate the texts being referred to:</a:t>
            </a:r>
          </a:p>
          <a:p>
            <a:pPr lvl="1"/>
            <a:r>
              <a:rPr lang="en-GB" dirty="0" smtClean="0"/>
              <a:t>A body of evidence contends that …[4-6].</a:t>
            </a:r>
          </a:p>
          <a:p>
            <a:endParaRPr lang="en-GB" dirty="0" smtClean="0"/>
          </a:p>
          <a:p>
            <a:r>
              <a:rPr lang="en-GB" dirty="0" smtClean="0"/>
              <a:t>Where possible, try to use author names within the text as this flags to the reader that you are citing the right sources</a:t>
            </a:r>
          </a:p>
        </p:txBody>
      </p:sp>
    </p:spTree>
    <p:extLst>
      <p:ext uri="{BB962C8B-B14F-4D97-AF65-F5344CB8AC3E}">
        <p14:creationId xmlns:p14="http://schemas.microsoft.com/office/powerpoint/2010/main" val="19374079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Multiple References to a Source</a:t>
            </a:r>
            <a:endParaRPr lang="en-GB" dirty="0"/>
          </a:p>
        </p:txBody>
      </p:sp>
      <p:sp>
        <p:nvSpPr>
          <p:cNvPr id="3" name="Content Placeholder 2"/>
          <p:cNvSpPr>
            <a:spLocks noGrp="1"/>
          </p:cNvSpPr>
          <p:nvPr>
            <p:ph idx="1"/>
          </p:nvPr>
        </p:nvSpPr>
        <p:spPr/>
        <p:txBody>
          <a:bodyPr>
            <a:normAutofit lnSpcReduction="10000"/>
          </a:bodyPr>
          <a:lstStyle/>
          <a:p>
            <a:r>
              <a:rPr lang="en-GB" dirty="0" smtClean="0"/>
              <a:t>If you refer to an item of work more than once, you should use the first number given to that piece of work</a:t>
            </a:r>
          </a:p>
          <a:p>
            <a:pPr lvl="1"/>
            <a:r>
              <a:rPr lang="en-GB" dirty="0" smtClean="0"/>
              <a:t>i.e. there will only need to be one entry in the reference list </a:t>
            </a:r>
          </a:p>
          <a:p>
            <a:r>
              <a:rPr lang="en-GB" dirty="0" smtClean="0"/>
              <a:t>If particular parts of the document are cited page numbers should be given after the numerals (3, pp. 23-24)</a:t>
            </a:r>
          </a:p>
          <a:p>
            <a:r>
              <a:rPr lang="en-GB" dirty="0" smtClean="0"/>
              <a:t>You will see Superscripts</a:t>
            </a:r>
            <a:r>
              <a:rPr lang="en-GB" baseline="30000" dirty="0" smtClean="0"/>
              <a:t>7</a:t>
            </a:r>
            <a:r>
              <a:rPr lang="en-GB" dirty="0" smtClean="0"/>
              <a:t>, Brackets (8) or Square Brackets [9] used around reference numbers</a:t>
            </a:r>
          </a:p>
          <a:p>
            <a:endParaRPr lang="en-GB" dirty="0"/>
          </a:p>
        </p:txBody>
      </p:sp>
    </p:spTree>
    <p:extLst>
      <p:ext uri="{BB962C8B-B14F-4D97-AF65-F5344CB8AC3E}">
        <p14:creationId xmlns:p14="http://schemas.microsoft.com/office/powerpoint/2010/main" val="29935793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Direct Quotations</a:t>
            </a:r>
            <a:endParaRPr lang="en-GB" dirty="0"/>
          </a:p>
        </p:txBody>
      </p:sp>
      <p:sp>
        <p:nvSpPr>
          <p:cNvPr id="3" name="Content Placeholder 2"/>
          <p:cNvSpPr>
            <a:spLocks noGrp="1"/>
          </p:cNvSpPr>
          <p:nvPr>
            <p:ph idx="1"/>
          </p:nvPr>
        </p:nvSpPr>
        <p:spPr/>
        <p:txBody>
          <a:bodyPr>
            <a:normAutofit lnSpcReduction="10000"/>
          </a:bodyPr>
          <a:lstStyle/>
          <a:p>
            <a:r>
              <a:rPr lang="en-GB" dirty="0" smtClean="0"/>
              <a:t>This is where you quote somebody and use their exact words in order to support your point of view or argument</a:t>
            </a:r>
          </a:p>
          <a:p>
            <a:pPr lvl="1"/>
            <a:r>
              <a:rPr lang="en-GB" dirty="0" smtClean="0"/>
              <a:t>Use single inverted commas  ‘ ……’</a:t>
            </a:r>
          </a:p>
          <a:p>
            <a:pPr lvl="1"/>
            <a:r>
              <a:rPr lang="en-GB" dirty="0" smtClean="0"/>
              <a:t>Introduce the quote - e.g. As </a:t>
            </a:r>
            <a:r>
              <a:rPr lang="en-GB" dirty="0" err="1" smtClean="0"/>
              <a:t>Edworthy</a:t>
            </a:r>
            <a:r>
              <a:rPr lang="en-GB" dirty="0" smtClean="0"/>
              <a:t> [6, p. 23] argues ‘…….’</a:t>
            </a:r>
          </a:p>
          <a:p>
            <a:pPr lvl="1"/>
            <a:r>
              <a:rPr lang="en-GB" dirty="0" smtClean="0"/>
              <a:t>Use exact wording and punctuation</a:t>
            </a:r>
          </a:p>
          <a:p>
            <a:pPr lvl="1"/>
            <a:r>
              <a:rPr lang="en-GB" dirty="0" smtClean="0"/>
              <a:t>Use three dots (…) if you omit some of the original words – also known as ellipsis</a:t>
            </a:r>
          </a:p>
          <a:p>
            <a:pPr lvl="1"/>
            <a:r>
              <a:rPr lang="en-GB" dirty="0" smtClean="0"/>
              <a:t>Use square brackets if you insert words of your own</a:t>
            </a:r>
          </a:p>
          <a:p>
            <a:pPr lvl="1"/>
            <a:r>
              <a:rPr lang="en-GB" dirty="0" smtClean="0"/>
              <a:t>Include page number(s)</a:t>
            </a:r>
          </a:p>
          <a:p>
            <a:endParaRPr lang="en-GB" dirty="0"/>
          </a:p>
        </p:txBody>
      </p:sp>
    </p:spTree>
    <p:extLst>
      <p:ext uri="{BB962C8B-B14F-4D97-AF65-F5344CB8AC3E}">
        <p14:creationId xmlns:p14="http://schemas.microsoft.com/office/powerpoint/2010/main" val="11984651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Quotations</a:t>
            </a:r>
            <a:endParaRPr lang="en-GB" dirty="0"/>
          </a:p>
        </p:txBody>
      </p:sp>
      <p:sp>
        <p:nvSpPr>
          <p:cNvPr id="3" name="Content Placeholder 2"/>
          <p:cNvSpPr>
            <a:spLocks noGrp="1"/>
          </p:cNvSpPr>
          <p:nvPr>
            <p:ph idx="1"/>
          </p:nvPr>
        </p:nvSpPr>
        <p:spPr/>
        <p:txBody>
          <a:bodyPr>
            <a:normAutofit/>
          </a:bodyPr>
          <a:lstStyle/>
          <a:p>
            <a:r>
              <a:rPr lang="en-GB" dirty="0" smtClean="0"/>
              <a:t>If the quotation is short, include it as part of the text</a:t>
            </a:r>
          </a:p>
          <a:p>
            <a:r>
              <a:rPr lang="en-GB" dirty="0" smtClean="0"/>
              <a:t>Example</a:t>
            </a:r>
          </a:p>
          <a:p>
            <a:pPr lvl="1"/>
            <a:r>
              <a:rPr lang="en-GB" i="1" dirty="0" smtClean="0"/>
              <a:t>There has been some debate as to the actual causes of stress in teaching. However, as </a:t>
            </a:r>
            <a:r>
              <a:rPr lang="en-GB" i="1" dirty="0" err="1" smtClean="0"/>
              <a:t>Edworthy</a:t>
            </a:r>
            <a:r>
              <a:rPr lang="en-GB" i="1" dirty="0" smtClean="0"/>
              <a:t> argues ‘the main cause of stress in teaching is not related to the teaching itself’ [6, p.23]. She contends that there are many other factors, not least the increased administrative duties of teachers, that have a significant impact on stress levels.</a:t>
            </a:r>
          </a:p>
        </p:txBody>
      </p:sp>
    </p:spTree>
    <p:extLst>
      <p:ext uri="{BB962C8B-B14F-4D97-AF65-F5344CB8AC3E}">
        <p14:creationId xmlns:p14="http://schemas.microsoft.com/office/powerpoint/2010/main" val="26522677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Quotations</a:t>
            </a:r>
            <a:endParaRPr lang="en-GB" dirty="0"/>
          </a:p>
        </p:txBody>
      </p:sp>
      <p:sp>
        <p:nvSpPr>
          <p:cNvPr id="3" name="Content Placeholder 2"/>
          <p:cNvSpPr>
            <a:spLocks noGrp="1"/>
          </p:cNvSpPr>
          <p:nvPr>
            <p:ph idx="1"/>
          </p:nvPr>
        </p:nvSpPr>
        <p:spPr/>
        <p:txBody>
          <a:bodyPr>
            <a:normAutofit lnSpcReduction="10000"/>
          </a:bodyPr>
          <a:lstStyle/>
          <a:p>
            <a:r>
              <a:rPr lang="en-GB" dirty="0" smtClean="0"/>
              <a:t>For a long quotation:</a:t>
            </a:r>
          </a:p>
          <a:p>
            <a:pPr lvl="1"/>
            <a:r>
              <a:rPr lang="en-GB" dirty="0" smtClean="0"/>
              <a:t>Begin on a new line</a:t>
            </a:r>
          </a:p>
          <a:p>
            <a:pPr lvl="1"/>
            <a:r>
              <a:rPr lang="en-GB" dirty="0" smtClean="0"/>
              <a:t>Indent one tab space for whole quotation</a:t>
            </a:r>
          </a:p>
          <a:p>
            <a:pPr lvl="1"/>
            <a:r>
              <a:rPr lang="en-GB" dirty="0" smtClean="0"/>
              <a:t>Use single spacing </a:t>
            </a:r>
          </a:p>
          <a:p>
            <a:pPr marL="0" indent="0">
              <a:buNone/>
            </a:pPr>
            <a:endParaRPr lang="en-GB" dirty="0" smtClean="0"/>
          </a:p>
          <a:p>
            <a:pPr marL="0" indent="0">
              <a:buNone/>
            </a:pPr>
            <a:r>
              <a:rPr lang="en-GB" dirty="0" smtClean="0"/>
              <a:t>For example:</a:t>
            </a:r>
          </a:p>
          <a:p>
            <a:pPr marL="0" indent="0">
              <a:buNone/>
            </a:pPr>
            <a:r>
              <a:rPr lang="en-GB" dirty="0" smtClean="0"/>
              <a:t>Jones [4, p. 45] suggests that</a:t>
            </a:r>
          </a:p>
          <a:p>
            <a:pPr marL="292608" lvl="1" indent="0">
              <a:buNone/>
            </a:pPr>
            <a:r>
              <a:rPr lang="en-GB" dirty="0" smtClean="0"/>
              <a:t>‘Students can undertake referencing quite easily if they are given the opportunity to practice … and to apply [whichever] system is preferred, to ‘real’ work, on a regular basis’.</a:t>
            </a:r>
          </a:p>
          <a:p>
            <a:endParaRPr lang="en-GB" dirty="0"/>
          </a:p>
        </p:txBody>
      </p:sp>
    </p:spTree>
    <p:extLst>
      <p:ext uri="{BB962C8B-B14F-4D97-AF65-F5344CB8AC3E}">
        <p14:creationId xmlns:p14="http://schemas.microsoft.com/office/powerpoint/2010/main" val="3426994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Types of References</a:t>
            </a:r>
            <a:endParaRPr lang="en-GB" dirty="0"/>
          </a:p>
        </p:txBody>
      </p:sp>
      <p:sp>
        <p:nvSpPr>
          <p:cNvPr id="3" name="Content Placeholder 2"/>
          <p:cNvSpPr>
            <a:spLocks noGrp="1"/>
          </p:cNvSpPr>
          <p:nvPr>
            <p:ph idx="1"/>
          </p:nvPr>
        </p:nvSpPr>
        <p:spPr/>
        <p:txBody>
          <a:bodyPr>
            <a:normAutofit/>
          </a:bodyPr>
          <a:lstStyle/>
          <a:p>
            <a:r>
              <a:rPr lang="en-GB" dirty="0" smtClean="0"/>
              <a:t>Some of the sources you may need reference include:</a:t>
            </a:r>
          </a:p>
          <a:p>
            <a:pPr lvl="1"/>
            <a:r>
              <a:rPr lang="en-GB" dirty="0" smtClean="0"/>
              <a:t>Books </a:t>
            </a:r>
          </a:p>
          <a:p>
            <a:pPr lvl="1"/>
            <a:r>
              <a:rPr lang="en-GB" dirty="0" smtClean="0"/>
              <a:t>A chapter from a set of edited readings </a:t>
            </a:r>
          </a:p>
          <a:p>
            <a:pPr lvl="1"/>
            <a:r>
              <a:rPr lang="en-GB" dirty="0" smtClean="0"/>
              <a:t>Secondary references </a:t>
            </a:r>
          </a:p>
          <a:p>
            <a:pPr lvl="1"/>
            <a:r>
              <a:rPr lang="en-GB" dirty="0" smtClean="0"/>
              <a:t>Journal articles </a:t>
            </a:r>
          </a:p>
          <a:p>
            <a:pPr lvl="1"/>
            <a:r>
              <a:rPr lang="en-GB" dirty="0" smtClean="0"/>
              <a:t>Conference papers </a:t>
            </a:r>
          </a:p>
          <a:p>
            <a:pPr lvl="1"/>
            <a:r>
              <a:rPr lang="en-GB" dirty="0" smtClean="0"/>
              <a:t>Theses and dissertations</a:t>
            </a:r>
          </a:p>
          <a:p>
            <a:pPr lvl="1"/>
            <a:r>
              <a:rPr lang="en-GB" dirty="0" smtClean="0"/>
              <a:t>Online sources (e.g. an article in an electronic journal)</a:t>
            </a:r>
          </a:p>
          <a:p>
            <a:endParaRPr lang="en-GB" dirty="0"/>
          </a:p>
        </p:txBody>
      </p:sp>
    </p:spTree>
    <p:extLst>
      <p:ext uri="{BB962C8B-B14F-4D97-AF65-F5344CB8AC3E}">
        <p14:creationId xmlns:p14="http://schemas.microsoft.com/office/powerpoint/2010/main" val="1966400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Books</a:t>
            </a:r>
            <a:endParaRPr lang="en-GB" dirty="0"/>
          </a:p>
        </p:txBody>
      </p:sp>
      <p:sp>
        <p:nvSpPr>
          <p:cNvPr id="3" name="Content Placeholder 2"/>
          <p:cNvSpPr>
            <a:spLocks noGrp="1"/>
          </p:cNvSpPr>
          <p:nvPr>
            <p:ph idx="1"/>
          </p:nvPr>
        </p:nvSpPr>
        <p:spPr/>
        <p:txBody>
          <a:bodyPr>
            <a:normAutofit/>
          </a:bodyPr>
          <a:lstStyle/>
          <a:p>
            <a:r>
              <a:rPr lang="en-GB" dirty="0" smtClean="0"/>
              <a:t>Author(s) or editor(s) of book, Title of book: and sub-title if there is one (in italics). Edition (if not the first). Place of publication: Publisher, Year of publication. 	</a:t>
            </a:r>
          </a:p>
          <a:p>
            <a:r>
              <a:rPr lang="en-GB" dirty="0" smtClean="0"/>
              <a:t>Example entry in References list</a:t>
            </a:r>
          </a:p>
          <a:p>
            <a:pPr marL="457200" lvl="1" indent="0">
              <a:buNone/>
            </a:pPr>
            <a:r>
              <a:rPr lang="en-GB" dirty="0" smtClean="0"/>
              <a:t>[1]  W. Bush, Jr. and G. Brown, Errors in Running a Country, 9th ed., Parliament Press, London, 2008</a:t>
            </a:r>
          </a:p>
          <a:p>
            <a:endParaRPr lang="en-GB" dirty="0" smtClean="0"/>
          </a:p>
          <a:p>
            <a:endParaRPr lang="en-GB" dirty="0"/>
          </a:p>
        </p:txBody>
      </p:sp>
    </p:spTree>
    <p:extLst>
      <p:ext uri="{BB962C8B-B14F-4D97-AF65-F5344CB8AC3E}">
        <p14:creationId xmlns:p14="http://schemas.microsoft.com/office/powerpoint/2010/main" val="9287435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Chapter from Edited Readings</a:t>
            </a:r>
            <a:endParaRPr lang="en-GB" dirty="0"/>
          </a:p>
        </p:txBody>
      </p:sp>
      <p:sp>
        <p:nvSpPr>
          <p:cNvPr id="3" name="Content Placeholder 2"/>
          <p:cNvSpPr>
            <a:spLocks noGrp="1"/>
          </p:cNvSpPr>
          <p:nvPr>
            <p:ph idx="1"/>
          </p:nvPr>
        </p:nvSpPr>
        <p:spPr/>
        <p:txBody>
          <a:bodyPr>
            <a:normAutofit/>
          </a:bodyPr>
          <a:lstStyle/>
          <a:p>
            <a:r>
              <a:rPr lang="en-GB" dirty="0" smtClean="0"/>
              <a:t>Author(s) of chapter, "Title of chapter" (in quotes), in Title of book (in italics), Edition (if not the first). Editor(s) of book,. Place of publication: Publisher, Year of publication, Pages covered by chapter.</a:t>
            </a:r>
          </a:p>
          <a:p>
            <a:endParaRPr lang="en-GB" dirty="0" smtClean="0"/>
          </a:p>
          <a:p>
            <a:r>
              <a:rPr lang="en-GB" dirty="0" smtClean="0"/>
              <a:t>Example</a:t>
            </a:r>
          </a:p>
          <a:p>
            <a:pPr marL="457200" lvl="1" indent="0">
              <a:buNone/>
            </a:pPr>
            <a:r>
              <a:rPr lang="en-GB" dirty="0" smtClean="0"/>
              <a:t>[2]  H. O. Ming, “The Many Ways to Skin a Cat”, in New Developments in Technology, 2nd ed., R. Paul (Ed.), McGraw-Hill, London, 2001, pp. 8-34</a:t>
            </a:r>
          </a:p>
          <a:p>
            <a:endParaRPr lang="en-GB" dirty="0"/>
          </a:p>
        </p:txBody>
      </p:sp>
    </p:spTree>
    <p:extLst>
      <p:ext uri="{BB962C8B-B14F-4D97-AF65-F5344CB8AC3E}">
        <p14:creationId xmlns:p14="http://schemas.microsoft.com/office/powerpoint/2010/main" val="9436216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Secondary References</a:t>
            </a:r>
            <a:endParaRPr lang="en-GB" dirty="0"/>
          </a:p>
        </p:txBody>
      </p:sp>
      <p:sp>
        <p:nvSpPr>
          <p:cNvPr id="3" name="Content Placeholder 2"/>
          <p:cNvSpPr>
            <a:spLocks noGrp="1"/>
          </p:cNvSpPr>
          <p:nvPr>
            <p:ph idx="1"/>
          </p:nvPr>
        </p:nvSpPr>
        <p:spPr/>
        <p:txBody>
          <a:bodyPr>
            <a:normAutofit/>
          </a:bodyPr>
          <a:lstStyle/>
          <a:p>
            <a:r>
              <a:rPr lang="en-GB" dirty="0" smtClean="0"/>
              <a:t>A work that has not been read in the original, but has been summarised or discussed in some other work which you have studied, is known as a secondary reference.</a:t>
            </a:r>
          </a:p>
          <a:p>
            <a:r>
              <a:rPr lang="en-GB" dirty="0" smtClean="0"/>
              <a:t>Example within text:</a:t>
            </a:r>
          </a:p>
          <a:p>
            <a:pPr marL="457200" lvl="1" indent="0">
              <a:buNone/>
            </a:pPr>
            <a:r>
              <a:rPr lang="en-GB" dirty="0" smtClean="0"/>
              <a:t>The exact nature of the problem was identified by Howell and McManus, cited in Stanley [3].</a:t>
            </a:r>
          </a:p>
          <a:p>
            <a:r>
              <a:rPr lang="en-GB" dirty="0" smtClean="0"/>
              <a:t>Example within the reference list:</a:t>
            </a:r>
          </a:p>
          <a:p>
            <a:pPr marL="457200" lvl="1" indent="0">
              <a:buNone/>
            </a:pPr>
            <a:r>
              <a:rPr lang="en-GB" dirty="0" smtClean="0"/>
              <a:t>[3] Stanley, R. T., Principles of Emerging Technologies, Harlow: Prentice Hall, 2004, p. 49.</a:t>
            </a:r>
          </a:p>
          <a:p>
            <a:endParaRPr lang="en-GB" dirty="0"/>
          </a:p>
        </p:txBody>
      </p:sp>
    </p:spTree>
    <p:extLst>
      <p:ext uri="{BB962C8B-B14F-4D97-AF65-F5344CB8AC3E}">
        <p14:creationId xmlns:p14="http://schemas.microsoft.com/office/powerpoint/2010/main" val="14408760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Journal Articles</a:t>
            </a:r>
            <a:endParaRPr lang="en-GB" dirty="0"/>
          </a:p>
        </p:txBody>
      </p:sp>
      <p:sp>
        <p:nvSpPr>
          <p:cNvPr id="3" name="Content Placeholder 2"/>
          <p:cNvSpPr>
            <a:spLocks noGrp="1"/>
          </p:cNvSpPr>
          <p:nvPr>
            <p:ph idx="1"/>
          </p:nvPr>
        </p:nvSpPr>
        <p:spPr/>
        <p:txBody>
          <a:bodyPr>
            <a:normAutofit/>
          </a:bodyPr>
          <a:lstStyle/>
          <a:p>
            <a:r>
              <a:rPr lang="en-GB" dirty="0" smtClean="0"/>
              <a:t>Author(s) of article, "Title of article" (in quotes), Title of Journal (in italics), Volume number (and issue number if there is one), Pages covered by article, Date of Publication. </a:t>
            </a:r>
          </a:p>
          <a:p>
            <a:r>
              <a:rPr lang="en-GB" dirty="0" smtClean="0"/>
              <a:t>Example</a:t>
            </a:r>
          </a:p>
          <a:p>
            <a:pPr marL="457200" lvl="1" indent="0">
              <a:buNone/>
            </a:pPr>
            <a:r>
              <a:rPr lang="en-GB" dirty="0" smtClean="0"/>
              <a:t>[4]  T. Rogers, “Following on from Yesterday: The Internet Now”, </a:t>
            </a:r>
            <a:r>
              <a:rPr lang="en-GB" i="1" dirty="0" smtClean="0"/>
              <a:t>Computing Weekly</a:t>
            </a:r>
            <a:r>
              <a:rPr lang="en-GB" dirty="0" smtClean="0"/>
              <a:t>, vol. 3, no. 2, pp. 13-19, Jan. 2008</a:t>
            </a:r>
          </a:p>
          <a:p>
            <a:endParaRPr lang="en-GB" dirty="0"/>
          </a:p>
        </p:txBody>
      </p:sp>
    </p:spTree>
    <p:extLst>
      <p:ext uri="{BB962C8B-B14F-4D97-AF65-F5344CB8AC3E}">
        <p14:creationId xmlns:p14="http://schemas.microsoft.com/office/powerpoint/2010/main" val="2182006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Conference Papers – Published</a:t>
            </a:r>
            <a:endParaRPr lang="en-GB" dirty="0"/>
          </a:p>
        </p:txBody>
      </p:sp>
      <p:sp>
        <p:nvSpPr>
          <p:cNvPr id="3" name="Content Placeholder 2"/>
          <p:cNvSpPr>
            <a:spLocks noGrp="1"/>
          </p:cNvSpPr>
          <p:nvPr>
            <p:ph idx="1"/>
          </p:nvPr>
        </p:nvSpPr>
        <p:spPr/>
        <p:txBody>
          <a:bodyPr>
            <a:normAutofit/>
          </a:bodyPr>
          <a:lstStyle/>
          <a:p>
            <a:r>
              <a:rPr lang="en-GB" dirty="0" smtClean="0"/>
              <a:t>Author(s) of article, "Title of paper" (in quotes), in Title of proceedings (in italics), location and date of conference, pages covered by article</a:t>
            </a:r>
          </a:p>
          <a:p>
            <a:r>
              <a:rPr lang="en-GB" dirty="0" smtClean="0"/>
              <a:t>Example</a:t>
            </a:r>
          </a:p>
          <a:p>
            <a:pPr marL="457200" lvl="1" indent="0">
              <a:buNone/>
            </a:pPr>
            <a:r>
              <a:rPr lang="en-GB" dirty="0" smtClean="0"/>
              <a:t>[5]  R. Brown and J. Hale, “Iterative Learning and the Future Classroom”, in </a:t>
            </a:r>
            <a:r>
              <a:rPr lang="en-GB" i="1" dirty="0" smtClean="0"/>
              <a:t>Teaching and Learning Conference</a:t>
            </a:r>
            <a:r>
              <a:rPr lang="en-GB" dirty="0" smtClean="0"/>
              <a:t>, London, May 2002, pp. 33-59</a:t>
            </a:r>
          </a:p>
        </p:txBody>
      </p:sp>
    </p:spTree>
    <p:extLst>
      <p:ext uri="{BB962C8B-B14F-4D97-AF65-F5344CB8AC3E}">
        <p14:creationId xmlns:p14="http://schemas.microsoft.com/office/powerpoint/2010/main" val="1514242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Conference Papers - Unpublished</a:t>
            </a:r>
            <a:endParaRPr lang="en-GB" dirty="0"/>
          </a:p>
        </p:txBody>
      </p:sp>
      <p:sp>
        <p:nvSpPr>
          <p:cNvPr id="3" name="Content Placeholder 2"/>
          <p:cNvSpPr>
            <a:spLocks noGrp="1"/>
          </p:cNvSpPr>
          <p:nvPr>
            <p:ph idx="1"/>
          </p:nvPr>
        </p:nvSpPr>
        <p:spPr/>
        <p:txBody>
          <a:bodyPr>
            <a:normAutofit/>
          </a:bodyPr>
          <a:lstStyle/>
          <a:p>
            <a:r>
              <a:rPr lang="en-GB" dirty="0" smtClean="0"/>
              <a:t>Author(s) of paper, "Title of paper" in quotes, presented at Title of conference, Location, date of conference. </a:t>
            </a:r>
          </a:p>
          <a:p>
            <a:r>
              <a:rPr lang="en-GB" dirty="0" smtClean="0"/>
              <a:t>Example</a:t>
            </a:r>
          </a:p>
          <a:p>
            <a:pPr marL="457200" lvl="1" indent="0">
              <a:buNone/>
            </a:pPr>
            <a:r>
              <a:rPr lang="en-GB" dirty="0" smtClean="0"/>
              <a:t>[6]  F. Connors and J. </a:t>
            </a:r>
            <a:r>
              <a:rPr lang="en-GB" dirty="0" err="1" smtClean="0"/>
              <a:t>Orian</a:t>
            </a:r>
            <a:r>
              <a:rPr lang="en-GB" dirty="0" smtClean="0"/>
              <a:t>, “Problems of Surfing”, presented at The Internet Today, London, UK, Nov. 1999</a:t>
            </a:r>
          </a:p>
          <a:p>
            <a:endParaRPr lang="en-GB" dirty="0"/>
          </a:p>
        </p:txBody>
      </p:sp>
    </p:spTree>
    <p:extLst>
      <p:ext uri="{BB962C8B-B14F-4D97-AF65-F5344CB8AC3E}">
        <p14:creationId xmlns:p14="http://schemas.microsoft.com/office/powerpoint/2010/main" val="42758253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Theses</a:t>
            </a:r>
            <a:r>
              <a:rPr lang="en-GB" dirty="0"/>
              <a:t> </a:t>
            </a:r>
            <a:r>
              <a:rPr lang="en-GB" dirty="0" smtClean="0"/>
              <a:t>and Dissertations</a:t>
            </a:r>
            <a:endParaRPr lang="en-GB" dirty="0"/>
          </a:p>
        </p:txBody>
      </p:sp>
      <p:sp>
        <p:nvSpPr>
          <p:cNvPr id="3" name="Content Placeholder 2"/>
          <p:cNvSpPr>
            <a:spLocks noGrp="1"/>
          </p:cNvSpPr>
          <p:nvPr>
            <p:ph idx="1"/>
          </p:nvPr>
        </p:nvSpPr>
        <p:spPr/>
        <p:txBody>
          <a:bodyPr>
            <a:normAutofit/>
          </a:bodyPr>
          <a:lstStyle/>
          <a:p>
            <a:r>
              <a:rPr lang="en-GB" dirty="0" smtClean="0"/>
              <a:t>Author of thesis, "Title of thesis" (in quotes), Qualification and type of report, University/Institution, Year of award.</a:t>
            </a:r>
          </a:p>
          <a:p>
            <a:r>
              <a:rPr lang="en-GB" dirty="0" smtClean="0"/>
              <a:t>Example</a:t>
            </a:r>
          </a:p>
          <a:p>
            <a:pPr marL="457200" lvl="1" indent="0">
              <a:buNone/>
            </a:pPr>
            <a:r>
              <a:rPr lang="en-GB" dirty="0" smtClean="0"/>
              <a:t>[7]  B. Masters, “Virtual Reality is Here”, Ph.D. dissertation, Warwick University, UK, 2005</a:t>
            </a:r>
          </a:p>
          <a:p>
            <a:endParaRPr lang="en-GB" dirty="0"/>
          </a:p>
        </p:txBody>
      </p:sp>
    </p:spTree>
    <p:extLst>
      <p:ext uri="{BB962C8B-B14F-4D97-AF65-F5344CB8AC3E}">
        <p14:creationId xmlns:p14="http://schemas.microsoft.com/office/powerpoint/2010/main" val="3082587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Online Sources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An online source may not always contain clear author or publisher details. Try to describe it in the same way you would describe a similar printed publication</a:t>
            </a:r>
          </a:p>
          <a:p>
            <a:r>
              <a:rPr lang="en-GB" dirty="0" smtClean="0"/>
              <a:t>The date of access is included since an online source may change between the time you cite it and the time it is accessed by a reader</a:t>
            </a:r>
          </a:p>
          <a:p>
            <a:r>
              <a:rPr lang="en-GB" dirty="0" smtClean="0"/>
              <a:t>Author(s), "Title of source“, Organization/Publisher/Date. [Online]. Available: access information. [Accessed: Date of access – Month. Date, Year] </a:t>
            </a:r>
          </a:p>
          <a:p>
            <a:r>
              <a:rPr lang="en-GB" dirty="0" smtClean="0"/>
              <a:t>Examples</a:t>
            </a:r>
          </a:p>
          <a:p>
            <a:pPr marL="457200" lvl="1" indent="0">
              <a:buNone/>
            </a:pPr>
            <a:r>
              <a:rPr lang="en-GB" dirty="0" smtClean="0"/>
              <a:t>[8]  “The Economics of the Internet”, The Business Journal Online, May, 2006. [Online]. Available: http://www.business-journal.com/LateMay06.html. [Accessed: March 2, 2014] </a:t>
            </a:r>
          </a:p>
          <a:p>
            <a:pPr marL="457200" lvl="1" indent="0">
              <a:buNone/>
            </a:pPr>
            <a:r>
              <a:rPr lang="en-GB" dirty="0" smtClean="0"/>
              <a:t>[9]  S. </a:t>
            </a:r>
            <a:r>
              <a:rPr lang="en-GB" dirty="0" err="1" smtClean="0"/>
              <a:t>McCanne</a:t>
            </a:r>
            <a:r>
              <a:rPr lang="en-GB" dirty="0" smtClean="0"/>
              <a:t> and S. Floyd, “The Internet Revolution”, 1997. [Online]. Available: http://www.mash.cs.berkeley.edu/ns/. [Accessed: Jan. 23, 2011] </a:t>
            </a:r>
          </a:p>
          <a:p>
            <a:endParaRPr lang="en-GB" dirty="0"/>
          </a:p>
        </p:txBody>
      </p:sp>
    </p:spTree>
    <p:extLst>
      <p:ext uri="{BB962C8B-B14F-4D97-AF65-F5344CB8AC3E}">
        <p14:creationId xmlns:p14="http://schemas.microsoft.com/office/powerpoint/2010/main" val="12703114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 Summary</a:t>
            </a:r>
            <a:endParaRPr lang="en-GB" dirty="0"/>
          </a:p>
        </p:txBody>
      </p:sp>
      <p:sp>
        <p:nvSpPr>
          <p:cNvPr id="3" name="Content Placeholder 2"/>
          <p:cNvSpPr>
            <a:spLocks noGrp="1"/>
          </p:cNvSpPr>
          <p:nvPr>
            <p:ph idx="1"/>
          </p:nvPr>
        </p:nvSpPr>
        <p:spPr/>
        <p:txBody>
          <a:bodyPr>
            <a:normAutofit/>
          </a:bodyPr>
          <a:lstStyle/>
          <a:p>
            <a:r>
              <a:rPr lang="en-GB" dirty="0" smtClean="0"/>
              <a:t>Learn to reference</a:t>
            </a:r>
          </a:p>
          <a:p>
            <a:r>
              <a:rPr lang="en-GB" dirty="0" smtClean="0"/>
              <a:t>Do it assiduously</a:t>
            </a:r>
          </a:p>
          <a:p>
            <a:r>
              <a:rPr lang="en-GB" dirty="0" smtClean="0"/>
              <a:t>It is your chance to prove to the lecturer</a:t>
            </a:r>
          </a:p>
          <a:p>
            <a:pPr lvl="1"/>
            <a:r>
              <a:rPr lang="en-GB" dirty="0" smtClean="0"/>
              <a:t>You have done the necessary reading</a:t>
            </a:r>
          </a:p>
          <a:p>
            <a:pPr lvl="1"/>
            <a:r>
              <a:rPr lang="en-GB" dirty="0" smtClean="0"/>
              <a:t>You have understood the domain</a:t>
            </a:r>
          </a:p>
          <a:p>
            <a:pPr lvl="1"/>
            <a:r>
              <a:rPr lang="en-GB" dirty="0" smtClean="0"/>
              <a:t>You have the discrimination to choose good sources</a:t>
            </a:r>
          </a:p>
          <a:p>
            <a:pPr lvl="1"/>
            <a:r>
              <a:rPr lang="en-GB" dirty="0" smtClean="0"/>
              <a:t>You are academically competent</a:t>
            </a:r>
          </a:p>
          <a:p>
            <a:r>
              <a:rPr lang="en-GB" dirty="0" smtClean="0"/>
              <a:t>All of which leads to </a:t>
            </a:r>
            <a:r>
              <a:rPr lang="en-GB" b="1" dirty="0" smtClean="0">
                <a:solidFill>
                  <a:srgbClr val="FF0000"/>
                </a:solidFill>
              </a:rPr>
              <a:t>GOOD GRADES!</a:t>
            </a:r>
            <a:endParaRPr lang="en-GB" dirty="0"/>
          </a:p>
        </p:txBody>
      </p:sp>
    </p:spTree>
    <p:extLst>
      <p:ext uri="{BB962C8B-B14F-4D97-AF65-F5344CB8AC3E}">
        <p14:creationId xmlns:p14="http://schemas.microsoft.com/office/powerpoint/2010/main" val="4173442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GB" smtClean="0"/>
              <a:t>Coming Soon…</a:t>
            </a:r>
            <a:endParaRPr lang="en-US"/>
          </a:p>
        </p:txBody>
      </p:sp>
      <p:sp>
        <p:nvSpPr>
          <p:cNvPr id="100355" name="Rectangle 3"/>
          <p:cNvSpPr>
            <a:spLocks noGrp="1" noChangeArrowheads="1"/>
          </p:cNvSpPr>
          <p:nvPr>
            <p:ph idx="1"/>
          </p:nvPr>
        </p:nvSpPr>
        <p:spPr/>
        <p:txBody>
          <a:bodyPr/>
          <a:lstStyle/>
          <a:p>
            <a:r>
              <a:rPr lang="en-GB" dirty="0" smtClean="0"/>
              <a:t>Next session: Reading Journal Papers</a:t>
            </a:r>
          </a:p>
          <a:p>
            <a:endParaRPr lang="en-GB" dirty="0" smtClean="0"/>
          </a:p>
          <a:p>
            <a:endParaRPr lang="en-GB" dirty="0" smtClean="0"/>
          </a:p>
        </p:txBody>
      </p:sp>
      <p:sp>
        <p:nvSpPr>
          <p:cNvPr id="6" name="Slide Number Placeholder 5"/>
          <p:cNvSpPr>
            <a:spLocks noGrp="1"/>
          </p:cNvSpPr>
          <p:nvPr>
            <p:ph type="sldNum" sz="quarter" idx="12"/>
          </p:nvPr>
        </p:nvSpPr>
        <p:spPr/>
        <p:txBody>
          <a:bodyPr/>
          <a:lstStyle/>
          <a:p>
            <a:fld id="{82B0CEF5-A40A-470B-BA13-25B297AB4A9C}" type="slidenum">
              <a:rPr lang="en-GB" smtClean="0"/>
              <a:pPr/>
              <a:t>36</a:t>
            </a:fld>
            <a:endParaRPr lang="en-GB" dirty="0"/>
          </a:p>
        </p:txBody>
      </p:sp>
    </p:spTree>
    <p:extLst>
      <p:ext uri="{BB962C8B-B14F-4D97-AF65-F5344CB8AC3E}">
        <p14:creationId xmlns:p14="http://schemas.microsoft.com/office/powerpoint/2010/main" val="155327850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3874</TotalTime>
  <Words>2172</Words>
  <Application>Microsoft Office PowerPoint</Application>
  <PresentationFormat>On-screen Show (4:3)</PresentationFormat>
  <Paragraphs>201</Paragraphs>
  <Slides>36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宋体</vt:lpstr>
      <vt:lpstr>Arial</vt:lpstr>
      <vt:lpstr>方正姚体</vt:lpstr>
      <vt:lpstr>Georgia</vt:lpstr>
      <vt:lpstr>Trebuchet MS</vt:lpstr>
      <vt:lpstr>Wingdings 2</vt:lpstr>
      <vt:lpstr>Urban</vt:lpstr>
      <vt:lpstr>Research Methods</vt:lpstr>
      <vt:lpstr>Using references </vt:lpstr>
      <vt:lpstr>Using references</vt:lpstr>
      <vt:lpstr>Using references</vt:lpstr>
      <vt:lpstr>Critical analysis</vt:lpstr>
      <vt:lpstr>Critical literature reviews should… </vt:lpstr>
      <vt:lpstr>Citation</vt:lpstr>
      <vt:lpstr>Why Referencing?</vt:lpstr>
      <vt:lpstr>Secondary Referencing</vt:lpstr>
      <vt:lpstr>When and Where?</vt:lpstr>
      <vt:lpstr>Why?</vt:lpstr>
      <vt:lpstr>Plagiarism</vt:lpstr>
      <vt:lpstr>Turnitin and Plagiarism</vt:lpstr>
      <vt:lpstr>Turnitin</vt:lpstr>
      <vt:lpstr>PowerPoint Presentation</vt:lpstr>
      <vt:lpstr>PowerPoint Presentation</vt:lpstr>
      <vt:lpstr>Referencing</vt:lpstr>
      <vt:lpstr>Benefits of Referencing for the Student</vt:lpstr>
      <vt:lpstr>Benefits Cont.</vt:lpstr>
      <vt:lpstr>Citations in Text</vt:lpstr>
      <vt:lpstr>Citations, Author Not Named</vt:lpstr>
      <vt:lpstr>Multiple References to a Source</vt:lpstr>
      <vt:lpstr>Direct Quotations</vt:lpstr>
      <vt:lpstr>Quotations</vt:lpstr>
      <vt:lpstr>Quotations</vt:lpstr>
      <vt:lpstr>Types of References</vt:lpstr>
      <vt:lpstr>Books</vt:lpstr>
      <vt:lpstr>Chapter from Edited Readings</vt:lpstr>
      <vt:lpstr>Secondary References</vt:lpstr>
      <vt:lpstr>Journal Articles</vt:lpstr>
      <vt:lpstr>Conference Papers – Published</vt:lpstr>
      <vt:lpstr>Conference Papers - Unpublished</vt:lpstr>
      <vt:lpstr>Theses and Dissertations</vt:lpstr>
      <vt:lpstr>Online Sources</vt:lpstr>
      <vt:lpstr>In Summary</vt:lpstr>
      <vt:lpstr>Coming Soon…</vt:lpstr>
    </vt:vector>
  </TitlesOfParts>
  <Company>University of Akureyri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Visualisation</dc:title>
  <dc:subject>Data Representation</dc:subject>
  <dc:creator>Nik Whitehead</dc:creator>
  <cp:lastModifiedBy>Nik Whitehead</cp:lastModifiedBy>
  <cp:revision>127</cp:revision>
  <dcterms:created xsi:type="dcterms:W3CDTF">2006-01-28T12:00:35Z</dcterms:created>
  <dcterms:modified xsi:type="dcterms:W3CDTF">2021-02-08T18:23:46Z</dcterms:modified>
</cp:coreProperties>
</file>