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comment1.xml" ContentType="application/vnd.openxmlformats-officedocument.presentationml.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4"/>
  </p:notesMasterIdLst>
  <p:sldIdLst>
    <p:sldId id="256" r:id="rId2"/>
    <p:sldId id="445" r:id="rId3"/>
    <p:sldId id="472" r:id="rId4"/>
    <p:sldId id="473" r:id="rId5"/>
    <p:sldId id="474" r:id="rId6"/>
    <p:sldId id="475" r:id="rId7"/>
    <p:sldId id="476" r:id="rId8"/>
    <p:sldId id="477" r:id="rId9"/>
    <p:sldId id="480" r:id="rId10"/>
    <p:sldId id="318" r:id="rId11"/>
    <p:sldId id="482" r:id="rId12"/>
    <p:sldId id="483" r:id="rId13"/>
    <p:sldId id="484" r:id="rId14"/>
    <p:sldId id="485" r:id="rId15"/>
    <p:sldId id="332" r:id="rId16"/>
    <p:sldId id="333" r:id="rId17"/>
    <p:sldId id="336" r:id="rId18"/>
    <p:sldId id="343" r:id="rId19"/>
    <p:sldId id="344" r:id="rId20"/>
    <p:sldId id="347" r:id="rId21"/>
    <p:sldId id="486" r:id="rId22"/>
    <p:sldId id="487" r:id="rId23"/>
    <p:sldId id="488" r:id="rId24"/>
    <p:sldId id="489" r:id="rId25"/>
    <p:sldId id="490" r:id="rId26"/>
    <p:sldId id="491" r:id="rId27"/>
    <p:sldId id="492" r:id="rId28"/>
    <p:sldId id="493" r:id="rId29"/>
    <p:sldId id="494" r:id="rId30"/>
    <p:sldId id="495" r:id="rId31"/>
    <p:sldId id="496" r:id="rId32"/>
    <p:sldId id="497" r:id="rId33"/>
    <p:sldId id="498" r:id="rId34"/>
    <p:sldId id="499" r:id="rId35"/>
    <p:sldId id="503" r:id="rId36"/>
    <p:sldId id="501" r:id="rId37"/>
    <p:sldId id="502" r:id="rId38"/>
    <p:sldId id="504" r:id="rId39"/>
    <p:sldId id="505" r:id="rId40"/>
    <p:sldId id="506" r:id="rId41"/>
    <p:sldId id="387" r:id="rId42"/>
    <p:sldId id="415"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05BB98-7567-48F3-A113-7B1155455A0E}" v="36" dt="2023-10-12T14:34:45.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765" autoAdjust="0"/>
  </p:normalViewPr>
  <p:slideViewPr>
    <p:cSldViewPr snapToGrid="0" snapToObjects="1">
      <p:cViewPr varScale="1">
        <p:scale>
          <a:sx n="84" d="100"/>
          <a:sy n="84" d="100"/>
        </p:scale>
        <p:origin x="561" y="63"/>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73" d="100"/>
          <a:sy n="73" d="100"/>
        </p:scale>
        <p:origin x="2724" y="51"/>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8-03-26T12:19:24.181" idx="1">
    <p:pos x="1680" y="404"/>
    <p:text>AU/PE: Global: Some endnote indicators from the main book are placed in figures and tables; but the endnotes are not given. Please confirm if this is fine.</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10/20/2026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051C3A-DC3E-4461-B7B5-99434623BAEF}" type="slidenum">
              <a:rPr lang="en-US" altLang="en-US" sz="1200" smtClean="0"/>
              <a:pPr eaLnBrk="1" hangingPunct="1"/>
              <a:t>3</a:t>
            </a:fld>
            <a:endParaRPr lang="en-US" altLang="en-US" sz="1200" dirty="0"/>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223885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4</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2115819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5</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452118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2AA84FE-5D9B-45C1-915F-EB9D192C1031}" type="slidenum">
              <a:rPr lang="en-US" altLang="en-US" sz="1200" smtClean="0"/>
              <a:pPr eaLnBrk="1" hangingPunct="1"/>
              <a:t>6</a:t>
            </a:fld>
            <a:endParaRPr lang="en-US" alt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kern="1200" dirty="0">
                <a:solidFill>
                  <a:schemeClr val="tx1"/>
                </a:solidFill>
                <a:effectLst/>
                <a:latin typeface="+mn-lt"/>
                <a:ea typeface="+mn-ea"/>
                <a:cs typeface="+mn-cs"/>
              </a:rPr>
              <a:t>The Figure shows that InfoSec includes the broad areas of InfoSec management (the topic of this module): computer security, data security, and network security. The figure also shows that policy is the space where these components overlap.</a:t>
            </a:r>
            <a:endParaRPr lang="en-US" dirty="0"/>
          </a:p>
        </p:txBody>
      </p:sp>
    </p:spTree>
    <p:extLst>
      <p:ext uri="{BB962C8B-B14F-4D97-AF65-F5344CB8AC3E}">
        <p14:creationId xmlns:p14="http://schemas.microsoft.com/office/powerpoint/2010/main" val="24421153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75744B6-45CF-4B4F-982D-B13445A6C5B6}" type="slidenum">
              <a:rPr lang="en-US" altLang="en-US" sz="1200" smtClean="0"/>
              <a:pPr eaLnBrk="1" hangingPunct="1"/>
              <a:t>7</a:t>
            </a:fld>
            <a:endParaRPr lang="en-US" altLang="en-US" sz="1200" dirty="0"/>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318475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AFEA6AF-C53D-4A8F-B755-5023FCFADAFD}" type="slidenum">
              <a:rPr lang="en-US" altLang="en-US" sz="1200" smtClean="0"/>
              <a:pPr eaLnBrk="1" hangingPunct="1"/>
              <a:t>8</a:t>
            </a:fld>
            <a:endParaRPr lang="en-US" altLang="en-US" sz="1200" dirty="0"/>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92180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charset="0"/>
                <a:cs typeface="Lucida Sans Unicode" charset="0"/>
              </a:rPr>
              <a:t>Threats to Information Security</a:t>
            </a:r>
          </a:p>
          <a:p>
            <a:pPr marL="342900" indent="-342900">
              <a:spcBef>
                <a:spcPct val="20000"/>
              </a:spcBef>
              <a:buFontTx/>
              <a:buChar char="•"/>
              <a:defRPr/>
            </a:pPr>
            <a:r>
              <a:rPr lang="en-GB" altLang="en-US" sz="2600" kern="0" dirty="0">
                <a:solidFill>
                  <a:srgbClr val="222222"/>
                </a:solidFill>
                <a:latin typeface="Arial"/>
              </a:rPr>
              <a:t>Threat: a potential risk to an asset’s loss of value</a:t>
            </a:r>
          </a:p>
          <a:p>
            <a:pPr marL="342900" indent="-342900">
              <a:spcBef>
                <a:spcPct val="20000"/>
              </a:spcBef>
              <a:buFontTx/>
              <a:buChar char="•"/>
              <a:defRPr/>
            </a:pPr>
            <a:r>
              <a:rPr lang="en-GB" altLang="en-US" sz="2600" kern="0" dirty="0">
                <a:solidFill>
                  <a:srgbClr val="222222"/>
                </a:solidFill>
                <a:latin typeface="Arial"/>
              </a:rPr>
              <a:t>Management must be informed about the various threats to organization’s people, applications, data, and information systems</a:t>
            </a:r>
          </a:p>
          <a:p>
            <a:pPr marL="342900" indent="-342900">
              <a:spcBef>
                <a:spcPct val="20000"/>
              </a:spcBef>
              <a:buFontTx/>
              <a:buChar char="•"/>
              <a:defRPr/>
            </a:pPr>
            <a:r>
              <a:rPr lang="en-GB" altLang="en-US" sz="2600" kern="0" dirty="0">
                <a:solidFill>
                  <a:srgbClr val="222222"/>
                </a:solidFill>
                <a:latin typeface="Arial"/>
              </a:rPr>
              <a:t>Overall security is improving; so is number of potential hackers</a:t>
            </a:r>
          </a:p>
          <a:p>
            <a:pPr marL="342900" indent="-342900">
              <a:spcBef>
                <a:spcPct val="20000"/>
              </a:spcBef>
              <a:buFontTx/>
              <a:buChar char="•"/>
              <a:defRPr/>
            </a:pPr>
            <a:r>
              <a:rPr lang="en-GB" altLang="en-US" sz="2600" kern="0" dirty="0">
                <a:solidFill>
                  <a:srgbClr val="222222"/>
                </a:solidFill>
                <a:latin typeface="Arial"/>
              </a:rPr>
              <a:t>The 2010-2011 CSI/FBI survey found</a:t>
            </a:r>
          </a:p>
          <a:p>
            <a:pPr marL="742950" lvl="1" indent="-285750">
              <a:spcBef>
                <a:spcPct val="20000"/>
              </a:spcBef>
              <a:buFontTx/>
              <a:buChar char="–"/>
              <a:defRPr/>
            </a:pPr>
            <a:r>
              <a:rPr lang="en-GB" altLang="en-US" sz="2400" kern="0" dirty="0">
                <a:solidFill>
                  <a:srgbClr val="222222"/>
                </a:solidFill>
                <a:latin typeface="Arial"/>
              </a:rPr>
              <a:t>67.1 </a:t>
            </a:r>
            <a:r>
              <a:rPr lang="en-GB" altLang="en-US" sz="2400" kern="0" dirty="0" err="1">
                <a:solidFill>
                  <a:srgbClr val="222222"/>
                </a:solidFill>
                <a:latin typeface="Arial"/>
              </a:rPr>
              <a:t>percent</a:t>
            </a:r>
            <a:r>
              <a:rPr lang="en-GB" altLang="en-US" sz="2400" kern="0" dirty="0">
                <a:solidFill>
                  <a:srgbClr val="222222"/>
                </a:solidFill>
                <a:latin typeface="Arial"/>
              </a:rPr>
              <a:t> of organizations had malware infections</a:t>
            </a:r>
          </a:p>
          <a:p>
            <a:pPr marL="742950" lvl="1" indent="-285750">
              <a:spcBef>
                <a:spcPct val="20000"/>
              </a:spcBef>
              <a:buFontTx/>
              <a:buChar char="–"/>
              <a:defRPr/>
            </a:pPr>
            <a:r>
              <a:rPr lang="en-GB" altLang="en-US" sz="2400" kern="0" dirty="0">
                <a:solidFill>
                  <a:srgbClr val="222222"/>
                </a:solidFill>
                <a:latin typeface="Arial"/>
              </a:rPr>
              <a:t>11 </a:t>
            </a:r>
            <a:r>
              <a:rPr lang="en-GB" altLang="en-US" sz="2400" kern="0" dirty="0" err="1">
                <a:solidFill>
                  <a:srgbClr val="222222"/>
                </a:solidFill>
                <a:latin typeface="Arial"/>
              </a:rPr>
              <a:t>percent</a:t>
            </a:r>
            <a:r>
              <a:rPr lang="en-GB" altLang="en-US" sz="2400" kern="0" dirty="0">
                <a:solidFill>
                  <a:srgbClr val="222222"/>
                </a:solidFill>
                <a:latin typeface="Arial"/>
              </a:rPr>
              <a:t> indicated system penetration by an outsider</a:t>
            </a:r>
          </a:p>
        </p:txBody>
      </p:sp>
    </p:spTree>
    <p:extLst>
      <p:ext uri="{BB962C8B-B14F-4D97-AF65-F5344CB8AC3E}">
        <p14:creationId xmlns:p14="http://schemas.microsoft.com/office/powerpoint/2010/main" val="3960411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kern="1200" dirty="0">
                <a:solidFill>
                  <a:schemeClr val="tx1"/>
                </a:solidFill>
                <a:effectLst/>
                <a:latin typeface="+mn-lt"/>
                <a:ea typeface="+mn-ea"/>
                <a:cs typeface="+mn-cs"/>
              </a:rPr>
              <a:t>As illustrated in Figure, a threat represents a potential risk to an information asset, whereas an attack, sometimes called a threat event, represents an ongoing act against the asset that could result in a loss. Threat agents damage or steal an organization’s information or physical assets by using exploits to take advantage of a vulnerability where controls are not present or no longer effective. Unlike threats, which are always present, attacks exist only when a specific act may cause a loss. For example, the threat of damage from a thunderstorm is present throughout the summer in many places, but an attack and its associated risk of loss exist only for the duration of an actual thunderstorm.</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To investigate the wide range of threats that pervade the interconnected world, many researchers have collected information on threats and attacks from practicing information security personnel and their organizations. While the categorizations may vary, threats are relatively well researched and fairly well understood. There is wide agreement that the threat from external sources increases when an organization connects to the Internet. The number of Internet users continues to grow; almost exactly half (49.7 percent) of the world’s 7.52 billion people had some form of Internet access as of mid-2017.4 Therefore, a typical organization with an online connection to its systems and information faces more than 3.7 billion potential hackers.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2545166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gn="just"/>
            <a:r>
              <a:rPr lang="en-GB" sz="1200" b="0" i="0" kern="1200" dirty="0">
                <a:solidFill>
                  <a:schemeClr val="tx1"/>
                </a:solidFill>
                <a:effectLst/>
                <a:latin typeface="+mn-lt"/>
                <a:ea typeface="+mn-ea"/>
                <a:cs typeface="+mn-cs"/>
              </a:rPr>
              <a:t>The Table shows the 12 general categories of threats that represent a clear and present danger to an organization’s people, information, and systems. Each organization must prioritize the threats it faces based on the particular security situation in which it operates, its organizational strategy regarding risk, and the exposure levels of its assets. You may notice that many of the attack examples in the table could be listed in more than one category. For example, theft performed by a hacker falls into the category of “theft,” but it can also be preceded by “espionage or trespass” as the hacker illegally accesses the information. The theft may also be accompanied by defacement actions to delay discovery, qualifying it for the category of “sabotage or vandalism.”</a:t>
            </a:r>
          </a:p>
          <a:p>
            <a:pPr algn="just"/>
            <a:endParaRPr lang="en-GB"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Intellectual property (IP)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be trade secrets, copyrights, trademarks, and patents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IP is protected by U.S. Copyright and other laws, carries the expectation of proper attribution or credit to its source, and potentially requires the acquisition of permission for its use, as specified in those laws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unauthorized appropriation of IP constitutes a threat to information security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includes two primary areas: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Software piracy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Copyright protection and user registration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1" i="0" u="none" strike="noStrike" kern="1200" cap="none" spc="0" normalizeH="0" baseline="0" noProof="0" dirty="0">
                <a:ln>
                  <a:noFill/>
                </a:ln>
                <a:solidFill>
                  <a:srgbClr val="000000">
                    <a:lumMod val="75000"/>
                    <a:lumOff val="25000"/>
                  </a:srgbClr>
                </a:solidFill>
                <a:effectLst/>
                <a:uLnTx/>
                <a:uFillTx/>
                <a:latin typeface="+mn-lt"/>
                <a:ea typeface="+mn-ea"/>
                <a:cs typeface="+mn-cs"/>
              </a:rPr>
              <a:t>Deviations in Quality of Service: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organization’s information system depends on the successful operation of many interdependent support systems, including power grids, data and telecommunications networks, parts suppliers, service vendors, and even janitorial staff and garbage haulers, any of which can be interrupted by severe weather, employee illnesses, or other unforeseen events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Irregularities in Internet service, communications, and power supplies can dramatically affect the availability of information and systems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Subcategories of this threat include the following: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Internet service issues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and other service provider issues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Power irregularities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Espionage or Trespass: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unauthorized person gains access to information an organization is trying to protect, the act is categorized as espionage or trespass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information gatherers employ techniques that cross a legal or ethical threshold, they are conducting industrial espionage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real world, a hacker frequently spends long hours examining the types and structures of targeted systems and uses skill, guile, and/or fraud to attempt to bypass controls placed on information owned by someone else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an attacker gains access to a system, the next step is to increase privileges (privilege escalation) to gain administrator- (or root-) level control</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Password attacks fall under the category of espionage or trespass just as lock-picking falls under breaking and entering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Attempting to guess or reverse-calculate a password is often called cracking</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alternative approaches to password cracking: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Brute force attack</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Dictionary password attack </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Rainbow tables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Social engineering password attack</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1" i="0" u="none" strike="noStrike" kern="1200" cap="none" spc="0" normalizeH="0" baseline="0" noProof="0" dirty="0">
                <a:ln>
                  <a:noFill/>
                </a:ln>
                <a:solidFill>
                  <a:srgbClr val="000000">
                    <a:lumMod val="75000"/>
                    <a:lumOff val="25000"/>
                  </a:srgbClr>
                </a:solidFill>
                <a:effectLst/>
                <a:uLnTx/>
                <a:uFillTx/>
                <a:latin typeface="+mn-lt"/>
                <a:ea typeface="+mn-ea"/>
                <a:cs typeface="+mn-cs"/>
              </a:rPr>
              <a:t>Forces of Nature: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Forces of nature can present some of the most dangerous threats because they usually occur with little warning and are beyond the control of people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it is not possible to avoid these threats, organizations must implement controls to limit damage and prepare contingency plans for continued operations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Force majeure, or “superior force,” includes forces of nature as well as civil disorder and acts of war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forces of nature can only be mitigated through insurance, although careful facilities design and placement can reduce the likelihood of damage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Some typical force of nature attacks include the following:</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Fire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Flood</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Earthquake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Lightning</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Landslide or mudslide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Tornados or severe windstorms</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Hurricanes, typhoons, and tropical depressions</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Tsunami</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Electrostatic discharge (ESD)</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Dust contamination</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Human Error or Failure: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includes acts performed without intent or malicious purpose or in ignorance by an authorized user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people use information systems, mistakes happen; similar errors happen when people fail to follow established policy</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Inexperience, improper training, and incorrect assumptions are just a few things that can cause human error or failure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greatest threats to an organization’s information security is its own employees, as they are the threat agents closest to the information</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Human error or failure often can be prevented with training, ongoing awareness activities, and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typical human error or failure attacks include the following: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Social engineering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Advance-fee fraud</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Phishing</a:t>
            </a:r>
          </a:p>
          <a:p>
            <a:pPr marL="1028700" marR="0" lvl="3"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URL manipulation</a:t>
            </a:r>
          </a:p>
          <a:p>
            <a:pPr marL="1028700" marR="0" lvl="3"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site forgery</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Spear phishing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Pretexting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25896997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Sabotage or Vandalism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of threat involves the deliberate sabotage of a computer system or business, or acts of vandalism to destroy an asset or damage the image of an organization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acts can range from petty vandalism by employees to organized sabotage against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Vandalism to a Web site can erode consumer confidence, diminishing an organization’s sales, net worth, and reputation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Activism in the digital 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Online activism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Cyberterrorism and cyberwarfare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Positive online activism</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Software Attacks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Deliberate software attacks occur when an individual or a group designs and deploys software to attack a system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software can be used to overwhelm the processing capabilities of online systems or to gain access to protected systems by hidden means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Malware—viruses, worms, Trojan horses, polymorphic threats and hoaxes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Back doors, trap doors, and maintenance hooks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Denial-of-service (</a:t>
            </a:r>
            <a:r>
              <a:rPr kumimoji="0" lang="en-US" sz="22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DoS</a:t>
            </a: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and distributed denial-of-service attacks (</a:t>
            </a:r>
            <a:r>
              <a:rPr kumimoji="0" lang="en-US" sz="22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DDoS</a:t>
            </a: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E-mail attacks—spam, mail bombs, and social engineering attacks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interception attacks—packet sniffers, spoofing, pharming, and man-in-the-middle attacks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Technical Hardware Failures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hardware failures or errors occur when a manufacturer distributes equipment containing a known or an unknown flaw, which can cause the system to perform outside of expected parameters, resulting in unreliable service or lack of availability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hardware terms, failures are measured in mean time between failure (MTBF) and mean time to failure (MTTF)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MTBF presumes that the item can be repaired or returned to service, MTTF presumes the item must be replaced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 repair standpoint, MTBF = MTTF + MTTD + MTTR, where mean time to diagnose (MTTD) examines diagnosis time and mean time to repair (MTTR) calculates repair time</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Technical Software Failures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 quantities of computer code are written, debugged, published, and sold before all their bugs are detected and resolved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combinations of certain software and hardware reveal new failures that range from bugs to untested failure conditions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these bugs are not errors, but purposeful shortcuts left by programmers for benign or malign reasons, bypassing security checks to speed up software testing—known as trap doors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the most popular bug documentation Web site is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Bugtraq</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hosted by Security Focus, which provides up-to-the-minute information on the latest security vulnerabilities as well as a thorough archive of past bugs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Open Web Application Security Project (OWASP) list of “The Ten Most Critical Web Application Security Risks” for 2017:</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Injection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Broken authentication and session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Cross-site scripting (XSS)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Broken access control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misconfiguration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Sensitive data exposure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Insufficient attack protection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Cross-site request forgery (CSRF)</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components with known vulnerabilities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Underprotected</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APIs</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Deadly Sins of Software Security</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Web Application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SQL injection</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server-related vulnerabilities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client-related vulnerabilities (XSS)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of magic URLs, predictable cookies, and hidden form fields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Implementation Sins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Buffer overflow</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Format string problems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Integer overflows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 catastrophes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Catching exceptions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Command injection</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handle errors correctly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leakage</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Race conditions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Poor usability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Not updating easily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Executing code with too much privilege</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protect stored data</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sins of mobile code</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Cryptographic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of weak password-based systems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Weak random numbers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the wrong cryptography</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Networking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protect network traffic</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Improper use of PKI, especially SSL</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Trusting network name resolution</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342900" marR="0" lvl="0" indent="-342900" algn="l" defTabSz="914400" rtl="0" eaLnBrk="1" fontAlgn="auto" latinLnBrk="0" hangingPunct="1">
              <a:lnSpc>
                <a:spcPct val="95000"/>
              </a:lnSpc>
              <a:spcBef>
                <a:spcPts val="600"/>
              </a:spcBef>
              <a:spcAft>
                <a:spcPts val="0"/>
              </a:spcAft>
              <a:buClr>
                <a:srgbClr val="0D3857"/>
              </a:buClr>
              <a:buSzTx/>
              <a:buFont typeface="Arial" panose="020B0604020202020204" pitchFamily="34" charset="0"/>
              <a:buChar char="•"/>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37511194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Compromises to Intellectual Property</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organizations create or support the development of intellectual property as part of their business operations.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Intellectual property is defined as “the ownership of ideas and control over the tangible or virtual representation of those ideas.”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Intellectual property for an organization includes trade secrets, copyrights, trademarks, and patents.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Once intellectual property (IP) has been defined and properly identified, breaches to IP constitute a threat to the security of this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Most common IP breaches involve the unlawful use or duplication of software-based intellectual property, known as software piracy.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 addition to the laws surrounding software piracy, two watchdog organizations investigate allegations of software abuse: Software &amp; Information Industry Association (SIIA), formerly the Software Publishers Association, and the Business Software Alliance (BSA).</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Enforcement of copyright violations, piracy, and the like has been attempted through a number of technical security mechanisms, including digital watermarks, embedded codes.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4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Potential Deviations in Quality of Service by Service Providers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This category represents situations in which a product or services are not delivered to the organization as expected.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organization’s information system depends on the successful operation of many interdependent support systems including power grids, telecom networks, parts suppliers, service vendors, and even the janitorial staff and garbage haulers.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Internet service, communications, and power irregularities are three sets of service issues that dramatically affect the availability of information and systems.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Internet Service Issues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For organizations that rely heavily on the Internet and the Web to support continued operations, the threat of the potential loss of Internet service can lead to considerable loss in the availability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organizations have sales staff and telecommuters working at remote locations.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When an organization places its Web servers in the care of a Web hosting provider, that outsourcer assumes responsibility for all Internet services as well as for the hardware and operating system software used to operate the Web site.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Deliberate Acts of Espionage or Trespass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This threat represents a well-known and broad category of electronic and human activities that breach the confidentiality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When an unauthorized individual gains access to the information an organization is trying to protect, that act is categorized as a deliberate act of espionage or trespass.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When information gatherers employ techniques that cross the threshold of what is legal and/or ethical, they enter the world of industrial espionage.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Instances of shoulder surfing occur at computer terminals, desks, ATM machines, public phones, or other places where a person is accessing confidential information.</a:t>
            </a:r>
            <a:endParaRPr lang="en-GB" altLang="en-US" sz="10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threat of trespass can lead to unauthorized real or virtual actions that enable information gatherers to enter premises or systems they have not been authorized to enter.</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Controls are sometimes implemented to mark the boundaries of an organization’s virtual territory.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These boundaries give notice to trespassers that they are encroaching on the organization’s cyberspace.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classic perpetrator of deliberate acts of espionage or trespass is the hacker.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 the gritty world of reality, a hacker uses skill, guile, or fraud to attempt to bypass the controls placed around information that is the property of someone else. The hacker frequently spends long hours examining the types and structures of the targeted systems.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algn="just">
              <a:spcBef>
                <a:spcPts val="600"/>
              </a:spcBef>
            </a:pPr>
            <a:r>
              <a:rPr lang="en-GB" altLang="en-US" dirty="0"/>
              <a:t>Expert hackers</a:t>
            </a:r>
          </a:p>
          <a:p>
            <a:pPr lvl="1" algn="just">
              <a:spcBef>
                <a:spcPts val="600"/>
              </a:spcBef>
            </a:pPr>
            <a:r>
              <a:rPr lang="en-GB" altLang="en-US" dirty="0"/>
              <a:t>Develop software scripts and program exploits</a:t>
            </a:r>
          </a:p>
          <a:p>
            <a:pPr lvl="1" algn="just">
              <a:spcBef>
                <a:spcPts val="600"/>
              </a:spcBef>
            </a:pPr>
            <a:r>
              <a:rPr lang="en-GB" altLang="en-US" dirty="0"/>
              <a:t>Usually a master of many skills</a:t>
            </a:r>
          </a:p>
          <a:p>
            <a:pPr lvl="1" algn="just">
              <a:spcBef>
                <a:spcPts val="600"/>
              </a:spcBef>
            </a:pPr>
            <a:r>
              <a:rPr lang="en-GB" altLang="en-US" dirty="0"/>
              <a:t>Will often create attack software and share with others</a:t>
            </a:r>
          </a:p>
          <a:p>
            <a:pPr algn="just">
              <a:spcBef>
                <a:spcPts val="600"/>
              </a:spcBef>
            </a:pPr>
            <a:r>
              <a:rPr lang="en-GB" altLang="en-US" dirty="0"/>
              <a:t>Unskilled hackers</a:t>
            </a:r>
          </a:p>
          <a:p>
            <a:pPr lvl="1" algn="just">
              <a:spcBef>
                <a:spcPts val="600"/>
              </a:spcBef>
            </a:pPr>
            <a:r>
              <a:rPr lang="en-GB" altLang="en-US" dirty="0"/>
              <a:t>Many more unskilled hackers than expert hackers</a:t>
            </a:r>
          </a:p>
          <a:p>
            <a:pPr lvl="1" algn="just">
              <a:spcBef>
                <a:spcPts val="600"/>
              </a:spcBef>
            </a:pPr>
            <a:r>
              <a:rPr lang="en-GB" altLang="en-US" dirty="0"/>
              <a:t>Use expertly written software to exploit a system</a:t>
            </a:r>
          </a:p>
          <a:p>
            <a:pPr lvl="1" algn="just">
              <a:spcBef>
                <a:spcPts val="600"/>
              </a:spcBef>
            </a:pPr>
            <a:r>
              <a:rPr lang="en-GB" altLang="en-US" dirty="0"/>
              <a:t>Do not usually fully understand the systems they hack</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algn="just">
              <a:spcBef>
                <a:spcPts val="600"/>
              </a:spcBef>
            </a:pPr>
            <a:r>
              <a:rPr lang="en-GB" altLang="en-US" dirty="0"/>
              <a:t>Other terms for system rule breakers:</a:t>
            </a:r>
          </a:p>
          <a:p>
            <a:pPr lvl="1" algn="just">
              <a:spcBef>
                <a:spcPts val="600"/>
              </a:spcBef>
            </a:pPr>
            <a:r>
              <a:rPr lang="en-GB" altLang="en-US" dirty="0"/>
              <a:t>Cracker: “cracks” or removes software protection designed to prevent unauthorized duplication</a:t>
            </a:r>
          </a:p>
          <a:p>
            <a:pPr lvl="1" algn="just">
              <a:spcBef>
                <a:spcPts val="600"/>
              </a:spcBef>
            </a:pPr>
            <a:r>
              <a:rPr lang="en-GB" altLang="en-US" dirty="0" err="1"/>
              <a:t>Phreaker</a:t>
            </a:r>
            <a:r>
              <a:rPr lang="en-GB" altLang="en-US" dirty="0"/>
              <a:t>: hacks the public telephone system to make free calls or disrupt services</a:t>
            </a:r>
          </a:p>
          <a:p>
            <a:pPr algn="just">
              <a:spcBef>
                <a:spcPts val="600"/>
              </a:spcBef>
            </a:pPr>
            <a:r>
              <a:rPr lang="en-GB" altLang="en-US" dirty="0"/>
              <a:t>Password attacks</a:t>
            </a:r>
          </a:p>
          <a:p>
            <a:pPr lvl="1" algn="just">
              <a:spcBef>
                <a:spcPts val="600"/>
              </a:spcBef>
            </a:pPr>
            <a:r>
              <a:rPr lang="en-GB" altLang="en-US" dirty="0"/>
              <a:t>Cracking </a:t>
            </a:r>
          </a:p>
          <a:p>
            <a:pPr lvl="1" algn="just">
              <a:spcBef>
                <a:spcPts val="600"/>
              </a:spcBef>
            </a:pPr>
            <a:r>
              <a:rPr lang="en-GB" altLang="en-US" dirty="0"/>
              <a:t>Brute force</a:t>
            </a:r>
          </a:p>
          <a:p>
            <a:pPr lvl="1" algn="just">
              <a:spcBef>
                <a:spcPts val="600"/>
              </a:spcBef>
            </a:pPr>
            <a:r>
              <a:rPr lang="en-GB" altLang="en-US" dirty="0"/>
              <a:t>Dictionary</a:t>
            </a:r>
          </a:p>
          <a:p>
            <a:pPr lvl="1" algn="just">
              <a:spcBef>
                <a:spcPts val="600"/>
              </a:spcBef>
            </a:pPr>
            <a:r>
              <a:rPr lang="en-GB" altLang="en-US" dirty="0"/>
              <a:t>Rainbow tables </a:t>
            </a:r>
          </a:p>
          <a:p>
            <a:pPr lvl="1" algn="just">
              <a:spcBef>
                <a:spcPts val="600"/>
              </a:spcBef>
            </a:pPr>
            <a:r>
              <a:rPr lang="en-GB" altLang="en-US" dirty="0"/>
              <a:t>Social engineering</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17</a:t>
            </a:fld>
            <a:endParaRPr lang="en-US" dirty="0"/>
          </a:p>
        </p:txBody>
      </p:sp>
    </p:spTree>
    <p:extLst>
      <p:ext uri="{BB962C8B-B14F-4D97-AF65-F5344CB8AC3E}">
        <p14:creationId xmlns:p14="http://schemas.microsoft.com/office/powerpoint/2010/main" val="2414065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0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Forces of Nature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Forces of nature, force majeure, or acts of God pose the most dangerous threats, because they are unexpected and can occur with very little warning.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These threats can disrupt not only the lives of individuals, but also the storage, transmission, and use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These include fire, flood, earthquake, lightning, landslide or mudslide, tornado or severe windstorm, hurricane or typhoon, tsunami, electrostatic discharge, and dust contamination.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Since it is not possible to avoid many of these threats, management must implement controls to limit damage and also prepare contingency plans for continued operations.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Potential Acts of Human Error or Failure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This category includes the possibility of acts performed without intent or malicious purpose by an individual who is an employee of an organization.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Inexperience, improper training, the making of incorrect assumptions, and other circumstances can cause problems.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Employees constitute one of the greatest threats to information security, as the individuals closest to the organizational data.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Employee mistakes can easily lead to the following: revelation of classified data, entry of erroneous data, accidental deletion or modification of data, storage of data in unprotected areas, and failure to protect information.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threats can be prevented with controls, ranging from simple procedures, such as requiring the user to type a critical command twice, to more complex procedures, such as the verification of commands by a second party.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6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Attack Descriptions (continued)</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Social Engineering - Within the context of information security, the process of using social skills to convince people to reveal access credentials or other valuable information to the attacker.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“People are the weakest link. You can have the best technology; firewalls, intrusion-detection systems, biometric devices...and somebody can call an unsuspecting employee. That's all she wrote, baby. They got everything.”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Timing Attack - Relatively new, works by exploring the contents of a Web browser’s cache. This could allow the designer to collect information to access to password-protected sites. Another attack by the same name involves attempting to intercept cryptographic elements to determine keys and encryption algorithms.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F5479A0-CD71-4629-ACE5-93345D70251D}" type="slidenum">
              <a:rPr lang="en-US" altLang="en-US" sz="1200" smtClean="0"/>
              <a:pPr eaLnBrk="1" hangingPunct="1"/>
              <a:t>23</a:t>
            </a:fld>
            <a:endParaRPr lang="en-US" altLang="en-US" sz="1200" dirty="0"/>
          </a:p>
        </p:txBody>
      </p:sp>
      <p:sp>
        <p:nvSpPr>
          <p:cNvPr id="105475"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254529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728DA17-B76D-4488-A643-A8B73A7C01D6}" type="slidenum">
              <a:rPr lang="en-US" altLang="en-US" sz="1200" smtClean="0"/>
              <a:pPr eaLnBrk="1" hangingPunct="1"/>
              <a:t>24</a:t>
            </a:fld>
            <a:endParaRPr lang="en-US" altLang="en-US" sz="1200" dirty="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833781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AE1E66F-726C-4034-A274-0F5B4FD08D92}" type="slidenum">
              <a:rPr lang="en-US" altLang="en-US" sz="1200" smtClean="0"/>
              <a:pPr eaLnBrk="1" hangingPunct="1"/>
              <a:t>25</a:t>
            </a:fld>
            <a:endParaRPr lang="en-US" altLang="en-US" sz="1200" dirty="0"/>
          </a:p>
        </p:txBody>
      </p:sp>
      <p:sp>
        <p:nvSpPr>
          <p:cNvPr id="109571"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process of developing, creating, and implementing strategies for the accomplishment of objectives. Three levels of planning are strategic, tactical, and operational</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management function dedicated to the structuring of resources to support the accomplishment of objectives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Leading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encourages the implementation of the planning and organizing functions, and includes supervising employee behavior, performance, attendance, and attitude while ensuring completion of the assigned tasks, goals, and objectives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Controlling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ensures the validity of the organization’s plan—that sufficient progress is made, that impediments to the completion of the task are resolved, and that no additional resources are </a:t>
            </a:r>
            <a:endParaRPr lang="en-US" dirty="0"/>
          </a:p>
        </p:txBody>
      </p:sp>
    </p:spTree>
    <p:extLst>
      <p:ext uri="{BB962C8B-B14F-4D97-AF65-F5344CB8AC3E}">
        <p14:creationId xmlns:p14="http://schemas.microsoft.com/office/powerpoint/2010/main" val="41956931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CE21AC0-8A75-4887-A2DD-C29FBF677372}" type="slidenum">
              <a:rPr lang="en-US" altLang="en-US" sz="1200" smtClean="0"/>
              <a:pPr eaLnBrk="1" hangingPunct="1"/>
              <a:t>26</a:t>
            </a:fld>
            <a:endParaRPr lang="en-US" altLang="en-US" sz="1200" dirty="0"/>
          </a:p>
        </p:txBody>
      </p:sp>
      <p:sp>
        <p:nvSpPr>
          <p:cNvPr id="116739" name="Rectangle 2"/>
          <p:cNvSpPr>
            <a:spLocks noGrp="1" noRot="1" noChangeAspect="1" noChangeArrowheads="1" noTextEdit="1"/>
          </p:cNvSpPr>
          <p:nvPr>
            <p:ph type="sldImg"/>
          </p:nvPr>
        </p:nvSpPr>
        <p:spPr>
          <a:ln/>
        </p:spPr>
      </p:sp>
      <p:sp>
        <p:nvSpPr>
          <p:cNvPr id="1167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091067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03BCBA0-F80F-46EB-B131-B956C1540C0F}" type="slidenum">
              <a:rPr lang="en-US" altLang="en-US" sz="1200" smtClean="0"/>
              <a:pPr eaLnBrk="1" hangingPunct="1"/>
              <a:t>28</a:t>
            </a:fld>
            <a:endParaRPr lang="en-US" altLang="en-US" sz="1200" dirty="0"/>
          </a:p>
        </p:txBody>
      </p:sp>
      <p:sp>
        <p:nvSpPr>
          <p:cNvPr id="117763" name="Rectangle 2"/>
          <p:cNvSpPr>
            <a:spLocks noGrp="1" noRot="1" noChangeAspect="1" noChangeArrowheads="1" noTextEdit="1"/>
          </p:cNvSpPr>
          <p:nvPr>
            <p:ph type="sldImg"/>
          </p:nvPr>
        </p:nvSpPr>
        <p:spPr>
          <a:ln/>
        </p:spPr>
      </p:sp>
      <p:sp>
        <p:nvSpPr>
          <p:cNvPr id="1177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710067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12826375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BF944E6-BF76-4D15-9F8F-9C0B607B267F}" type="slidenum">
              <a:rPr lang="en-US" altLang="en-US" sz="1200" smtClean="0"/>
              <a:pPr eaLnBrk="1" hangingPunct="1"/>
              <a:t>30</a:t>
            </a:fld>
            <a:endParaRPr lang="en-US" altLang="en-US" sz="1200" dirty="0"/>
          </a:p>
        </p:txBody>
      </p:sp>
      <p:sp>
        <p:nvSpPr>
          <p:cNvPr id="118787" name="Rectangle 2"/>
          <p:cNvSpPr>
            <a:spLocks noGrp="1" noRot="1" noChangeAspect="1" noChangeArrowheads="1" noTextEdit="1"/>
          </p:cNvSpPr>
          <p:nvPr>
            <p:ph type="sldImg"/>
          </p:nvPr>
        </p:nvSpPr>
        <p:spPr>
          <a:ln/>
        </p:spPr>
      </p:sp>
      <p:sp>
        <p:nvSpPr>
          <p:cNvPr id="1187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eaLnBrk="1" hangingPunct="1"/>
            <a:r>
              <a:rPr lang="en-US" b="1" dirty="0"/>
              <a:t>InfoSec Planning: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as part of InfoSec management is an extension of the basic planning model discussed earlier in this chapter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Included in the InfoSec planning model are activities necessary to support the design, creation, and implementation of information security strategies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the InfoSec strategic plans must support not only the IT use and protection of information assets, but those of the entire organization, it is imperative that the CISO work closely with all senior managers in developing InfoSec strategy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Several types of InfoSec plans exist: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 continuity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Disaster recovery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Policy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Personnel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Technology rollout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program planning including education, training and awareness </a:t>
            </a:r>
          </a:p>
          <a:p>
            <a:pPr eaLnBrk="1" hangingPunct="1"/>
            <a:endParaRPr lang="en-US" dirty="0"/>
          </a:p>
        </p:txBody>
      </p:sp>
    </p:spTree>
    <p:extLst>
      <p:ext uri="{BB962C8B-B14F-4D97-AF65-F5344CB8AC3E}">
        <p14:creationId xmlns:p14="http://schemas.microsoft.com/office/powerpoint/2010/main" val="42908520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3A39776-236C-4906-B70B-B636E8D0163A}" type="slidenum">
              <a:rPr lang="en-US" altLang="en-US" sz="1200" smtClean="0"/>
              <a:pPr eaLnBrk="1" hangingPunct="1"/>
              <a:t>31</a:t>
            </a:fld>
            <a:endParaRPr lang="en-US" altLang="en-US" sz="1200" dirty="0"/>
          </a:p>
        </p:txBody>
      </p:sp>
      <p:sp>
        <p:nvSpPr>
          <p:cNvPr id="121859" name="Rectangle 2"/>
          <p:cNvSpPr>
            <a:spLocks noGrp="1" noRot="1" noChangeAspect="1" noChangeArrowheads="1" noTextEdit="1"/>
          </p:cNvSpPr>
          <p:nvPr>
            <p:ph type="sldImg"/>
          </p:nvPr>
        </p:nvSpPr>
        <p:spPr>
          <a:ln/>
        </p:spPr>
      </p:sp>
      <p:sp>
        <p:nvSpPr>
          <p:cNvPr id="1218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5731489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8D4919-EF16-4BE4-A457-E6071735416E}" type="slidenum">
              <a:rPr lang="en-US" altLang="en-US" sz="1200" smtClean="0"/>
              <a:pPr eaLnBrk="1" hangingPunct="1"/>
              <a:t>32</a:t>
            </a:fld>
            <a:endParaRPr lang="en-US" altLang="en-US" sz="12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942532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27A691-DCCA-4541-B0A9-4D714EB4AC65}" type="slidenum">
              <a:rPr lang="en-US" altLang="en-US" sz="1200" smtClean="0"/>
              <a:pPr eaLnBrk="1" hangingPunct="1"/>
              <a:t>33</a:t>
            </a:fld>
            <a:endParaRPr lang="en-US" altLang="en-US" sz="1200" dirty="0"/>
          </a:p>
        </p:txBody>
      </p:sp>
      <p:sp>
        <p:nvSpPr>
          <p:cNvPr id="123907" name="Rectangle 2"/>
          <p:cNvSpPr>
            <a:spLocks noGrp="1" noRot="1" noChangeAspect="1" noChangeArrowheads="1" noTextEdit="1"/>
          </p:cNvSpPr>
          <p:nvPr>
            <p:ph type="sldImg"/>
          </p:nvPr>
        </p:nvSpPr>
        <p:spPr>
          <a:ln/>
        </p:spPr>
      </p:sp>
      <p:sp>
        <p:nvSpPr>
          <p:cNvPr id="1239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875182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4B5F58C-BAF5-4B53-BA9D-507C19FCADD0}" type="slidenum">
              <a:rPr lang="en-US" altLang="en-US" sz="1200" smtClean="0"/>
              <a:pPr eaLnBrk="1" hangingPunct="1"/>
              <a:t>34</a:t>
            </a:fld>
            <a:endParaRPr lang="en-US" altLang="en-US" sz="1200" dirty="0"/>
          </a:p>
        </p:txBody>
      </p:sp>
      <p:sp>
        <p:nvSpPr>
          <p:cNvPr id="124931" name="Rectangle 2"/>
          <p:cNvSpPr>
            <a:spLocks noGrp="1" noRot="1" noChangeAspect="1"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451226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F5BD233-82F1-4EBA-8089-3C6623D55CC3}" type="slidenum">
              <a:rPr lang="en-US" altLang="en-US" sz="1200" smtClean="0"/>
              <a:pPr eaLnBrk="1" hangingPunct="1"/>
              <a:t>35</a:t>
            </a:fld>
            <a:endParaRPr lang="en-US" altLang="en-US" sz="1200" dirty="0"/>
          </a:p>
        </p:txBody>
      </p:sp>
      <p:sp>
        <p:nvSpPr>
          <p:cNvPr id="125955" name="Rectangle 2"/>
          <p:cNvSpPr>
            <a:spLocks noGrp="1" noRot="1" noChangeAspect="1" noChangeArrowheads="1" noTextEdit="1"/>
          </p:cNvSpPr>
          <p:nvPr>
            <p:ph type="sldImg"/>
          </p:nvPr>
        </p:nvSpPr>
        <p:spPr>
          <a:ln/>
        </p:spPr>
      </p:sp>
      <p:sp>
        <p:nvSpPr>
          <p:cNvPr id="1259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7449942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2B30709-F21A-4ECE-B14B-517E9784E5DE}" type="slidenum">
              <a:rPr lang="en-US" sz="1200" smtClean="0"/>
              <a:pPr eaLnBrk="1" hangingPunct="1"/>
              <a:t>36</a:t>
            </a:fld>
            <a:endParaRPr lang="en-US" sz="1200" dirty="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5308449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37</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346927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38</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809589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39</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2064466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40</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466919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41</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42</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10/20/2026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comments" Target="../comments/commen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282700"/>
            <a:ext cx="7683499" cy="198966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Introduction </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09275" y="3842154"/>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1</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2"/>
            <a:ext cx="8302625" cy="4343400"/>
          </a:xfrm>
        </p:spPr>
        <p:txBody>
          <a:bodyPr>
            <a:normAutofit fontScale="85000" lnSpcReduction="10000"/>
          </a:bodyPr>
          <a:lstStyle/>
          <a:p>
            <a:pPr algn="just"/>
            <a:r>
              <a:rPr lang="en-US" dirty="0"/>
              <a:t>Upon completion of this material, you should be able to:</a:t>
            </a:r>
          </a:p>
          <a:p>
            <a:pPr lvl="1" algn="just">
              <a:buFont typeface="Wingdings" pitchFamily="2" charset="2"/>
              <a:buChar char="§"/>
            </a:pPr>
            <a:r>
              <a:rPr lang="en-US" altLang="en-US" sz="2400" dirty="0"/>
              <a:t>-Discuss the organizational need for information security</a:t>
            </a:r>
          </a:p>
          <a:p>
            <a:pPr lvl="1" algn="just">
              <a:buFont typeface="Wingdings" pitchFamily="2" charset="2"/>
              <a:buChar char="§"/>
            </a:pPr>
            <a:r>
              <a:rPr lang="en-GB" altLang="zh-TW" sz="2400" dirty="0">
                <a:ea typeface="新細明體" pitchFamily="18" charset="-120"/>
              </a:rPr>
              <a:t>-List and discuss the key characteristics of information security</a:t>
            </a:r>
          </a:p>
          <a:p>
            <a:pPr lvl="1" algn="just">
              <a:buFont typeface="Wingdings" pitchFamily="2" charset="2"/>
              <a:buChar char="§"/>
            </a:pPr>
            <a:r>
              <a:rPr lang="en-GB" altLang="zh-TW" sz="2400" dirty="0">
                <a:ea typeface="新細明體" pitchFamily="18" charset="-120"/>
              </a:rPr>
              <a:t>List and describe the dominant categories of threats to information security</a:t>
            </a:r>
          </a:p>
          <a:p>
            <a:pPr marL="349250" lvl="1" indent="0" algn="just">
              <a:buNone/>
            </a:pPr>
            <a:r>
              <a:rPr lang="en-GB" altLang="zh-TW" sz="2400" b="1" dirty="0">
                <a:ea typeface="新細明體" pitchFamily="18" charset="-120"/>
              </a:rPr>
              <a:t>Tutorial</a:t>
            </a:r>
          </a:p>
          <a:p>
            <a:pPr lvl="1" algn="just">
              <a:buFont typeface="Wingdings" pitchFamily="2" charset="2"/>
              <a:buChar char="§"/>
            </a:pPr>
            <a:r>
              <a:rPr lang="en-GB" altLang="zh-TW" sz="2400" dirty="0">
                <a:ea typeface="新細明體" pitchFamily="18" charset="-120"/>
              </a:rPr>
              <a:t>Discuss the key characteristics of leadership and management</a:t>
            </a:r>
          </a:p>
          <a:p>
            <a:pPr lvl="1" algn="just">
              <a:buFont typeface="Wingdings" pitchFamily="2" charset="2"/>
              <a:buChar char="§"/>
            </a:pPr>
            <a:r>
              <a:rPr lang="en-GB" altLang="zh-TW" sz="2400" dirty="0">
                <a:ea typeface="新細明體" pitchFamily="18" charset="-120"/>
              </a:rPr>
              <a:t>Describe the importance of the manager’s role in securing an organization’s information assets</a:t>
            </a:r>
          </a:p>
          <a:p>
            <a:pPr lvl="1" algn="just">
              <a:buFont typeface="Wingdings" pitchFamily="2" charset="2"/>
              <a:buChar char="§"/>
            </a:pPr>
            <a:r>
              <a:rPr lang="en-GB" altLang="zh-TW" sz="2400" dirty="0">
                <a:ea typeface="新細明體" pitchFamily="18" charset="-120"/>
              </a:rPr>
              <a:t>Differentiate information security management from general business management</a:t>
            </a:r>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07576"/>
            <a:ext cx="8042276" cy="696465"/>
          </a:xfrm>
        </p:spPr>
        <p:txBody>
          <a:bodyPr/>
          <a:lstStyle/>
          <a:p>
            <a:r>
              <a:rPr lang="en-US" dirty="0"/>
              <a:t>What Is Security?</a:t>
            </a:r>
          </a:p>
        </p:txBody>
      </p:sp>
      <p:sp>
        <p:nvSpPr>
          <p:cNvPr id="8195" name="Rectangle 3"/>
          <p:cNvSpPr>
            <a:spLocks noGrp="1" noChangeArrowheads="1"/>
          </p:cNvSpPr>
          <p:nvPr>
            <p:ph idx="1"/>
          </p:nvPr>
        </p:nvSpPr>
        <p:spPr>
          <a:xfrm>
            <a:off x="549275" y="804041"/>
            <a:ext cx="8229600" cy="4756150"/>
          </a:xfrm>
        </p:spPr>
        <p:txBody>
          <a:bodyPr vert="horz" lIns="91440" tIns="45720" rIns="91440" bIns="45720" rtlCol="0" anchor="t">
            <a:normAutofit fontScale="92500" lnSpcReduction="10000"/>
          </a:bodyPr>
          <a:lstStyle/>
          <a:p>
            <a:pPr algn="just"/>
            <a:r>
              <a:rPr lang="en-US" sz="2400" dirty="0"/>
              <a:t>In general, security means being free from </a:t>
            </a:r>
            <a:r>
              <a:rPr lang="en-US" sz="2400" b="1" dirty="0">
                <a:solidFill>
                  <a:schemeClr val="tx1"/>
                </a:solidFill>
              </a:rPr>
              <a:t>danger</a:t>
            </a:r>
            <a:r>
              <a:rPr lang="en-US" sz="2400" dirty="0"/>
              <a:t>. To be secure is to be protected from the </a:t>
            </a:r>
            <a:r>
              <a:rPr lang="en-US" sz="2400" b="1" dirty="0"/>
              <a:t>risk of loss</a:t>
            </a:r>
            <a:r>
              <a:rPr lang="en-US" sz="2400" dirty="0"/>
              <a:t>, damage, unwanted modification, or other hazards</a:t>
            </a:r>
          </a:p>
          <a:p>
            <a:pPr algn="just"/>
            <a:r>
              <a:rPr lang="en-US" sz="2400" dirty="0"/>
              <a:t>Achieving an appropriate level of security for an organization also depends on the implementation of a </a:t>
            </a:r>
            <a:r>
              <a:rPr lang="en-US" sz="2400" b="1" dirty="0"/>
              <a:t>multilayered system</a:t>
            </a:r>
          </a:p>
          <a:p>
            <a:pPr algn="just"/>
            <a:r>
              <a:rPr lang="en-US" sz="2400" dirty="0"/>
              <a:t>Security is often achieved by means of </a:t>
            </a:r>
            <a:r>
              <a:rPr lang="en-US" sz="2400" b="1" dirty="0"/>
              <a:t>several strategies</a:t>
            </a:r>
            <a:r>
              <a:rPr lang="en-US" sz="2400" dirty="0"/>
              <a:t> undertaken simultaneously or used in combination with one another</a:t>
            </a:r>
          </a:p>
          <a:p>
            <a:pPr algn="just"/>
            <a:r>
              <a:rPr lang="en-US" sz="2400" dirty="0"/>
              <a:t>It is the </a:t>
            </a:r>
            <a:r>
              <a:rPr lang="en-US" sz="2400" b="1" dirty="0"/>
              <a:t>role of management</a:t>
            </a:r>
            <a:r>
              <a:rPr lang="en-US" sz="2400" dirty="0"/>
              <a:t> to ensure that each strategy is properly planned, organized, staffed, directed, and controlled</a:t>
            </a:r>
          </a:p>
        </p:txBody>
      </p:sp>
    </p:spTree>
    <p:extLst>
      <p:ext uri="{BB962C8B-B14F-4D97-AF65-F5344CB8AC3E}">
        <p14:creationId xmlns:p14="http://schemas.microsoft.com/office/powerpoint/2010/main" val="42079238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49275" y="107576"/>
            <a:ext cx="8042276" cy="1027541"/>
          </a:xfrm>
        </p:spPr>
        <p:txBody>
          <a:bodyPr/>
          <a:lstStyle/>
          <a:p>
            <a:r>
              <a:rPr lang="en-US" sz="3200" dirty="0"/>
              <a:t>Specialized Areas of Security</a:t>
            </a:r>
          </a:p>
        </p:txBody>
      </p:sp>
      <p:sp>
        <p:nvSpPr>
          <p:cNvPr id="9219" name="Rectangle 3"/>
          <p:cNvSpPr>
            <a:spLocks noGrp="1" noChangeArrowheads="1"/>
          </p:cNvSpPr>
          <p:nvPr>
            <p:ph idx="1"/>
          </p:nvPr>
        </p:nvSpPr>
        <p:spPr>
          <a:xfrm>
            <a:off x="835571" y="1538817"/>
            <a:ext cx="7944891" cy="3080479"/>
          </a:xfrm>
        </p:spPr>
        <p:txBody>
          <a:bodyPr>
            <a:normAutofit/>
          </a:bodyPr>
          <a:lstStyle/>
          <a:p>
            <a:pPr algn="just"/>
            <a:r>
              <a:rPr lang="en-US" sz="2800" dirty="0"/>
              <a:t>Specialized areas of security include:</a:t>
            </a:r>
          </a:p>
          <a:p>
            <a:pPr lvl="1" algn="just"/>
            <a:r>
              <a:rPr lang="en-US" sz="2400" dirty="0"/>
              <a:t>Physical security</a:t>
            </a:r>
          </a:p>
          <a:p>
            <a:pPr lvl="1" algn="just"/>
            <a:r>
              <a:rPr lang="en-US" sz="2400" dirty="0"/>
              <a:t>Communications security</a:t>
            </a:r>
          </a:p>
          <a:p>
            <a:pPr lvl="1" algn="just"/>
            <a:r>
              <a:rPr lang="en-US" sz="2400" dirty="0"/>
              <a:t>Computer Security</a:t>
            </a:r>
          </a:p>
          <a:p>
            <a:pPr lvl="1" algn="just"/>
            <a:r>
              <a:rPr lang="en-US" sz="2400" dirty="0"/>
              <a:t>Network security</a:t>
            </a:r>
          </a:p>
        </p:txBody>
      </p:sp>
    </p:spTree>
    <p:extLst>
      <p:ext uri="{BB962C8B-B14F-4D97-AF65-F5344CB8AC3E}">
        <p14:creationId xmlns:p14="http://schemas.microsoft.com/office/powerpoint/2010/main" val="295647164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107576"/>
            <a:ext cx="8042276" cy="712231"/>
          </a:xfrm>
        </p:spPr>
        <p:txBody>
          <a:bodyPr/>
          <a:lstStyle/>
          <a:p>
            <a:r>
              <a:rPr lang="en-US" dirty="0">
                <a:highlight>
                  <a:srgbClr val="FFFF00"/>
                </a:highlight>
              </a:rPr>
              <a:t>Information Security</a:t>
            </a:r>
          </a:p>
        </p:txBody>
      </p:sp>
      <p:sp>
        <p:nvSpPr>
          <p:cNvPr id="10243" name="Rectangle 3"/>
          <p:cNvSpPr>
            <a:spLocks noGrp="1" noChangeArrowheads="1"/>
          </p:cNvSpPr>
          <p:nvPr>
            <p:ph idx="1"/>
          </p:nvPr>
        </p:nvSpPr>
        <p:spPr>
          <a:xfrm>
            <a:off x="785758" y="945931"/>
            <a:ext cx="8042276" cy="4556235"/>
          </a:xfrm>
        </p:spPr>
        <p:txBody>
          <a:bodyPr vert="horz" lIns="91440" tIns="45720" rIns="91440" bIns="45720" rtlCol="0" anchor="t">
            <a:normAutofit/>
          </a:bodyPr>
          <a:lstStyle/>
          <a:p>
            <a:pPr algn="just"/>
            <a:r>
              <a:rPr lang="en-US" sz="2800" dirty="0"/>
              <a:t>Information security (InfoSec) focuses on the protection of information and the characteristics that give it value, such as: </a:t>
            </a:r>
          </a:p>
          <a:p>
            <a:pPr lvl="1" algn="just"/>
            <a:r>
              <a:rPr lang="en-US" sz="2600" b="1" dirty="0"/>
              <a:t>Confidentiality</a:t>
            </a:r>
            <a:r>
              <a:rPr lang="en-US" sz="2600"/>
              <a:t>, </a:t>
            </a:r>
            <a:r>
              <a:rPr lang="en-US" sz="2600" b="1"/>
              <a:t>I</a:t>
            </a:r>
            <a:r>
              <a:rPr lang="en-US" sz="2600" b="1" dirty="0"/>
              <a:t>ntegrity</a:t>
            </a:r>
            <a:r>
              <a:rPr lang="en-US" sz="2600"/>
              <a:t>, and </a:t>
            </a:r>
            <a:r>
              <a:rPr lang="en-US" sz="2600" b="1"/>
              <a:t>Availability</a:t>
            </a:r>
            <a:r>
              <a:rPr lang="en-US" sz="2600" dirty="0"/>
              <a:t>, </a:t>
            </a:r>
          </a:p>
          <a:p>
            <a:pPr lvl="1" algn="just"/>
            <a:r>
              <a:rPr lang="en-US" sz="2600"/>
              <a:t>The technology that houses and </a:t>
            </a:r>
            <a:r>
              <a:rPr lang="en-US" sz="2600" dirty="0"/>
              <a:t>transfers that information through a variety of </a:t>
            </a:r>
            <a:r>
              <a:rPr lang="en-US" sz="2600"/>
              <a:t>protection mechanisms, such as: </a:t>
            </a:r>
          </a:p>
          <a:p>
            <a:pPr lvl="2" algn="just"/>
            <a:r>
              <a:rPr lang="en-US" sz="2400" b="1"/>
              <a:t>Policy</a:t>
            </a:r>
            <a:r>
              <a:rPr lang="en-US" sz="2400" dirty="0"/>
              <a:t>, </a:t>
            </a:r>
          </a:p>
          <a:p>
            <a:pPr lvl="2" algn="just"/>
            <a:r>
              <a:rPr lang="en-US" sz="2400" b="1"/>
              <a:t>Training and </a:t>
            </a:r>
          </a:p>
          <a:p>
            <a:pPr lvl="2" algn="just"/>
            <a:r>
              <a:rPr lang="en-US" sz="2400" b="1"/>
              <a:t>Awareness </a:t>
            </a:r>
            <a:r>
              <a:rPr lang="en-US" sz="2400"/>
              <a:t>programs, and </a:t>
            </a:r>
            <a:r>
              <a:rPr lang="en-US" sz="2400" b="1"/>
              <a:t>Technology</a:t>
            </a:r>
            <a:endParaRPr lang="en-US" sz="2400" dirty="0"/>
          </a:p>
        </p:txBody>
      </p:sp>
    </p:spTree>
    <p:extLst>
      <p:ext uri="{BB962C8B-B14F-4D97-AF65-F5344CB8AC3E}">
        <p14:creationId xmlns:p14="http://schemas.microsoft.com/office/powerpoint/2010/main" val="315947074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95500" y="0"/>
            <a:ext cx="4953000" cy="5461594"/>
            <a:chOff x="2095500" y="0"/>
            <a:chExt cx="4953000" cy="5461594"/>
          </a:xfrm>
        </p:grpSpPr>
        <p:pic>
          <p:nvPicPr>
            <p:cNvPr id="2" name="Picture 1" descr="An architectural drawing of a temple façade shows and identifies the components of information security. The stylobates are Confidentiality, Integrity, and Availability. The three columns are Computer Security, Data Security, and Network Security. The frieze is Policy. The pediment is Management of Information Security. The raking cornices are Information Security and Governance."/>
            <p:cNvPicPr>
              <a:picLocks noChangeAspect="1"/>
            </p:cNvPicPr>
            <p:nvPr/>
          </p:nvPicPr>
          <p:blipFill rotWithShape="1">
            <a:blip r:embed="rId3" cstate="print">
              <a:extLst>
                <a:ext uri="{28A0092B-C50C-407E-A947-70E740481C1C}">
                  <a14:useLocalDpi xmlns:a14="http://schemas.microsoft.com/office/drawing/2010/main" val="0"/>
                </a:ext>
              </a:extLst>
            </a:blip>
            <a:srcRect b="13598"/>
            <a:stretch/>
          </p:blipFill>
          <p:spPr>
            <a:xfrm>
              <a:off x="2095500" y="0"/>
              <a:ext cx="4953000" cy="5249917"/>
            </a:xfrm>
            <a:prstGeom prst="rect">
              <a:avLst/>
            </a:prstGeom>
          </p:spPr>
        </p:pic>
        <p:sp>
          <p:nvSpPr>
            <p:cNvPr id="3" name="TextBox 2"/>
            <p:cNvSpPr txBox="1"/>
            <p:nvPr/>
          </p:nvSpPr>
          <p:spPr>
            <a:xfrm>
              <a:off x="2569779" y="5092262"/>
              <a:ext cx="4321066" cy="369332"/>
            </a:xfrm>
            <a:prstGeom prst="rect">
              <a:avLst/>
            </a:prstGeom>
            <a:noFill/>
          </p:spPr>
          <p:txBody>
            <a:bodyPr wrap="square" rtlCol="0">
              <a:spAutoFit/>
            </a:bodyPr>
            <a:lstStyle/>
            <a:p>
              <a:r>
                <a:rPr lang="en-GB" b="1" dirty="0"/>
                <a:t>Components of Information Security</a:t>
              </a:r>
            </a:p>
          </p:txBody>
        </p:sp>
      </p:grpSp>
    </p:spTree>
    <p:extLst>
      <p:ext uri="{BB962C8B-B14F-4D97-AF65-F5344CB8AC3E}">
        <p14:creationId xmlns:p14="http://schemas.microsoft.com/office/powerpoint/2010/main" val="82189184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en-US" dirty="0">
                <a:highlight>
                  <a:srgbClr val="FFFF00"/>
                </a:highlight>
              </a:rPr>
              <a:t>The CIA Triad and the CNSS Model</a:t>
            </a:r>
          </a:p>
        </p:txBody>
      </p:sp>
      <p:sp>
        <p:nvSpPr>
          <p:cNvPr id="12291" name="Rectangle 3"/>
          <p:cNvSpPr>
            <a:spLocks noGrp="1" noChangeArrowheads="1"/>
          </p:cNvSpPr>
          <p:nvPr>
            <p:ph idx="1"/>
          </p:nvPr>
        </p:nvSpPr>
        <p:spPr>
          <a:xfrm>
            <a:off x="659634" y="1468181"/>
            <a:ext cx="8042276" cy="4343400"/>
          </a:xfrm>
        </p:spPr>
        <p:txBody>
          <a:bodyPr vert="horz" lIns="91440" tIns="45720" rIns="91440" bIns="45720" rtlCol="0" anchor="t">
            <a:normAutofit/>
          </a:bodyPr>
          <a:lstStyle/>
          <a:p>
            <a:pPr algn="just"/>
            <a:r>
              <a:rPr lang="en-US" sz="2400"/>
              <a:t>The CNSS</a:t>
            </a:r>
            <a:r>
              <a:rPr lang="en-US"/>
              <a:t> (</a:t>
            </a:r>
            <a:r>
              <a:rPr lang="en-GB" b="1" dirty="0"/>
              <a:t>Committee on National Security </a:t>
            </a:r>
            <a:r>
              <a:rPr lang="en-GB" b="1"/>
              <a:t>Systems</a:t>
            </a:r>
            <a:r>
              <a:rPr lang="en-US"/>
              <a:t>)  Security Model (also known as the McCumber</a:t>
            </a:r>
            <a:r>
              <a:rPr lang="en-US" dirty="0"/>
              <a:t> Cube) provides a more detailed perspective on security</a:t>
            </a:r>
            <a:endParaRPr lang="en-US"/>
          </a:p>
          <a:p>
            <a:pPr algn="just">
              <a:buClr>
                <a:srgbClr val="6FB7D7"/>
              </a:buClr>
            </a:pPr>
            <a:r>
              <a:rPr lang="en-US" sz="2600" b="1"/>
              <a:t>CIA (Confidentiality</a:t>
            </a:r>
            <a:r>
              <a:rPr lang="en-US" sz="2600" dirty="0"/>
              <a:t>, </a:t>
            </a:r>
            <a:r>
              <a:rPr lang="en-US" sz="2600" b="1" dirty="0"/>
              <a:t>Integrity</a:t>
            </a:r>
            <a:r>
              <a:rPr lang="en-US" sz="2600" dirty="0"/>
              <a:t>, and </a:t>
            </a:r>
            <a:r>
              <a:rPr lang="en-US" sz="2600" b="1"/>
              <a:t>Availability)</a:t>
            </a:r>
            <a:endParaRPr lang="en-US"/>
          </a:p>
        </p:txBody>
      </p:sp>
    </p:spTree>
    <p:extLst>
      <p:ext uri="{BB962C8B-B14F-4D97-AF65-F5344CB8AC3E}">
        <p14:creationId xmlns:p14="http://schemas.microsoft.com/office/powerpoint/2010/main" val="133975948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32747" y="735310"/>
            <a:ext cx="8678506" cy="4120469"/>
            <a:chOff x="232747" y="735310"/>
            <a:chExt cx="8678506" cy="3512339"/>
          </a:xfrm>
        </p:grpSpPr>
        <p:pic>
          <p:nvPicPr>
            <p:cNvPr id="2" name="Picture 1" descr="A graph and a cube identify the components of the C N S S security model. Graph: The horizontal axis represents Storage, Processing, and Transmission. The vertical axis represents Availability, Integrity, and Confidentiality. An upward sloping line from the origin represents Policy, Education, and Technology. Cube: The 27-cell cube identifies the same components along each of its three dimensions."/>
            <p:cNvPicPr>
              <a:picLocks noChangeAspect="1"/>
            </p:cNvPicPr>
            <p:nvPr/>
          </p:nvPicPr>
          <p:blipFill rotWithShape="1">
            <a:blip r:embed="rId3" cstate="email">
              <a:extLst>
                <a:ext uri="{28A0092B-C50C-407E-A947-70E740481C1C}">
                  <a14:useLocalDpi xmlns:a14="http://schemas.microsoft.com/office/drawing/2010/main" val="0"/>
                </a:ext>
              </a:extLst>
            </a:blip>
            <a:srcRect b="12350"/>
            <a:stretch/>
          </p:blipFill>
          <p:spPr>
            <a:xfrm>
              <a:off x="232747" y="735310"/>
              <a:ext cx="8678506" cy="3284898"/>
            </a:xfrm>
            <a:prstGeom prst="rect">
              <a:avLst/>
            </a:prstGeom>
          </p:spPr>
        </p:pic>
        <p:sp>
          <p:nvSpPr>
            <p:cNvPr id="3" name="TextBox 2"/>
            <p:cNvSpPr txBox="1"/>
            <p:nvPr/>
          </p:nvSpPr>
          <p:spPr>
            <a:xfrm>
              <a:off x="1608083" y="3878317"/>
              <a:ext cx="6243145" cy="369332"/>
            </a:xfrm>
            <a:prstGeom prst="rect">
              <a:avLst/>
            </a:prstGeom>
            <a:noFill/>
          </p:spPr>
          <p:txBody>
            <a:bodyPr wrap="square" rtlCol="0">
              <a:spAutoFit/>
            </a:bodyPr>
            <a:lstStyle/>
            <a:p>
              <a:r>
                <a:rPr lang="en-GB" b="1" dirty="0"/>
                <a:t>Committee on National Security Systems (CNSS) model</a:t>
              </a:r>
            </a:p>
          </p:txBody>
        </p:sp>
      </p:grpSp>
    </p:spTree>
    <p:extLst>
      <p:ext uri="{BB962C8B-B14F-4D97-AF65-F5344CB8AC3E}">
        <p14:creationId xmlns:p14="http://schemas.microsoft.com/office/powerpoint/2010/main" val="30258665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3780" y="1031316"/>
            <a:ext cx="8056563" cy="1362075"/>
          </a:xfrm>
        </p:spPr>
        <p:txBody>
          <a:bodyPr>
            <a:normAutofit fontScale="90000"/>
          </a:bodyPr>
          <a:lstStyle/>
          <a:p>
            <a:r>
              <a:rPr lang="en-US" dirty="0"/>
              <a:t>Key Concepts of Information Security: </a:t>
            </a:r>
            <a:r>
              <a:rPr lang="en-US" b="1" dirty="0">
                <a:highlight>
                  <a:srgbClr val="FFFF00"/>
                </a:highlight>
              </a:rPr>
              <a:t>Threats and Attacks</a:t>
            </a:r>
            <a:r>
              <a:rPr lang="en-US" dirty="0">
                <a:highlight>
                  <a:srgbClr val="FFFF00"/>
                </a:highlight>
              </a:rPr>
              <a:t> </a:t>
            </a:r>
          </a:p>
        </p:txBody>
      </p:sp>
      <p:sp>
        <p:nvSpPr>
          <p:cNvPr id="7" name="Text Placeholder 6"/>
          <p:cNvSpPr>
            <a:spLocks noGrp="1"/>
          </p:cNvSpPr>
          <p:nvPr>
            <p:ph type="body" idx="1"/>
          </p:nvPr>
        </p:nvSpPr>
        <p:spPr>
          <a:xfrm>
            <a:off x="406400" y="2895241"/>
            <a:ext cx="8056563" cy="1500187"/>
          </a:xfrm>
        </p:spPr>
        <p:txBody>
          <a:bodyPr/>
          <a:lstStyle/>
          <a:p>
            <a:pPr algn="just"/>
            <a:r>
              <a:rPr lang="en-US" sz="4100" b="1">
                <a:solidFill>
                  <a:srgbClr val="2C7C9F"/>
                </a:solidFill>
              </a:rPr>
              <a:t>Threats: </a:t>
            </a:r>
            <a:r>
              <a:rPr lang="en-US" sz="4100">
                <a:solidFill>
                  <a:srgbClr val="2C7C9F"/>
                </a:solidFill>
              </a:rPr>
              <a:t>risk </a:t>
            </a:r>
            <a:r>
              <a:rPr lang="en-US" sz="4100" b="1" dirty="0">
                <a:solidFill>
                  <a:srgbClr val="2C7C9F"/>
                </a:solidFill>
              </a:rPr>
              <a:t> </a:t>
            </a:r>
            <a:endParaRPr lang="en-US" dirty="0">
              <a:solidFill>
                <a:srgbClr val="898989"/>
              </a:solidFill>
            </a:endParaRPr>
          </a:p>
          <a:p>
            <a:pPr algn="just"/>
            <a:r>
              <a:rPr lang="en-US" sz="4100" b="1">
                <a:solidFill>
                  <a:srgbClr val="2C7C9F"/>
                </a:solidFill>
              </a:rPr>
              <a:t>Attacks: </a:t>
            </a:r>
            <a:r>
              <a:rPr lang="en-US" sz="4100">
                <a:solidFill>
                  <a:srgbClr val="2C7C9F"/>
                </a:solidFill>
              </a:rPr>
              <a:t>damage</a:t>
            </a:r>
            <a:endParaRPr lang="en-US"/>
          </a:p>
        </p:txBody>
      </p:sp>
    </p:spTree>
    <p:extLst>
      <p:ext uri="{BB962C8B-B14F-4D97-AF65-F5344CB8AC3E}">
        <p14:creationId xmlns:p14="http://schemas.microsoft.com/office/powerpoint/2010/main" val="353593374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highlight>
                  <a:srgbClr val="FFFF00"/>
                </a:highlight>
              </a:rPr>
              <a:t>Threats and Attacks</a:t>
            </a:r>
          </a:p>
        </p:txBody>
      </p:sp>
      <p:sp>
        <p:nvSpPr>
          <p:cNvPr id="12291" name="Content Placeholder 5"/>
          <p:cNvSpPr>
            <a:spLocks noGrp="1" noChangeArrowheads="1"/>
          </p:cNvSpPr>
          <p:nvPr>
            <p:ph idx="1"/>
          </p:nvPr>
        </p:nvSpPr>
        <p:spPr>
          <a:xfrm>
            <a:off x="213360" y="673344"/>
            <a:ext cx="8763000" cy="4830763"/>
          </a:xfrm>
        </p:spPr>
        <p:txBody>
          <a:bodyPr vert="horz" lIns="91440" tIns="45720" rIns="91440" bIns="45720" rtlCol="0" anchor="t">
            <a:noAutofit/>
          </a:bodyPr>
          <a:lstStyle/>
          <a:p>
            <a:pPr algn="just">
              <a:spcBef>
                <a:spcPts val="600"/>
              </a:spcBef>
            </a:pPr>
            <a:r>
              <a:rPr lang="en-GB" altLang="en-US" sz="2400" b="1" dirty="0"/>
              <a:t>Threat:</a:t>
            </a:r>
            <a:r>
              <a:rPr lang="en-GB" altLang="en-US" sz="2400" dirty="0"/>
              <a:t> a potential risk to an asset’s loss of value.</a:t>
            </a:r>
          </a:p>
          <a:p>
            <a:pPr>
              <a:spcBef>
                <a:spcPts val="600"/>
              </a:spcBef>
            </a:pPr>
            <a:r>
              <a:rPr lang="en-US" sz="2400" b="1" dirty="0"/>
              <a:t>Attack:</a:t>
            </a:r>
            <a:r>
              <a:rPr lang="en-US" sz="2400" dirty="0"/>
              <a:t> An intentional or unintentional act that can damage or otherwise compromise information and the systems that support it. </a:t>
            </a:r>
          </a:p>
          <a:p>
            <a:pPr>
              <a:spcBef>
                <a:spcPts val="600"/>
              </a:spcBef>
            </a:pPr>
            <a:r>
              <a:rPr lang="en-US" sz="2400" b="1" dirty="0"/>
              <a:t>Exploit:</a:t>
            </a:r>
            <a:r>
              <a:rPr lang="en-US" sz="2400" dirty="0"/>
              <a:t> A technique used to compromise a system.</a:t>
            </a:r>
          </a:p>
          <a:p>
            <a:pPr>
              <a:spcBef>
                <a:spcPts val="600"/>
              </a:spcBef>
            </a:pPr>
            <a:r>
              <a:rPr lang="en-US" sz="2400" b="1" dirty="0"/>
              <a:t>Vulnerability:</a:t>
            </a:r>
            <a:r>
              <a:rPr lang="en-US" sz="2400" dirty="0"/>
              <a:t> A potential weakness in an asset or its defensive control system(s).</a:t>
            </a:r>
            <a:endParaRPr lang="en-GB" altLang="en-US" sz="2400" dirty="0"/>
          </a:p>
          <a:p>
            <a:pPr>
              <a:spcBef>
                <a:spcPts val="600"/>
              </a:spcBef>
            </a:pPr>
            <a:r>
              <a:rPr lang="en-GB" altLang="en-US" sz="2400" dirty="0"/>
              <a:t>Management must be informed about the various threats to an </a:t>
            </a:r>
            <a:r>
              <a:rPr lang="en-GB" altLang="en-US" sz="2400" b="1" dirty="0"/>
              <a:t>organization’s people, applications, data, and information systems</a:t>
            </a:r>
            <a:r>
              <a:rPr lang="en-GB" altLang="en-US" sz="2400" dirty="0"/>
              <a:t>.</a:t>
            </a:r>
          </a:p>
          <a:p>
            <a:pPr>
              <a:spcBef>
                <a:spcPts val="600"/>
              </a:spcBef>
            </a:pPr>
            <a:r>
              <a:rPr lang="en-GB" altLang="en-US" sz="2400" dirty="0"/>
              <a:t>Overall security is improving, but so is the</a:t>
            </a:r>
            <a:r>
              <a:rPr lang="en-US" altLang="en-US" sz="2400" dirty="0"/>
              <a:t> </a:t>
            </a:r>
            <a:r>
              <a:rPr lang="en-GB" altLang="en-US" sz="2400" dirty="0"/>
              <a:t>number of potential </a:t>
            </a:r>
            <a:r>
              <a:rPr lang="en-GB" altLang="en-US" sz="2400" b="1" dirty="0"/>
              <a:t>hackers</a:t>
            </a:r>
            <a:r>
              <a:rPr lang="en-GB" altLang="en-US" sz="2400" dirty="0"/>
              <a:t>.</a:t>
            </a:r>
          </a:p>
        </p:txBody>
      </p:sp>
    </p:spTree>
    <p:extLst>
      <p:ext uri="{BB962C8B-B14F-4D97-AF65-F5344CB8AC3E}">
        <p14:creationId xmlns:p14="http://schemas.microsoft.com/office/powerpoint/2010/main" val="73307182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57655" y="141889"/>
            <a:ext cx="8576442" cy="6716111"/>
            <a:chOff x="1066800" y="141889"/>
            <a:chExt cx="7239000" cy="5896303"/>
          </a:xfrm>
        </p:grpSpPr>
        <p:pic>
          <p:nvPicPr>
            <p:cNvPr id="2" name="Picture 1" descr="A five-part illustration identifies the key concepts in information security. Part 1: A photo shows a young man sitting at his desk and working with two monitors. Text below this photo reads, Threat: Theft. Threat agent: Ima Hacker. Part 2: A screenshot shows a script page on the MadHackz website. Text below the screenshot reads, Exploit: Script from MadHackz website. Part 3: A screenshot shows a live page on the MadHackz website. Text below the screenshot reads, Vulnerability: SQL injection in online database web interface. Part 4: A photo shows server systems behind closed doors. Text below the photo reads, Attack: Ima Hacker downloads exploit from MadHackz website, then accesses HAL Inc.'s website and applies script, resulting in Loss: download of customer of data. Part 5: A screenshot shows a spreadsheet. Text below the screenshot reads, Asset: HAL Inc.'s customer database."/>
            <p:cNvPicPr>
              <a:picLocks noChangeAspect="1"/>
            </p:cNvPicPr>
            <p:nvPr/>
          </p:nvPicPr>
          <p:blipFill rotWithShape="1">
            <a:blip r:embed="rId3" cstate="email">
              <a:extLst>
                <a:ext uri="{28A0092B-C50C-407E-A947-70E740481C1C}">
                  <a14:useLocalDpi xmlns:a14="http://schemas.microsoft.com/office/drawing/2010/main" val="0"/>
                </a:ext>
              </a:extLst>
            </a:blip>
            <a:srcRect b="-1014"/>
            <a:stretch/>
          </p:blipFill>
          <p:spPr>
            <a:xfrm>
              <a:off x="1066800" y="141889"/>
              <a:ext cx="7239000" cy="5896303"/>
            </a:xfrm>
            <a:prstGeom prst="rect">
              <a:avLst/>
            </a:prstGeom>
          </p:spPr>
        </p:pic>
        <p:sp>
          <p:nvSpPr>
            <p:cNvPr id="6" name="TextBox 5"/>
            <p:cNvSpPr txBox="1"/>
            <p:nvPr/>
          </p:nvSpPr>
          <p:spPr>
            <a:xfrm>
              <a:off x="1066800" y="5344510"/>
              <a:ext cx="107731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71510817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75004" y="174465"/>
            <a:ext cx="8842872" cy="5027112"/>
            <a:chOff x="301128" y="379416"/>
            <a:chExt cx="8842872" cy="5027112"/>
          </a:xfrm>
        </p:grpSpPr>
        <p:pic>
          <p:nvPicPr>
            <p:cNvPr id="2" name="Picture 1" descr="The table provides the 12 Categories of Threats to Information Security. The table has 2 columns and 12 rows. The column headings are as follows from left to right: Category of Threat and Attack Examples. The row entries are as follows. Row 1. Category of Threat, Compromises to intellectual property. Attack Examples, Piracy, copyright infringement. Row 2. Category of Threat, Deviations in quality of service. Attack Examples, Internet service provider I S P, power, or W A N service problems. Row 3. Category of Threat, Espionage or trespass. Attack Examples, Unauthorized access and or data collection. Row 4. Category of Threat, Forces of nature. Attack Examples, Fire, floods, earthquakes, lightning. Row 5. Category of Threat, Human error or failure. Attack Examples, Accidents, employee mistakes. Row 6. Category of Threat, Information extortion. Attack Examples, Blackmail, information disclosure. Row 7. Category of Threat, Sabotage or vandalism. Attack Examples, Destruction of systems or information. Row 8. Category of Threat, Software attacks. Attack Examples, Viruses, worms, macros, denial of service. Row 9. Category of Threat, Technical hardware failures or errors. Attack Examples, Equipment failure. Row 10. Category of Threat, Technical software failures or errors. Attack Examples, Bugs, code problems, unknown loopholes. Row 11. Category of Threat, Technological obsolescence. Attack Examples, Antiquated or outdated technologies. Row 12. Category of Threat, Theft. Attack Examples, Illegal confiscation of equipment or inform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1128" y="379416"/>
              <a:ext cx="8842872" cy="5027112"/>
            </a:xfrm>
            <a:prstGeom prst="rect">
              <a:avLst/>
            </a:prstGeom>
          </p:spPr>
        </p:pic>
        <p:sp>
          <p:nvSpPr>
            <p:cNvPr id="3" name="TextBox 2"/>
            <p:cNvSpPr txBox="1"/>
            <p:nvPr/>
          </p:nvSpPr>
          <p:spPr>
            <a:xfrm>
              <a:off x="301128" y="520262"/>
              <a:ext cx="1496141" cy="409904"/>
            </a:xfrm>
            <a:prstGeom prst="rect">
              <a:avLst/>
            </a:prstGeom>
            <a:solidFill>
              <a:schemeClr val="accent1"/>
            </a:solidFill>
          </p:spPr>
          <p:txBody>
            <a:bodyPr wrap="square" rtlCol="0">
              <a:spAutoFit/>
            </a:bodyPr>
            <a:lstStyle/>
            <a:p>
              <a:endParaRPr lang="en-GB"/>
            </a:p>
          </p:txBody>
        </p:sp>
      </p:grpSp>
    </p:spTree>
    <p:extLst>
      <p:ext uri="{BB962C8B-B14F-4D97-AF65-F5344CB8AC3E}">
        <p14:creationId xmlns:p14="http://schemas.microsoft.com/office/powerpoint/2010/main" val="347034148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187952"/>
            <a:ext cx="8415338" cy="701731"/>
          </a:xfrm>
        </p:spPr>
        <p:txBody>
          <a:bodyPr>
            <a:normAutofit fontScale="92500" lnSpcReduction="10000"/>
          </a:bodyPr>
          <a:lstStyle/>
          <a:p>
            <a:r>
              <a:rPr lang="en-US" sz="2400" dirty="0"/>
              <a:t>Information extortion, also known as </a:t>
            </a:r>
            <a:r>
              <a:rPr lang="en-US" sz="2400" b="1" dirty="0"/>
              <a:t>cyberextortion</a:t>
            </a:r>
            <a:r>
              <a:rPr lang="en-US" sz="2400" dirty="0"/>
              <a:t>, is common in the theft of credit card numbers</a:t>
            </a:r>
          </a:p>
        </p:txBody>
      </p:sp>
      <p:sp>
        <p:nvSpPr>
          <p:cNvPr id="2" name="Title 1"/>
          <p:cNvSpPr>
            <a:spLocks noGrp="1"/>
          </p:cNvSpPr>
          <p:nvPr>
            <p:ph type="title"/>
          </p:nvPr>
        </p:nvSpPr>
        <p:spPr>
          <a:xfrm>
            <a:off x="549275" y="107576"/>
            <a:ext cx="8042276" cy="838355"/>
          </a:xfrm>
        </p:spPr>
        <p:txBody>
          <a:bodyPr/>
          <a:lstStyle/>
          <a:p>
            <a:r>
              <a:rPr lang="en-US" dirty="0">
                <a:highlight>
                  <a:srgbClr val="FFFF00"/>
                </a:highlight>
              </a:rPr>
              <a:t>Information Extortion</a:t>
            </a:r>
          </a:p>
        </p:txBody>
      </p:sp>
      <p:sp>
        <p:nvSpPr>
          <p:cNvPr id="12" name="Content Placeholder 2"/>
          <p:cNvSpPr txBox="1">
            <a:spLocks/>
          </p:cNvSpPr>
          <p:nvPr/>
        </p:nvSpPr>
        <p:spPr>
          <a:xfrm>
            <a:off x="347662" y="2130329"/>
            <a:ext cx="3765579" cy="2456057"/>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dirty="0"/>
              <a:t>Recent information extortion attacks have involved specialized forms of malware known as </a:t>
            </a:r>
            <a:r>
              <a:rPr lang="en-US" sz="2400" b="1" dirty="0"/>
              <a:t>ransomware</a:t>
            </a:r>
            <a:r>
              <a:rPr lang="en-US" sz="2400" dirty="0"/>
              <a:t> that encrypt the user’s data and offer to unlock it if the user pays the attacker</a:t>
            </a:r>
          </a:p>
        </p:txBody>
      </p:sp>
      <p:grpSp>
        <p:nvGrpSpPr>
          <p:cNvPr id="6" name="Group 5"/>
          <p:cNvGrpSpPr/>
          <p:nvPr/>
        </p:nvGrpSpPr>
        <p:grpSpPr>
          <a:xfrm>
            <a:off x="4113240" y="2130329"/>
            <a:ext cx="5000957" cy="4238940"/>
            <a:chOff x="4113240" y="2130329"/>
            <a:chExt cx="5000957" cy="4238940"/>
          </a:xfrm>
        </p:grpSpPr>
        <p:pic>
          <p:nvPicPr>
            <p:cNvPr id="4" name="Picture 3" descr="A screenshot shows the encryption notification screen from WannaCry. The title reads, Wana Decrypt0r 2.0. The head reads, Ooops, your files have been encrypted. and shows answers to a few F A Qs: What Happened to My Computer? Can I Recover My Files? and How Do I Pay? On the left are panels for Payment will be raised on and Your files will be lost on followed by hyperlinks: About bitcoin, how to buy bitcoins, and Contact us. At the bottom of the notification screen are buttons: Check Payment and Decrypt."/>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113240" y="2130329"/>
              <a:ext cx="5000957" cy="4238940"/>
            </a:xfrm>
            <a:prstGeom prst="rect">
              <a:avLst/>
            </a:prstGeom>
          </p:spPr>
        </p:pic>
        <p:sp>
          <p:nvSpPr>
            <p:cNvPr id="5" name="TextBox 4"/>
            <p:cNvSpPr txBox="1"/>
            <p:nvPr/>
          </p:nvSpPr>
          <p:spPr>
            <a:xfrm>
              <a:off x="4113240" y="5975131"/>
              <a:ext cx="83713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17206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idx="1"/>
          </p:nvPr>
        </p:nvSpPr>
        <p:spPr>
          <a:xfrm>
            <a:off x="549275" y="1097383"/>
            <a:ext cx="8415338" cy="3619452"/>
          </a:xfrm>
        </p:spPr>
        <p:txBody>
          <a:bodyPr vert="horz" lIns="91440" tIns="45720" rIns="91440" bIns="45720" rtlCol="0" anchor="t">
            <a:normAutofit lnSpcReduction="10000"/>
          </a:bodyPr>
          <a:lstStyle/>
          <a:p>
            <a:pPr algn="just"/>
            <a:r>
              <a:rPr lang="en-US" sz="2400" b="1" dirty="0"/>
              <a:t>Antiquated</a:t>
            </a:r>
            <a:r>
              <a:rPr lang="en-US" sz="2400" dirty="0"/>
              <a:t> or outdated infrastructure can lead to unreliable and untrustworthy systems </a:t>
            </a:r>
          </a:p>
          <a:p>
            <a:pPr algn="just"/>
            <a:r>
              <a:rPr lang="en-US" sz="2400" dirty="0"/>
              <a:t>Management must recognize that when technology becomes </a:t>
            </a:r>
            <a:r>
              <a:rPr lang="en-US" sz="2400" b="1" dirty="0"/>
              <a:t>outdated</a:t>
            </a:r>
            <a:r>
              <a:rPr lang="en-US" sz="2400" dirty="0"/>
              <a:t>, there is a risk of losing data integrity from attacks </a:t>
            </a:r>
          </a:p>
          <a:p>
            <a:pPr algn="just"/>
            <a:r>
              <a:rPr lang="en-US" sz="2400" dirty="0"/>
              <a:t>Ideally, proper planning by management should prevent technology from becoming </a:t>
            </a:r>
            <a:r>
              <a:rPr lang="en-US" sz="2400" b="1" dirty="0"/>
              <a:t>obsolete</a:t>
            </a:r>
            <a:r>
              <a:rPr lang="en-US" sz="2400" dirty="0"/>
              <a:t>, but when </a:t>
            </a:r>
            <a:r>
              <a:rPr lang="en-US" sz="2400" b="1" dirty="0"/>
              <a:t>obsolescence</a:t>
            </a:r>
            <a:r>
              <a:rPr lang="en-US" sz="2400" dirty="0"/>
              <a:t> is clear, management must take immediate action </a:t>
            </a:r>
          </a:p>
        </p:txBody>
      </p:sp>
      <p:sp>
        <p:nvSpPr>
          <p:cNvPr id="9" name="Title 8"/>
          <p:cNvSpPr>
            <a:spLocks noGrp="1"/>
          </p:cNvSpPr>
          <p:nvPr>
            <p:ph type="title"/>
          </p:nvPr>
        </p:nvSpPr>
        <p:spPr>
          <a:xfrm>
            <a:off x="549275" y="107576"/>
            <a:ext cx="8042276" cy="791058"/>
          </a:xfrm>
        </p:spPr>
        <p:txBody>
          <a:bodyPr/>
          <a:lstStyle/>
          <a:p>
            <a:r>
              <a:rPr lang="en-US" dirty="0">
                <a:highlight>
                  <a:srgbClr val="FFFF00"/>
                </a:highlight>
              </a:rPr>
              <a:t>Technological Obsolescence</a:t>
            </a:r>
          </a:p>
        </p:txBody>
      </p:sp>
    </p:spTree>
    <p:extLst>
      <p:ext uri="{BB962C8B-B14F-4D97-AF65-F5344CB8AC3E}">
        <p14:creationId xmlns:p14="http://schemas.microsoft.com/office/powerpoint/2010/main" val="305893914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658091"/>
          </a:xfrm>
        </p:spPr>
        <p:txBody>
          <a:bodyPr anchor="ctr">
            <a:noAutofit/>
          </a:bodyPr>
          <a:lstStyle/>
          <a:p>
            <a:r>
              <a:rPr lang="en-GB" altLang="en-US" sz="2800" dirty="0"/>
              <a:t>Compromises to Intellectual Property</a:t>
            </a:r>
          </a:p>
        </p:txBody>
      </p:sp>
      <p:sp>
        <p:nvSpPr>
          <p:cNvPr id="12291" name="Content Placeholder 5"/>
          <p:cNvSpPr>
            <a:spLocks noGrp="1" noChangeArrowheads="1"/>
          </p:cNvSpPr>
          <p:nvPr>
            <p:ph idx="1"/>
          </p:nvPr>
        </p:nvSpPr>
        <p:spPr>
          <a:xfrm>
            <a:off x="213360" y="838200"/>
            <a:ext cx="8763000" cy="4830763"/>
          </a:xfrm>
        </p:spPr>
        <p:txBody>
          <a:bodyPr>
            <a:normAutofit/>
          </a:bodyPr>
          <a:lstStyle/>
          <a:p>
            <a:pPr algn="just">
              <a:spcBef>
                <a:spcPts val="600"/>
              </a:spcBef>
            </a:pPr>
            <a:r>
              <a:rPr lang="en-GB" altLang="en-US" sz="2800" b="1" dirty="0"/>
              <a:t>Intellectual property (IP): </a:t>
            </a:r>
            <a:r>
              <a:rPr lang="en-GB" altLang="en-US" sz="2800" dirty="0"/>
              <a:t>creation, ownership, and control of original ideas as well as the representation of those ideas.</a:t>
            </a:r>
          </a:p>
          <a:p>
            <a:pPr algn="just">
              <a:spcBef>
                <a:spcPts val="600"/>
              </a:spcBef>
            </a:pPr>
            <a:r>
              <a:rPr lang="en-GB" altLang="en-US" sz="2800" dirty="0"/>
              <a:t>The most common </a:t>
            </a:r>
            <a:r>
              <a:rPr lang="en-GB" altLang="en-US" sz="2800" b="1" dirty="0"/>
              <a:t>IP breaches </a:t>
            </a:r>
            <a:r>
              <a:rPr lang="en-GB" altLang="en-US" sz="2800" dirty="0"/>
              <a:t>involve software piracy.</a:t>
            </a:r>
          </a:p>
          <a:p>
            <a:pPr algn="just">
              <a:spcBef>
                <a:spcPts val="600"/>
              </a:spcBef>
            </a:pPr>
            <a:r>
              <a:rPr lang="en-GB" altLang="en-US" sz="2800" dirty="0"/>
              <a:t>Plagiarism</a:t>
            </a:r>
          </a:p>
        </p:txBody>
      </p:sp>
    </p:spTree>
    <p:extLst>
      <p:ext uri="{BB962C8B-B14F-4D97-AF65-F5344CB8AC3E}">
        <p14:creationId xmlns:p14="http://schemas.microsoft.com/office/powerpoint/2010/main" val="278719482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Deviations in Quality of Service</a:t>
            </a:r>
          </a:p>
        </p:txBody>
      </p:sp>
      <p:sp>
        <p:nvSpPr>
          <p:cNvPr id="12291" name="Content Placeholder 5"/>
          <p:cNvSpPr>
            <a:spLocks noGrp="1" noChangeArrowheads="1"/>
          </p:cNvSpPr>
          <p:nvPr>
            <p:ph idx="1"/>
          </p:nvPr>
        </p:nvSpPr>
        <p:spPr>
          <a:xfrm>
            <a:off x="213360" y="765048"/>
            <a:ext cx="8763000" cy="4830763"/>
          </a:xfrm>
        </p:spPr>
        <p:txBody>
          <a:bodyPr>
            <a:normAutofit/>
          </a:bodyPr>
          <a:lstStyle/>
          <a:p>
            <a:pPr algn="just">
              <a:spcBef>
                <a:spcPts val="600"/>
              </a:spcBef>
            </a:pPr>
            <a:r>
              <a:rPr lang="en-GB" altLang="en-US" sz="2800" b="1" dirty="0"/>
              <a:t>Information system </a:t>
            </a:r>
            <a:r>
              <a:rPr lang="en-GB" altLang="en-US" sz="2800" dirty="0"/>
              <a:t>depends on the successful operation of many interdependent support systems.</a:t>
            </a:r>
          </a:p>
          <a:p>
            <a:pPr algn="just">
              <a:spcBef>
                <a:spcPts val="600"/>
              </a:spcBef>
            </a:pPr>
            <a:r>
              <a:rPr lang="en-GB" altLang="en-US" sz="2800" b="1" dirty="0"/>
              <a:t>Internet service, communications, and power </a:t>
            </a:r>
            <a:r>
              <a:rPr lang="en-GB" altLang="en-US" sz="2800" dirty="0"/>
              <a:t>irregularities dramatically affect the availability of information and systems.</a:t>
            </a:r>
          </a:p>
          <a:p>
            <a:pPr algn="just">
              <a:spcBef>
                <a:spcPts val="600"/>
              </a:spcBef>
            </a:pPr>
            <a:r>
              <a:rPr lang="en-US" altLang="en-US" sz="2800" dirty="0"/>
              <a:t>Internet service issues</a:t>
            </a:r>
          </a:p>
          <a:p>
            <a:pPr lvl="1" algn="just">
              <a:spcBef>
                <a:spcPts val="600"/>
              </a:spcBef>
            </a:pPr>
            <a:r>
              <a:rPr lang="en-GB" altLang="en-US" sz="2600" b="1" dirty="0"/>
              <a:t>Internet service provider (ISP) </a:t>
            </a:r>
            <a:r>
              <a:rPr lang="en-GB" altLang="en-US" sz="2600" dirty="0"/>
              <a:t>failures can considerably undermine the availability of information.</a:t>
            </a:r>
          </a:p>
          <a:p>
            <a:pPr marL="349250" lvl="1" indent="0" algn="just">
              <a:spcBef>
                <a:spcPts val="600"/>
              </a:spcBef>
              <a:buNone/>
            </a:pPr>
            <a:endParaRPr lang="en-GB" altLang="en-US" sz="2800" dirty="0"/>
          </a:p>
        </p:txBody>
      </p:sp>
    </p:spTree>
    <p:extLst>
      <p:ext uri="{BB962C8B-B14F-4D97-AF65-F5344CB8AC3E}">
        <p14:creationId xmlns:p14="http://schemas.microsoft.com/office/powerpoint/2010/main" val="133492601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658091"/>
          </a:xfrm>
        </p:spPr>
        <p:txBody>
          <a:bodyPr anchor="ctr"/>
          <a:lstStyle/>
          <a:p>
            <a:r>
              <a:rPr lang="en-GB" altLang="en-US" dirty="0">
                <a:highlight>
                  <a:srgbClr val="FFFF00"/>
                </a:highlight>
              </a:rPr>
              <a:t>Espionage or Trespass</a:t>
            </a:r>
            <a:endParaRPr lang="en-US" dirty="0">
              <a:highlight>
                <a:srgbClr val="FFFF00"/>
              </a:highlight>
            </a:endParaRPr>
          </a:p>
        </p:txBody>
      </p:sp>
      <p:sp>
        <p:nvSpPr>
          <p:cNvPr id="5" name="Content Placeholder 4"/>
          <p:cNvSpPr>
            <a:spLocks noGrp="1"/>
          </p:cNvSpPr>
          <p:nvPr>
            <p:ph idx="1"/>
          </p:nvPr>
        </p:nvSpPr>
        <p:spPr>
          <a:xfrm>
            <a:off x="76200" y="838200"/>
            <a:ext cx="8763000" cy="4830763"/>
          </a:xfrm>
        </p:spPr>
        <p:txBody>
          <a:bodyPr>
            <a:normAutofit/>
          </a:bodyPr>
          <a:lstStyle/>
          <a:p>
            <a:pPr algn="just">
              <a:spcBef>
                <a:spcPts val="600"/>
              </a:spcBef>
            </a:pPr>
            <a:r>
              <a:rPr lang="en-GB" altLang="en-US" dirty="0"/>
              <a:t>Access of </a:t>
            </a:r>
            <a:r>
              <a:rPr lang="en-GB" altLang="en-US" b="1" dirty="0"/>
              <a:t>protected information </a:t>
            </a:r>
            <a:r>
              <a:rPr lang="en-GB" altLang="en-US" dirty="0"/>
              <a:t>by unauthorized individuals</a:t>
            </a:r>
          </a:p>
          <a:p>
            <a:pPr algn="just">
              <a:spcBef>
                <a:spcPts val="600"/>
              </a:spcBef>
            </a:pPr>
            <a:r>
              <a:rPr lang="en-GB" altLang="en-US" b="1" dirty="0"/>
              <a:t>Competitive intelligence </a:t>
            </a:r>
            <a:r>
              <a:rPr lang="en-GB" altLang="en-US" dirty="0"/>
              <a:t>(legal) versus </a:t>
            </a:r>
            <a:r>
              <a:rPr lang="en-GB" altLang="en-US" b="1" dirty="0"/>
              <a:t>industrial </a:t>
            </a:r>
            <a:br>
              <a:rPr lang="en-GB" altLang="en-US" b="1" dirty="0"/>
            </a:br>
            <a:r>
              <a:rPr lang="en-GB" altLang="en-US" b="1" dirty="0"/>
              <a:t>espionage</a:t>
            </a:r>
            <a:r>
              <a:rPr lang="en-GB" altLang="en-US" dirty="0"/>
              <a:t> (illegal)</a:t>
            </a:r>
            <a:r>
              <a:rPr lang="ar-SA" altLang="en-US" dirty="0"/>
              <a:t>‏</a:t>
            </a:r>
            <a:endParaRPr lang="en-GB" altLang="en-US" dirty="0"/>
          </a:p>
          <a:p>
            <a:pPr algn="just">
              <a:spcBef>
                <a:spcPts val="600"/>
              </a:spcBef>
            </a:pPr>
            <a:r>
              <a:rPr lang="en-GB" altLang="en-US" b="1" dirty="0"/>
              <a:t>Shoulder surfing </a:t>
            </a:r>
            <a:r>
              <a:rPr lang="en-GB" altLang="en-US" dirty="0"/>
              <a:t>can occur anywhere a person accesses confidential information</a:t>
            </a:r>
          </a:p>
          <a:p>
            <a:pPr algn="just">
              <a:spcBef>
                <a:spcPts val="600"/>
              </a:spcBef>
            </a:pPr>
            <a:r>
              <a:rPr lang="en-GB" altLang="en-US" dirty="0"/>
              <a:t>Controls let </a:t>
            </a:r>
            <a:r>
              <a:rPr lang="en-GB" altLang="en-US" b="1" dirty="0"/>
              <a:t>trespassers</a:t>
            </a:r>
            <a:r>
              <a:rPr lang="en-GB" altLang="en-US" dirty="0"/>
              <a:t> know they are encroaching on organization’s cyberspace</a:t>
            </a:r>
          </a:p>
          <a:p>
            <a:pPr algn="just">
              <a:spcBef>
                <a:spcPts val="600"/>
              </a:spcBef>
            </a:pPr>
            <a:r>
              <a:rPr lang="en-GB" altLang="en-US" dirty="0"/>
              <a:t>Hackers use </a:t>
            </a:r>
            <a:r>
              <a:rPr lang="en-GB" altLang="en-US" b="1" dirty="0"/>
              <a:t>skill, guile, or fraud </a:t>
            </a:r>
            <a:r>
              <a:rPr lang="en-GB" altLang="en-US" dirty="0"/>
              <a:t>to bypass controls protecting others’ information</a:t>
            </a:r>
            <a:endParaRPr lang="en-US" sz="2400" dirty="0"/>
          </a:p>
        </p:txBody>
      </p:sp>
    </p:spTree>
    <p:extLst>
      <p:ext uri="{BB962C8B-B14F-4D97-AF65-F5344CB8AC3E}">
        <p14:creationId xmlns:p14="http://schemas.microsoft.com/office/powerpoint/2010/main" val="410837885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Forces of Nature </a:t>
            </a:r>
          </a:p>
        </p:txBody>
      </p:sp>
      <p:sp>
        <p:nvSpPr>
          <p:cNvPr id="12291" name="Content Placeholder 5"/>
          <p:cNvSpPr>
            <a:spLocks noGrp="1" noChangeArrowheads="1"/>
          </p:cNvSpPr>
          <p:nvPr>
            <p:ph idx="1"/>
          </p:nvPr>
        </p:nvSpPr>
        <p:spPr>
          <a:xfrm>
            <a:off x="152400" y="1066800"/>
            <a:ext cx="8763000" cy="4830763"/>
          </a:xfrm>
        </p:spPr>
        <p:txBody>
          <a:bodyPr>
            <a:normAutofit/>
          </a:bodyPr>
          <a:lstStyle/>
          <a:p>
            <a:pPr algn="just">
              <a:lnSpc>
                <a:spcPct val="120000"/>
              </a:lnSpc>
              <a:spcBef>
                <a:spcPts val="600"/>
              </a:spcBef>
            </a:pPr>
            <a:r>
              <a:rPr lang="en-GB" altLang="en-US" sz="2800" b="1" dirty="0"/>
              <a:t>Forces of nature </a:t>
            </a:r>
            <a:r>
              <a:rPr lang="en-GB" altLang="en-US" sz="2800" dirty="0"/>
              <a:t>can present some of the most dangerous threats.</a:t>
            </a:r>
          </a:p>
          <a:p>
            <a:pPr algn="just">
              <a:lnSpc>
                <a:spcPct val="120000"/>
              </a:lnSpc>
              <a:spcBef>
                <a:spcPts val="600"/>
              </a:spcBef>
            </a:pPr>
            <a:r>
              <a:rPr lang="en-US" altLang="en-US" sz="2800" dirty="0"/>
              <a:t>They </a:t>
            </a:r>
            <a:r>
              <a:rPr lang="en-GB" altLang="en-US" sz="2800" dirty="0"/>
              <a:t>disrupt not only </a:t>
            </a:r>
            <a:r>
              <a:rPr lang="en-GB" altLang="en-US" sz="2800" b="1" dirty="0"/>
              <a:t>individual lives </a:t>
            </a:r>
            <a:r>
              <a:rPr lang="en-GB" altLang="en-US" sz="2800" dirty="0"/>
              <a:t>but also </a:t>
            </a:r>
            <a:r>
              <a:rPr lang="en-GB" altLang="en-US" sz="2800" b="1" dirty="0"/>
              <a:t>storage, transmission</a:t>
            </a:r>
            <a:r>
              <a:rPr lang="en-GB" altLang="en-US" sz="2800" dirty="0"/>
              <a:t>, and use of </a:t>
            </a:r>
            <a:r>
              <a:rPr lang="en-GB" altLang="en-US" sz="2800" b="1" dirty="0"/>
              <a:t>information</a:t>
            </a:r>
            <a:r>
              <a:rPr lang="en-GB" altLang="en-US" sz="2800" dirty="0"/>
              <a:t>.</a:t>
            </a:r>
          </a:p>
          <a:p>
            <a:pPr algn="just">
              <a:lnSpc>
                <a:spcPct val="120000"/>
              </a:lnSpc>
              <a:spcBef>
                <a:spcPts val="600"/>
              </a:spcBef>
            </a:pPr>
            <a:r>
              <a:rPr lang="en-GB" altLang="en-US" sz="2800" dirty="0"/>
              <a:t>Organizations must implement controls to limit damage and prepare </a:t>
            </a:r>
            <a:r>
              <a:rPr lang="en-GB" altLang="en-US" sz="2800" b="1" dirty="0"/>
              <a:t>contingency plans </a:t>
            </a:r>
            <a:r>
              <a:rPr lang="en-GB" altLang="en-US" sz="2800" dirty="0"/>
              <a:t>for continued operations.</a:t>
            </a:r>
          </a:p>
        </p:txBody>
      </p:sp>
    </p:spTree>
    <p:extLst>
      <p:ext uri="{BB962C8B-B14F-4D97-AF65-F5344CB8AC3E}">
        <p14:creationId xmlns:p14="http://schemas.microsoft.com/office/powerpoint/2010/main" val="4036054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810491"/>
          </a:xfrm>
        </p:spPr>
        <p:txBody>
          <a:bodyPr anchor="ctr">
            <a:noAutofit/>
          </a:bodyPr>
          <a:lstStyle/>
          <a:p>
            <a:r>
              <a:rPr lang="en-GB" altLang="en-US" dirty="0"/>
              <a:t>Human Error or Failure</a:t>
            </a:r>
          </a:p>
        </p:txBody>
      </p:sp>
      <p:sp>
        <p:nvSpPr>
          <p:cNvPr id="12291" name="Content Placeholder 5"/>
          <p:cNvSpPr>
            <a:spLocks noGrp="1" noChangeArrowheads="1"/>
          </p:cNvSpPr>
          <p:nvPr>
            <p:ph idx="1"/>
          </p:nvPr>
        </p:nvSpPr>
        <p:spPr>
          <a:xfrm>
            <a:off x="213360" y="914401"/>
            <a:ext cx="8763000" cy="4572000"/>
          </a:xfrm>
        </p:spPr>
        <p:txBody>
          <a:bodyPr>
            <a:normAutofit/>
          </a:bodyPr>
          <a:lstStyle/>
          <a:p>
            <a:pPr algn="just">
              <a:spcBef>
                <a:spcPts val="600"/>
              </a:spcBef>
            </a:pPr>
            <a:r>
              <a:rPr lang="en-GB" altLang="en-US" sz="2800" dirty="0"/>
              <a:t>Includes acts performed without </a:t>
            </a:r>
            <a:r>
              <a:rPr lang="en-GB" altLang="en-US" sz="2800" b="1" dirty="0"/>
              <a:t>malicious</a:t>
            </a:r>
            <a:r>
              <a:rPr lang="en-GB" altLang="en-US" sz="2800" dirty="0"/>
              <a:t> intent or in ignorance </a:t>
            </a:r>
          </a:p>
          <a:p>
            <a:pPr algn="just">
              <a:spcBef>
                <a:spcPts val="600"/>
              </a:spcBef>
            </a:pPr>
            <a:r>
              <a:rPr lang="en-GB" altLang="en-US" sz="2800" dirty="0"/>
              <a:t>Causes include:</a:t>
            </a:r>
          </a:p>
          <a:p>
            <a:pPr lvl="1" algn="just">
              <a:spcBef>
                <a:spcPts val="600"/>
              </a:spcBef>
            </a:pPr>
            <a:r>
              <a:rPr lang="en-GB" altLang="en-US" sz="2600" dirty="0"/>
              <a:t>Inexperience</a:t>
            </a:r>
          </a:p>
          <a:p>
            <a:pPr lvl="1" algn="just">
              <a:spcBef>
                <a:spcPts val="600"/>
              </a:spcBef>
            </a:pPr>
            <a:r>
              <a:rPr lang="en-GB" altLang="en-US" sz="2600" dirty="0"/>
              <a:t>Improper training</a:t>
            </a:r>
          </a:p>
          <a:p>
            <a:pPr lvl="1" algn="just">
              <a:spcBef>
                <a:spcPts val="600"/>
              </a:spcBef>
            </a:pPr>
            <a:r>
              <a:rPr lang="en-GB" altLang="en-US" sz="2600" dirty="0"/>
              <a:t>Incorrect assumptions</a:t>
            </a:r>
          </a:p>
          <a:p>
            <a:pPr algn="just">
              <a:spcBef>
                <a:spcPts val="600"/>
              </a:spcBef>
            </a:pPr>
            <a:r>
              <a:rPr lang="en-GB" altLang="en-US" sz="2800" dirty="0"/>
              <a:t>Employees are among the </a:t>
            </a:r>
            <a:r>
              <a:rPr lang="en-GB" altLang="en-US" sz="2800" b="1" dirty="0"/>
              <a:t>greatest threats </a:t>
            </a:r>
            <a:r>
              <a:rPr lang="en-GB" altLang="en-US" sz="2800" dirty="0"/>
              <a:t>to an organization’s data</a:t>
            </a:r>
          </a:p>
        </p:txBody>
      </p:sp>
    </p:spTree>
    <p:extLst>
      <p:ext uri="{BB962C8B-B14F-4D97-AF65-F5344CB8AC3E}">
        <p14:creationId xmlns:p14="http://schemas.microsoft.com/office/powerpoint/2010/main" val="403600896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highlight>
                  <a:srgbClr val="FFFF00"/>
                </a:highlight>
              </a:rPr>
              <a:t>Social Engineering</a:t>
            </a:r>
            <a:r>
              <a:rPr lang="ar-SA" altLang="en-US" dirty="0">
                <a:highlight>
                  <a:srgbClr val="FFFF00"/>
                </a:highlight>
              </a:rPr>
              <a:t>‏</a:t>
            </a:r>
            <a:endParaRPr lang="en-GB" altLang="en-US" dirty="0">
              <a:highlight>
                <a:srgbClr val="FFFF00"/>
              </a:highlight>
            </a:endParaRPr>
          </a:p>
        </p:txBody>
      </p:sp>
      <p:sp>
        <p:nvSpPr>
          <p:cNvPr id="12291" name="Content Placeholder 5"/>
          <p:cNvSpPr>
            <a:spLocks noGrp="1" noChangeArrowheads="1"/>
          </p:cNvSpPr>
          <p:nvPr>
            <p:ph idx="1"/>
          </p:nvPr>
        </p:nvSpPr>
        <p:spPr>
          <a:xfrm>
            <a:off x="213360" y="838200"/>
            <a:ext cx="8763000" cy="4830763"/>
          </a:xfrm>
        </p:spPr>
        <p:txBody>
          <a:bodyPr>
            <a:normAutofit/>
          </a:bodyPr>
          <a:lstStyle/>
          <a:p>
            <a:pPr algn="just">
              <a:spcBef>
                <a:spcPts val="600"/>
              </a:spcBef>
            </a:pPr>
            <a:r>
              <a:rPr lang="en-GB" altLang="en-US" dirty="0"/>
              <a:t>“People are the </a:t>
            </a:r>
            <a:r>
              <a:rPr lang="en-GB" altLang="en-US" b="1" dirty="0"/>
              <a:t>weakest</a:t>
            </a:r>
            <a:r>
              <a:rPr lang="en-GB" altLang="en-US" dirty="0"/>
              <a:t> link. You can have the best technology; </a:t>
            </a:r>
            <a:r>
              <a:rPr lang="en-GB" altLang="en-US" b="1" dirty="0"/>
              <a:t>firewalls</a:t>
            </a:r>
            <a:r>
              <a:rPr lang="en-GB" altLang="en-US" dirty="0"/>
              <a:t>, intrusion detection systems </a:t>
            </a:r>
            <a:r>
              <a:rPr lang="en-GB" altLang="en-US" b="1" dirty="0"/>
              <a:t>(IDS), biometric</a:t>
            </a:r>
            <a:r>
              <a:rPr lang="en-GB" altLang="en-US" dirty="0"/>
              <a:t> devices ... and somebody can call an </a:t>
            </a:r>
            <a:r>
              <a:rPr lang="en-GB" altLang="en-US" b="1" dirty="0"/>
              <a:t>unsuspecting employee</a:t>
            </a:r>
            <a:r>
              <a:rPr lang="en-GB" altLang="en-US" dirty="0"/>
              <a:t>. That's all she wrote, baby. They got everything</a:t>
            </a:r>
            <a:r>
              <a:rPr lang="en-GB" altLang="en-US" i="1" dirty="0"/>
              <a:t>.”—Kevin </a:t>
            </a:r>
            <a:r>
              <a:rPr lang="en-GB" altLang="en-US" i="1" dirty="0" err="1"/>
              <a:t>Mitnick</a:t>
            </a:r>
            <a:endParaRPr lang="en-GB" altLang="en-US" i="1" dirty="0"/>
          </a:p>
          <a:p>
            <a:pPr algn="just">
              <a:spcBef>
                <a:spcPts val="600"/>
              </a:spcBef>
            </a:pPr>
            <a:r>
              <a:rPr lang="en-GB" altLang="en-US" b="1" dirty="0"/>
              <a:t>Phishing:</a:t>
            </a:r>
            <a:r>
              <a:rPr lang="en-GB" altLang="en-US" dirty="0"/>
              <a:t> attempt to gain personal/confidential information; apparent legitimate communication hides embedded code that redirects user to third-party site</a:t>
            </a:r>
          </a:p>
          <a:p>
            <a:pPr algn="just">
              <a:spcBef>
                <a:spcPts val="600"/>
              </a:spcBef>
            </a:pPr>
            <a:r>
              <a:rPr lang="en-GB" altLang="en-US" dirty="0"/>
              <a:t>Smishing</a:t>
            </a:r>
          </a:p>
          <a:p>
            <a:pPr algn="just">
              <a:spcBef>
                <a:spcPts val="600"/>
              </a:spcBef>
            </a:pPr>
            <a:r>
              <a:rPr lang="en-GB" altLang="en-US" dirty="0"/>
              <a:t>Impersonation</a:t>
            </a:r>
          </a:p>
        </p:txBody>
      </p:sp>
    </p:spTree>
    <p:extLst>
      <p:ext uri="{BB962C8B-B14F-4D97-AF65-F5344CB8AC3E}">
        <p14:creationId xmlns:p14="http://schemas.microsoft.com/office/powerpoint/2010/main" val="425007598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223508"/>
            <a:ext cx="8415338" cy="3707169"/>
          </a:xfrm>
        </p:spPr>
        <p:txBody>
          <a:bodyPr>
            <a:normAutofit fontScale="92500" lnSpcReduction="10000"/>
          </a:bodyPr>
          <a:lstStyle/>
          <a:p>
            <a:pPr algn="just"/>
            <a:r>
              <a:rPr lang="en-US" sz="2400" dirty="0"/>
              <a:t>The value of information is </a:t>
            </a:r>
            <a:r>
              <a:rPr lang="en-US" sz="2400" b="1" dirty="0"/>
              <a:t>diminished</a:t>
            </a:r>
            <a:r>
              <a:rPr lang="en-US" sz="2400" dirty="0"/>
              <a:t> when it is </a:t>
            </a:r>
            <a:r>
              <a:rPr lang="en-US" sz="2200" dirty="0"/>
              <a:t>copied without the owner’s knowledge </a:t>
            </a:r>
          </a:p>
          <a:p>
            <a:pPr algn="just"/>
            <a:r>
              <a:rPr lang="en-US" sz="2200" dirty="0"/>
              <a:t>Physical theft can be controlled easily using a wide variety of measures, from </a:t>
            </a:r>
            <a:r>
              <a:rPr lang="en-US" sz="2200" b="1" dirty="0"/>
              <a:t>locked doors </a:t>
            </a:r>
            <a:r>
              <a:rPr lang="en-US" sz="2200" dirty="0"/>
              <a:t>to trained </a:t>
            </a:r>
            <a:r>
              <a:rPr lang="en-US" sz="2200" b="1" dirty="0"/>
              <a:t>security personnel </a:t>
            </a:r>
            <a:r>
              <a:rPr lang="en-US" sz="2200" dirty="0"/>
              <a:t>and the </a:t>
            </a:r>
            <a:r>
              <a:rPr lang="en-US" sz="2200" b="1" dirty="0"/>
              <a:t>installation of alarm systems </a:t>
            </a:r>
          </a:p>
          <a:p>
            <a:pPr algn="just"/>
            <a:r>
              <a:rPr lang="en-US" sz="2200" b="1" dirty="0"/>
              <a:t>Electronic theft</a:t>
            </a:r>
            <a:r>
              <a:rPr lang="en-US" sz="2200" dirty="0"/>
              <a:t>, however, is a more complex problem to manage and control</a:t>
            </a:r>
          </a:p>
          <a:p>
            <a:pPr algn="just"/>
            <a:r>
              <a:rPr lang="en-US" sz="2200" dirty="0"/>
              <a:t>Theft is often an overlapping category with </a:t>
            </a:r>
            <a:r>
              <a:rPr lang="en-US" sz="2200" b="1" dirty="0"/>
              <a:t>software attacks</a:t>
            </a:r>
            <a:r>
              <a:rPr lang="en-US" sz="2200" dirty="0"/>
              <a:t>, </a:t>
            </a:r>
            <a:r>
              <a:rPr lang="en-US" sz="2200" b="1" dirty="0"/>
              <a:t>espionage or trespass</a:t>
            </a:r>
            <a:r>
              <a:rPr lang="en-US" sz="2200" dirty="0"/>
              <a:t>, </a:t>
            </a:r>
            <a:r>
              <a:rPr lang="en-US" sz="2200" b="1" dirty="0"/>
              <a:t>information extortion</a:t>
            </a:r>
            <a:r>
              <a:rPr lang="en-US" sz="2200" dirty="0"/>
              <a:t>, and compromises to </a:t>
            </a:r>
            <a:r>
              <a:rPr lang="en-US" sz="2200" b="1" dirty="0"/>
              <a:t>intellectual property</a:t>
            </a:r>
          </a:p>
        </p:txBody>
      </p:sp>
      <p:sp>
        <p:nvSpPr>
          <p:cNvPr id="2" name="Title 1"/>
          <p:cNvSpPr>
            <a:spLocks noGrp="1"/>
          </p:cNvSpPr>
          <p:nvPr>
            <p:ph type="title"/>
          </p:nvPr>
        </p:nvSpPr>
        <p:spPr>
          <a:xfrm>
            <a:off x="549275" y="107576"/>
            <a:ext cx="8042276" cy="727996"/>
          </a:xfrm>
        </p:spPr>
        <p:txBody>
          <a:bodyPr/>
          <a:lstStyle/>
          <a:p>
            <a:r>
              <a:rPr lang="en-US" dirty="0">
                <a:highlight>
                  <a:srgbClr val="FFFF00"/>
                </a:highlight>
              </a:rPr>
              <a:t>Theft</a:t>
            </a:r>
          </a:p>
        </p:txBody>
      </p:sp>
    </p:spTree>
    <p:extLst>
      <p:ext uri="{BB962C8B-B14F-4D97-AF65-F5344CB8AC3E}">
        <p14:creationId xmlns:p14="http://schemas.microsoft.com/office/powerpoint/2010/main" val="247460027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403144"/>
            <a:ext cx="8056563" cy="970677"/>
          </a:xfrm>
        </p:spPr>
        <p:txBody>
          <a:bodyPr/>
          <a:lstStyle/>
          <a:p>
            <a:r>
              <a:rPr lang="en-US" dirty="0"/>
              <a:t>Management and Leadership</a:t>
            </a:r>
          </a:p>
        </p:txBody>
      </p:sp>
      <p:sp>
        <p:nvSpPr>
          <p:cNvPr id="7" name="Text Placeholder 6"/>
          <p:cNvSpPr>
            <a:spLocks noGrp="1"/>
          </p:cNvSpPr>
          <p:nvPr>
            <p:ph type="body" idx="1"/>
          </p:nvPr>
        </p:nvSpPr>
        <p:spPr/>
        <p:txBody>
          <a:bodyPr/>
          <a:lstStyle/>
          <a:p>
            <a:r>
              <a:rPr lang="en-US" b="1" dirty="0"/>
              <a:t>How do management and leadership affect data security?</a:t>
            </a:r>
          </a:p>
        </p:txBody>
      </p:sp>
    </p:spTree>
    <p:extLst>
      <p:ext uri="{BB962C8B-B14F-4D97-AF65-F5344CB8AC3E}">
        <p14:creationId xmlns:p14="http://schemas.microsoft.com/office/powerpoint/2010/main" val="178954479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549275" y="1040524"/>
            <a:ext cx="8415338" cy="4094967"/>
          </a:xfrm>
        </p:spPr>
        <p:txBody>
          <a:bodyPr>
            <a:normAutofit lnSpcReduction="10000"/>
          </a:bodyPr>
          <a:lstStyle/>
          <a:p>
            <a:pPr algn="just"/>
            <a:r>
              <a:rPr lang="en-US" sz="2400" b="1" dirty="0"/>
              <a:t>Management</a:t>
            </a:r>
            <a:r>
              <a:rPr lang="en-US" sz="2400" dirty="0"/>
              <a:t> is the process of achieving objectives using a given set of resources </a:t>
            </a:r>
          </a:p>
          <a:p>
            <a:pPr algn="just"/>
            <a:r>
              <a:rPr lang="en-US" sz="2400" dirty="0"/>
              <a:t>A manager is a member of the organization assigned to marshal and administer resources, coordinate the completion of </a:t>
            </a:r>
            <a:r>
              <a:rPr lang="en-US" sz="2400" b="1" dirty="0"/>
              <a:t>tasks</a:t>
            </a:r>
            <a:r>
              <a:rPr lang="en-US" sz="2400" dirty="0"/>
              <a:t>, and handle the many </a:t>
            </a:r>
            <a:r>
              <a:rPr lang="en-US" sz="2400" b="1" dirty="0"/>
              <a:t>roles</a:t>
            </a:r>
            <a:r>
              <a:rPr lang="en-US" sz="2400" dirty="0"/>
              <a:t> necessary to complete the </a:t>
            </a:r>
            <a:r>
              <a:rPr lang="en-US" sz="2400" b="1" dirty="0"/>
              <a:t>desired objectives</a:t>
            </a:r>
          </a:p>
          <a:p>
            <a:pPr algn="just"/>
            <a:r>
              <a:rPr lang="en-US" sz="2400" dirty="0"/>
              <a:t>Management roles:</a:t>
            </a:r>
          </a:p>
          <a:p>
            <a:pPr lvl="1" algn="just"/>
            <a:r>
              <a:rPr lang="en-US" sz="2200" dirty="0"/>
              <a:t>Informational</a:t>
            </a:r>
          </a:p>
          <a:p>
            <a:pPr lvl="1" algn="just"/>
            <a:r>
              <a:rPr lang="en-US" sz="2200" dirty="0"/>
              <a:t>Interpersonal</a:t>
            </a:r>
          </a:p>
          <a:p>
            <a:pPr lvl="1" algn="just"/>
            <a:r>
              <a:rPr lang="en-US" sz="2200" dirty="0"/>
              <a:t>Decisional</a:t>
            </a:r>
          </a:p>
        </p:txBody>
      </p:sp>
      <p:sp>
        <p:nvSpPr>
          <p:cNvPr id="22530" name="Rectangle 2"/>
          <p:cNvSpPr>
            <a:spLocks noGrp="1" noChangeArrowheads="1"/>
          </p:cNvSpPr>
          <p:nvPr>
            <p:ph type="title"/>
          </p:nvPr>
        </p:nvSpPr>
        <p:spPr>
          <a:xfrm>
            <a:off x="549275" y="107576"/>
            <a:ext cx="8042276" cy="932948"/>
          </a:xfrm>
        </p:spPr>
        <p:txBody>
          <a:bodyPr/>
          <a:lstStyle/>
          <a:p>
            <a:r>
              <a:rPr lang="en-US" sz="3600" dirty="0">
                <a:highlight>
                  <a:srgbClr val="FFFF00"/>
                </a:highlight>
              </a:rPr>
              <a:t>Management and Leadership</a:t>
            </a:r>
          </a:p>
        </p:txBody>
      </p:sp>
    </p:spTree>
    <p:extLst>
      <p:ext uri="{BB962C8B-B14F-4D97-AF65-F5344CB8AC3E}">
        <p14:creationId xmlns:p14="http://schemas.microsoft.com/office/powerpoint/2010/main" val="396666753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253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531">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365125" y="1538818"/>
            <a:ext cx="8415338" cy="4094967"/>
          </a:xfrm>
        </p:spPr>
        <p:txBody>
          <a:bodyPr>
            <a:normAutofit fontScale="92500" lnSpcReduction="20000"/>
          </a:bodyPr>
          <a:lstStyle/>
          <a:p>
            <a:pPr algn="just"/>
            <a:r>
              <a:rPr lang="en-US" sz="2400" dirty="0"/>
              <a:t>A </a:t>
            </a:r>
            <a:r>
              <a:rPr lang="en-US" sz="2400" b="1" dirty="0"/>
              <a:t>leader</a:t>
            </a:r>
            <a:r>
              <a:rPr lang="en-US" sz="2400" dirty="0"/>
              <a:t> influences employees so that they are willing to accomplish objectives, and is expected to </a:t>
            </a:r>
            <a:r>
              <a:rPr lang="en-US" sz="2200" dirty="0"/>
              <a:t>lead by example and demonstrate </a:t>
            </a:r>
            <a:r>
              <a:rPr lang="en-US" sz="2200" b="1" dirty="0"/>
              <a:t>personal traits that </a:t>
            </a:r>
            <a:r>
              <a:rPr lang="en-US" sz="2200" b="1" dirty="0" err="1"/>
              <a:t>instil</a:t>
            </a:r>
            <a:r>
              <a:rPr lang="en-US" sz="2200" b="1" dirty="0"/>
              <a:t> a desire </a:t>
            </a:r>
            <a:r>
              <a:rPr lang="en-US" sz="2200" dirty="0"/>
              <a:t>in others to follow </a:t>
            </a:r>
          </a:p>
          <a:p>
            <a:pPr algn="just"/>
            <a:r>
              <a:rPr lang="en-US" sz="2400" dirty="0"/>
              <a:t>By comparison, </a:t>
            </a:r>
            <a:r>
              <a:rPr lang="en-US" sz="2400" b="1" dirty="0"/>
              <a:t>a manager administers </a:t>
            </a:r>
            <a:r>
              <a:rPr lang="en-US" sz="2400" dirty="0"/>
              <a:t>the resources of the organization—creates budgets, authorizes expenditures, and recruits, hires, evaluates, and terminates employees</a:t>
            </a:r>
          </a:p>
          <a:p>
            <a:pPr algn="just"/>
            <a:r>
              <a:rPr lang="en-US" sz="2400" b="1" dirty="0"/>
              <a:t>Leaders </a:t>
            </a:r>
            <a:r>
              <a:rPr lang="en-US" sz="2400" dirty="0"/>
              <a:t>do not always perform a managerial function, and managers are often assigned roles in which they are not responsible for personnel</a:t>
            </a:r>
          </a:p>
          <a:p>
            <a:pPr algn="just"/>
            <a:r>
              <a:rPr lang="en-US" sz="2400" b="1" i="1" dirty="0"/>
              <a:t>Effective</a:t>
            </a:r>
            <a:r>
              <a:rPr lang="en-US" sz="2400" b="1" dirty="0"/>
              <a:t> managers can be effective leaders</a:t>
            </a:r>
          </a:p>
        </p:txBody>
      </p:sp>
      <p:sp>
        <p:nvSpPr>
          <p:cNvPr id="24578" name="Rectangle 2"/>
          <p:cNvSpPr>
            <a:spLocks noGrp="1" noChangeArrowheads="1"/>
          </p:cNvSpPr>
          <p:nvPr>
            <p:ph type="title"/>
          </p:nvPr>
        </p:nvSpPr>
        <p:spPr/>
        <p:txBody>
          <a:bodyPr/>
          <a:lstStyle/>
          <a:p>
            <a:r>
              <a:rPr lang="en-US" dirty="0"/>
              <a:t>The Difference Between Leadership and Management</a:t>
            </a:r>
          </a:p>
        </p:txBody>
      </p:sp>
    </p:spTree>
    <p:extLst>
      <p:ext uri="{BB962C8B-B14F-4D97-AF65-F5344CB8AC3E}">
        <p14:creationId xmlns:p14="http://schemas.microsoft.com/office/powerpoint/2010/main" val="5454952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549275" y="107576"/>
            <a:ext cx="8042276" cy="854121"/>
          </a:xfrm>
        </p:spPr>
        <p:txBody>
          <a:bodyPr/>
          <a:lstStyle/>
          <a:p>
            <a:r>
              <a:rPr lang="en-US" sz="4000" dirty="0">
                <a:highlight>
                  <a:srgbClr val="FFFF00"/>
                </a:highlight>
              </a:rPr>
              <a:t>Management Characteristics </a:t>
            </a:r>
          </a:p>
        </p:txBody>
      </p:sp>
      <p:sp>
        <p:nvSpPr>
          <p:cNvPr id="10" name="Rectangle 3"/>
          <p:cNvSpPr txBox="1">
            <a:spLocks noChangeArrowheads="1"/>
          </p:cNvSpPr>
          <p:nvPr/>
        </p:nvSpPr>
        <p:spPr>
          <a:xfrm>
            <a:off x="720725" y="1157368"/>
            <a:ext cx="8423275" cy="350865"/>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dirty="0"/>
              <a:t>Two basic approaches to management are: </a:t>
            </a:r>
          </a:p>
        </p:txBody>
      </p:sp>
      <p:sp>
        <p:nvSpPr>
          <p:cNvPr id="11" name="Rectangle 3"/>
          <p:cNvSpPr txBox="1">
            <a:spLocks noChangeArrowheads="1"/>
          </p:cNvSpPr>
          <p:nvPr/>
        </p:nvSpPr>
        <p:spPr>
          <a:xfrm>
            <a:off x="563562" y="1698476"/>
            <a:ext cx="4211638" cy="3293209"/>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lgn="just" fontAlgn="auto">
              <a:spcAft>
                <a:spcPts val="0"/>
              </a:spcAft>
            </a:pPr>
            <a:r>
              <a:rPr lang="en-US" b="1" dirty="0"/>
              <a:t>Traditional management </a:t>
            </a:r>
            <a:r>
              <a:rPr lang="en-US" sz="2000" dirty="0"/>
              <a:t>theory uses the core principles of </a:t>
            </a:r>
            <a:r>
              <a:rPr lang="en-US" sz="2000" b="1" dirty="0"/>
              <a:t>Planning, Organizing, Staffing, Directing, and Controlling </a:t>
            </a:r>
            <a:r>
              <a:rPr lang="en-US" sz="2000" dirty="0"/>
              <a:t>(POSDC) </a:t>
            </a:r>
            <a:br>
              <a:rPr lang="en-US" sz="2000" dirty="0"/>
            </a:br>
            <a:endParaRPr lang="en-US" sz="2000" dirty="0"/>
          </a:p>
          <a:p>
            <a:pPr lvl="1" fontAlgn="auto">
              <a:spcAft>
                <a:spcPts val="0"/>
              </a:spcAft>
            </a:pPr>
            <a:r>
              <a:rPr lang="en-US" sz="2000" b="1" dirty="0"/>
              <a:t>Popular management </a:t>
            </a:r>
            <a:r>
              <a:rPr lang="en-US" sz="2000" dirty="0"/>
              <a:t>theory categorizes the principles of management into </a:t>
            </a:r>
            <a:r>
              <a:rPr lang="en-US" sz="2000" b="1" dirty="0"/>
              <a:t>Planning, Organizing, Leading, and Controlling</a:t>
            </a:r>
            <a:r>
              <a:rPr lang="en-US" sz="2000" dirty="0"/>
              <a:t> (POLC) </a:t>
            </a:r>
          </a:p>
        </p:txBody>
      </p:sp>
      <p:grpSp>
        <p:nvGrpSpPr>
          <p:cNvPr id="4" name="Group 3"/>
          <p:cNvGrpSpPr/>
          <p:nvPr/>
        </p:nvGrpSpPr>
        <p:grpSpPr>
          <a:xfrm>
            <a:off x="4775200" y="1669045"/>
            <a:ext cx="4216400" cy="4265515"/>
            <a:chOff x="4775200" y="1669045"/>
            <a:chExt cx="4216400" cy="4265515"/>
          </a:xfrm>
        </p:grpSpPr>
        <p:pic>
          <p:nvPicPr>
            <p:cNvPr id="2" name="Picture 1" descr="A diagram shows the components of the planning-controlling link. The components are as follow: Planning: Goals, Objectives, Strategies, Plans. Organizing: Structure, Human Resources, Human Management. Leading: Motivation, Leadership, Communication, Individual and Group Behavior. Controlling: Standards, Measurements, Comparisons, Action."/>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775200" y="1669045"/>
              <a:ext cx="4216400" cy="4159912"/>
            </a:xfrm>
            <a:prstGeom prst="rect">
              <a:avLst/>
            </a:prstGeom>
          </p:spPr>
        </p:pic>
        <p:sp>
          <p:nvSpPr>
            <p:cNvPr id="3" name="TextBox 2"/>
            <p:cNvSpPr txBox="1"/>
            <p:nvPr/>
          </p:nvSpPr>
          <p:spPr>
            <a:xfrm>
              <a:off x="4775200" y="5565228"/>
              <a:ext cx="91615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34241106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204951" y="307021"/>
            <a:ext cx="8655269" cy="6400049"/>
            <a:chOff x="204951" y="307021"/>
            <a:chExt cx="8655269" cy="6400049"/>
          </a:xfrm>
        </p:grpSpPr>
        <p:pic>
          <p:nvPicPr>
            <p:cNvPr id="2" name="Picture 1" descr="A flowchart shows the different stages in the control process. 1. Compare actual performance with standard. 2. Is standard being attained? 3. if Yes, continue process and measure actual performance. 4. If No, Is variance acceptable? 4 a. If Yes: continue process and measure actual performance. 4 b. If No, Is standard acceptable? 4 c. If Yes, identify cause of variation; Correct performance and measure actual performance. 4 d. If No: Revise standard. 5. Standard of performance. Measure actual performance and standard of performance lead back to compare actual performance with standard.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4951" y="307021"/>
              <a:ext cx="8655269" cy="6337328"/>
            </a:xfrm>
            <a:prstGeom prst="rect">
              <a:avLst/>
            </a:prstGeom>
          </p:spPr>
        </p:pic>
        <p:sp>
          <p:nvSpPr>
            <p:cNvPr id="4" name="TextBox 3"/>
            <p:cNvSpPr txBox="1"/>
            <p:nvPr/>
          </p:nvSpPr>
          <p:spPr>
            <a:xfrm>
              <a:off x="204951" y="6337738"/>
              <a:ext cx="148195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9359030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65125" y="1538818"/>
            <a:ext cx="8415338" cy="3821458"/>
          </a:xfrm>
        </p:spPr>
        <p:txBody>
          <a:bodyPr>
            <a:normAutofit fontScale="92500"/>
          </a:bodyPr>
          <a:lstStyle/>
          <a:p>
            <a:pPr algn="just"/>
            <a:r>
              <a:rPr lang="en-US" sz="2400" b="1" dirty="0"/>
              <a:t>Governance</a:t>
            </a:r>
            <a:r>
              <a:rPr lang="en-US" sz="2400" dirty="0"/>
              <a:t> is “the set of </a:t>
            </a:r>
            <a:r>
              <a:rPr lang="en-US" sz="2400" b="1" dirty="0"/>
              <a:t>responsibilities and practices </a:t>
            </a:r>
            <a:r>
              <a:rPr lang="en-US" sz="2400" dirty="0"/>
              <a:t>exercised by the board and executive management with the goal of providing </a:t>
            </a:r>
            <a:r>
              <a:rPr lang="en-US" sz="2400" b="1" dirty="0"/>
              <a:t>strategic direction</a:t>
            </a:r>
            <a:r>
              <a:rPr lang="en-US" sz="2400" dirty="0"/>
              <a:t>, ensuring that </a:t>
            </a:r>
            <a:r>
              <a:rPr lang="en-US" sz="2400" b="1" dirty="0"/>
              <a:t>objectives</a:t>
            </a:r>
            <a:r>
              <a:rPr lang="en-US" sz="2400" dirty="0"/>
              <a:t> are achieved, ascertaining that </a:t>
            </a:r>
            <a:r>
              <a:rPr lang="en-US" sz="2400" b="1" dirty="0"/>
              <a:t>risks</a:t>
            </a:r>
            <a:r>
              <a:rPr lang="en-US" sz="2400" dirty="0"/>
              <a:t> are managed appropriately, and verifying that the </a:t>
            </a:r>
            <a:r>
              <a:rPr lang="en-US" sz="2400" b="1" dirty="0"/>
              <a:t>enterprise’s</a:t>
            </a:r>
            <a:r>
              <a:rPr lang="en-US" sz="2400" dirty="0"/>
              <a:t> resources are used responsibly”</a:t>
            </a:r>
          </a:p>
          <a:p>
            <a:pPr algn="just"/>
            <a:r>
              <a:rPr lang="en-US" sz="2400" dirty="0"/>
              <a:t>Governance emphasizes escalating the </a:t>
            </a:r>
            <a:r>
              <a:rPr lang="en-US" sz="2400" b="1" dirty="0"/>
              <a:t>importance of InfoSec</a:t>
            </a:r>
            <a:r>
              <a:rPr lang="en-US" sz="2400" dirty="0"/>
              <a:t> to the uppermost levels of the organization and providing it with an appropriate level of management</a:t>
            </a:r>
          </a:p>
        </p:txBody>
      </p:sp>
      <p:sp>
        <p:nvSpPr>
          <p:cNvPr id="2" name="Title 1"/>
          <p:cNvSpPr>
            <a:spLocks noGrp="1"/>
          </p:cNvSpPr>
          <p:nvPr>
            <p:ph type="title"/>
          </p:nvPr>
        </p:nvSpPr>
        <p:spPr>
          <a:xfrm>
            <a:off x="549275" y="107576"/>
            <a:ext cx="8042276" cy="806824"/>
          </a:xfrm>
        </p:spPr>
        <p:txBody>
          <a:bodyPr/>
          <a:lstStyle/>
          <a:p>
            <a:r>
              <a:rPr lang="en-US" dirty="0">
                <a:highlight>
                  <a:srgbClr val="FFFF00"/>
                </a:highlight>
              </a:rPr>
              <a:t>Governance</a:t>
            </a:r>
          </a:p>
        </p:txBody>
      </p:sp>
    </p:spTree>
    <p:extLst>
      <p:ext uri="{BB962C8B-B14F-4D97-AF65-F5344CB8AC3E}">
        <p14:creationId xmlns:p14="http://schemas.microsoft.com/office/powerpoint/2010/main" val="70121055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idx="1"/>
          </p:nvPr>
        </p:nvSpPr>
        <p:spPr>
          <a:xfrm>
            <a:off x="851337" y="1229709"/>
            <a:ext cx="7929125" cy="4146331"/>
          </a:xfrm>
        </p:spPr>
        <p:txBody>
          <a:bodyPr>
            <a:normAutofit/>
          </a:bodyPr>
          <a:lstStyle/>
          <a:p>
            <a:pPr marL="0" indent="0">
              <a:buNone/>
            </a:pPr>
            <a:r>
              <a:rPr lang="en-US" sz="2400" dirty="0"/>
              <a:t>Step 1: Recognize and Define the Problem</a:t>
            </a:r>
          </a:p>
          <a:p>
            <a:pPr marL="0" indent="0">
              <a:buNone/>
            </a:pPr>
            <a:r>
              <a:rPr lang="en-US" sz="2400" dirty="0"/>
              <a:t>Step 2: Gather Facts and Make Assumptions</a:t>
            </a:r>
          </a:p>
          <a:p>
            <a:pPr marL="0" indent="0">
              <a:buNone/>
            </a:pPr>
            <a:r>
              <a:rPr lang="en-US" sz="2400" dirty="0"/>
              <a:t>Step 3: Develop Possible Solutions</a:t>
            </a:r>
          </a:p>
          <a:p>
            <a:pPr marL="0" indent="0">
              <a:buNone/>
            </a:pPr>
            <a:r>
              <a:rPr lang="en-US" sz="2400" dirty="0"/>
              <a:t>Step 4: Analyze and Compare Possible Solutions (Feasibility Analyses)</a:t>
            </a:r>
          </a:p>
          <a:p>
            <a:pPr marL="0" indent="0">
              <a:buNone/>
            </a:pPr>
            <a:r>
              <a:rPr lang="en-US" sz="2400" dirty="0"/>
              <a:t>Step 5: Select, Implement, and Evaluate a Solution </a:t>
            </a:r>
          </a:p>
        </p:txBody>
      </p:sp>
      <p:sp>
        <p:nvSpPr>
          <p:cNvPr id="34818" name="Rectangle 2"/>
          <p:cNvSpPr>
            <a:spLocks noGrp="1" noChangeArrowheads="1"/>
          </p:cNvSpPr>
          <p:nvPr>
            <p:ph type="title"/>
          </p:nvPr>
        </p:nvSpPr>
        <p:spPr>
          <a:xfrm>
            <a:off x="549275" y="107576"/>
            <a:ext cx="8042276" cy="822590"/>
          </a:xfrm>
        </p:spPr>
        <p:txBody>
          <a:bodyPr/>
          <a:lstStyle/>
          <a:p>
            <a:r>
              <a:rPr lang="en-US" dirty="0"/>
              <a:t>Solving Problems</a:t>
            </a:r>
          </a:p>
        </p:txBody>
      </p:sp>
    </p:spTree>
    <p:extLst>
      <p:ext uri="{BB962C8B-B14F-4D97-AF65-F5344CB8AC3E}">
        <p14:creationId xmlns:p14="http://schemas.microsoft.com/office/powerpoint/2010/main" val="360768454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050447"/>
            <a:ext cx="8264525" cy="732508"/>
          </a:xfrm>
        </p:spPr>
        <p:txBody>
          <a:bodyPr/>
          <a:lstStyle/>
          <a:p>
            <a:r>
              <a:rPr lang="en-US" dirty="0"/>
              <a:t>Principles of Information Security Management</a:t>
            </a:r>
          </a:p>
        </p:txBody>
      </p:sp>
      <p:sp>
        <p:nvSpPr>
          <p:cNvPr id="7" name="Text Placeholder 6"/>
          <p:cNvSpPr>
            <a:spLocks noGrp="1"/>
          </p:cNvSpPr>
          <p:nvPr>
            <p:ph type="body" idx="1"/>
          </p:nvPr>
        </p:nvSpPr>
        <p:spPr/>
        <p:txBody>
          <a:bodyPr/>
          <a:lstStyle/>
          <a:p>
            <a:r>
              <a:rPr lang="en-US" dirty="0"/>
              <a:t>Understanding of the 6 principles</a:t>
            </a:r>
          </a:p>
        </p:txBody>
      </p:sp>
    </p:spTree>
    <p:extLst>
      <p:ext uri="{BB962C8B-B14F-4D97-AF65-F5344CB8AC3E}">
        <p14:creationId xmlns:p14="http://schemas.microsoft.com/office/powerpoint/2010/main" val="15870733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3"/>
          <p:cNvSpPr>
            <a:spLocks noGrp="1" noChangeArrowheads="1"/>
          </p:cNvSpPr>
          <p:nvPr>
            <p:ph idx="1"/>
          </p:nvPr>
        </p:nvSpPr>
        <p:spPr>
          <a:xfrm>
            <a:off x="365125" y="1538817"/>
            <a:ext cx="8415338" cy="3726865"/>
          </a:xfrm>
        </p:spPr>
        <p:txBody>
          <a:bodyPr>
            <a:normAutofit/>
          </a:bodyPr>
          <a:lstStyle/>
          <a:p>
            <a:r>
              <a:rPr lang="en-US" sz="2400" dirty="0"/>
              <a:t>The unique functions of information security management are known as the six Ps:</a:t>
            </a:r>
          </a:p>
          <a:p>
            <a:pPr lvl="1"/>
            <a:r>
              <a:rPr lang="en-US" sz="2000" dirty="0"/>
              <a:t>Planning</a:t>
            </a:r>
          </a:p>
          <a:p>
            <a:pPr lvl="1"/>
            <a:r>
              <a:rPr lang="en-US" sz="2000" dirty="0"/>
              <a:t>Policy</a:t>
            </a:r>
          </a:p>
          <a:p>
            <a:pPr lvl="1"/>
            <a:r>
              <a:rPr lang="en-US" sz="2000" dirty="0"/>
              <a:t>Programs</a:t>
            </a:r>
          </a:p>
          <a:p>
            <a:pPr lvl="1"/>
            <a:r>
              <a:rPr lang="en-US" sz="2000" dirty="0"/>
              <a:t>Protection</a:t>
            </a:r>
          </a:p>
          <a:p>
            <a:pPr lvl="1"/>
            <a:r>
              <a:rPr lang="en-US" sz="2000" dirty="0"/>
              <a:t>People</a:t>
            </a:r>
          </a:p>
          <a:p>
            <a:pPr lvl="1"/>
            <a:r>
              <a:rPr lang="en-US" sz="2000" dirty="0"/>
              <a:t>Project management</a:t>
            </a:r>
          </a:p>
        </p:txBody>
      </p:sp>
      <p:sp>
        <p:nvSpPr>
          <p:cNvPr id="35842" name="Rectangle 2"/>
          <p:cNvSpPr>
            <a:spLocks noGrp="1" noChangeArrowheads="1"/>
          </p:cNvSpPr>
          <p:nvPr>
            <p:ph type="title"/>
          </p:nvPr>
        </p:nvSpPr>
        <p:spPr/>
        <p:txBody>
          <a:bodyPr/>
          <a:lstStyle/>
          <a:p>
            <a:r>
              <a:rPr lang="en-US" dirty="0">
                <a:highlight>
                  <a:srgbClr val="FFFF00"/>
                </a:highlight>
              </a:rPr>
              <a:t>Principles of Information Security Management</a:t>
            </a:r>
          </a:p>
        </p:txBody>
      </p:sp>
    </p:spTree>
    <p:extLst>
      <p:ext uri="{BB962C8B-B14F-4D97-AF65-F5344CB8AC3E}">
        <p14:creationId xmlns:p14="http://schemas.microsoft.com/office/powerpoint/2010/main" val="12548158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584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58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idx="1"/>
          </p:nvPr>
        </p:nvSpPr>
        <p:spPr>
          <a:xfrm>
            <a:off x="365125" y="1538818"/>
            <a:ext cx="8415338" cy="3222368"/>
          </a:xfrm>
        </p:spPr>
        <p:txBody>
          <a:bodyPr>
            <a:normAutofit/>
          </a:bodyPr>
          <a:lstStyle/>
          <a:p>
            <a:pPr algn="just"/>
            <a:r>
              <a:rPr lang="en-US" sz="2400" b="1" dirty="0"/>
              <a:t>Policy</a:t>
            </a:r>
            <a:r>
              <a:rPr lang="en-US" sz="2400" dirty="0"/>
              <a:t> is “a set of organizational guidelines that dictate certain behavior within the organization” </a:t>
            </a:r>
          </a:p>
          <a:p>
            <a:pPr algn="just"/>
            <a:r>
              <a:rPr lang="en-US" sz="2400" dirty="0"/>
              <a:t>In </a:t>
            </a:r>
            <a:r>
              <a:rPr lang="en-US" sz="2400" b="1" dirty="0"/>
              <a:t>InfoSec</a:t>
            </a:r>
            <a:r>
              <a:rPr lang="en-US" sz="2400" dirty="0"/>
              <a:t>, there are three general categories of policy: </a:t>
            </a:r>
          </a:p>
          <a:p>
            <a:pPr lvl="1" algn="just"/>
            <a:r>
              <a:rPr lang="en-US" sz="2000" dirty="0"/>
              <a:t>Enterprise information security policy (EISP)</a:t>
            </a:r>
          </a:p>
          <a:p>
            <a:pPr lvl="1" algn="just"/>
            <a:r>
              <a:rPr lang="en-US" sz="2000" dirty="0"/>
              <a:t>Issue-specific security policy (ISSP) </a:t>
            </a:r>
          </a:p>
          <a:p>
            <a:pPr lvl="1" algn="just"/>
            <a:r>
              <a:rPr lang="en-US" sz="2000" dirty="0"/>
              <a:t>System-specific policies (SysSPs) </a:t>
            </a:r>
          </a:p>
        </p:txBody>
      </p:sp>
      <p:sp>
        <p:nvSpPr>
          <p:cNvPr id="38914" name="Rectangle 2"/>
          <p:cNvSpPr>
            <a:spLocks noGrp="1" noChangeArrowheads="1"/>
          </p:cNvSpPr>
          <p:nvPr>
            <p:ph type="title"/>
          </p:nvPr>
        </p:nvSpPr>
        <p:spPr>
          <a:xfrm>
            <a:off x="549275" y="107576"/>
            <a:ext cx="8042276" cy="759527"/>
          </a:xfrm>
        </p:spPr>
        <p:txBody>
          <a:bodyPr/>
          <a:lstStyle/>
          <a:p>
            <a:r>
              <a:rPr lang="en-US" dirty="0">
                <a:highlight>
                  <a:srgbClr val="FFFF00"/>
                </a:highlight>
              </a:rPr>
              <a:t>Policy</a:t>
            </a:r>
          </a:p>
        </p:txBody>
      </p:sp>
    </p:spTree>
    <p:extLst>
      <p:ext uri="{BB962C8B-B14F-4D97-AF65-F5344CB8AC3E}">
        <p14:creationId xmlns:p14="http://schemas.microsoft.com/office/powerpoint/2010/main" val="256996486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idx="1"/>
          </p:nvPr>
        </p:nvSpPr>
        <p:spPr>
          <a:xfrm>
            <a:off x="365125" y="1538817"/>
            <a:ext cx="8415338" cy="3269665"/>
          </a:xfrm>
        </p:spPr>
        <p:txBody>
          <a:bodyPr>
            <a:normAutofit/>
          </a:bodyPr>
          <a:lstStyle/>
          <a:p>
            <a:pPr algn="just"/>
            <a:r>
              <a:rPr lang="en-US" sz="2400" b="1" dirty="0"/>
              <a:t>InfoSec operations </a:t>
            </a:r>
            <a:r>
              <a:rPr lang="en-US" sz="2400" dirty="0"/>
              <a:t>are specifically managed as separate entities</a:t>
            </a:r>
          </a:p>
          <a:p>
            <a:pPr algn="just"/>
            <a:r>
              <a:rPr lang="en-US" sz="2400" dirty="0"/>
              <a:t>A </a:t>
            </a:r>
            <a:r>
              <a:rPr lang="en-US" sz="2400" b="1" dirty="0"/>
              <a:t>Security Education Training and Awareness </a:t>
            </a:r>
            <a:r>
              <a:rPr lang="en-US" sz="2400" dirty="0"/>
              <a:t>(SETA) program is one such entity </a:t>
            </a:r>
          </a:p>
          <a:p>
            <a:pPr algn="just"/>
            <a:r>
              <a:rPr lang="en-US" sz="2400" dirty="0"/>
              <a:t>Other programs that may emerge include a </a:t>
            </a:r>
            <a:r>
              <a:rPr lang="en-US" sz="2400" b="1" dirty="0"/>
              <a:t>physical security program</a:t>
            </a:r>
            <a:r>
              <a:rPr lang="en-US" sz="2400" dirty="0"/>
              <a:t>, complete with fire, physical access, gates, guards, and so on </a:t>
            </a:r>
          </a:p>
        </p:txBody>
      </p:sp>
      <p:sp>
        <p:nvSpPr>
          <p:cNvPr id="39938" name="Rectangle 2"/>
          <p:cNvSpPr>
            <a:spLocks noGrp="1" noChangeArrowheads="1"/>
          </p:cNvSpPr>
          <p:nvPr>
            <p:ph type="title"/>
          </p:nvPr>
        </p:nvSpPr>
        <p:spPr/>
        <p:txBody>
          <a:bodyPr/>
          <a:lstStyle/>
          <a:p>
            <a:r>
              <a:rPr lang="en-US" dirty="0">
                <a:highlight>
                  <a:srgbClr val="FFFF00"/>
                </a:highlight>
              </a:rPr>
              <a:t>Programs</a:t>
            </a:r>
          </a:p>
        </p:txBody>
      </p:sp>
    </p:spTree>
    <p:extLst>
      <p:ext uri="{BB962C8B-B14F-4D97-AF65-F5344CB8AC3E}">
        <p14:creationId xmlns:p14="http://schemas.microsoft.com/office/powerpoint/2010/main" val="135006604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idx="1"/>
          </p:nvPr>
        </p:nvSpPr>
        <p:spPr>
          <a:xfrm>
            <a:off x="365125" y="1538817"/>
            <a:ext cx="8415338" cy="3206603"/>
          </a:xfrm>
        </p:spPr>
        <p:txBody>
          <a:bodyPr>
            <a:normAutofit/>
          </a:bodyPr>
          <a:lstStyle/>
          <a:p>
            <a:pPr algn="just"/>
            <a:r>
              <a:rPr lang="en-US" sz="2400" dirty="0"/>
              <a:t>The </a:t>
            </a:r>
            <a:r>
              <a:rPr lang="en-US" sz="2400" b="1" dirty="0"/>
              <a:t>protection function </a:t>
            </a:r>
            <a:r>
              <a:rPr lang="en-US" sz="2400" dirty="0"/>
              <a:t>is executed via a set of </a:t>
            </a:r>
            <a:r>
              <a:rPr lang="en-US" sz="2400" b="1" dirty="0"/>
              <a:t>risk management</a:t>
            </a:r>
            <a:r>
              <a:rPr lang="en-US" sz="2400" dirty="0"/>
              <a:t> activities, including </a:t>
            </a:r>
            <a:r>
              <a:rPr lang="en-US" sz="2400" b="1" dirty="0"/>
              <a:t>risk assessment </a:t>
            </a:r>
            <a:r>
              <a:rPr lang="en-US" sz="2400" dirty="0"/>
              <a:t>and control, as well as protection mechanisms, technologies, and tools </a:t>
            </a:r>
          </a:p>
          <a:p>
            <a:pPr algn="just"/>
            <a:r>
              <a:rPr lang="en-US" sz="2400" dirty="0"/>
              <a:t>Each of these mechanisms represents some aspect of the </a:t>
            </a:r>
            <a:r>
              <a:rPr lang="en-US" sz="2400" b="1" dirty="0"/>
              <a:t>management of specific controls </a:t>
            </a:r>
            <a:r>
              <a:rPr lang="en-US" sz="2400" dirty="0"/>
              <a:t>in the overall information security plan</a:t>
            </a:r>
          </a:p>
        </p:txBody>
      </p:sp>
      <p:sp>
        <p:nvSpPr>
          <p:cNvPr id="40962" name="Rectangle 2"/>
          <p:cNvSpPr>
            <a:spLocks noGrp="1" noChangeArrowheads="1"/>
          </p:cNvSpPr>
          <p:nvPr>
            <p:ph type="title"/>
          </p:nvPr>
        </p:nvSpPr>
        <p:spPr/>
        <p:txBody>
          <a:bodyPr/>
          <a:lstStyle/>
          <a:p>
            <a:r>
              <a:rPr lang="en-US" dirty="0">
                <a:highlight>
                  <a:srgbClr val="FFFF00"/>
                </a:highlight>
              </a:rPr>
              <a:t>Protection</a:t>
            </a:r>
          </a:p>
        </p:txBody>
      </p:sp>
    </p:spTree>
    <p:extLst>
      <p:ext uri="{BB962C8B-B14F-4D97-AF65-F5344CB8AC3E}">
        <p14:creationId xmlns:p14="http://schemas.microsoft.com/office/powerpoint/2010/main" val="152830219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365125" y="1538818"/>
            <a:ext cx="8415338" cy="2985885"/>
          </a:xfrm>
        </p:spPr>
        <p:txBody>
          <a:bodyPr>
            <a:normAutofit/>
          </a:bodyPr>
          <a:lstStyle/>
          <a:p>
            <a:pPr algn="just"/>
            <a:r>
              <a:rPr lang="en-US" sz="2400" b="1" dirty="0"/>
              <a:t>People</a:t>
            </a:r>
            <a:r>
              <a:rPr lang="en-US" sz="2400" dirty="0"/>
              <a:t> are the most critical link in the information security program </a:t>
            </a:r>
          </a:p>
          <a:p>
            <a:pPr algn="just"/>
            <a:r>
              <a:rPr lang="en-US" sz="2400" dirty="0"/>
              <a:t>This area of InfoSec includes </a:t>
            </a:r>
            <a:r>
              <a:rPr lang="en-US" sz="2400" b="1" dirty="0"/>
              <a:t>security personnel </a:t>
            </a:r>
            <a:r>
              <a:rPr lang="en-US" sz="2400" dirty="0"/>
              <a:t>and the </a:t>
            </a:r>
            <a:r>
              <a:rPr lang="en-US" sz="2400" b="1" dirty="0"/>
              <a:t>security of personnel</a:t>
            </a:r>
            <a:r>
              <a:rPr lang="en-US" sz="2400" dirty="0"/>
              <a:t>, as well as aspects of the SETA program mentioned earlier</a:t>
            </a:r>
          </a:p>
        </p:txBody>
      </p:sp>
      <p:sp>
        <p:nvSpPr>
          <p:cNvPr id="41986" name="Rectangle 2"/>
          <p:cNvSpPr>
            <a:spLocks noGrp="1" noChangeArrowheads="1"/>
          </p:cNvSpPr>
          <p:nvPr>
            <p:ph type="title"/>
          </p:nvPr>
        </p:nvSpPr>
        <p:spPr/>
        <p:txBody>
          <a:bodyPr/>
          <a:lstStyle/>
          <a:p>
            <a:r>
              <a:rPr lang="en-US" dirty="0"/>
              <a:t>People</a:t>
            </a:r>
          </a:p>
        </p:txBody>
      </p:sp>
    </p:spTree>
    <p:extLst>
      <p:ext uri="{BB962C8B-B14F-4D97-AF65-F5344CB8AC3E}">
        <p14:creationId xmlns:p14="http://schemas.microsoft.com/office/powerpoint/2010/main" val="101276007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365125" y="1198180"/>
            <a:ext cx="8415338" cy="4067504"/>
          </a:xfrm>
        </p:spPr>
        <p:txBody>
          <a:bodyPr/>
          <a:lstStyle/>
          <a:p>
            <a:pPr algn="just"/>
            <a:r>
              <a:rPr lang="en-US" dirty="0"/>
              <a:t>The final component is the application of thorough </a:t>
            </a:r>
            <a:r>
              <a:rPr lang="en-US" b="1" dirty="0"/>
              <a:t>project management </a:t>
            </a:r>
            <a:r>
              <a:rPr lang="en-US" dirty="0"/>
              <a:t>discipline to all elements of the information security program </a:t>
            </a:r>
          </a:p>
          <a:p>
            <a:pPr algn="just"/>
            <a:r>
              <a:rPr lang="en-US" b="1" dirty="0"/>
              <a:t>Project management </a:t>
            </a:r>
            <a:r>
              <a:rPr lang="en-US" dirty="0"/>
              <a:t>involves identifying and controlling the resources applied to the project, as well as </a:t>
            </a:r>
            <a:r>
              <a:rPr lang="en-US" b="1" dirty="0"/>
              <a:t>measuring progress </a:t>
            </a:r>
            <a:r>
              <a:rPr lang="en-US" dirty="0"/>
              <a:t>and adjusting the process as progress is made toward the goal</a:t>
            </a:r>
          </a:p>
          <a:p>
            <a:pPr algn="just"/>
            <a:br>
              <a:rPr lang="en-US" dirty="0"/>
            </a:br>
            <a:endParaRPr lang="en-US" dirty="0"/>
          </a:p>
        </p:txBody>
      </p:sp>
      <p:sp>
        <p:nvSpPr>
          <p:cNvPr id="43010" name="Rectangle 2"/>
          <p:cNvSpPr>
            <a:spLocks noGrp="1" noChangeArrowheads="1"/>
          </p:cNvSpPr>
          <p:nvPr>
            <p:ph type="title"/>
          </p:nvPr>
        </p:nvSpPr>
        <p:spPr>
          <a:xfrm>
            <a:off x="549275" y="107576"/>
            <a:ext cx="8042276" cy="869886"/>
          </a:xfrm>
        </p:spPr>
        <p:txBody>
          <a:bodyPr/>
          <a:lstStyle/>
          <a:p>
            <a:r>
              <a:rPr lang="en-US" dirty="0"/>
              <a:t>Projects</a:t>
            </a:r>
          </a:p>
        </p:txBody>
      </p:sp>
    </p:spTree>
    <p:extLst>
      <p:ext uri="{BB962C8B-B14F-4D97-AF65-F5344CB8AC3E}">
        <p14:creationId xmlns:p14="http://schemas.microsoft.com/office/powerpoint/2010/main" val="348784068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5"/>
          <p:cNvSpPr>
            <a:spLocks noGrp="1" noChangeArrowheads="1"/>
          </p:cNvSpPr>
          <p:nvPr>
            <p:ph idx="1"/>
          </p:nvPr>
        </p:nvSpPr>
        <p:spPr>
          <a:xfrm>
            <a:off x="549275" y="1079939"/>
            <a:ext cx="8042276" cy="4343400"/>
          </a:xfrm>
        </p:spPr>
        <p:txBody>
          <a:bodyPr/>
          <a:lstStyle/>
          <a:p>
            <a:pPr algn="just"/>
            <a:r>
              <a:rPr lang="en-US" b="1" dirty="0"/>
              <a:t>Information security </a:t>
            </a:r>
            <a:r>
              <a:rPr lang="en-US" dirty="0"/>
              <a:t>is a process, not a project, however, each element of an information security program must be </a:t>
            </a:r>
            <a:r>
              <a:rPr lang="en-US" b="1" dirty="0"/>
              <a:t>managed as a project</a:t>
            </a:r>
            <a:r>
              <a:rPr lang="en-US" dirty="0"/>
              <a:t>, even if the overall program is </a:t>
            </a:r>
            <a:r>
              <a:rPr lang="en-US" b="1" dirty="0"/>
              <a:t>perpetually</a:t>
            </a:r>
            <a:r>
              <a:rPr lang="en-US" dirty="0"/>
              <a:t> ongoing</a:t>
            </a:r>
          </a:p>
          <a:p>
            <a:pPr algn="just"/>
            <a:r>
              <a:rPr lang="en-US" b="1" dirty="0"/>
              <a:t>How can information security be both a process and a project? </a:t>
            </a:r>
            <a:r>
              <a:rPr lang="en-US" dirty="0"/>
              <a:t>It is, in fact, a continuous series, or chain, of projects</a:t>
            </a:r>
          </a:p>
          <a:p>
            <a:pPr algn="just"/>
            <a:r>
              <a:rPr lang="en-US" dirty="0"/>
              <a:t>Some aspects of information security are not </a:t>
            </a:r>
            <a:r>
              <a:rPr lang="en-US" b="1" dirty="0"/>
              <a:t>project-based</a:t>
            </a:r>
            <a:r>
              <a:rPr lang="en-US" dirty="0"/>
              <a:t>; rather, they are managed processes (</a:t>
            </a:r>
            <a:r>
              <a:rPr lang="en-US" b="1" dirty="0"/>
              <a:t>operations</a:t>
            </a:r>
            <a:r>
              <a:rPr lang="en-US" dirty="0"/>
              <a:t>) and are ongoing</a:t>
            </a:r>
          </a:p>
        </p:txBody>
      </p:sp>
      <p:sp>
        <p:nvSpPr>
          <p:cNvPr id="44034" name="Rectangle 4"/>
          <p:cNvSpPr>
            <a:spLocks noGrp="1" noChangeArrowheads="1"/>
          </p:cNvSpPr>
          <p:nvPr>
            <p:ph type="title"/>
          </p:nvPr>
        </p:nvSpPr>
        <p:spPr>
          <a:xfrm>
            <a:off x="549275" y="107576"/>
            <a:ext cx="8042276" cy="838355"/>
          </a:xfrm>
        </p:spPr>
        <p:txBody>
          <a:bodyPr/>
          <a:lstStyle/>
          <a:p>
            <a:r>
              <a:rPr lang="en-US" dirty="0">
                <a:highlight>
                  <a:srgbClr val="FFFF00"/>
                </a:highlight>
              </a:rPr>
              <a:t>Project Management</a:t>
            </a:r>
          </a:p>
        </p:txBody>
      </p:sp>
    </p:spTree>
    <p:extLst>
      <p:ext uri="{BB962C8B-B14F-4D97-AF65-F5344CB8AC3E}">
        <p14:creationId xmlns:p14="http://schemas.microsoft.com/office/powerpoint/2010/main" val="124148877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860900"/>
            <a:ext cx="8415338" cy="4672048"/>
          </a:xfrm>
        </p:spPr>
        <p:txBody>
          <a:bodyPr>
            <a:normAutofit fontScale="92500" lnSpcReduction="10000"/>
          </a:bodyPr>
          <a:lstStyle/>
          <a:p>
            <a:pPr algn="just"/>
            <a:r>
              <a:rPr lang="en-US" sz="2400" dirty="0"/>
              <a:t>Because businesses and technology have become more fluid, the narrower </a:t>
            </a:r>
            <a:r>
              <a:rPr lang="en-US" sz="2400" b="1" dirty="0"/>
              <a:t>concept of computer security </a:t>
            </a:r>
            <a:r>
              <a:rPr lang="en-US" sz="2400" dirty="0"/>
              <a:t>has been replaced by the broader concept of InfoSec</a:t>
            </a:r>
          </a:p>
          <a:p>
            <a:pPr algn="just"/>
            <a:r>
              <a:rPr lang="en-US" sz="2400" dirty="0"/>
              <a:t>From an InfoSec perspective, organizations often have three communities of interest: </a:t>
            </a:r>
            <a:r>
              <a:rPr lang="en-US" sz="2400" b="1" dirty="0"/>
              <a:t>InfoSec managers </a:t>
            </a:r>
            <a:r>
              <a:rPr lang="en-US" sz="2400" dirty="0"/>
              <a:t>and </a:t>
            </a:r>
            <a:r>
              <a:rPr lang="en-US" sz="2400" b="1" dirty="0"/>
              <a:t>professionals</a:t>
            </a:r>
            <a:r>
              <a:rPr lang="en-US" sz="2400" dirty="0"/>
              <a:t>, </a:t>
            </a:r>
            <a:r>
              <a:rPr lang="en-US" sz="2400" b="1" dirty="0"/>
              <a:t>IT managers </a:t>
            </a:r>
            <a:r>
              <a:rPr lang="en-US" sz="2400" dirty="0"/>
              <a:t>and </a:t>
            </a:r>
            <a:r>
              <a:rPr lang="en-US" sz="2400" b="1" dirty="0"/>
              <a:t>professionals</a:t>
            </a:r>
            <a:r>
              <a:rPr lang="en-US" sz="2400" dirty="0"/>
              <a:t>, and </a:t>
            </a:r>
            <a:r>
              <a:rPr lang="en-US" sz="2400" b="1" dirty="0"/>
              <a:t>nontechnical managers </a:t>
            </a:r>
            <a:r>
              <a:rPr lang="en-US" sz="2400" dirty="0"/>
              <a:t>and </a:t>
            </a:r>
            <a:r>
              <a:rPr lang="en-US" sz="2400" b="1" dirty="0"/>
              <a:t>professionals</a:t>
            </a:r>
          </a:p>
          <a:p>
            <a:pPr algn="just"/>
            <a:r>
              <a:rPr lang="en-US" sz="2400" dirty="0"/>
              <a:t>The </a:t>
            </a:r>
            <a:r>
              <a:rPr lang="en-US" sz="2400" b="1" dirty="0"/>
              <a:t>C.I.A. triad </a:t>
            </a:r>
            <a:r>
              <a:rPr lang="en-US" sz="2400" dirty="0"/>
              <a:t>is based on three desirable characteristics of information: </a:t>
            </a:r>
            <a:r>
              <a:rPr lang="en-US" sz="2400" b="1" dirty="0"/>
              <a:t>Confidentiality, Integrity, and Availability</a:t>
            </a:r>
          </a:p>
          <a:p>
            <a:pPr algn="just"/>
            <a:r>
              <a:rPr lang="en-US" sz="2400" dirty="0"/>
              <a:t>To make sound decisions about information security, </a:t>
            </a:r>
            <a:r>
              <a:rPr lang="en-US" sz="2400" b="1" dirty="0"/>
              <a:t>management</a:t>
            </a:r>
            <a:r>
              <a:rPr lang="en-US" sz="2400" dirty="0"/>
              <a:t> must be informed about </a:t>
            </a:r>
            <a:r>
              <a:rPr lang="en-US" sz="2400" b="1" dirty="0"/>
              <a:t>threats</a:t>
            </a:r>
            <a:r>
              <a:rPr lang="en-US" sz="2400" dirty="0"/>
              <a:t> to its people, applications, data, and information systems</a:t>
            </a:r>
          </a:p>
        </p:txBody>
      </p:sp>
      <p:sp>
        <p:nvSpPr>
          <p:cNvPr id="83970" name="Rectangle 2"/>
          <p:cNvSpPr>
            <a:spLocks noGrp="1" noChangeArrowheads="1"/>
          </p:cNvSpPr>
          <p:nvPr>
            <p:ph type="title"/>
          </p:nvPr>
        </p:nvSpPr>
        <p:spPr>
          <a:xfrm>
            <a:off x="549275" y="107577"/>
            <a:ext cx="8042276" cy="753324"/>
          </a:xfrm>
        </p:spPr>
        <p:txBody>
          <a:bodyPr/>
          <a:lstStyle/>
          <a:p>
            <a:r>
              <a:rPr lang="en-US" dirty="0">
                <a:highlight>
                  <a:srgbClr val="FFFF00"/>
                </a:highlight>
              </a:rPr>
              <a:t>Summary</a:t>
            </a:r>
          </a:p>
        </p:txBody>
      </p:sp>
    </p:spTree>
    <p:extLst>
      <p:ext uri="{BB962C8B-B14F-4D97-AF65-F5344CB8AC3E}">
        <p14:creationId xmlns:p14="http://schemas.microsoft.com/office/powerpoint/2010/main" val="254404999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728662" y="725215"/>
            <a:ext cx="8415338" cy="4903075"/>
          </a:xfrm>
        </p:spPr>
        <p:txBody>
          <a:bodyPr>
            <a:normAutofit fontScale="92500" lnSpcReduction="20000"/>
          </a:bodyPr>
          <a:lstStyle/>
          <a:p>
            <a:pPr algn="just"/>
            <a:r>
              <a:rPr lang="en-US" sz="2400" b="1" dirty="0"/>
              <a:t>Threats</a:t>
            </a:r>
            <a:r>
              <a:rPr lang="en-US" sz="2400" dirty="0"/>
              <a:t> or dangers facing an organization’s people, information, and systems fall into the following general categories:</a:t>
            </a:r>
          </a:p>
          <a:p>
            <a:pPr lvl="1" algn="just"/>
            <a:r>
              <a:rPr lang="en-US" sz="2000" dirty="0"/>
              <a:t>Compromises to intellectual property</a:t>
            </a:r>
          </a:p>
          <a:p>
            <a:pPr lvl="1" algn="just"/>
            <a:r>
              <a:rPr lang="en-US" sz="2000" dirty="0"/>
              <a:t>Deviations in quality of service</a:t>
            </a:r>
          </a:p>
          <a:p>
            <a:pPr lvl="1" algn="just"/>
            <a:r>
              <a:rPr lang="en-US" sz="2000" dirty="0"/>
              <a:t>Espionage or trespass</a:t>
            </a:r>
          </a:p>
          <a:p>
            <a:pPr lvl="1" algn="just"/>
            <a:r>
              <a:rPr lang="en-US" sz="2000" dirty="0"/>
              <a:t>Forces of nature</a:t>
            </a:r>
          </a:p>
          <a:p>
            <a:pPr lvl="1" algn="just"/>
            <a:r>
              <a:rPr lang="en-US" sz="2000" dirty="0"/>
              <a:t>Human error or failure</a:t>
            </a:r>
          </a:p>
          <a:p>
            <a:pPr lvl="1" algn="just"/>
            <a:r>
              <a:rPr lang="en-US" sz="2000" dirty="0"/>
              <a:t>Information extortion</a:t>
            </a:r>
          </a:p>
          <a:p>
            <a:pPr lvl="1" algn="just"/>
            <a:r>
              <a:rPr lang="en-US" sz="2000" dirty="0"/>
              <a:t>Sabotage or vandalism</a:t>
            </a:r>
          </a:p>
          <a:p>
            <a:pPr lvl="1" algn="just"/>
            <a:r>
              <a:rPr lang="en-US" sz="2000" dirty="0"/>
              <a:t>Software attacks</a:t>
            </a:r>
          </a:p>
          <a:p>
            <a:pPr lvl="1" algn="just"/>
            <a:r>
              <a:rPr lang="en-US" sz="2000" dirty="0"/>
              <a:t>Technical hardware failures or errors</a:t>
            </a:r>
          </a:p>
          <a:p>
            <a:pPr lvl="1" algn="just"/>
            <a:r>
              <a:rPr lang="en-US" sz="2000" dirty="0"/>
              <a:t>Technical software failures or errors</a:t>
            </a:r>
          </a:p>
          <a:p>
            <a:pPr lvl="1" algn="just"/>
            <a:r>
              <a:rPr lang="en-US" sz="2000" dirty="0"/>
              <a:t>Technological obsolescence</a:t>
            </a:r>
          </a:p>
          <a:p>
            <a:pPr lvl="1" algn="just"/>
            <a:r>
              <a:rPr lang="en-US" sz="2000" dirty="0"/>
              <a:t>Theft</a:t>
            </a:r>
          </a:p>
        </p:txBody>
      </p:sp>
      <p:sp>
        <p:nvSpPr>
          <p:cNvPr id="83970" name="Rectangle 2"/>
          <p:cNvSpPr>
            <a:spLocks noGrp="1" noChangeArrowheads="1"/>
          </p:cNvSpPr>
          <p:nvPr>
            <p:ph type="title"/>
          </p:nvPr>
        </p:nvSpPr>
        <p:spPr>
          <a:xfrm>
            <a:off x="549275" y="107577"/>
            <a:ext cx="8042276" cy="617638"/>
          </a:xfrm>
        </p:spPr>
        <p:txBody>
          <a:bodyPr/>
          <a:lstStyle/>
          <a:p>
            <a:r>
              <a:rPr lang="en-US" dirty="0"/>
              <a:t>Summary (Continued)</a:t>
            </a:r>
          </a:p>
        </p:txBody>
      </p:sp>
    </p:spTree>
    <p:extLst>
      <p:ext uri="{BB962C8B-B14F-4D97-AF65-F5344CB8AC3E}">
        <p14:creationId xmlns:p14="http://schemas.microsoft.com/office/powerpoint/2010/main" val="296152525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1081618"/>
            <a:ext cx="8415338" cy="4555093"/>
          </a:xfrm>
        </p:spPr>
        <p:txBody>
          <a:bodyPr>
            <a:normAutofit fontScale="85000" lnSpcReduction="10000"/>
          </a:bodyPr>
          <a:lstStyle/>
          <a:p>
            <a:pPr algn="just"/>
            <a:r>
              <a:rPr lang="en-US" sz="2000" dirty="0"/>
              <a:t>An </a:t>
            </a:r>
            <a:r>
              <a:rPr lang="en-US" sz="2000" b="1" dirty="0"/>
              <a:t>attack</a:t>
            </a:r>
            <a:r>
              <a:rPr lang="en-US" sz="2000" dirty="0"/>
              <a:t> is a deliberate act that takes advantage of a vulnerability to compromise a controlled system. It is accomplished by a </a:t>
            </a:r>
            <a:r>
              <a:rPr lang="en-US" sz="2000" b="1" dirty="0"/>
              <a:t>threat agent </a:t>
            </a:r>
            <a:r>
              <a:rPr lang="en-US" sz="2000" dirty="0"/>
              <a:t>that damages or steals an organization’s information or physical assets. A </a:t>
            </a:r>
            <a:r>
              <a:rPr lang="en-US" sz="2000" b="1" dirty="0"/>
              <a:t>vulnerability</a:t>
            </a:r>
            <a:r>
              <a:rPr lang="en-US" sz="2000" dirty="0"/>
              <a:t> is an identified weakness in a controlled system, where controls are not present or are no longer effective</a:t>
            </a:r>
          </a:p>
          <a:p>
            <a:pPr algn="just"/>
            <a:r>
              <a:rPr lang="en-US" sz="2000" dirty="0"/>
              <a:t>Poor software development practices can introduce significant </a:t>
            </a:r>
            <a:r>
              <a:rPr lang="en-US" sz="2000" b="1" dirty="0"/>
              <a:t>risk</a:t>
            </a:r>
            <a:r>
              <a:rPr lang="en-US" sz="2000" dirty="0"/>
              <a:t>, but by developing sound </a:t>
            </a:r>
            <a:r>
              <a:rPr lang="en-US" sz="2000" b="1" dirty="0"/>
              <a:t>development practices</a:t>
            </a:r>
            <a:r>
              <a:rPr lang="en-US" sz="2000" dirty="0"/>
              <a:t>, </a:t>
            </a:r>
            <a:r>
              <a:rPr lang="en-US" sz="2000" b="1" dirty="0"/>
              <a:t>change control</a:t>
            </a:r>
            <a:r>
              <a:rPr lang="en-US" sz="2000" dirty="0"/>
              <a:t>, and </a:t>
            </a:r>
            <a:r>
              <a:rPr lang="en-US" sz="2000" b="1" dirty="0"/>
              <a:t>quality assurance</a:t>
            </a:r>
            <a:r>
              <a:rPr lang="en-US" sz="2000" dirty="0"/>
              <a:t> into the process, overall software quality and the security performance of software can be greatly enhanced</a:t>
            </a:r>
          </a:p>
          <a:p>
            <a:pPr algn="just"/>
            <a:r>
              <a:rPr lang="en-US" sz="2000" dirty="0"/>
              <a:t>In its simplest form, </a:t>
            </a:r>
            <a:r>
              <a:rPr lang="en-US" sz="2000" b="1" dirty="0"/>
              <a:t>management</a:t>
            </a:r>
            <a:r>
              <a:rPr lang="en-US" sz="2000" dirty="0"/>
              <a:t> is the process of achieving objectives by using resources</a:t>
            </a:r>
          </a:p>
          <a:p>
            <a:pPr algn="just"/>
            <a:r>
              <a:rPr lang="en-US" sz="2000" dirty="0"/>
              <a:t>The important distinction between a </a:t>
            </a:r>
            <a:r>
              <a:rPr lang="en-US" sz="2000" b="1" dirty="0"/>
              <a:t>leader and a manager </a:t>
            </a:r>
            <a:r>
              <a:rPr lang="en-US" sz="2000" dirty="0"/>
              <a:t>is that a leader influences employees so that they are willing to accomplish objectives, whereas a manager creates budgets, authorizes expenditures, and hires employees</a:t>
            </a:r>
          </a:p>
        </p:txBody>
      </p:sp>
      <p:sp>
        <p:nvSpPr>
          <p:cNvPr id="83970" name="Rectangle 2"/>
          <p:cNvSpPr>
            <a:spLocks noGrp="1" noChangeArrowheads="1"/>
          </p:cNvSpPr>
          <p:nvPr>
            <p:ph type="title"/>
          </p:nvPr>
        </p:nvSpPr>
        <p:spPr>
          <a:xfrm>
            <a:off x="549275" y="107576"/>
            <a:ext cx="8042276" cy="791058"/>
          </a:xfrm>
        </p:spPr>
        <p:txBody>
          <a:bodyPr/>
          <a:lstStyle/>
          <a:p>
            <a:r>
              <a:rPr lang="en-US" dirty="0"/>
              <a:t>Summary (Continued)</a:t>
            </a:r>
          </a:p>
        </p:txBody>
      </p:sp>
    </p:spTree>
    <p:extLst>
      <p:ext uri="{BB962C8B-B14F-4D97-AF65-F5344CB8AC3E}">
        <p14:creationId xmlns:p14="http://schemas.microsoft.com/office/powerpoint/2010/main" val="180779889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1097384"/>
            <a:ext cx="8415338" cy="4518160"/>
          </a:xfrm>
        </p:spPr>
        <p:txBody>
          <a:bodyPr>
            <a:normAutofit fontScale="92500" lnSpcReduction="20000"/>
          </a:bodyPr>
          <a:lstStyle/>
          <a:p>
            <a:pPr algn="just"/>
            <a:r>
              <a:rPr lang="en-US" sz="2400" dirty="0"/>
              <a:t>The traditional approach to management theory uses the core principles of </a:t>
            </a:r>
            <a:r>
              <a:rPr lang="en-US" sz="2400" b="1" dirty="0"/>
              <a:t>Planning, Organizing, Staffing, Directing, and Controlling </a:t>
            </a:r>
            <a:r>
              <a:rPr lang="en-US" sz="2400" dirty="0"/>
              <a:t>(POSDC). Another approach to management theory categorizes the principles of management into </a:t>
            </a:r>
            <a:r>
              <a:rPr lang="en-US" sz="2400" b="1" dirty="0"/>
              <a:t>Planning, Organizing, Leading, and Controlling</a:t>
            </a:r>
            <a:r>
              <a:rPr lang="en-US" sz="2400" dirty="0"/>
              <a:t> (POLC)</a:t>
            </a:r>
          </a:p>
          <a:p>
            <a:pPr algn="just"/>
            <a:r>
              <a:rPr lang="en-US" sz="2400" dirty="0"/>
              <a:t>The process that develops, creates, and implements strategies for the accomplishment of objectives is called “</a:t>
            </a:r>
            <a:r>
              <a:rPr lang="en-US" sz="2400" b="1" dirty="0"/>
              <a:t>planning</a:t>
            </a:r>
            <a:r>
              <a:rPr lang="en-US" sz="2400" dirty="0"/>
              <a:t>.” There are three levels of planning: </a:t>
            </a:r>
            <a:r>
              <a:rPr lang="en-US" sz="2400" b="1" dirty="0"/>
              <a:t>strategic, tactical, and operational</a:t>
            </a:r>
          </a:p>
          <a:p>
            <a:pPr algn="just"/>
            <a:r>
              <a:rPr lang="en-US" sz="2400" dirty="0"/>
              <a:t>InfoSec management operates like all other management units, but the </a:t>
            </a:r>
            <a:r>
              <a:rPr lang="en-US" sz="2400" b="1" dirty="0"/>
              <a:t>goals and objectives of the InfoSec management</a:t>
            </a:r>
            <a:r>
              <a:rPr lang="en-US" sz="2400" dirty="0"/>
              <a:t> team are different in that they focus on the secure operation of the organization</a:t>
            </a:r>
          </a:p>
        </p:txBody>
      </p:sp>
      <p:sp>
        <p:nvSpPr>
          <p:cNvPr id="83970" name="Rectangle 2"/>
          <p:cNvSpPr>
            <a:spLocks noGrp="1" noChangeArrowheads="1"/>
          </p:cNvSpPr>
          <p:nvPr>
            <p:ph type="title"/>
          </p:nvPr>
        </p:nvSpPr>
        <p:spPr>
          <a:xfrm>
            <a:off x="549275" y="107576"/>
            <a:ext cx="8042276" cy="838355"/>
          </a:xfrm>
        </p:spPr>
        <p:txBody>
          <a:bodyPr/>
          <a:lstStyle/>
          <a:p>
            <a:r>
              <a:rPr lang="en-US" dirty="0"/>
              <a:t>Summary (Continued)</a:t>
            </a:r>
          </a:p>
        </p:txBody>
      </p:sp>
    </p:spTree>
    <p:extLst>
      <p:ext uri="{BB962C8B-B14F-4D97-AF65-F5344CB8AC3E}">
        <p14:creationId xmlns:p14="http://schemas.microsoft.com/office/powerpoint/2010/main" val="287644990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0</TotalTime>
  <Words>5532</Words>
  <Application>Microsoft Office PowerPoint</Application>
  <PresentationFormat>On-screen Show (4:3)</PresentationFormat>
  <Paragraphs>460</Paragraphs>
  <Slides>42</Slides>
  <Notes>37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新細明體</vt:lpstr>
      <vt:lpstr>Arial</vt:lpstr>
      <vt:lpstr>Calibri</vt:lpstr>
      <vt:lpstr>Calibri Light</vt:lpstr>
      <vt:lpstr>Lucida Sans Unicode</vt:lpstr>
      <vt:lpstr>News Gothic MT</vt:lpstr>
      <vt:lpstr>Times New Roman</vt:lpstr>
      <vt:lpstr>Wingdings</vt:lpstr>
      <vt:lpstr>Wingdings 2</vt:lpstr>
      <vt:lpstr>Breeze</vt:lpstr>
      <vt:lpstr> Introduction   Data Security</vt:lpstr>
      <vt:lpstr> Learning Outcome</vt:lpstr>
      <vt:lpstr>What Is Security?</vt:lpstr>
      <vt:lpstr>Specialized Areas of Security</vt:lpstr>
      <vt:lpstr>Information Security</vt:lpstr>
      <vt:lpstr>PowerPoint Presentation</vt:lpstr>
      <vt:lpstr>The CIA Triad and the CNSS Model</vt:lpstr>
      <vt:lpstr>PowerPoint Presentation</vt:lpstr>
      <vt:lpstr>Key Concepts of Information Security: Threats and Attacks </vt:lpstr>
      <vt:lpstr>Threats and Attacks</vt:lpstr>
      <vt:lpstr>PowerPoint Presentation</vt:lpstr>
      <vt:lpstr>PowerPoint Presentation</vt:lpstr>
      <vt:lpstr>Information Extortion</vt:lpstr>
      <vt:lpstr>Technological Obsolescence</vt:lpstr>
      <vt:lpstr>Compromises to Intellectual Property</vt:lpstr>
      <vt:lpstr>Deviations in Quality of Service</vt:lpstr>
      <vt:lpstr>Espionage or Trespass</vt:lpstr>
      <vt:lpstr>Forces of Nature </vt:lpstr>
      <vt:lpstr>Human Error or Failure</vt:lpstr>
      <vt:lpstr>Social Engineering‏</vt:lpstr>
      <vt:lpstr>Theft</vt:lpstr>
      <vt:lpstr>Management and Leadership</vt:lpstr>
      <vt:lpstr>Management and Leadership</vt:lpstr>
      <vt:lpstr>The Difference Between Leadership and Management</vt:lpstr>
      <vt:lpstr>Management Characteristics </vt:lpstr>
      <vt:lpstr>PowerPoint Presentation</vt:lpstr>
      <vt:lpstr>Governance</vt:lpstr>
      <vt:lpstr>Solving Problems</vt:lpstr>
      <vt:lpstr>Principles of Information Security Management</vt:lpstr>
      <vt:lpstr>Principles of Information Security Management</vt:lpstr>
      <vt:lpstr>Policy</vt:lpstr>
      <vt:lpstr>Programs</vt:lpstr>
      <vt:lpstr>Protection</vt:lpstr>
      <vt:lpstr>People</vt:lpstr>
      <vt:lpstr>Projects</vt:lpstr>
      <vt:lpstr>Project Management</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Vijey Thayananthan</cp:lastModifiedBy>
  <cp:revision>545</cp:revision>
  <dcterms:created xsi:type="dcterms:W3CDTF">2011-10-03T10:20:59Z</dcterms:created>
  <dcterms:modified xsi:type="dcterms:W3CDTF">2026-10-20T06:00:46Z</dcterms:modified>
</cp:coreProperties>
</file>