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0"/>
  </p:notesMasterIdLst>
  <p:handoutMasterIdLst>
    <p:handoutMasterId r:id="rId11"/>
  </p:handoutMasterIdLst>
  <p:sldIdLst>
    <p:sldId id="292" r:id="rId3"/>
    <p:sldId id="268" r:id="rId4"/>
    <p:sldId id="287" r:id="rId5"/>
    <p:sldId id="288" r:id="rId6"/>
    <p:sldId id="289" r:id="rId7"/>
    <p:sldId id="291" r:id="rId8"/>
    <p:sldId id="285"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h3hr0JttkFcnm/yN4FinHg==" hashData="Me0KRra1LuP8AooDw/RijTu1SHrEp8HxB1Na8mFRaDYtn1ltGLa7uQm1jrd7UhZR7RtE/67krwzWyNNjzPoelQ=="/>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2" autoAdjust="0"/>
    <p:restoredTop sz="59672" autoAdjust="0"/>
  </p:normalViewPr>
  <p:slideViewPr>
    <p:cSldViewPr snapToGrid="0">
      <p:cViewPr varScale="1">
        <p:scale>
          <a:sx n="34" d="100"/>
          <a:sy n="34" d="100"/>
        </p:scale>
        <p:origin x="1924" y="64"/>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88" d="100"/>
          <a:sy n="88" d="100"/>
        </p:scale>
        <p:origin x="3822" y="6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presProps" Target="pres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01/07/2022</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01/07/2022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By the end of this presentation students will know:</a:t>
            </a:r>
          </a:p>
          <a:p>
            <a:pPr marL="0" marR="0" lvl="0" indent="0" algn="l" defTabSz="914400" rtl="0" eaLnBrk="1" fontAlgn="auto" latinLnBrk="0" hangingPunct="1">
              <a:lnSpc>
                <a:spcPct val="100000"/>
              </a:lnSpc>
              <a:spcBef>
                <a:spcPts val="0"/>
              </a:spcBef>
              <a:spcAft>
                <a:spcPts val="0"/>
              </a:spcAft>
              <a:buClrTx/>
              <a:buSzTx/>
              <a:buFontTx/>
              <a:buChar char="•"/>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 the purpose of a Notice of Intended Prosecution (N.I.P.)</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 the police powers and obligations in respect of the Notice of Intended Prosecution (N.I.P.)</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 the wording to be used when giving a Notice of Intended Prosecution (N.I.P.)</a:t>
            </a:r>
            <a:endPar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1168650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369888"/>
            <a:ext cx="5486400" cy="3086100"/>
          </a:xfrm>
        </p:spPr>
      </p:sp>
      <p:sp>
        <p:nvSpPr>
          <p:cNvPr id="3" name="Notes Placeholder 2"/>
          <p:cNvSpPr>
            <a:spLocks noGrp="1"/>
          </p:cNvSpPr>
          <p:nvPr>
            <p:ph type="body" idx="1"/>
          </p:nvPr>
        </p:nvSpPr>
        <p:spPr>
          <a:xfrm>
            <a:off x="685800" y="3867150"/>
            <a:ext cx="5486400" cy="3600450"/>
          </a:xfrm>
        </p:spPr>
        <p:txBody>
          <a:bodyPr/>
          <a:lstStyle/>
          <a:p>
            <a:pPr>
              <a:defRPr/>
            </a:pPr>
            <a:r>
              <a:rPr lang="en-GB" altLang="en-US" sz="1100" b="1" dirty="0">
                <a:solidFill>
                  <a:srgbClr val="000000"/>
                </a:solidFill>
                <a:latin typeface="Arial" pitchFamily="34" charset="0"/>
              </a:rPr>
              <a:t>QTS</a:t>
            </a:r>
            <a:r>
              <a:rPr lang="en-GB" altLang="en-US" sz="1100" b="1" baseline="0" dirty="0">
                <a:solidFill>
                  <a:srgbClr val="000000"/>
                </a:solidFill>
                <a:latin typeface="Arial" pitchFamily="34" charset="0"/>
              </a:rPr>
              <a:t> – Do you know what a Notice of Intended Prosecution is? Why do you think we may use them? </a:t>
            </a:r>
          </a:p>
          <a:p>
            <a:pPr>
              <a:defRPr/>
            </a:pPr>
            <a:endParaRPr lang="en-GB" altLang="en-US" sz="1100" dirty="0">
              <a:solidFill>
                <a:srgbClr val="000000"/>
              </a:solidFill>
              <a:latin typeface="Arial" pitchFamily="34" charset="0"/>
            </a:endParaRPr>
          </a:p>
          <a:p>
            <a:pPr>
              <a:defRPr/>
            </a:pPr>
            <a:r>
              <a:rPr lang="en-GB" altLang="en-US" sz="1100" dirty="0">
                <a:solidFill>
                  <a:srgbClr val="000000"/>
                </a:solidFill>
                <a:latin typeface="Arial" pitchFamily="34" charset="0"/>
              </a:rPr>
              <a:t>You probably have at sometime experienced difficulty in recalling the exact circumstances of something that happened to you perhaps two three months previously.  This is more so if the event seemed minor or unimportant at the time.  The same is true of some traffic offences,  for example the time when you drove at 40 mph in a 30 mph limit, at the time it probably did not seem very important.  But what if two months later you suddenly found you were to be prosecuted for the offence of exceeding the speed limit. </a:t>
            </a:r>
          </a:p>
          <a:p>
            <a:pPr>
              <a:defRPr/>
            </a:pPr>
            <a:endParaRPr lang="en-GB" altLang="en-US" sz="1100" dirty="0">
              <a:solidFill>
                <a:srgbClr val="000000"/>
              </a:solidFill>
              <a:latin typeface="Arial" pitchFamily="34" charset="0"/>
            </a:endParaRPr>
          </a:p>
          <a:p>
            <a:pPr>
              <a:defRPr/>
            </a:pPr>
            <a:r>
              <a:rPr lang="en-GB" altLang="en-US" sz="1100" dirty="0">
                <a:solidFill>
                  <a:srgbClr val="000000"/>
                </a:solidFill>
                <a:latin typeface="Arial" pitchFamily="34" charset="0"/>
              </a:rPr>
              <a:t>The purpose of the NIP is threefold:</a:t>
            </a:r>
          </a:p>
          <a:p>
            <a:pPr>
              <a:buFontTx/>
              <a:buChar char="•"/>
              <a:defRPr/>
            </a:pPr>
            <a:r>
              <a:rPr lang="en-GB" altLang="en-US" sz="1100" dirty="0">
                <a:solidFill>
                  <a:srgbClr val="000000"/>
                </a:solidFill>
                <a:latin typeface="Arial" pitchFamily="34" charset="0"/>
              </a:rPr>
              <a:t> to ensure that the driver or rider is aware that they have committed an offence or offences and exactly what the offence is</a:t>
            </a:r>
          </a:p>
          <a:p>
            <a:pPr>
              <a:buFontTx/>
              <a:buChar char="•"/>
              <a:defRPr/>
            </a:pPr>
            <a:r>
              <a:rPr lang="en-GB" altLang="en-US" sz="1100" dirty="0">
                <a:solidFill>
                  <a:srgbClr val="000000"/>
                </a:solidFill>
                <a:latin typeface="Arial" pitchFamily="34" charset="0"/>
              </a:rPr>
              <a:t> to ensure that he or she is fully aware that there is a strong possibility that they will be prosecuted for that offence, and</a:t>
            </a:r>
          </a:p>
          <a:p>
            <a:pPr>
              <a:buFontTx/>
              <a:buChar char="•"/>
              <a:defRPr/>
            </a:pPr>
            <a:r>
              <a:rPr lang="en-GB" altLang="en-US" sz="1100" dirty="0">
                <a:solidFill>
                  <a:srgbClr val="000000"/>
                </a:solidFill>
                <a:latin typeface="Arial" pitchFamily="34" charset="0"/>
              </a:rPr>
              <a:t> therefore to allow the driver or rider time to consider and prepare their defence to the alleged offence.</a:t>
            </a:r>
            <a:endParaRPr lang="en-GB" altLang="en-US" sz="1100" b="1" u="sng" dirty="0">
              <a:solidFill>
                <a:srgbClr val="000000"/>
              </a:solidFill>
              <a:latin typeface="Arial"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39984617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70113" y="195263"/>
            <a:ext cx="2517775" cy="1416050"/>
          </a:xfrm>
        </p:spPr>
      </p:sp>
      <p:sp>
        <p:nvSpPr>
          <p:cNvPr id="3" name="Notes Placeholder 2"/>
          <p:cNvSpPr>
            <a:spLocks noGrp="1"/>
          </p:cNvSpPr>
          <p:nvPr>
            <p:ph type="body" idx="1"/>
          </p:nvPr>
        </p:nvSpPr>
        <p:spPr>
          <a:xfrm>
            <a:off x="685799" y="1611086"/>
            <a:ext cx="5486400" cy="7347857"/>
          </a:xfrm>
        </p:spPr>
        <p:txBody>
          <a:bodyPr/>
          <a:lstStyle/>
          <a:p>
            <a:pPr>
              <a:defRPr/>
            </a:pPr>
            <a:r>
              <a:rPr lang="en-GB" altLang="en-US" sz="1100" b="1" dirty="0">
                <a:solidFill>
                  <a:srgbClr val="000000"/>
                </a:solidFill>
                <a:latin typeface="Arial" panose="020B0604020202020204" pitchFamily="34" charset="0"/>
                <a:cs typeface="Arial" panose="020B0604020202020204" pitchFamily="34" charset="0"/>
              </a:rPr>
              <a:t>QTS – what offences do you think require a NIP?</a:t>
            </a:r>
          </a:p>
          <a:p>
            <a:pPr>
              <a:defRPr/>
            </a:pPr>
            <a:endParaRPr lang="en-GB" altLang="en-US" sz="1100" dirty="0">
              <a:solidFill>
                <a:srgbClr val="000000"/>
              </a:solidFill>
              <a:latin typeface="Arial" panose="020B0604020202020204" pitchFamily="34" charset="0"/>
              <a:cs typeface="Arial" panose="020B0604020202020204" pitchFamily="34" charset="0"/>
            </a:endParaRPr>
          </a:p>
          <a:p>
            <a:pPr>
              <a:defRPr/>
            </a:pPr>
            <a:r>
              <a:rPr lang="en-GB" altLang="en-US" sz="1100" dirty="0">
                <a:solidFill>
                  <a:srgbClr val="000000"/>
                </a:solidFill>
                <a:latin typeface="Arial" panose="020B0604020202020204" pitchFamily="34" charset="0"/>
                <a:cs typeface="Arial" panose="020B0604020202020204" pitchFamily="34" charset="0"/>
              </a:rPr>
              <a:t>Schedule 1 of the Road Traffic Offenders Act 1988 provides a list of offences for which a Notice of Intended Prosecution (NIP) is required:</a:t>
            </a:r>
          </a:p>
          <a:p>
            <a:pPr>
              <a:defRPr/>
            </a:pPr>
            <a:endParaRPr lang="en-GB" altLang="en-US" sz="1100" dirty="0">
              <a:solidFill>
                <a:srgbClr val="000000"/>
              </a:solidFill>
              <a:latin typeface="Arial" panose="020B0604020202020204" pitchFamily="34" charset="0"/>
              <a:cs typeface="Arial" panose="020B0604020202020204" pitchFamily="34" charset="0"/>
            </a:endParaRPr>
          </a:p>
          <a:p>
            <a:pPr>
              <a:defRPr/>
            </a:pPr>
            <a:r>
              <a:rPr lang="en-GB" altLang="en-US" sz="1100" dirty="0">
                <a:solidFill>
                  <a:srgbClr val="FF0000"/>
                </a:solidFill>
                <a:latin typeface="Arial" panose="020B0604020202020204" pitchFamily="34" charset="0"/>
                <a:cs typeface="Arial" panose="020B0604020202020204" pitchFamily="34" charset="0"/>
              </a:rPr>
              <a:t>D</a:t>
            </a:r>
            <a:r>
              <a:rPr lang="en-GB" altLang="en-US" sz="1100" dirty="0">
                <a:solidFill>
                  <a:srgbClr val="000000"/>
                </a:solidFill>
                <a:latin typeface="Arial" panose="020B0604020202020204" pitchFamily="34" charset="0"/>
                <a:cs typeface="Arial" panose="020B0604020202020204" pitchFamily="34" charset="0"/>
              </a:rPr>
              <a:t>angerous, careless or inconsiderate driving or cycling</a:t>
            </a:r>
          </a:p>
          <a:p>
            <a:pPr>
              <a:defRPr/>
            </a:pPr>
            <a:r>
              <a:rPr lang="en-GB" altLang="en-US" sz="1100" dirty="0">
                <a:solidFill>
                  <a:srgbClr val="FF0000"/>
                </a:solidFill>
                <a:latin typeface="Arial" panose="020B0604020202020204" pitchFamily="34" charset="0"/>
                <a:cs typeface="Arial" panose="020B0604020202020204" pitchFamily="34" charset="0"/>
              </a:rPr>
              <a:t>E</a:t>
            </a:r>
            <a:r>
              <a:rPr lang="en-GB" altLang="en-US" sz="1100" dirty="0">
                <a:solidFill>
                  <a:srgbClr val="000000"/>
                </a:solidFill>
                <a:latin typeface="Arial" panose="020B0604020202020204" pitchFamily="34" charset="0"/>
                <a:cs typeface="Arial" panose="020B0604020202020204" pitchFamily="34" charset="0"/>
              </a:rPr>
              <a:t>xceeding the speed limit</a:t>
            </a:r>
          </a:p>
          <a:p>
            <a:pPr>
              <a:defRPr/>
            </a:pPr>
            <a:r>
              <a:rPr lang="en-GB" altLang="en-US" sz="1100" dirty="0">
                <a:solidFill>
                  <a:srgbClr val="FF0000"/>
                </a:solidFill>
                <a:latin typeface="Arial" panose="020B0604020202020204" pitchFamily="34" charset="0"/>
                <a:cs typeface="Arial" panose="020B0604020202020204" pitchFamily="34" charset="0"/>
              </a:rPr>
              <a:t>F</a:t>
            </a:r>
            <a:r>
              <a:rPr lang="en-GB" altLang="en-US" sz="1100" dirty="0">
                <a:solidFill>
                  <a:srgbClr val="000000"/>
                </a:solidFill>
                <a:latin typeface="Arial" panose="020B0604020202020204" pitchFamily="34" charset="0"/>
                <a:cs typeface="Arial" panose="020B0604020202020204" pitchFamily="34" charset="0"/>
              </a:rPr>
              <a:t>ailing to conform to a direction given by a Constable engaged in the regulation of traffic</a:t>
            </a:r>
          </a:p>
          <a:p>
            <a:pPr>
              <a:defRPr/>
            </a:pPr>
            <a:r>
              <a:rPr lang="en-GB" altLang="en-US" sz="1100" dirty="0">
                <a:solidFill>
                  <a:srgbClr val="FF0000"/>
                </a:solidFill>
                <a:latin typeface="Arial" panose="020B0604020202020204" pitchFamily="34" charset="0"/>
                <a:cs typeface="Arial" panose="020B0604020202020204" pitchFamily="34" charset="0"/>
              </a:rPr>
              <a:t>F</a:t>
            </a:r>
            <a:r>
              <a:rPr lang="en-GB" altLang="en-US" sz="1100" dirty="0">
                <a:solidFill>
                  <a:srgbClr val="000000"/>
                </a:solidFill>
                <a:latin typeface="Arial" panose="020B0604020202020204" pitchFamily="34" charset="0"/>
                <a:cs typeface="Arial" panose="020B0604020202020204" pitchFamily="34" charset="0"/>
              </a:rPr>
              <a:t>ailing to conform to certain traffic signs</a:t>
            </a:r>
            <a:r>
              <a:rPr lang="en-GB" altLang="en-US" sz="1100" b="1" dirty="0">
                <a:solidFill>
                  <a:srgbClr val="0000FF"/>
                </a:solidFill>
                <a:latin typeface="Arial" panose="020B0604020202020204" pitchFamily="34" charset="0"/>
                <a:cs typeface="Arial" panose="020B0604020202020204" pitchFamily="34" charset="0"/>
              </a:rPr>
              <a:t>**</a:t>
            </a:r>
            <a:endParaRPr lang="en-GB" altLang="en-US" sz="1100" b="1" dirty="0">
              <a:solidFill>
                <a:srgbClr val="000000"/>
              </a:solidFill>
              <a:latin typeface="Arial" panose="020B0604020202020204" pitchFamily="34" charset="0"/>
              <a:cs typeface="Arial" panose="020B0604020202020204" pitchFamily="34" charset="0"/>
            </a:endParaRPr>
          </a:p>
          <a:p>
            <a:pPr>
              <a:defRPr/>
            </a:pPr>
            <a:r>
              <a:rPr lang="en-GB" altLang="en-US" sz="1100" dirty="0">
                <a:solidFill>
                  <a:srgbClr val="FF0000"/>
                </a:solidFill>
                <a:latin typeface="Arial" panose="020B0604020202020204" pitchFamily="34" charset="0"/>
                <a:cs typeface="Arial" panose="020B0604020202020204" pitchFamily="34" charset="0"/>
              </a:rPr>
              <a:t>L</a:t>
            </a:r>
            <a:r>
              <a:rPr lang="en-GB" altLang="en-US" sz="1100" dirty="0">
                <a:solidFill>
                  <a:srgbClr val="000000"/>
                </a:solidFill>
                <a:latin typeface="Arial" panose="020B0604020202020204" pitchFamily="34" charset="0"/>
                <a:cs typeface="Arial" panose="020B0604020202020204" pitchFamily="34" charset="0"/>
              </a:rPr>
              <a:t>eaving a vehicle in a dangerous position</a:t>
            </a:r>
          </a:p>
          <a:p>
            <a:pPr>
              <a:defRPr/>
            </a:pPr>
            <a:r>
              <a:rPr lang="en-GB" altLang="en-US" sz="1100" dirty="0">
                <a:solidFill>
                  <a:srgbClr val="FF0000"/>
                </a:solidFill>
                <a:latin typeface="Arial" panose="020B0604020202020204" pitchFamily="34" charset="0"/>
                <a:cs typeface="Arial" panose="020B0604020202020204" pitchFamily="34" charset="0"/>
              </a:rPr>
              <a:t>A</a:t>
            </a:r>
            <a:r>
              <a:rPr lang="en-GB" altLang="en-US" sz="1100" dirty="0">
                <a:solidFill>
                  <a:srgbClr val="000000"/>
                </a:solidFill>
                <a:latin typeface="Arial" panose="020B0604020202020204" pitchFamily="34" charset="0"/>
                <a:cs typeface="Arial" panose="020B0604020202020204" pitchFamily="34" charset="0"/>
              </a:rPr>
              <a:t>iding and abetting any of these offences</a:t>
            </a:r>
          </a:p>
          <a:p>
            <a:pPr>
              <a:defRPr/>
            </a:pPr>
            <a:endParaRPr lang="en-GB" altLang="en-US" sz="1100" dirty="0">
              <a:solidFill>
                <a:srgbClr val="000000"/>
              </a:solidFill>
              <a:latin typeface="Arial" panose="020B0604020202020204" pitchFamily="34" charset="0"/>
              <a:cs typeface="Arial" panose="020B0604020202020204" pitchFamily="34" charset="0"/>
            </a:endParaRPr>
          </a:p>
          <a:p>
            <a:pPr>
              <a:defRPr/>
            </a:pPr>
            <a:r>
              <a:rPr lang="en-GB" altLang="en-US" sz="1100" b="1" dirty="0">
                <a:solidFill>
                  <a:srgbClr val="000000"/>
                </a:solidFill>
                <a:latin typeface="Arial" panose="020B0604020202020204" pitchFamily="34" charset="0"/>
                <a:cs typeface="Arial" panose="020B0604020202020204" pitchFamily="34" charset="0"/>
              </a:rPr>
              <a:t>**</a:t>
            </a:r>
            <a:r>
              <a:rPr lang="en-GB" altLang="en-US" sz="1100" dirty="0">
                <a:latin typeface="Arial" panose="020B0604020202020204" pitchFamily="34" charset="0"/>
                <a:cs typeface="Arial" panose="020B0604020202020204" pitchFamily="34" charset="0"/>
              </a:rPr>
              <a:t>The traffic signs concerned are:</a:t>
            </a:r>
          </a:p>
          <a:p>
            <a:pPr>
              <a:defRPr/>
            </a:pPr>
            <a:endParaRPr lang="en-GB" altLang="en-US" sz="1100" b="1" dirty="0">
              <a:solidFill>
                <a:srgbClr val="0000FF"/>
              </a:solidFill>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double white line markings;</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yellow hashed box which vehicle must not enter unless exit clear;</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red (not amber) traffic light signal for stop and attached green direction arrows;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red (not amber) traffic light signal at roadworks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white star shape on dark background for the control of trams;</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red hexagram shaped stop sign (including manually operated ones at roadworks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flashing red stop motorway lights;</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flashing red stop at automatic crossing (railway/tram);</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circular red with white bar across for no entry;</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triangular give way sign (including when placed at open unguarded rail/tram crossing);</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circular blue with white arrow directional sign;</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circular blue with white arrow keep left/right;</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circular blue with 3 white arrows mini-roundabout and also its white painted markings on road surface;</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circular blue with white bus/cycle on it for bus/cycle route;</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circular blue with white tram on it for tramcar route;</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circular white with red edge for height restriction;</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circular white with red edge for gross weight restriction;</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rectangular sign for weak bridge;</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rectangular blue/white sign for permission for abnormal/slow vehicle to proceed across automatic railway/tram crossing</a:t>
            </a:r>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42223356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82763" y="195263"/>
            <a:ext cx="3465512" cy="1949450"/>
          </a:xfrm>
        </p:spPr>
      </p:sp>
      <p:sp>
        <p:nvSpPr>
          <p:cNvPr id="3" name="Notes Placeholder 2"/>
          <p:cNvSpPr>
            <a:spLocks noGrp="1"/>
          </p:cNvSpPr>
          <p:nvPr>
            <p:ph type="body" idx="1"/>
          </p:nvPr>
        </p:nvSpPr>
        <p:spPr>
          <a:xfrm>
            <a:off x="947058" y="2430235"/>
            <a:ext cx="5486400" cy="6387193"/>
          </a:xfrm>
        </p:spPr>
        <p:txBody>
          <a:bodyPr/>
          <a:lstStyle/>
          <a:p>
            <a:r>
              <a:rPr lang="en-GB" altLang="en-US" sz="1100" dirty="0">
                <a:latin typeface="Arial" panose="020B0604020202020204" pitchFamily="34" charset="0"/>
                <a:ea typeface="ＭＳ Ｐゴシック" panose="020B0600070205080204" pitchFamily="34" charset="-128"/>
              </a:rPr>
              <a:t>The NIP can be served in three ways:</a:t>
            </a:r>
          </a:p>
          <a:p>
            <a:endParaRPr lang="en-GB" altLang="en-US" sz="1100" dirty="0">
              <a:latin typeface="Arial" panose="020B0604020202020204" pitchFamily="34" charset="0"/>
              <a:ea typeface="ＭＳ Ｐゴシック" panose="020B0600070205080204" pitchFamily="34" charset="-128"/>
            </a:endParaRPr>
          </a:p>
          <a:p>
            <a:pPr>
              <a:buFontTx/>
              <a:buChar char="•"/>
            </a:pPr>
            <a:r>
              <a:rPr lang="en-GB" altLang="en-US" sz="1100" dirty="0">
                <a:latin typeface="Arial" panose="020B0604020202020204" pitchFamily="34" charset="0"/>
                <a:ea typeface="ＭＳ Ｐゴシック" panose="020B0600070205080204" pitchFamily="34" charset="-128"/>
              </a:rPr>
              <a:t> </a:t>
            </a:r>
            <a:r>
              <a:rPr lang="en-GB" altLang="en-US" sz="1100" b="1" dirty="0">
                <a:solidFill>
                  <a:srgbClr val="0000FF"/>
                </a:solidFill>
                <a:latin typeface="Arial" panose="020B0604020202020204" pitchFamily="34" charset="0"/>
                <a:ea typeface="ＭＳ Ｐゴシック" panose="020B0600070205080204" pitchFamily="34" charset="-128"/>
              </a:rPr>
              <a:t>Verbally on the offender at the time of the offence</a:t>
            </a:r>
            <a:r>
              <a:rPr lang="en-GB" altLang="en-US" sz="1100" dirty="0">
                <a:latin typeface="Arial" panose="020B0604020202020204" pitchFamily="34" charset="0"/>
                <a:ea typeface="ＭＳ Ｐゴシック" panose="020B0600070205080204" pitchFamily="34" charset="-128"/>
              </a:rPr>
              <a:t>. </a:t>
            </a:r>
          </a:p>
          <a:p>
            <a:r>
              <a:rPr lang="en-GB" altLang="en-US" sz="1100" dirty="0">
                <a:latin typeface="Arial" panose="020B0604020202020204" pitchFamily="34" charset="0"/>
                <a:ea typeface="ＭＳ Ｐゴシック" panose="020B0600070205080204" pitchFamily="34" charset="-128"/>
              </a:rPr>
              <a:t> Where a verbal notice is served, you must be able to show that the offender actually heard and understood the NIP. If there is any doubt then a written notice should be sent.</a:t>
            </a:r>
          </a:p>
          <a:p>
            <a:endParaRPr lang="en-GB" altLang="en-US" sz="1100" dirty="0">
              <a:latin typeface="Arial" panose="020B0604020202020204" pitchFamily="34" charset="0"/>
              <a:ea typeface="ＭＳ Ｐゴシック" panose="020B0600070205080204" pitchFamily="34" charset="-128"/>
            </a:endParaRPr>
          </a:p>
          <a:p>
            <a:pPr>
              <a:buFontTx/>
              <a:buChar char="•"/>
            </a:pPr>
            <a:r>
              <a:rPr lang="en-GB" altLang="en-US" sz="1100" dirty="0">
                <a:latin typeface="Arial" panose="020B0604020202020204" pitchFamily="34" charset="0"/>
                <a:ea typeface="ＭＳ Ｐゴシック" panose="020B0600070205080204" pitchFamily="34" charset="-128"/>
              </a:rPr>
              <a:t> </a:t>
            </a:r>
            <a:r>
              <a:rPr lang="en-GB" altLang="en-US" sz="1100" b="1" dirty="0">
                <a:solidFill>
                  <a:srgbClr val="0000FF"/>
                </a:solidFill>
                <a:latin typeface="Arial" panose="020B0604020202020204" pitchFamily="34" charset="0"/>
                <a:ea typeface="ＭＳ Ｐゴシック" panose="020B0600070205080204" pitchFamily="34" charset="-128"/>
              </a:rPr>
              <a:t>Serving a written notice on the driver or the registered keeper of the vehicle within 14 days of the offence. </a:t>
            </a:r>
          </a:p>
          <a:p>
            <a:r>
              <a:rPr lang="en-GB" altLang="en-US" sz="1100" i="1" dirty="0">
                <a:latin typeface="Arial" panose="020B0604020202020204" pitchFamily="34" charset="0"/>
                <a:ea typeface="ＭＳ Ｐゴシック" panose="020B0600070205080204" pitchFamily="34" charset="-128"/>
              </a:rPr>
              <a:t>‘at the time’ </a:t>
            </a:r>
            <a:r>
              <a:rPr lang="en-GB" altLang="en-US" sz="1100" dirty="0">
                <a:latin typeface="Arial" panose="020B0604020202020204" pitchFamily="34" charset="0"/>
                <a:ea typeface="ＭＳ Ｐゴシック" panose="020B0600070205080204" pitchFamily="34" charset="-128"/>
              </a:rPr>
              <a:t>– the test is one of reasonableness.  It is for the defendant to show that the time lapse between the offence and the warning was unreasonable/unjustified (R v </a:t>
            </a:r>
            <a:r>
              <a:rPr lang="en-GB" altLang="en-US" sz="1100" dirty="0" err="1">
                <a:latin typeface="Arial" panose="020B0604020202020204" pitchFamily="34" charset="0"/>
                <a:ea typeface="ＭＳ Ｐゴシック" panose="020B0600070205080204" pitchFamily="34" charset="-128"/>
              </a:rPr>
              <a:t>Okike</a:t>
            </a:r>
            <a:r>
              <a:rPr lang="en-GB" altLang="en-US" sz="1100" dirty="0">
                <a:latin typeface="Arial" panose="020B0604020202020204" pitchFamily="34" charset="0"/>
                <a:ea typeface="ＭＳ Ｐゴシック" panose="020B0600070205080204" pitchFamily="34" charset="-128"/>
              </a:rPr>
              <a:t> 1978) . The 14 days </a:t>
            </a:r>
            <a:r>
              <a:rPr lang="en-GB" altLang="en-US" sz="1100" b="1" dirty="0">
                <a:solidFill>
                  <a:srgbClr val="FF0000"/>
                </a:solidFill>
                <a:latin typeface="Arial" panose="020B0604020202020204" pitchFamily="34" charset="0"/>
                <a:ea typeface="ＭＳ Ｐゴシック" panose="020B0600070205080204" pitchFamily="34" charset="-128"/>
              </a:rPr>
              <a:t>DOES NOT </a:t>
            </a:r>
            <a:r>
              <a:rPr lang="en-GB" altLang="en-US" sz="1100" dirty="0">
                <a:latin typeface="Arial" panose="020B0604020202020204" pitchFamily="34" charset="0"/>
                <a:ea typeface="ＭＳ Ｐゴシック" panose="020B0600070205080204" pitchFamily="34" charset="-128"/>
              </a:rPr>
              <a:t>include the day on which the offence occurred.</a:t>
            </a:r>
            <a:endParaRPr lang="en-GB" altLang="en-US" sz="1100" i="1"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 </a:t>
            </a:r>
          </a:p>
          <a:p>
            <a:pPr>
              <a:buFontTx/>
              <a:buChar char="•"/>
            </a:pPr>
            <a:r>
              <a:rPr lang="en-GB" altLang="en-US" sz="1100" dirty="0">
                <a:latin typeface="Arial" panose="020B0604020202020204" pitchFamily="34" charset="0"/>
                <a:ea typeface="ＭＳ Ｐゴシック" panose="020B0600070205080204" pitchFamily="34" charset="-128"/>
              </a:rPr>
              <a:t> </a:t>
            </a:r>
            <a:r>
              <a:rPr lang="en-GB" altLang="en-US" sz="1100" b="1" dirty="0">
                <a:solidFill>
                  <a:srgbClr val="0000FF"/>
                </a:solidFill>
                <a:latin typeface="Arial" panose="020B0604020202020204" pitchFamily="34" charset="0"/>
                <a:ea typeface="ＭＳ Ｐゴシック" panose="020B0600070205080204" pitchFamily="34" charset="-128"/>
              </a:rPr>
              <a:t>Serving a summons or charging the offender within 14 days of the offence</a:t>
            </a:r>
            <a:r>
              <a:rPr lang="en-GB" altLang="en-US" sz="1100" dirty="0">
                <a:latin typeface="Arial" panose="020B0604020202020204" pitchFamily="34" charset="0"/>
                <a:ea typeface="ＭＳ Ｐゴシック" panose="020B0600070205080204" pitchFamily="34" charset="-128"/>
              </a:rPr>
              <a:t>.</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If it can be shown to the satisfaction of the court that the name and address of neither the offender or registered keeper of the vehicle cannot be ascertained with reasonable diligence, in time for the notice or summons to be served within the 14days, a prosecution can proceed.  </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Similarly if the offender’s own conduct makes it impossible for the notice or summons to be served.</a:t>
            </a:r>
          </a:p>
          <a:p>
            <a:endParaRPr lang="en-US" altLang="en-US" dirty="0">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723092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369888"/>
            <a:ext cx="5486400" cy="3086100"/>
          </a:xfrm>
        </p:spPr>
      </p:sp>
      <p:sp>
        <p:nvSpPr>
          <p:cNvPr id="3" name="Notes Placeholder 2"/>
          <p:cNvSpPr>
            <a:spLocks noGrp="1"/>
          </p:cNvSpPr>
          <p:nvPr>
            <p:ph type="body" idx="1"/>
          </p:nvPr>
        </p:nvSpPr>
        <p:spPr>
          <a:xfrm>
            <a:off x="685800" y="3867150"/>
            <a:ext cx="5486400" cy="3600450"/>
          </a:xfrm>
        </p:spPr>
        <p:txBody>
          <a:bodyPr/>
          <a:lstStyle/>
          <a:p>
            <a:pPr>
              <a:defRPr/>
            </a:pPr>
            <a:r>
              <a:rPr lang="en-GB" altLang="en-US" sz="1100" dirty="0">
                <a:solidFill>
                  <a:srgbClr val="000000"/>
                </a:solidFill>
                <a:latin typeface="Arial" pitchFamily="34" charset="0"/>
              </a:rPr>
              <a:t>The NIP is a warning Formula and whilst there is no prescribed wording for such a warning, the following is suggested</a:t>
            </a:r>
          </a:p>
          <a:p>
            <a:pPr>
              <a:defRPr/>
            </a:pPr>
            <a:endParaRPr lang="en-GB" altLang="en-US" sz="1100" dirty="0">
              <a:solidFill>
                <a:srgbClr val="000000"/>
              </a:solidFill>
              <a:latin typeface="Arial" pitchFamily="34" charset="0"/>
            </a:endParaRPr>
          </a:p>
          <a:p>
            <a:pPr>
              <a:defRPr/>
            </a:pPr>
            <a:r>
              <a:rPr lang="en-GB" altLang="en-US" sz="1100" dirty="0">
                <a:solidFill>
                  <a:srgbClr val="000000"/>
                </a:solidFill>
                <a:latin typeface="Arial" pitchFamily="34" charset="0"/>
              </a:rPr>
              <a:t>“</a:t>
            </a:r>
            <a:r>
              <a:rPr lang="en-GB" altLang="en-US" sz="1100" i="1" dirty="0">
                <a:solidFill>
                  <a:srgbClr val="000000"/>
                </a:solidFill>
                <a:latin typeface="Arial" pitchFamily="34" charset="0"/>
              </a:rPr>
              <a:t>You will be reported for consideration of the question of prosecuting you for…(specify offence)”</a:t>
            </a:r>
          </a:p>
          <a:p>
            <a:pPr>
              <a:defRPr/>
            </a:pPr>
            <a:endParaRPr lang="en-GB" altLang="en-US" sz="1100" i="1" dirty="0">
              <a:solidFill>
                <a:srgbClr val="000000"/>
              </a:solidFill>
              <a:latin typeface="Arial" pitchFamily="34" charset="0"/>
            </a:endParaRPr>
          </a:p>
          <a:p>
            <a:pPr>
              <a:defRPr/>
            </a:pPr>
            <a:r>
              <a:rPr lang="en-GB" altLang="en-US" sz="1100" dirty="0">
                <a:solidFill>
                  <a:srgbClr val="000000"/>
                </a:solidFill>
                <a:latin typeface="Arial" pitchFamily="34" charset="0"/>
              </a:rPr>
              <a:t>The actual offence or offences for which the driver or rider is being reported for and for which they may be prosecuted must be included in the warning.</a:t>
            </a:r>
            <a:endParaRPr lang="en-GB" altLang="en-US" sz="1100" b="1" u="sng" dirty="0">
              <a:solidFill>
                <a:srgbClr val="000000"/>
              </a:solidFill>
              <a:latin typeface="Arial" pitchFamily="34" charset="0"/>
            </a:endParaRPr>
          </a:p>
          <a:p>
            <a:pPr>
              <a:defRPr/>
            </a:pPr>
            <a:endParaRPr lang="en-US" altLang="en-US" dirty="0">
              <a:latin typeface="Arial" pitchFamily="34" charset="0"/>
              <a:ea typeface="ＭＳ Ｐゴシック" pitchFamily="34" charset="-128"/>
            </a:endParaRPr>
          </a:p>
          <a:p>
            <a:pPr>
              <a:defRPr/>
            </a:pPr>
            <a:endParaRPr lang="en-GB" altLang="en-US" dirty="0">
              <a:solidFill>
                <a:srgbClr val="000000"/>
              </a:solidFill>
              <a:latin typeface="Arial"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162914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31913" y="166688"/>
            <a:ext cx="4411662" cy="2482850"/>
          </a:xfrm>
        </p:spPr>
      </p:sp>
      <p:sp>
        <p:nvSpPr>
          <p:cNvPr id="3" name="Notes Placeholder 2"/>
          <p:cNvSpPr>
            <a:spLocks noGrp="1"/>
          </p:cNvSpPr>
          <p:nvPr>
            <p:ph type="body" idx="1"/>
          </p:nvPr>
        </p:nvSpPr>
        <p:spPr>
          <a:xfrm>
            <a:off x="642257" y="2930979"/>
            <a:ext cx="5486400" cy="5754234"/>
          </a:xfrm>
        </p:spPr>
        <p:txBody>
          <a:bodyPr/>
          <a:lstStyle/>
          <a:p>
            <a:r>
              <a:rPr lang="en-GB" altLang="en-US" sz="1100" dirty="0">
                <a:latin typeface="Arial" panose="020B0604020202020204" pitchFamily="34" charset="0"/>
                <a:ea typeface="ＭＳ Ｐゴシック" panose="020B0600070205080204" pitchFamily="34" charset="-128"/>
              </a:rPr>
              <a:t>There are two specific sets of circumstances in which it is not necessary to serve a NIP.</a:t>
            </a:r>
          </a:p>
          <a:p>
            <a:endParaRPr lang="en-GB" altLang="en-US" sz="1100" dirty="0">
              <a:latin typeface="Arial" panose="020B0604020202020204" pitchFamily="34" charset="0"/>
              <a:ea typeface="ＭＳ Ｐゴシック" panose="020B0600070205080204" pitchFamily="34" charset="-128"/>
            </a:endParaRPr>
          </a:p>
          <a:p>
            <a:pPr>
              <a:buFontTx/>
              <a:buChar char="•"/>
            </a:pPr>
            <a:r>
              <a:rPr lang="en-GB" altLang="en-US" sz="1100" dirty="0">
                <a:latin typeface="Arial" panose="020B0604020202020204" pitchFamily="34" charset="0"/>
                <a:ea typeface="ＭＳ Ｐゴシック" panose="020B0600070205080204" pitchFamily="34" charset="-128"/>
              </a:rPr>
              <a:t> Where a road traffic collision (RTC) occurs either at the time or immediately after the offence has been committed and the RTC is as a result of the presence on the road of the vehicle committing the offence.  For example, a motor car drives through a red traffic light and collides with another vehicle passing through a green signal.  Here the offence is failing to comply to the red light and immediately after the offence the RTC has happened as a result of the offending vehicle being on the road.  There is no doubt in these circumstances that the driver was aware the RTC had occurred, therefore there would be no requirement to serve an NIP.  However, had the offending vehicle been an HGV and it only lightly glanced the other vehicle the driver of the HGV may not be aware that an RTC had occurred.  In these circumstances a NIP must be served.</a:t>
            </a:r>
          </a:p>
          <a:p>
            <a:endParaRPr lang="en-GB" altLang="en-US" sz="1100" dirty="0">
              <a:latin typeface="Arial" panose="020B0604020202020204" pitchFamily="34" charset="0"/>
              <a:ea typeface="ＭＳ Ｐゴシック" panose="020B0600070205080204" pitchFamily="34" charset="-128"/>
            </a:endParaRPr>
          </a:p>
          <a:p>
            <a:pPr>
              <a:buFontTx/>
              <a:buChar char="•"/>
            </a:pPr>
            <a:r>
              <a:rPr lang="en-GB" altLang="en-US" sz="1100" dirty="0">
                <a:latin typeface="Arial" panose="020B0604020202020204" pitchFamily="34" charset="0"/>
                <a:ea typeface="ＭＳ Ｐゴシック" panose="020B0600070205080204" pitchFamily="34" charset="-128"/>
              </a:rPr>
              <a:t> If it is decided to issue a Traffic Offence Report (TOR) in respect of the offence, then there is no requirement to serve a NIP as well. If we deal with a motorist at the time of the offence, we will issue a TOR and inform them that they will be reported for the consideration of the question of prosecuting you for the offence . The motorist will be given the copy of the TOR which informs them of all the information we are required to give under NIP law.</a:t>
            </a:r>
          </a:p>
          <a:p>
            <a:pPr>
              <a:buFontTx/>
              <a:buChar char="•"/>
            </a:pPr>
            <a:endParaRPr lang="en-GB" altLang="en-US" sz="1100" dirty="0">
              <a:latin typeface="Arial" panose="020B0604020202020204" pitchFamily="34" charset="0"/>
              <a:ea typeface="ＭＳ Ｐゴシック" panose="020B0600070205080204" pitchFamily="34" charset="-128"/>
            </a:endParaRPr>
          </a:p>
          <a:p>
            <a:pPr>
              <a:buFontTx/>
              <a:buChar char="•"/>
            </a:pPr>
            <a:r>
              <a:rPr lang="en-GB" altLang="en-US" sz="1100" dirty="0">
                <a:latin typeface="Arial" panose="020B0604020202020204" pitchFamily="34" charset="0"/>
                <a:ea typeface="ＭＳ Ｐゴシック" panose="020B0600070205080204" pitchFamily="34" charset="-128"/>
              </a:rPr>
              <a:t>If we do not deal with the motorist at the time. </a:t>
            </a:r>
            <a:r>
              <a:rPr lang="en-GB" altLang="en-US" sz="1100" dirty="0" err="1">
                <a:latin typeface="Arial" panose="020B0604020202020204" pitchFamily="34" charset="0"/>
                <a:ea typeface="ＭＳ Ｐゴシック" panose="020B0600070205080204" pitchFamily="34" charset="-128"/>
              </a:rPr>
              <a:t>Eg</a:t>
            </a:r>
            <a:r>
              <a:rPr lang="en-GB" altLang="en-US" sz="1100" dirty="0">
                <a:latin typeface="Arial" panose="020B0604020202020204" pitchFamily="34" charset="0"/>
                <a:ea typeface="ＭＳ Ｐゴシック" panose="020B0600070205080204" pitchFamily="34" charset="-128"/>
              </a:rPr>
              <a:t>, we receive a complaint from a member of the public. We should complete a TOR request  ASAP to ensure that we comply with the 14 day rule.  We can then complete our investigation without worrying about serving the NIP in time. The NIP can always be cancelled at a later date if evidence dictates. </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621899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01/07/2022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01/07/2022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01/07/2022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4077515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9142612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320992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376724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01/07/2022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310495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01/07/2022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133041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01/07/2022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9320947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596894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0479213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5921680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258564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01/07/2022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01/07/2022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258545961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63471"/>
            <a:ext cx="12192000" cy="6857999"/>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 y="0"/>
            <a:ext cx="12191996" cy="2161031"/>
          </a:xfrm>
          <a:prstGeom prst="rect">
            <a:avLst/>
          </a:prstGeom>
        </p:spPr>
      </p:pic>
      <p:sp>
        <p:nvSpPr>
          <p:cNvPr id="10" name="TextBox 9">
            <a:extLst>
              <a:ext uri="{FF2B5EF4-FFF2-40B4-BE49-F238E27FC236}">
                <a16:creationId xmlns:a16="http://schemas.microsoft.com/office/drawing/2014/main" id="{D11BBBE3-89BD-4392-B5CB-F459ACD19BC8}"/>
              </a:ext>
            </a:extLst>
          </p:cNvPr>
          <p:cNvSpPr txBox="1"/>
          <p:nvPr/>
        </p:nvSpPr>
        <p:spPr>
          <a:xfrm>
            <a:off x="0" y="1955142"/>
            <a:ext cx="4271221" cy="938719"/>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NIP</a:t>
            </a:r>
            <a:endParaRPr kumimoji="0" lang="en-GB" sz="1600" b="0" i="0" u="none" strike="noStrike" kern="1200" cap="none" spc="0" normalizeH="0" baseline="0" noProof="0" dirty="0">
              <a:ln>
                <a:noFill/>
              </a:ln>
              <a:solidFill>
                <a:prstClr val="black"/>
              </a:solidFill>
              <a:effectLst/>
              <a:uLnTx/>
              <a:uFillTx/>
              <a:latin typeface="Arial Nova" panose="020B05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4918898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lient\G$\Roger Images\Images\Photos\Dscf006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62800" y="1463040"/>
            <a:ext cx="4089862" cy="37989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p:cNvSpPr/>
          <p:nvPr/>
        </p:nvSpPr>
        <p:spPr>
          <a:xfrm>
            <a:off x="720436" y="1577326"/>
            <a:ext cx="6096000" cy="954107"/>
          </a:xfrm>
          <a:prstGeom prst="rect">
            <a:avLst/>
          </a:prstGeom>
        </p:spPr>
        <p:txBody>
          <a:bodyPr>
            <a:spAutoFit/>
          </a:bodyPr>
          <a:lstStyle/>
          <a:p>
            <a:pPr>
              <a:spcBef>
                <a:spcPct val="0"/>
              </a:spcBef>
            </a:pPr>
            <a:r>
              <a:rPr lang="en-GB" altLang="en-US" sz="2800" dirty="0">
                <a:ea typeface="ＭＳ Ｐゴシック" panose="020B0600070205080204" pitchFamily="34" charset="-128"/>
              </a:rPr>
              <a:t>To ensure the driver or rider is aware an offence has been committed</a:t>
            </a:r>
          </a:p>
        </p:txBody>
      </p:sp>
      <p:sp>
        <p:nvSpPr>
          <p:cNvPr id="6" name="Text Box 5"/>
          <p:cNvSpPr txBox="1">
            <a:spLocks noChangeArrowheads="1"/>
          </p:cNvSpPr>
          <p:nvPr/>
        </p:nvSpPr>
        <p:spPr bwMode="auto">
          <a:xfrm>
            <a:off x="669073" y="2889423"/>
            <a:ext cx="6198725"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457200" indent="-457200">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marL="0" indent="0" eaLnBrk="1" hangingPunct="1">
              <a:spcBef>
                <a:spcPct val="0"/>
              </a:spcBef>
              <a:buNone/>
            </a:pPr>
            <a:r>
              <a:rPr lang="en-GB" altLang="en-US" sz="2800" b="0" dirty="0">
                <a:solidFill>
                  <a:schemeClr val="tx1"/>
                </a:solidFill>
                <a:latin typeface="+mn-lt"/>
                <a:ea typeface="ＭＳ Ｐゴシック" panose="020B0600070205080204" pitchFamily="34" charset="-128"/>
              </a:rPr>
              <a:t>To ensure he or she is aware they may be prosecuted for that offence(s)</a:t>
            </a:r>
          </a:p>
        </p:txBody>
      </p:sp>
      <p:sp>
        <p:nvSpPr>
          <p:cNvPr id="7" name="Rectangle 6"/>
          <p:cNvSpPr>
            <a:spLocks noChangeArrowheads="1"/>
          </p:cNvSpPr>
          <p:nvPr/>
        </p:nvSpPr>
        <p:spPr bwMode="auto">
          <a:xfrm>
            <a:off x="602491" y="4307868"/>
            <a:ext cx="6331888"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57200" indent="-457200">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marL="0" indent="0" eaLnBrk="1" hangingPunct="1">
              <a:spcBef>
                <a:spcPct val="0"/>
              </a:spcBef>
              <a:buNone/>
            </a:pPr>
            <a:r>
              <a:rPr lang="en-GB" altLang="en-US" sz="2800" b="0" dirty="0">
                <a:solidFill>
                  <a:schemeClr val="tx1"/>
                </a:solidFill>
                <a:latin typeface="+mn-lt"/>
                <a:ea typeface="ＭＳ Ｐゴシック" panose="020B0600070205080204" pitchFamily="34" charset="-128"/>
              </a:rPr>
              <a:t>To allow driver or rider time to prepare any defence</a:t>
            </a:r>
          </a:p>
        </p:txBody>
      </p:sp>
      <p:sp>
        <p:nvSpPr>
          <p:cNvPr id="8" name="TextBox 7"/>
          <p:cNvSpPr txBox="1"/>
          <p:nvPr/>
        </p:nvSpPr>
        <p:spPr>
          <a:xfrm>
            <a:off x="720435" y="464016"/>
            <a:ext cx="10832227" cy="584775"/>
          </a:xfrm>
          <a:prstGeom prst="rect">
            <a:avLst/>
          </a:prstGeom>
          <a:solidFill>
            <a:srgbClr val="002060"/>
          </a:solidFill>
        </p:spPr>
        <p:txBody>
          <a:bodyPr wrap="square" rtlCol="0">
            <a:spAutoFit/>
          </a:bodyPr>
          <a:lstStyle/>
          <a:p>
            <a:pPr algn="ctr"/>
            <a:r>
              <a:rPr lang="en-GB" sz="3200" b="1" dirty="0">
                <a:solidFill>
                  <a:schemeClr val="bg1"/>
                </a:solidFill>
              </a:rPr>
              <a:t>Purpose of a Notice of Intended Prosecution (N.I.P.)</a:t>
            </a:r>
          </a:p>
        </p:txBody>
      </p:sp>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fade">
                                      <p:cBhvr>
                                        <p:cTn id="12" dur="500"/>
                                        <p:tgtEl>
                                          <p:spTgt spid="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xEl>
                                              <p:pRg st="0" end="0"/>
                                            </p:txEl>
                                          </p:spTgt>
                                        </p:tgtEl>
                                        <p:attrNameLst>
                                          <p:attrName>style.visibility</p:attrName>
                                        </p:attrNameLst>
                                      </p:cBhvr>
                                      <p:to>
                                        <p:strVal val="visible"/>
                                      </p:to>
                                    </p:set>
                                    <p:animEffect transition="in" filter="fade">
                                      <p:cBhvr>
                                        <p:cTn id="17"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Client\G$\CKP Images\NIM\Law 2.png"/>
          <p:cNvPicPr>
            <a:picLocks noChangeAspect="1" noChangeArrowheads="1"/>
          </p:cNvPicPr>
          <p:nvPr>
            <p:custDataLst>
              <p:tags r:id="rId1"/>
            </p:custDataLst>
          </p:nvPr>
        </p:nvPicPr>
        <p:blipFill>
          <a:blip r:embed="rId4">
            <a:lum bright="70000" contrast="-70000"/>
            <a:extLst>
              <a:ext uri="{28A0092B-C50C-407E-A947-70E740481C1C}">
                <a14:useLocalDpi xmlns:a14="http://schemas.microsoft.com/office/drawing/2010/main" val="0"/>
              </a:ext>
            </a:extLst>
          </a:blip>
          <a:srcRect/>
          <a:stretch>
            <a:fillRect/>
          </a:stretch>
        </p:blipFill>
        <p:spPr bwMode="auto">
          <a:xfrm>
            <a:off x="0" y="0"/>
            <a:ext cx="3523785" cy="5352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8"/>
          <p:cNvSpPr/>
          <p:nvPr/>
        </p:nvSpPr>
        <p:spPr>
          <a:xfrm>
            <a:off x="3842328" y="1020721"/>
            <a:ext cx="7583054" cy="4924425"/>
          </a:xfrm>
          <a:prstGeom prst="rect">
            <a:avLst/>
          </a:prstGeom>
        </p:spPr>
        <p:txBody>
          <a:bodyPr wrap="square">
            <a:spAutoFit/>
          </a:bodyPr>
          <a:lstStyle/>
          <a:p>
            <a:pPr>
              <a:defRPr/>
            </a:pPr>
            <a:r>
              <a:rPr lang="en-GB" altLang="en-US" sz="4000" b="1" kern="0" dirty="0">
                <a:solidFill>
                  <a:srgbClr val="FF0000"/>
                </a:solidFill>
              </a:rPr>
              <a:t>D</a:t>
            </a:r>
            <a:r>
              <a:rPr lang="en-GB" altLang="en-US" sz="2800" b="1" kern="0" dirty="0">
                <a:solidFill>
                  <a:srgbClr val="002060"/>
                </a:solidFill>
              </a:rPr>
              <a:t> – dangerous, careless or inconsiderate driving or cycling</a:t>
            </a:r>
          </a:p>
          <a:p>
            <a:pPr>
              <a:defRPr/>
            </a:pPr>
            <a:r>
              <a:rPr lang="en-GB" altLang="en-US" sz="4000" b="1" kern="0" dirty="0">
                <a:solidFill>
                  <a:srgbClr val="FF0000"/>
                </a:solidFill>
              </a:rPr>
              <a:t>E</a:t>
            </a:r>
            <a:r>
              <a:rPr lang="en-GB" altLang="en-US" sz="2800" b="1" kern="0" dirty="0">
                <a:solidFill>
                  <a:srgbClr val="002060"/>
                </a:solidFill>
              </a:rPr>
              <a:t> – exceeding the speed limit</a:t>
            </a:r>
          </a:p>
          <a:p>
            <a:pPr>
              <a:defRPr/>
            </a:pPr>
            <a:r>
              <a:rPr lang="en-GB" altLang="en-US" sz="4000" b="1" kern="0" dirty="0">
                <a:solidFill>
                  <a:srgbClr val="FF0000"/>
                </a:solidFill>
              </a:rPr>
              <a:t>F</a:t>
            </a:r>
            <a:r>
              <a:rPr lang="en-GB" altLang="en-US" sz="2800" b="1" kern="0" dirty="0">
                <a:solidFill>
                  <a:srgbClr val="002060"/>
                </a:solidFill>
              </a:rPr>
              <a:t> – fail to conform to direction given by PC engaged in regulation of traffic</a:t>
            </a:r>
          </a:p>
          <a:p>
            <a:pPr>
              <a:defRPr/>
            </a:pPr>
            <a:r>
              <a:rPr lang="en-GB" altLang="en-US" sz="4000" b="1" kern="0" dirty="0">
                <a:solidFill>
                  <a:srgbClr val="FF0000"/>
                </a:solidFill>
              </a:rPr>
              <a:t>F</a:t>
            </a:r>
            <a:r>
              <a:rPr lang="en-GB" altLang="en-US" sz="2800" b="1" kern="0" dirty="0">
                <a:solidFill>
                  <a:srgbClr val="FF0000"/>
                </a:solidFill>
              </a:rPr>
              <a:t> </a:t>
            </a:r>
            <a:r>
              <a:rPr lang="en-GB" altLang="en-US" sz="2800" b="1" kern="0" dirty="0">
                <a:solidFill>
                  <a:srgbClr val="002060"/>
                </a:solidFill>
              </a:rPr>
              <a:t>– fail to conform to certain traffic signs</a:t>
            </a:r>
          </a:p>
          <a:p>
            <a:pPr>
              <a:defRPr/>
            </a:pPr>
            <a:r>
              <a:rPr lang="en-GB" altLang="en-US" sz="4000" b="1" kern="0" dirty="0">
                <a:solidFill>
                  <a:srgbClr val="FF0000"/>
                </a:solidFill>
              </a:rPr>
              <a:t>L</a:t>
            </a:r>
            <a:r>
              <a:rPr lang="en-GB" altLang="en-US" sz="4000" b="1" kern="0" dirty="0">
                <a:solidFill>
                  <a:srgbClr val="0070C0"/>
                </a:solidFill>
              </a:rPr>
              <a:t> </a:t>
            </a:r>
            <a:r>
              <a:rPr lang="en-GB" altLang="en-US" sz="2800" b="1" kern="0" dirty="0">
                <a:solidFill>
                  <a:srgbClr val="002060"/>
                </a:solidFill>
              </a:rPr>
              <a:t>– leaving a vehicle in a dangerous position</a:t>
            </a:r>
          </a:p>
          <a:p>
            <a:pPr>
              <a:defRPr/>
            </a:pPr>
            <a:r>
              <a:rPr lang="en-GB" altLang="en-US" sz="4000" b="1" kern="0" dirty="0">
                <a:solidFill>
                  <a:srgbClr val="FF0000"/>
                </a:solidFill>
              </a:rPr>
              <a:t>A</a:t>
            </a:r>
            <a:r>
              <a:rPr lang="en-GB" altLang="en-US" sz="2800" b="1" kern="0" dirty="0">
                <a:solidFill>
                  <a:srgbClr val="FF0000"/>
                </a:solidFill>
              </a:rPr>
              <a:t> </a:t>
            </a:r>
            <a:r>
              <a:rPr lang="en-GB" altLang="en-US" sz="2800" b="1" kern="0" dirty="0">
                <a:solidFill>
                  <a:srgbClr val="002060"/>
                </a:solidFill>
              </a:rPr>
              <a:t>– aiding &amp; abetting any of these offences</a:t>
            </a:r>
          </a:p>
          <a:p>
            <a:pPr>
              <a:defRPr/>
            </a:pPr>
            <a:endParaRPr lang="en-GB" altLang="en-US" kern="0" dirty="0">
              <a:solidFill>
                <a:srgbClr val="FFFF00"/>
              </a:solidFill>
            </a:endParaRPr>
          </a:p>
        </p:txBody>
      </p:sp>
      <p:sp>
        <p:nvSpPr>
          <p:cNvPr id="5" name="TextBox 4"/>
          <p:cNvSpPr txBox="1"/>
          <p:nvPr/>
        </p:nvSpPr>
        <p:spPr>
          <a:xfrm>
            <a:off x="3842328" y="145732"/>
            <a:ext cx="7583054" cy="584775"/>
          </a:xfrm>
          <a:prstGeom prst="rect">
            <a:avLst/>
          </a:prstGeom>
          <a:solidFill>
            <a:srgbClr val="002060"/>
          </a:solidFill>
        </p:spPr>
        <p:txBody>
          <a:bodyPr wrap="square" rtlCol="0">
            <a:spAutoFit/>
          </a:bodyPr>
          <a:lstStyle/>
          <a:p>
            <a:pPr algn="ctr"/>
            <a:r>
              <a:rPr lang="en-GB" sz="3200" b="1" dirty="0">
                <a:solidFill>
                  <a:schemeClr val="bg1"/>
                </a:solidFill>
              </a:rPr>
              <a:t>Offences that require a N.I.P.</a:t>
            </a:r>
          </a:p>
        </p:txBody>
      </p:sp>
    </p:spTree>
    <p:extLst>
      <p:ext uri="{BB962C8B-B14F-4D97-AF65-F5344CB8AC3E}">
        <p14:creationId xmlns:p14="http://schemas.microsoft.com/office/powerpoint/2010/main" val="2716159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xEl>
                                              <p:pRg st="1" end="1"/>
                                            </p:txEl>
                                          </p:spTgt>
                                        </p:tgtEl>
                                        <p:attrNameLst>
                                          <p:attrName>style.visibility</p:attrName>
                                        </p:attrNameLst>
                                      </p:cBhvr>
                                      <p:to>
                                        <p:strVal val="visible"/>
                                      </p:to>
                                    </p:set>
                                    <p:animEffect transition="in" filter="fade">
                                      <p:cBhvr>
                                        <p:cTn id="12" dur="500"/>
                                        <p:tgtEl>
                                          <p:spTgt spid="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xEl>
                                              <p:pRg st="2" end="2"/>
                                            </p:txEl>
                                          </p:spTgt>
                                        </p:tgtEl>
                                        <p:attrNameLst>
                                          <p:attrName>style.visibility</p:attrName>
                                        </p:attrNameLst>
                                      </p:cBhvr>
                                      <p:to>
                                        <p:strVal val="visible"/>
                                      </p:to>
                                    </p:set>
                                    <p:animEffect transition="in" filter="fade">
                                      <p:cBhvr>
                                        <p:cTn id="17" dur="500"/>
                                        <p:tgtEl>
                                          <p:spTgt spid="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
                                            <p:txEl>
                                              <p:pRg st="3" end="3"/>
                                            </p:txEl>
                                          </p:spTgt>
                                        </p:tgtEl>
                                        <p:attrNameLst>
                                          <p:attrName>style.visibility</p:attrName>
                                        </p:attrNameLst>
                                      </p:cBhvr>
                                      <p:to>
                                        <p:strVal val="visible"/>
                                      </p:to>
                                    </p:set>
                                    <p:animEffect transition="in" filter="fade">
                                      <p:cBhvr>
                                        <p:cTn id="22" dur="500"/>
                                        <p:tgtEl>
                                          <p:spTgt spid="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
                                            <p:txEl>
                                              <p:pRg st="4" end="4"/>
                                            </p:txEl>
                                          </p:spTgt>
                                        </p:tgtEl>
                                        <p:attrNameLst>
                                          <p:attrName>style.visibility</p:attrName>
                                        </p:attrNameLst>
                                      </p:cBhvr>
                                      <p:to>
                                        <p:strVal val="visible"/>
                                      </p:to>
                                    </p:set>
                                    <p:animEffect transition="in" filter="fade">
                                      <p:cBhvr>
                                        <p:cTn id="27" dur="500"/>
                                        <p:tgtEl>
                                          <p:spTgt spid="9">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9">
                                            <p:txEl>
                                              <p:pRg st="5" end="5"/>
                                            </p:txEl>
                                          </p:spTgt>
                                        </p:tgtEl>
                                        <p:attrNameLst>
                                          <p:attrName>style.visibility</p:attrName>
                                        </p:attrNameLst>
                                      </p:cBhvr>
                                      <p:to>
                                        <p:strVal val="visible"/>
                                      </p:to>
                                    </p:set>
                                    <p:animEffect transition="in" filter="fade">
                                      <p:cBhvr>
                                        <p:cTn id="32" dur="500"/>
                                        <p:tgtEl>
                                          <p:spTgt spid="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lient\G$\Roger Images\Images\Photos\Dscf006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38902" y="1463041"/>
            <a:ext cx="3882044" cy="37989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 Box 3"/>
          <p:cNvSpPr txBox="1">
            <a:spLocks noChangeArrowheads="1"/>
          </p:cNvSpPr>
          <p:nvPr/>
        </p:nvSpPr>
        <p:spPr bwMode="auto">
          <a:xfrm>
            <a:off x="591126" y="1551824"/>
            <a:ext cx="7039958" cy="954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457200" indent="-457200">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marL="0" indent="0" eaLnBrk="1" hangingPunct="1">
              <a:spcBef>
                <a:spcPct val="0"/>
              </a:spcBef>
              <a:buNone/>
            </a:pPr>
            <a:r>
              <a:rPr lang="en-GB" altLang="en-US" sz="2800" b="0" dirty="0">
                <a:solidFill>
                  <a:srgbClr val="002060"/>
                </a:solidFill>
                <a:latin typeface="+mn-lt"/>
                <a:ea typeface="ＭＳ Ｐゴシック" panose="020B0600070205080204" pitchFamily="34" charset="-128"/>
              </a:rPr>
              <a:t>Verbally on the offender at the time of the offence</a:t>
            </a:r>
          </a:p>
        </p:txBody>
      </p:sp>
      <p:sp>
        <p:nvSpPr>
          <p:cNvPr id="10" name="Rectangle 9"/>
          <p:cNvSpPr>
            <a:spLocks noChangeArrowheads="1"/>
          </p:cNvSpPr>
          <p:nvPr/>
        </p:nvSpPr>
        <p:spPr bwMode="auto">
          <a:xfrm>
            <a:off x="591126" y="2653957"/>
            <a:ext cx="6911109"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42900" indent="-342900">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marL="0" indent="0" eaLnBrk="1" hangingPunct="1">
              <a:spcBef>
                <a:spcPct val="0"/>
              </a:spcBef>
              <a:buNone/>
            </a:pPr>
            <a:r>
              <a:rPr lang="en-GB" altLang="en-US" sz="2800" b="0" dirty="0">
                <a:solidFill>
                  <a:srgbClr val="002060"/>
                </a:solidFill>
                <a:latin typeface="+mn-lt"/>
                <a:ea typeface="ＭＳ Ｐゴシック" panose="020B0600070205080204" pitchFamily="34" charset="-128"/>
              </a:rPr>
              <a:t>Serving a written notice on the driver or registered keeper of the vehicle within 14 days of the offence</a:t>
            </a:r>
          </a:p>
        </p:txBody>
      </p:sp>
      <p:sp>
        <p:nvSpPr>
          <p:cNvPr id="11" name="Text Box 5"/>
          <p:cNvSpPr txBox="1">
            <a:spLocks noChangeArrowheads="1"/>
          </p:cNvSpPr>
          <p:nvPr/>
        </p:nvSpPr>
        <p:spPr bwMode="auto">
          <a:xfrm>
            <a:off x="591126" y="4162752"/>
            <a:ext cx="7247776"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273050" indent="-273050">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marL="0" indent="0" eaLnBrk="1" hangingPunct="1">
              <a:spcBef>
                <a:spcPct val="0"/>
              </a:spcBef>
              <a:buNone/>
            </a:pPr>
            <a:r>
              <a:rPr lang="en-GB" altLang="en-US" sz="2800" b="0" dirty="0">
                <a:solidFill>
                  <a:srgbClr val="002060"/>
                </a:solidFill>
                <a:latin typeface="+mn-lt"/>
                <a:ea typeface="ＭＳ Ｐゴシック" panose="020B0600070205080204" pitchFamily="34" charset="-128"/>
              </a:rPr>
              <a:t>Serving a summons on the offender within 14 days of the offence</a:t>
            </a:r>
          </a:p>
        </p:txBody>
      </p:sp>
      <p:sp>
        <p:nvSpPr>
          <p:cNvPr id="7" name="TextBox 6"/>
          <p:cNvSpPr txBox="1"/>
          <p:nvPr/>
        </p:nvSpPr>
        <p:spPr>
          <a:xfrm>
            <a:off x="720435" y="145732"/>
            <a:ext cx="10832227" cy="584775"/>
          </a:xfrm>
          <a:prstGeom prst="rect">
            <a:avLst/>
          </a:prstGeom>
          <a:solidFill>
            <a:srgbClr val="002060"/>
          </a:solidFill>
        </p:spPr>
        <p:txBody>
          <a:bodyPr wrap="square" rtlCol="0">
            <a:spAutoFit/>
          </a:bodyPr>
          <a:lstStyle/>
          <a:p>
            <a:pPr algn="ctr"/>
            <a:r>
              <a:rPr lang="en-GB" sz="3200" b="1" dirty="0">
                <a:solidFill>
                  <a:schemeClr val="bg1"/>
                </a:solidFill>
              </a:rPr>
              <a:t>Service of a Notice of Intended Prosecution (N.I.P.)</a:t>
            </a:r>
          </a:p>
        </p:txBody>
      </p:sp>
    </p:spTree>
    <p:extLst>
      <p:ext uri="{BB962C8B-B14F-4D97-AF65-F5344CB8AC3E}">
        <p14:creationId xmlns:p14="http://schemas.microsoft.com/office/powerpoint/2010/main" val="212878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circle(in)">
                                      <p:cBhvr>
                                        <p:cTn id="7" dur="1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lient\G$\Roger Images\Images\Photos\Dscf006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83558" y="1564125"/>
            <a:ext cx="4089862" cy="37989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2"/>
          <p:cNvSpPr>
            <a:spLocks noChangeArrowheads="1"/>
          </p:cNvSpPr>
          <p:nvPr/>
        </p:nvSpPr>
        <p:spPr bwMode="auto">
          <a:xfrm>
            <a:off x="1058030" y="2137109"/>
            <a:ext cx="5691448" cy="20621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eaLnBrk="1" hangingPunct="1">
              <a:spcBef>
                <a:spcPct val="0"/>
              </a:spcBef>
              <a:buFontTx/>
              <a:buNone/>
            </a:pPr>
            <a:r>
              <a:rPr lang="en-GB" altLang="en-US" sz="3200" b="0" dirty="0">
                <a:solidFill>
                  <a:srgbClr val="002060"/>
                </a:solidFill>
                <a:latin typeface="Arial" panose="020B0604020202020204" pitchFamily="34" charset="0"/>
                <a:ea typeface="ＭＳ Ｐゴシック" panose="020B0600070205080204" pitchFamily="34" charset="-128"/>
              </a:rPr>
              <a:t>“You will be reported for consideration of the question of prosecuting you for …… (specify offence)”</a:t>
            </a:r>
          </a:p>
        </p:txBody>
      </p:sp>
      <p:sp>
        <p:nvSpPr>
          <p:cNvPr id="5" name="TextBox 4"/>
          <p:cNvSpPr txBox="1"/>
          <p:nvPr/>
        </p:nvSpPr>
        <p:spPr>
          <a:xfrm>
            <a:off x="720435" y="370815"/>
            <a:ext cx="10832227" cy="584775"/>
          </a:xfrm>
          <a:prstGeom prst="rect">
            <a:avLst/>
          </a:prstGeom>
          <a:solidFill>
            <a:srgbClr val="002060"/>
          </a:solidFill>
        </p:spPr>
        <p:txBody>
          <a:bodyPr wrap="square" rtlCol="0">
            <a:spAutoFit/>
          </a:bodyPr>
          <a:lstStyle/>
          <a:p>
            <a:pPr algn="ctr"/>
            <a:r>
              <a:rPr lang="en-GB" sz="3200" b="1" dirty="0">
                <a:solidFill>
                  <a:schemeClr val="bg1"/>
                </a:solidFill>
              </a:rPr>
              <a:t>Notice of Intended Prosecution (N.I.P.)</a:t>
            </a:r>
          </a:p>
        </p:txBody>
      </p:sp>
    </p:spTree>
    <p:extLst>
      <p:ext uri="{BB962C8B-B14F-4D97-AF65-F5344CB8AC3E}">
        <p14:creationId xmlns:p14="http://schemas.microsoft.com/office/powerpoint/2010/main" val="3642935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lient\G$\Roger Images\Images\Photos\Dscf006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63798" y="1351739"/>
            <a:ext cx="4089862" cy="39102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 Box 4"/>
          <p:cNvSpPr txBox="1">
            <a:spLocks noChangeArrowheads="1"/>
          </p:cNvSpPr>
          <p:nvPr/>
        </p:nvSpPr>
        <p:spPr bwMode="auto">
          <a:xfrm>
            <a:off x="720435" y="1351739"/>
            <a:ext cx="6204068" cy="2677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eaLnBrk="1" hangingPunct="1">
              <a:spcBef>
                <a:spcPct val="0"/>
              </a:spcBef>
              <a:buNone/>
            </a:pPr>
            <a:r>
              <a:rPr lang="en-GB" altLang="en-US" sz="2800" b="0" dirty="0">
                <a:solidFill>
                  <a:srgbClr val="002060"/>
                </a:solidFill>
                <a:latin typeface="+mn-lt"/>
                <a:ea typeface="ＭＳ Ｐゴシック" panose="020B0600070205080204" pitchFamily="34" charset="-128"/>
              </a:rPr>
              <a:t>At time of, or immediately after the offence has been committed, an accident occurs (of which the driver is aware) owing to the presence on the road of the vehicle in respect of which the offence was committed</a:t>
            </a:r>
          </a:p>
        </p:txBody>
      </p:sp>
      <p:sp>
        <p:nvSpPr>
          <p:cNvPr id="7" name="Text Box 5"/>
          <p:cNvSpPr txBox="1">
            <a:spLocks noChangeArrowheads="1"/>
          </p:cNvSpPr>
          <p:nvPr/>
        </p:nvSpPr>
        <p:spPr bwMode="auto">
          <a:xfrm>
            <a:off x="720435" y="4307849"/>
            <a:ext cx="6204068" cy="954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eaLnBrk="1" hangingPunct="1">
              <a:spcBef>
                <a:spcPct val="0"/>
              </a:spcBef>
              <a:buNone/>
            </a:pPr>
            <a:r>
              <a:rPr lang="en-GB" altLang="en-US" sz="2800" b="0" dirty="0">
                <a:solidFill>
                  <a:srgbClr val="002060"/>
                </a:solidFill>
                <a:latin typeface="+mn-lt"/>
                <a:ea typeface="ＭＳ Ｐゴシック" panose="020B0600070205080204" pitchFamily="34" charset="-128"/>
              </a:rPr>
              <a:t>The offence has been dealt with by issuing a Traffic Offence Report (TOR).</a:t>
            </a:r>
          </a:p>
        </p:txBody>
      </p:sp>
      <p:sp>
        <p:nvSpPr>
          <p:cNvPr id="8" name="TextBox 7"/>
          <p:cNvSpPr txBox="1"/>
          <p:nvPr/>
        </p:nvSpPr>
        <p:spPr>
          <a:xfrm>
            <a:off x="720435" y="145732"/>
            <a:ext cx="10832227" cy="584775"/>
          </a:xfrm>
          <a:prstGeom prst="rect">
            <a:avLst/>
          </a:prstGeom>
          <a:solidFill>
            <a:srgbClr val="002060"/>
          </a:solidFill>
        </p:spPr>
        <p:txBody>
          <a:bodyPr wrap="square" rtlCol="0">
            <a:spAutoFit/>
          </a:bodyPr>
          <a:lstStyle/>
          <a:p>
            <a:pPr algn="ctr"/>
            <a:r>
              <a:rPr lang="en-GB" sz="3200" b="1" dirty="0">
                <a:solidFill>
                  <a:schemeClr val="bg1"/>
                </a:solidFill>
              </a:rPr>
              <a:t>A N.I.P. is not required if …….</a:t>
            </a:r>
          </a:p>
        </p:txBody>
      </p:sp>
    </p:spTree>
    <p:extLst>
      <p:ext uri="{BB962C8B-B14F-4D97-AF65-F5344CB8AC3E}">
        <p14:creationId xmlns:p14="http://schemas.microsoft.com/office/powerpoint/2010/main" val="356232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 presetClass="entr" presetSubtype="32"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box(out)">
                                      <p:cBhvr>
                                        <p:cTn id="1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3601328" y="1248456"/>
            <a:ext cx="5249009" cy="3828496"/>
          </a:xfrm>
          <a:prstGeom prst="rect">
            <a:avLst/>
          </a:prstGeom>
        </p:spPr>
      </p:pic>
    </p:spTree>
    <p:extLst>
      <p:ext uri="{BB962C8B-B14F-4D97-AF65-F5344CB8AC3E}">
        <p14:creationId xmlns:p14="http://schemas.microsoft.com/office/powerpoint/2010/main" val="373699545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SUBSTITUTION_ID" val="{DE14E380-DDF1-4B31-8C9E-CF94827A067C}"/>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459</TotalTime>
  <Words>1548</Words>
  <Application>Microsoft Office PowerPoint</Application>
  <PresentationFormat>Widescreen</PresentationFormat>
  <Paragraphs>79</Paragraphs>
  <Slides>7</Slides>
  <Notes>6</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7</vt:i4>
      </vt:variant>
    </vt:vector>
  </HeadingPairs>
  <TitlesOfParts>
    <vt:vector size="16" baseType="lpstr">
      <vt:lpstr>Arial</vt:lpstr>
      <vt:lpstr>Arial Nova</vt:lpstr>
      <vt:lpstr>Arial Nova Cond</vt:lpstr>
      <vt:lpstr>Calibri</vt:lpstr>
      <vt:lpstr>Calibri Light</vt:lpstr>
      <vt:lpstr>Microsoft Sans Serif</vt:lpstr>
      <vt:lpstr>Tahoma</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61</cp:revision>
  <dcterms:created xsi:type="dcterms:W3CDTF">2018-01-30T11:09:50Z</dcterms:created>
  <dcterms:modified xsi:type="dcterms:W3CDTF">2022-07-01T06:39:35Z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MSIP_Label_66cf8fe5-b7b7-4df7-b38d-1c61ac2f6639_Enabled">
    <vt:lpwstr>true</vt:lpwstr>
  </property>
  <property fmtid="{D5CDD505-2E9C-101B-9397-08002B2CF9AE}" pid="4" name="MSIP_Label_66cf8fe5-b7b7-4df7-b38d-1c61ac2f6639_SetDate">
    <vt:lpwstr>2022-06-23T08:07:51Z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8df0bcef-433c-4e39-85d2-c3ac7bd967c0</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