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handoutMasterIdLst>
    <p:handoutMasterId r:id="rId19"/>
  </p:handoutMasterIdLst>
  <p:sldIdLst>
    <p:sldId id="264" r:id="rId5"/>
    <p:sldId id="276" r:id="rId6"/>
    <p:sldId id="281" r:id="rId7"/>
    <p:sldId id="278" r:id="rId8"/>
    <p:sldId id="279" r:id="rId9"/>
    <p:sldId id="266" r:id="rId10"/>
    <p:sldId id="268" r:id="rId11"/>
    <p:sldId id="269" r:id="rId12"/>
    <p:sldId id="282" r:id="rId13"/>
    <p:sldId id="270" r:id="rId14"/>
    <p:sldId id="280" r:id="rId15"/>
    <p:sldId id="283" r:id="rId16"/>
    <p:sldId id="274" r:id="rId1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80" autoAdjust="0"/>
  </p:normalViewPr>
  <p:slideViewPr>
    <p:cSldViewPr showGuides="1">
      <p:cViewPr varScale="1">
        <p:scale>
          <a:sx n="74" d="100"/>
          <a:sy n="74" d="100"/>
        </p:scale>
        <p:origin x="582" y="7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323CB1-3C55-45F9-B4C8-141F7314D61D}"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703A2970-0471-4C26-B3F9-F953CF5622C5}">
      <dgm:prSet phldrT="[Text]"/>
      <dgm:spPr/>
      <dgm:t>
        <a:bodyPr/>
        <a:lstStyle/>
        <a:p>
          <a:r>
            <a:rPr lang="en-GB" dirty="0" smtClean="0"/>
            <a:t>Beth </a:t>
          </a:r>
          <a:r>
            <a:rPr lang="en-GB" dirty="0" err="1" smtClean="0"/>
            <a:t>yw</a:t>
          </a:r>
          <a:r>
            <a:rPr lang="en-GB" dirty="0" smtClean="0"/>
            <a:t> </a:t>
          </a:r>
          <a:r>
            <a:rPr lang="en-GB" dirty="0" err="1" smtClean="0"/>
            <a:t>eich</a:t>
          </a:r>
          <a:r>
            <a:rPr lang="en-GB" dirty="0" smtClean="0"/>
            <a:t> </a:t>
          </a:r>
          <a:r>
            <a:rPr lang="en-GB" dirty="0" err="1" smtClean="0"/>
            <a:t>targed</a:t>
          </a:r>
          <a:r>
            <a:rPr lang="en-GB" dirty="0" smtClean="0"/>
            <a:t>?</a:t>
          </a:r>
        </a:p>
        <a:p>
          <a:r>
            <a:rPr lang="en-GB" dirty="0" err="1" smtClean="0"/>
            <a:t>Safonau</a:t>
          </a:r>
          <a:r>
            <a:rPr lang="en-GB" dirty="0" smtClean="0"/>
            <a:t> SAC</a:t>
          </a:r>
          <a:endParaRPr lang="en-GB" dirty="0"/>
        </a:p>
      </dgm:t>
    </dgm:pt>
    <dgm:pt modelId="{FFCF82E4-922A-43DA-8E6D-2084BACCF764}" type="parTrans" cxnId="{3D01E094-88F4-4085-A7B2-9D44E2B1EA73}">
      <dgm:prSet/>
      <dgm:spPr/>
      <dgm:t>
        <a:bodyPr/>
        <a:lstStyle/>
        <a:p>
          <a:endParaRPr lang="en-GB"/>
        </a:p>
      </dgm:t>
    </dgm:pt>
    <dgm:pt modelId="{9406B0CF-86B8-4E45-AB3C-F8E846551A4D}" type="sibTrans" cxnId="{3D01E094-88F4-4085-A7B2-9D44E2B1EA73}">
      <dgm:prSet/>
      <dgm:spPr/>
      <dgm:t>
        <a:bodyPr/>
        <a:lstStyle/>
        <a:p>
          <a:endParaRPr lang="en-GB"/>
        </a:p>
      </dgm:t>
    </dgm:pt>
    <dgm:pt modelId="{98F2F398-8571-469D-9E0C-F31F7AEB34EF}">
      <dgm:prSet phldrT="[Text]"/>
      <dgm:spPr/>
      <dgm:t>
        <a:bodyPr/>
        <a:lstStyle/>
        <a:p>
          <a:r>
            <a:rPr lang="en-GB" dirty="0" err="1" smtClean="0"/>
            <a:t>Sut</a:t>
          </a:r>
          <a:r>
            <a:rPr lang="en-GB" dirty="0" smtClean="0"/>
            <a:t> </a:t>
          </a:r>
          <a:r>
            <a:rPr lang="en-GB" dirty="0" err="1" smtClean="0"/>
            <a:t>ydych</a:t>
          </a:r>
          <a:r>
            <a:rPr lang="en-GB" dirty="0" smtClean="0"/>
            <a:t> </a:t>
          </a:r>
          <a:r>
            <a:rPr lang="en-GB" dirty="0" err="1" smtClean="0"/>
            <a:t>wedi</a:t>
          </a:r>
          <a:r>
            <a:rPr lang="en-GB" dirty="0" smtClean="0"/>
            <a:t> </a:t>
          </a:r>
          <a:r>
            <a:rPr lang="en-GB" dirty="0" err="1" smtClean="0"/>
            <a:t>ymdrin</a:t>
          </a:r>
          <a:r>
            <a:rPr lang="en-GB" dirty="0" smtClean="0"/>
            <a:t> </a:t>
          </a:r>
          <a:r>
            <a:rPr lang="en-GB" dirty="0" err="1" smtClean="0">
              <a:latin typeface="Calibri" panose="020F0502020204030204" pitchFamily="34" charset="0"/>
            </a:rPr>
            <a:t>â’r</a:t>
          </a:r>
          <a:r>
            <a:rPr lang="en-GB" dirty="0" smtClean="0">
              <a:latin typeface="Calibri" panose="020F0502020204030204" pitchFamily="34" charset="0"/>
            </a:rPr>
            <a:t> </a:t>
          </a:r>
          <a:r>
            <a:rPr lang="en-GB" dirty="0" err="1" smtClean="0">
              <a:latin typeface="Calibri" panose="020F0502020204030204" pitchFamily="34" charset="0"/>
            </a:rPr>
            <a:t>targed</a:t>
          </a:r>
          <a:r>
            <a:rPr lang="en-GB" dirty="0" smtClean="0">
              <a:latin typeface="Calibri" panose="020F0502020204030204" pitchFamily="34" charset="0"/>
            </a:rPr>
            <a:t>?</a:t>
          </a:r>
        </a:p>
        <a:p>
          <a:r>
            <a:rPr lang="en-GB" dirty="0" err="1" smtClean="0">
              <a:latin typeface="Calibri" panose="020F0502020204030204" pitchFamily="34" charset="0"/>
            </a:rPr>
            <a:t>Profiadau</a:t>
          </a:r>
          <a:r>
            <a:rPr lang="en-GB" dirty="0" smtClean="0">
              <a:latin typeface="Calibri" panose="020F0502020204030204" pitchFamily="34" charset="0"/>
            </a:rPr>
            <a:t> </a:t>
          </a:r>
          <a:r>
            <a:rPr lang="en-GB" dirty="0" err="1" smtClean="0">
              <a:latin typeface="Calibri" panose="020F0502020204030204" pitchFamily="34" charset="0"/>
            </a:rPr>
            <a:t>personol</a:t>
          </a:r>
          <a:endParaRPr lang="en-GB" dirty="0"/>
        </a:p>
      </dgm:t>
    </dgm:pt>
    <dgm:pt modelId="{4F229BE9-F81E-40E9-BBE0-8465EB3BB7D1}" type="parTrans" cxnId="{3D3A92CC-8CFB-45A1-A1EF-BD30ABEC4274}">
      <dgm:prSet/>
      <dgm:spPr/>
      <dgm:t>
        <a:bodyPr/>
        <a:lstStyle/>
        <a:p>
          <a:endParaRPr lang="en-GB"/>
        </a:p>
      </dgm:t>
    </dgm:pt>
    <dgm:pt modelId="{AA550446-36B7-4336-932A-8064D1F3EDC7}" type="sibTrans" cxnId="{3D3A92CC-8CFB-45A1-A1EF-BD30ABEC4274}">
      <dgm:prSet/>
      <dgm:spPr/>
      <dgm:t>
        <a:bodyPr/>
        <a:lstStyle/>
        <a:p>
          <a:endParaRPr lang="en-GB"/>
        </a:p>
      </dgm:t>
    </dgm:pt>
    <dgm:pt modelId="{2DE8641A-97EB-4859-9E69-09480188AA3A}">
      <dgm:prSet phldrT="[Text]"/>
      <dgm:spPr/>
      <dgm:t>
        <a:bodyPr/>
        <a:lstStyle/>
        <a:p>
          <a:r>
            <a:rPr lang="en-GB" dirty="0" smtClean="0"/>
            <a:t>Pam </a:t>
          </a:r>
          <a:r>
            <a:rPr lang="en-GB" dirty="0" err="1" smtClean="0"/>
            <a:t>dewisoch</a:t>
          </a:r>
          <a:r>
            <a:rPr lang="en-GB" dirty="0" smtClean="0"/>
            <a:t> </a:t>
          </a:r>
          <a:r>
            <a:rPr lang="en-GB" dirty="0" err="1" smtClean="0"/>
            <a:t>chi’r</a:t>
          </a:r>
          <a:r>
            <a:rPr lang="en-GB" dirty="0" smtClean="0"/>
            <a:t> </a:t>
          </a:r>
          <a:r>
            <a:rPr lang="en-GB" dirty="0" err="1" smtClean="0"/>
            <a:t>ffordd</a:t>
          </a:r>
          <a:r>
            <a:rPr lang="en-GB" dirty="0" smtClean="0"/>
            <a:t> hon?</a:t>
          </a:r>
        </a:p>
        <a:p>
          <a:r>
            <a:rPr lang="en-GB" dirty="0" smtClean="0"/>
            <a:t>Cyfeirio at </a:t>
          </a:r>
          <a:r>
            <a:rPr lang="en-GB" dirty="0" err="1" smtClean="0"/>
            <a:t>waith</a:t>
          </a:r>
          <a:r>
            <a:rPr lang="en-GB" dirty="0" smtClean="0"/>
            <a:t> </a:t>
          </a:r>
          <a:r>
            <a:rPr lang="en-GB" dirty="0" err="1" smtClean="0"/>
            <a:t>darllen</a:t>
          </a:r>
          <a:r>
            <a:rPr lang="en-GB" dirty="0" smtClean="0"/>
            <a:t> a </a:t>
          </a:r>
          <a:r>
            <a:rPr lang="en-GB" dirty="0" err="1" smtClean="0"/>
            <a:t>damcaniaethau</a:t>
          </a:r>
          <a:endParaRPr lang="en-GB" dirty="0"/>
        </a:p>
      </dgm:t>
    </dgm:pt>
    <dgm:pt modelId="{4733FE16-4107-4C46-A887-69646D65861D}" type="parTrans" cxnId="{96CF61C8-A66E-41EE-B445-CBF8E3E79498}">
      <dgm:prSet/>
      <dgm:spPr/>
      <dgm:t>
        <a:bodyPr/>
        <a:lstStyle/>
        <a:p>
          <a:endParaRPr lang="en-GB"/>
        </a:p>
      </dgm:t>
    </dgm:pt>
    <dgm:pt modelId="{61FD70F9-81F1-47B5-B653-616DBA120E09}" type="sibTrans" cxnId="{96CF61C8-A66E-41EE-B445-CBF8E3E79498}">
      <dgm:prSet/>
      <dgm:spPr/>
      <dgm:t>
        <a:bodyPr/>
        <a:lstStyle/>
        <a:p>
          <a:endParaRPr lang="en-GB"/>
        </a:p>
      </dgm:t>
    </dgm:pt>
    <dgm:pt modelId="{AAA36D1D-B9A9-4A90-89AE-142CA9EC2254}">
      <dgm:prSet phldrT="[Text]"/>
      <dgm:spPr/>
      <dgm:t>
        <a:bodyPr/>
        <a:lstStyle/>
        <a:p>
          <a:r>
            <a:rPr lang="en-GB" dirty="0" smtClean="0"/>
            <a:t>Beth </a:t>
          </a:r>
          <a:r>
            <a:rPr lang="en-GB" dirty="0" err="1" smtClean="0"/>
            <a:t>yw’r</a:t>
          </a:r>
          <a:r>
            <a:rPr lang="en-GB" dirty="0" smtClean="0"/>
            <a:t> </a:t>
          </a:r>
          <a:r>
            <a:rPr lang="en-GB" dirty="0" err="1" smtClean="0"/>
            <a:t>camau</a:t>
          </a:r>
          <a:r>
            <a:rPr lang="en-GB" dirty="0" smtClean="0"/>
            <a:t> </a:t>
          </a:r>
          <a:r>
            <a:rPr lang="en-GB" dirty="0" err="1" smtClean="0"/>
            <a:t>nesaf</a:t>
          </a:r>
          <a:r>
            <a:rPr lang="en-GB" dirty="0" smtClean="0"/>
            <a:t>?</a:t>
          </a:r>
        </a:p>
        <a:p>
          <a:r>
            <a:rPr lang="en-GB" dirty="0" err="1" smtClean="0"/>
            <a:t>Defnyddiwch</a:t>
          </a:r>
          <a:r>
            <a:rPr lang="en-GB" dirty="0" smtClean="0"/>
            <a:t> FWA </a:t>
          </a:r>
          <a:r>
            <a:rPr lang="en-GB" dirty="0" err="1" smtClean="0"/>
            <a:t>Iifyfyrio</a:t>
          </a:r>
          <a:r>
            <a:rPr lang="en-GB" dirty="0" smtClean="0"/>
            <a:t>.</a:t>
          </a:r>
        </a:p>
        <a:p>
          <a:endParaRPr lang="en-GB" dirty="0"/>
        </a:p>
      </dgm:t>
    </dgm:pt>
    <dgm:pt modelId="{278955D9-F2EB-4F4C-A670-696474259F07}" type="parTrans" cxnId="{E31A97DE-4C54-4534-AB29-6F6CF55A24A4}">
      <dgm:prSet/>
      <dgm:spPr/>
      <dgm:t>
        <a:bodyPr/>
        <a:lstStyle/>
        <a:p>
          <a:endParaRPr lang="en-GB"/>
        </a:p>
      </dgm:t>
    </dgm:pt>
    <dgm:pt modelId="{4A7CC585-4AD5-439A-AC68-C4B16BE45AFC}" type="sibTrans" cxnId="{E31A97DE-4C54-4534-AB29-6F6CF55A24A4}">
      <dgm:prSet/>
      <dgm:spPr/>
      <dgm:t>
        <a:bodyPr/>
        <a:lstStyle/>
        <a:p>
          <a:endParaRPr lang="en-GB"/>
        </a:p>
      </dgm:t>
    </dgm:pt>
    <dgm:pt modelId="{BDB509BB-F568-45B4-9829-B989C8BE6EEE}">
      <dgm:prSet phldrT="[Text]"/>
      <dgm:spPr/>
      <dgm:t>
        <a:bodyPr/>
        <a:lstStyle/>
        <a:p>
          <a:r>
            <a:rPr lang="en-GB" dirty="0" err="1" smtClean="0"/>
            <a:t>Sut</a:t>
          </a:r>
          <a:r>
            <a:rPr lang="en-GB" dirty="0" smtClean="0"/>
            <a:t> a </a:t>
          </a:r>
          <a:r>
            <a:rPr lang="en-GB" dirty="0" err="1" smtClean="0"/>
            <a:t>pham</a:t>
          </a:r>
          <a:r>
            <a:rPr lang="en-GB" dirty="0" smtClean="0"/>
            <a:t> </a:t>
          </a:r>
          <a:r>
            <a:rPr lang="en-GB" dirty="0" err="1" smtClean="0"/>
            <a:t>rydych</a:t>
          </a:r>
          <a:r>
            <a:rPr lang="en-GB" dirty="0" smtClean="0"/>
            <a:t> </a:t>
          </a:r>
          <a:r>
            <a:rPr lang="en-GB" dirty="0" err="1" smtClean="0"/>
            <a:t>wedi</a:t>
          </a:r>
          <a:r>
            <a:rPr lang="en-GB" dirty="0" smtClean="0"/>
            <a:t> </a:t>
          </a:r>
          <a:r>
            <a:rPr lang="en-GB" dirty="0" err="1" smtClean="0"/>
            <a:t>dewis</a:t>
          </a:r>
          <a:r>
            <a:rPr lang="en-GB" dirty="0" smtClean="0"/>
            <a:t> y </a:t>
          </a:r>
          <a:r>
            <a:rPr lang="en-GB" dirty="0" err="1" smtClean="0"/>
            <a:t>ffordd</a:t>
          </a:r>
          <a:r>
            <a:rPr lang="en-GB" dirty="0" smtClean="0"/>
            <a:t> hon </a:t>
          </a:r>
          <a:r>
            <a:rPr lang="en-GB" dirty="0" err="1" smtClean="0"/>
            <a:t>ymlaen</a:t>
          </a:r>
          <a:r>
            <a:rPr lang="en-GB" dirty="0" smtClean="0"/>
            <a:t>?</a:t>
          </a:r>
        </a:p>
        <a:p>
          <a:r>
            <a:rPr lang="en-GB" dirty="0" smtClean="0"/>
            <a:t>Cyfeirio at </a:t>
          </a:r>
          <a:r>
            <a:rPr lang="en-GB" dirty="0" err="1" smtClean="0"/>
            <a:t>waith</a:t>
          </a:r>
          <a:r>
            <a:rPr lang="en-GB" dirty="0" smtClean="0"/>
            <a:t> </a:t>
          </a:r>
          <a:r>
            <a:rPr lang="en-GB" dirty="0" err="1" smtClean="0"/>
            <a:t>darllen</a:t>
          </a:r>
          <a:r>
            <a:rPr lang="en-GB" dirty="0" smtClean="0"/>
            <a:t> a </a:t>
          </a:r>
          <a:r>
            <a:rPr lang="en-GB" dirty="0" err="1" smtClean="0"/>
            <a:t>damcaniaethau</a:t>
          </a:r>
          <a:endParaRPr lang="en-GB" dirty="0"/>
        </a:p>
      </dgm:t>
    </dgm:pt>
    <dgm:pt modelId="{D30AC2C1-724D-4B4F-99D7-4265E6DECF1B}" type="parTrans" cxnId="{DA506BA7-0B29-46DC-9A04-8B7A3415D629}">
      <dgm:prSet/>
      <dgm:spPr/>
      <dgm:t>
        <a:bodyPr/>
        <a:lstStyle/>
        <a:p>
          <a:endParaRPr lang="en-GB"/>
        </a:p>
      </dgm:t>
    </dgm:pt>
    <dgm:pt modelId="{DC30E94A-4E95-4416-8F56-269F2D548316}" type="sibTrans" cxnId="{DA506BA7-0B29-46DC-9A04-8B7A3415D629}">
      <dgm:prSet/>
      <dgm:spPr/>
      <dgm:t>
        <a:bodyPr/>
        <a:lstStyle/>
        <a:p>
          <a:endParaRPr lang="en-GB"/>
        </a:p>
      </dgm:t>
    </dgm:pt>
    <dgm:pt modelId="{0FE19154-20A4-4707-8FFE-5E5F95A46056}" type="pres">
      <dgm:prSet presAssocID="{67323CB1-3C55-45F9-B4C8-141F7314D61D}" presName="cycle" presStyleCnt="0">
        <dgm:presLayoutVars>
          <dgm:dir/>
          <dgm:resizeHandles val="exact"/>
        </dgm:presLayoutVars>
      </dgm:prSet>
      <dgm:spPr/>
      <dgm:t>
        <a:bodyPr/>
        <a:lstStyle/>
        <a:p>
          <a:endParaRPr lang="en-GB"/>
        </a:p>
      </dgm:t>
    </dgm:pt>
    <dgm:pt modelId="{D86D1065-0880-404C-8D5C-6891F5539571}" type="pres">
      <dgm:prSet presAssocID="{703A2970-0471-4C26-B3F9-F953CF5622C5}" presName="node" presStyleLbl="node1" presStyleIdx="0" presStyleCnt="5">
        <dgm:presLayoutVars>
          <dgm:bulletEnabled val="1"/>
        </dgm:presLayoutVars>
      </dgm:prSet>
      <dgm:spPr/>
      <dgm:t>
        <a:bodyPr/>
        <a:lstStyle/>
        <a:p>
          <a:endParaRPr lang="en-GB"/>
        </a:p>
      </dgm:t>
    </dgm:pt>
    <dgm:pt modelId="{28B9D9BB-60CB-46B9-8920-2442409A80CA}" type="pres">
      <dgm:prSet presAssocID="{703A2970-0471-4C26-B3F9-F953CF5622C5}" presName="spNode" presStyleCnt="0"/>
      <dgm:spPr/>
    </dgm:pt>
    <dgm:pt modelId="{CD6FA6C4-A819-4F2B-9C12-830B4DFE2D4E}" type="pres">
      <dgm:prSet presAssocID="{9406B0CF-86B8-4E45-AB3C-F8E846551A4D}" presName="sibTrans" presStyleLbl="sibTrans1D1" presStyleIdx="0" presStyleCnt="5"/>
      <dgm:spPr/>
      <dgm:t>
        <a:bodyPr/>
        <a:lstStyle/>
        <a:p>
          <a:endParaRPr lang="en-GB"/>
        </a:p>
      </dgm:t>
    </dgm:pt>
    <dgm:pt modelId="{F2A5F0F1-921F-44C5-AF8C-D687122D2474}" type="pres">
      <dgm:prSet presAssocID="{98F2F398-8571-469D-9E0C-F31F7AEB34EF}" presName="node" presStyleLbl="node1" presStyleIdx="1" presStyleCnt="5">
        <dgm:presLayoutVars>
          <dgm:bulletEnabled val="1"/>
        </dgm:presLayoutVars>
      </dgm:prSet>
      <dgm:spPr/>
      <dgm:t>
        <a:bodyPr/>
        <a:lstStyle/>
        <a:p>
          <a:endParaRPr lang="en-GB"/>
        </a:p>
      </dgm:t>
    </dgm:pt>
    <dgm:pt modelId="{A7C3E986-6513-448C-8C66-0EB2B0D6799E}" type="pres">
      <dgm:prSet presAssocID="{98F2F398-8571-469D-9E0C-F31F7AEB34EF}" presName="spNode" presStyleCnt="0"/>
      <dgm:spPr/>
    </dgm:pt>
    <dgm:pt modelId="{DC9E3F9A-0B0A-402B-8CD1-5363D972FDEA}" type="pres">
      <dgm:prSet presAssocID="{AA550446-36B7-4336-932A-8064D1F3EDC7}" presName="sibTrans" presStyleLbl="sibTrans1D1" presStyleIdx="1" presStyleCnt="5"/>
      <dgm:spPr/>
      <dgm:t>
        <a:bodyPr/>
        <a:lstStyle/>
        <a:p>
          <a:endParaRPr lang="en-GB"/>
        </a:p>
      </dgm:t>
    </dgm:pt>
    <dgm:pt modelId="{3FDB1B2B-F06D-41E4-BB3B-650413410397}" type="pres">
      <dgm:prSet presAssocID="{2DE8641A-97EB-4859-9E69-09480188AA3A}" presName="node" presStyleLbl="node1" presStyleIdx="2" presStyleCnt="5">
        <dgm:presLayoutVars>
          <dgm:bulletEnabled val="1"/>
        </dgm:presLayoutVars>
      </dgm:prSet>
      <dgm:spPr/>
      <dgm:t>
        <a:bodyPr/>
        <a:lstStyle/>
        <a:p>
          <a:endParaRPr lang="en-GB"/>
        </a:p>
      </dgm:t>
    </dgm:pt>
    <dgm:pt modelId="{D3A44D2E-AB31-4464-A2B2-C5F8698DC3A7}" type="pres">
      <dgm:prSet presAssocID="{2DE8641A-97EB-4859-9E69-09480188AA3A}" presName="spNode" presStyleCnt="0"/>
      <dgm:spPr/>
    </dgm:pt>
    <dgm:pt modelId="{25A5948B-8411-44EC-8226-97E352BE9AE1}" type="pres">
      <dgm:prSet presAssocID="{61FD70F9-81F1-47B5-B653-616DBA120E09}" presName="sibTrans" presStyleLbl="sibTrans1D1" presStyleIdx="2" presStyleCnt="5"/>
      <dgm:spPr/>
      <dgm:t>
        <a:bodyPr/>
        <a:lstStyle/>
        <a:p>
          <a:endParaRPr lang="en-GB"/>
        </a:p>
      </dgm:t>
    </dgm:pt>
    <dgm:pt modelId="{66D2175F-CAB7-47F8-BC0E-6C726D6BA3B7}" type="pres">
      <dgm:prSet presAssocID="{AAA36D1D-B9A9-4A90-89AE-142CA9EC2254}" presName="node" presStyleLbl="node1" presStyleIdx="3" presStyleCnt="5">
        <dgm:presLayoutVars>
          <dgm:bulletEnabled val="1"/>
        </dgm:presLayoutVars>
      </dgm:prSet>
      <dgm:spPr/>
      <dgm:t>
        <a:bodyPr/>
        <a:lstStyle/>
        <a:p>
          <a:endParaRPr lang="en-GB"/>
        </a:p>
      </dgm:t>
    </dgm:pt>
    <dgm:pt modelId="{F892E60C-A7E3-4083-B4B7-068A6C3E9C0D}" type="pres">
      <dgm:prSet presAssocID="{AAA36D1D-B9A9-4A90-89AE-142CA9EC2254}" presName="spNode" presStyleCnt="0"/>
      <dgm:spPr/>
    </dgm:pt>
    <dgm:pt modelId="{17941138-0259-480B-B7A5-F3B730239F8B}" type="pres">
      <dgm:prSet presAssocID="{4A7CC585-4AD5-439A-AC68-C4B16BE45AFC}" presName="sibTrans" presStyleLbl="sibTrans1D1" presStyleIdx="3" presStyleCnt="5"/>
      <dgm:spPr/>
      <dgm:t>
        <a:bodyPr/>
        <a:lstStyle/>
        <a:p>
          <a:endParaRPr lang="en-GB"/>
        </a:p>
      </dgm:t>
    </dgm:pt>
    <dgm:pt modelId="{4AB0038C-1AB0-40FA-8620-38B915A8F775}" type="pres">
      <dgm:prSet presAssocID="{BDB509BB-F568-45B4-9829-B989C8BE6EEE}" presName="node" presStyleLbl="node1" presStyleIdx="4" presStyleCnt="5">
        <dgm:presLayoutVars>
          <dgm:bulletEnabled val="1"/>
        </dgm:presLayoutVars>
      </dgm:prSet>
      <dgm:spPr/>
      <dgm:t>
        <a:bodyPr/>
        <a:lstStyle/>
        <a:p>
          <a:endParaRPr lang="en-GB"/>
        </a:p>
      </dgm:t>
    </dgm:pt>
    <dgm:pt modelId="{A72C7A44-9922-42C6-A899-743EC58747BC}" type="pres">
      <dgm:prSet presAssocID="{BDB509BB-F568-45B4-9829-B989C8BE6EEE}" presName="spNode" presStyleCnt="0"/>
      <dgm:spPr/>
    </dgm:pt>
    <dgm:pt modelId="{4B6A9C3C-66A4-457F-8FBF-98A582C659DB}" type="pres">
      <dgm:prSet presAssocID="{DC30E94A-4E95-4416-8F56-269F2D548316}" presName="sibTrans" presStyleLbl="sibTrans1D1" presStyleIdx="4" presStyleCnt="5"/>
      <dgm:spPr/>
      <dgm:t>
        <a:bodyPr/>
        <a:lstStyle/>
        <a:p>
          <a:endParaRPr lang="en-GB"/>
        </a:p>
      </dgm:t>
    </dgm:pt>
  </dgm:ptLst>
  <dgm:cxnLst>
    <dgm:cxn modelId="{3D3A92CC-8CFB-45A1-A1EF-BD30ABEC4274}" srcId="{67323CB1-3C55-45F9-B4C8-141F7314D61D}" destId="{98F2F398-8571-469D-9E0C-F31F7AEB34EF}" srcOrd="1" destOrd="0" parTransId="{4F229BE9-F81E-40E9-BBE0-8465EB3BB7D1}" sibTransId="{AA550446-36B7-4336-932A-8064D1F3EDC7}"/>
    <dgm:cxn modelId="{A753100A-7282-4FDE-9AC2-D0B6D4CC7B99}" type="presOf" srcId="{4A7CC585-4AD5-439A-AC68-C4B16BE45AFC}" destId="{17941138-0259-480B-B7A5-F3B730239F8B}" srcOrd="0" destOrd="0" presId="urn:microsoft.com/office/officeart/2005/8/layout/cycle5"/>
    <dgm:cxn modelId="{3539014E-E051-4516-AAF4-608C01F9DA0A}" type="presOf" srcId="{67323CB1-3C55-45F9-B4C8-141F7314D61D}" destId="{0FE19154-20A4-4707-8FFE-5E5F95A46056}" srcOrd="0" destOrd="0" presId="urn:microsoft.com/office/officeart/2005/8/layout/cycle5"/>
    <dgm:cxn modelId="{0E8F44F7-B797-4C59-BD46-1B21C2C18E96}" type="presOf" srcId="{AA550446-36B7-4336-932A-8064D1F3EDC7}" destId="{DC9E3F9A-0B0A-402B-8CD1-5363D972FDEA}" srcOrd="0" destOrd="0" presId="urn:microsoft.com/office/officeart/2005/8/layout/cycle5"/>
    <dgm:cxn modelId="{969E8E85-734A-4ECC-A78B-A9FB41097BDF}" type="presOf" srcId="{AAA36D1D-B9A9-4A90-89AE-142CA9EC2254}" destId="{66D2175F-CAB7-47F8-BC0E-6C726D6BA3B7}" srcOrd="0" destOrd="0" presId="urn:microsoft.com/office/officeart/2005/8/layout/cycle5"/>
    <dgm:cxn modelId="{26BB4283-8A2A-44C4-9C81-4BE1F8C2FFB9}" type="presOf" srcId="{703A2970-0471-4C26-B3F9-F953CF5622C5}" destId="{D86D1065-0880-404C-8D5C-6891F5539571}" srcOrd="0" destOrd="0" presId="urn:microsoft.com/office/officeart/2005/8/layout/cycle5"/>
    <dgm:cxn modelId="{E31A97DE-4C54-4534-AB29-6F6CF55A24A4}" srcId="{67323CB1-3C55-45F9-B4C8-141F7314D61D}" destId="{AAA36D1D-B9A9-4A90-89AE-142CA9EC2254}" srcOrd="3" destOrd="0" parTransId="{278955D9-F2EB-4F4C-A670-696474259F07}" sibTransId="{4A7CC585-4AD5-439A-AC68-C4B16BE45AFC}"/>
    <dgm:cxn modelId="{C729212F-DF52-4D4B-86AD-B30843161BEC}" type="presOf" srcId="{DC30E94A-4E95-4416-8F56-269F2D548316}" destId="{4B6A9C3C-66A4-457F-8FBF-98A582C659DB}" srcOrd="0" destOrd="0" presId="urn:microsoft.com/office/officeart/2005/8/layout/cycle5"/>
    <dgm:cxn modelId="{9C318FC6-630A-4A18-9E15-B4E0B213B9B9}" type="presOf" srcId="{61FD70F9-81F1-47B5-B653-616DBA120E09}" destId="{25A5948B-8411-44EC-8226-97E352BE9AE1}" srcOrd="0" destOrd="0" presId="urn:microsoft.com/office/officeart/2005/8/layout/cycle5"/>
    <dgm:cxn modelId="{96CF61C8-A66E-41EE-B445-CBF8E3E79498}" srcId="{67323CB1-3C55-45F9-B4C8-141F7314D61D}" destId="{2DE8641A-97EB-4859-9E69-09480188AA3A}" srcOrd="2" destOrd="0" parTransId="{4733FE16-4107-4C46-A887-69646D65861D}" sibTransId="{61FD70F9-81F1-47B5-B653-616DBA120E09}"/>
    <dgm:cxn modelId="{6F53497D-4611-445D-B918-73FF6500F178}" type="presOf" srcId="{2DE8641A-97EB-4859-9E69-09480188AA3A}" destId="{3FDB1B2B-F06D-41E4-BB3B-650413410397}" srcOrd="0" destOrd="0" presId="urn:microsoft.com/office/officeart/2005/8/layout/cycle5"/>
    <dgm:cxn modelId="{28A509B7-5437-468D-8C8E-68914D00988A}" type="presOf" srcId="{98F2F398-8571-469D-9E0C-F31F7AEB34EF}" destId="{F2A5F0F1-921F-44C5-AF8C-D687122D2474}" srcOrd="0" destOrd="0" presId="urn:microsoft.com/office/officeart/2005/8/layout/cycle5"/>
    <dgm:cxn modelId="{3D01E094-88F4-4085-A7B2-9D44E2B1EA73}" srcId="{67323CB1-3C55-45F9-B4C8-141F7314D61D}" destId="{703A2970-0471-4C26-B3F9-F953CF5622C5}" srcOrd="0" destOrd="0" parTransId="{FFCF82E4-922A-43DA-8E6D-2084BACCF764}" sibTransId="{9406B0CF-86B8-4E45-AB3C-F8E846551A4D}"/>
    <dgm:cxn modelId="{6EE96230-1F0E-4850-9383-E6BA13028BAD}" type="presOf" srcId="{9406B0CF-86B8-4E45-AB3C-F8E846551A4D}" destId="{CD6FA6C4-A819-4F2B-9C12-830B4DFE2D4E}" srcOrd="0" destOrd="0" presId="urn:microsoft.com/office/officeart/2005/8/layout/cycle5"/>
    <dgm:cxn modelId="{DA506BA7-0B29-46DC-9A04-8B7A3415D629}" srcId="{67323CB1-3C55-45F9-B4C8-141F7314D61D}" destId="{BDB509BB-F568-45B4-9829-B989C8BE6EEE}" srcOrd="4" destOrd="0" parTransId="{D30AC2C1-724D-4B4F-99D7-4265E6DECF1B}" sibTransId="{DC30E94A-4E95-4416-8F56-269F2D548316}"/>
    <dgm:cxn modelId="{80D0D3B7-6EB3-4B20-BCCB-E27E1BD7AC19}" type="presOf" srcId="{BDB509BB-F568-45B4-9829-B989C8BE6EEE}" destId="{4AB0038C-1AB0-40FA-8620-38B915A8F775}" srcOrd="0" destOrd="0" presId="urn:microsoft.com/office/officeart/2005/8/layout/cycle5"/>
    <dgm:cxn modelId="{4140A41F-B248-4EFF-A3AA-052F1B85FED4}" type="presParOf" srcId="{0FE19154-20A4-4707-8FFE-5E5F95A46056}" destId="{D86D1065-0880-404C-8D5C-6891F5539571}" srcOrd="0" destOrd="0" presId="urn:microsoft.com/office/officeart/2005/8/layout/cycle5"/>
    <dgm:cxn modelId="{4C6090BB-4765-41BB-BE2E-FF9AFE0ADBFF}" type="presParOf" srcId="{0FE19154-20A4-4707-8FFE-5E5F95A46056}" destId="{28B9D9BB-60CB-46B9-8920-2442409A80CA}" srcOrd="1" destOrd="0" presId="urn:microsoft.com/office/officeart/2005/8/layout/cycle5"/>
    <dgm:cxn modelId="{9F0AAD85-57C7-4CCF-AD7D-8D59A1A23A23}" type="presParOf" srcId="{0FE19154-20A4-4707-8FFE-5E5F95A46056}" destId="{CD6FA6C4-A819-4F2B-9C12-830B4DFE2D4E}" srcOrd="2" destOrd="0" presId="urn:microsoft.com/office/officeart/2005/8/layout/cycle5"/>
    <dgm:cxn modelId="{147E1321-F16F-4509-B584-BD6380339266}" type="presParOf" srcId="{0FE19154-20A4-4707-8FFE-5E5F95A46056}" destId="{F2A5F0F1-921F-44C5-AF8C-D687122D2474}" srcOrd="3" destOrd="0" presId="urn:microsoft.com/office/officeart/2005/8/layout/cycle5"/>
    <dgm:cxn modelId="{B32F7719-A879-400F-879A-DE1088BFEE87}" type="presParOf" srcId="{0FE19154-20A4-4707-8FFE-5E5F95A46056}" destId="{A7C3E986-6513-448C-8C66-0EB2B0D6799E}" srcOrd="4" destOrd="0" presId="urn:microsoft.com/office/officeart/2005/8/layout/cycle5"/>
    <dgm:cxn modelId="{96AEC28E-3F38-4966-BD5A-D12E5717E1B7}" type="presParOf" srcId="{0FE19154-20A4-4707-8FFE-5E5F95A46056}" destId="{DC9E3F9A-0B0A-402B-8CD1-5363D972FDEA}" srcOrd="5" destOrd="0" presId="urn:microsoft.com/office/officeart/2005/8/layout/cycle5"/>
    <dgm:cxn modelId="{B5C9865D-F3DA-4405-B4D5-B036AD87AAF7}" type="presParOf" srcId="{0FE19154-20A4-4707-8FFE-5E5F95A46056}" destId="{3FDB1B2B-F06D-41E4-BB3B-650413410397}" srcOrd="6" destOrd="0" presId="urn:microsoft.com/office/officeart/2005/8/layout/cycle5"/>
    <dgm:cxn modelId="{37402FCC-B070-4F87-B4E3-8B989340BC67}" type="presParOf" srcId="{0FE19154-20A4-4707-8FFE-5E5F95A46056}" destId="{D3A44D2E-AB31-4464-A2B2-C5F8698DC3A7}" srcOrd="7" destOrd="0" presId="urn:microsoft.com/office/officeart/2005/8/layout/cycle5"/>
    <dgm:cxn modelId="{88AC00A3-BC3B-42F4-966C-65FB3C0CD02E}" type="presParOf" srcId="{0FE19154-20A4-4707-8FFE-5E5F95A46056}" destId="{25A5948B-8411-44EC-8226-97E352BE9AE1}" srcOrd="8" destOrd="0" presId="urn:microsoft.com/office/officeart/2005/8/layout/cycle5"/>
    <dgm:cxn modelId="{43F05A7B-ED81-48EC-BDF2-64B821185B46}" type="presParOf" srcId="{0FE19154-20A4-4707-8FFE-5E5F95A46056}" destId="{66D2175F-CAB7-47F8-BC0E-6C726D6BA3B7}" srcOrd="9" destOrd="0" presId="urn:microsoft.com/office/officeart/2005/8/layout/cycle5"/>
    <dgm:cxn modelId="{B4D06EE2-AC7A-46FA-87DE-071BBB553E28}" type="presParOf" srcId="{0FE19154-20A4-4707-8FFE-5E5F95A46056}" destId="{F892E60C-A7E3-4083-B4B7-068A6C3E9C0D}" srcOrd="10" destOrd="0" presId="urn:microsoft.com/office/officeart/2005/8/layout/cycle5"/>
    <dgm:cxn modelId="{C86DFA0D-E89C-40AD-8DF1-23FA0F695A6A}" type="presParOf" srcId="{0FE19154-20A4-4707-8FFE-5E5F95A46056}" destId="{17941138-0259-480B-B7A5-F3B730239F8B}" srcOrd="11" destOrd="0" presId="urn:microsoft.com/office/officeart/2005/8/layout/cycle5"/>
    <dgm:cxn modelId="{4EBB2975-E7E8-4BB9-A5C1-94021E1CD7E3}" type="presParOf" srcId="{0FE19154-20A4-4707-8FFE-5E5F95A46056}" destId="{4AB0038C-1AB0-40FA-8620-38B915A8F775}" srcOrd="12" destOrd="0" presId="urn:microsoft.com/office/officeart/2005/8/layout/cycle5"/>
    <dgm:cxn modelId="{05555B26-5DAC-4124-BD59-133D623D7335}" type="presParOf" srcId="{0FE19154-20A4-4707-8FFE-5E5F95A46056}" destId="{A72C7A44-9922-42C6-A899-743EC58747BC}" srcOrd="13" destOrd="0" presId="urn:microsoft.com/office/officeart/2005/8/layout/cycle5"/>
    <dgm:cxn modelId="{BC05D8F3-65D9-4296-B6A3-05C9BC07021A}" type="presParOf" srcId="{0FE19154-20A4-4707-8FFE-5E5F95A46056}" destId="{4B6A9C3C-66A4-457F-8FBF-98A582C659DB}"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323CB1-3C55-45F9-B4C8-141F7314D61D}"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703A2970-0471-4C26-B3F9-F953CF5622C5}">
      <dgm:prSet phldrT="[Text]"/>
      <dgm:spPr/>
      <dgm:t>
        <a:bodyPr/>
        <a:lstStyle/>
        <a:p>
          <a:r>
            <a:rPr lang="en-GB" dirty="0" smtClean="0"/>
            <a:t>What is your target?</a:t>
          </a:r>
          <a:endParaRPr lang="en-GB" dirty="0" smtClean="0"/>
        </a:p>
        <a:p>
          <a:r>
            <a:rPr lang="en-GB" dirty="0" smtClean="0"/>
            <a:t>SQTS Standards</a:t>
          </a:r>
          <a:endParaRPr lang="en-GB" dirty="0"/>
        </a:p>
      </dgm:t>
    </dgm:pt>
    <dgm:pt modelId="{FFCF82E4-922A-43DA-8E6D-2084BACCF764}" type="parTrans" cxnId="{3D01E094-88F4-4085-A7B2-9D44E2B1EA73}">
      <dgm:prSet/>
      <dgm:spPr/>
      <dgm:t>
        <a:bodyPr/>
        <a:lstStyle/>
        <a:p>
          <a:endParaRPr lang="en-GB"/>
        </a:p>
      </dgm:t>
    </dgm:pt>
    <dgm:pt modelId="{9406B0CF-86B8-4E45-AB3C-F8E846551A4D}" type="sibTrans" cxnId="{3D01E094-88F4-4085-A7B2-9D44E2B1EA73}">
      <dgm:prSet/>
      <dgm:spPr/>
      <dgm:t>
        <a:bodyPr/>
        <a:lstStyle/>
        <a:p>
          <a:endParaRPr lang="en-GB"/>
        </a:p>
      </dgm:t>
    </dgm:pt>
    <dgm:pt modelId="{98F2F398-8571-469D-9E0C-F31F7AEB34EF}">
      <dgm:prSet phldrT="[Text]"/>
      <dgm:spPr/>
      <dgm:t>
        <a:bodyPr/>
        <a:lstStyle/>
        <a:p>
          <a:r>
            <a:rPr lang="en-GB" dirty="0" smtClean="0"/>
            <a:t>How did you address the target?</a:t>
          </a:r>
        </a:p>
        <a:p>
          <a:r>
            <a:rPr lang="en-GB" dirty="0" smtClean="0"/>
            <a:t>Personal experience.</a:t>
          </a:r>
          <a:endParaRPr lang="en-GB" dirty="0"/>
        </a:p>
      </dgm:t>
    </dgm:pt>
    <dgm:pt modelId="{4F229BE9-F81E-40E9-BBE0-8465EB3BB7D1}" type="parTrans" cxnId="{3D3A92CC-8CFB-45A1-A1EF-BD30ABEC4274}">
      <dgm:prSet/>
      <dgm:spPr/>
      <dgm:t>
        <a:bodyPr/>
        <a:lstStyle/>
        <a:p>
          <a:endParaRPr lang="en-GB"/>
        </a:p>
      </dgm:t>
    </dgm:pt>
    <dgm:pt modelId="{AA550446-36B7-4336-932A-8064D1F3EDC7}" type="sibTrans" cxnId="{3D3A92CC-8CFB-45A1-A1EF-BD30ABEC4274}">
      <dgm:prSet/>
      <dgm:spPr/>
      <dgm:t>
        <a:bodyPr/>
        <a:lstStyle/>
        <a:p>
          <a:endParaRPr lang="en-GB"/>
        </a:p>
      </dgm:t>
    </dgm:pt>
    <dgm:pt modelId="{2DE8641A-97EB-4859-9E69-09480188AA3A}">
      <dgm:prSet phldrT="[Text]"/>
      <dgm:spPr/>
      <dgm:t>
        <a:bodyPr/>
        <a:lstStyle/>
        <a:p>
          <a:r>
            <a:rPr lang="en-GB" dirty="0" smtClean="0"/>
            <a:t>Why did you choose this approach?</a:t>
          </a:r>
          <a:endParaRPr lang="en-GB" dirty="0" smtClean="0"/>
        </a:p>
        <a:p>
          <a:r>
            <a:rPr lang="en-GB" dirty="0" smtClean="0"/>
            <a:t>Refer to reading and learning theory.</a:t>
          </a:r>
          <a:endParaRPr lang="en-GB" dirty="0"/>
        </a:p>
      </dgm:t>
    </dgm:pt>
    <dgm:pt modelId="{4733FE16-4107-4C46-A887-69646D65861D}" type="parTrans" cxnId="{96CF61C8-A66E-41EE-B445-CBF8E3E79498}">
      <dgm:prSet/>
      <dgm:spPr/>
      <dgm:t>
        <a:bodyPr/>
        <a:lstStyle/>
        <a:p>
          <a:endParaRPr lang="en-GB"/>
        </a:p>
      </dgm:t>
    </dgm:pt>
    <dgm:pt modelId="{61FD70F9-81F1-47B5-B653-616DBA120E09}" type="sibTrans" cxnId="{96CF61C8-A66E-41EE-B445-CBF8E3E79498}">
      <dgm:prSet/>
      <dgm:spPr/>
      <dgm:t>
        <a:bodyPr/>
        <a:lstStyle/>
        <a:p>
          <a:endParaRPr lang="en-GB"/>
        </a:p>
      </dgm:t>
    </dgm:pt>
    <dgm:pt modelId="{AAA36D1D-B9A9-4A90-89AE-142CA9EC2254}">
      <dgm:prSet phldrT="[Text]"/>
      <dgm:spPr/>
      <dgm:t>
        <a:bodyPr/>
        <a:lstStyle/>
        <a:p>
          <a:r>
            <a:rPr lang="en-GB" dirty="0" smtClean="0"/>
            <a:t>What are the next steps? </a:t>
          </a:r>
        </a:p>
        <a:p>
          <a:r>
            <a:rPr lang="en-GB" dirty="0" smtClean="0"/>
            <a:t>Use ARC to reflect.</a:t>
          </a:r>
          <a:endParaRPr lang="en-GB" dirty="0"/>
        </a:p>
      </dgm:t>
    </dgm:pt>
    <dgm:pt modelId="{278955D9-F2EB-4F4C-A670-696474259F07}" type="parTrans" cxnId="{E31A97DE-4C54-4534-AB29-6F6CF55A24A4}">
      <dgm:prSet/>
      <dgm:spPr/>
      <dgm:t>
        <a:bodyPr/>
        <a:lstStyle/>
        <a:p>
          <a:endParaRPr lang="en-GB"/>
        </a:p>
      </dgm:t>
    </dgm:pt>
    <dgm:pt modelId="{4A7CC585-4AD5-439A-AC68-C4B16BE45AFC}" type="sibTrans" cxnId="{E31A97DE-4C54-4534-AB29-6F6CF55A24A4}">
      <dgm:prSet/>
      <dgm:spPr/>
      <dgm:t>
        <a:bodyPr/>
        <a:lstStyle/>
        <a:p>
          <a:endParaRPr lang="en-GB"/>
        </a:p>
      </dgm:t>
    </dgm:pt>
    <dgm:pt modelId="{BDB509BB-F568-45B4-9829-B989C8BE6EEE}">
      <dgm:prSet phldrT="[Text]"/>
      <dgm:spPr/>
      <dgm:t>
        <a:bodyPr/>
        <a:lstStyle/>
        <a:p>
          <a:r>
            <a:rPr lang="en-GB" dirty="0" smtClean="0"/>
            <a:t>How and why have you chosen this way forward?</a:t>
          </a:r>
        </a:p>
        <a:p>
          <a:r>
            <a:rPr lang="en-GB" dirty="0" smtClean="0"/>
            <a:t>Refer to reading and learning theory.</a:t>
          </a:r>
        </a:p>
      </dgm:t>
    </dgm:pt>
    <dgm:pt modelId="{D30AC2C1-724D-4B4F-99D7-4265E6DECF1B}" type="parTrans" cxnId="{DA506BA7-0B29-46DC-9A04-8B7A3415D629}">
      <dgm:prSet/>
      <dgm:spPr/>
      <dgm:t>
        <a:bodyPr/>
        <a:lstStyle/>
        <a:p>
          <a:endParaRPr lang="en-GB"/>
        </a:p>
      </dgm:t>
    </dgm:pt>
    <dgm:pt modelId="{DC30E94A-4E95-4416-8F56-269F2D548316}" type="sibTrans" cxnId="{DA506BA7-0B29-46DC-9A04-8B7A3415D629}">
      <dgm:prSet/>
      <dgm:spPr/>
      <dgm:t>
        <a:bodyPr/>
        <a:lstStyle/>
        <a:p>
          <a:endParaRPr lang="en-GB"/>
        </a:p>
      </dgm:t>
    </dgm:pt>
    <dgm:pt modelId="{0FE19154-20A4-4707-8FFE-5E5F95A46056}" type="pres">
      <dgm:prSet presAssocID="{67323CB1-3C55-45F9-B4C8-141F7314D61D}" presName="cycle" presStyleCnt="0">
        <dgm:presLayoutVars>
          <dgm:dir/>
          <dgm:resizeHandles val="exact"/>
        </dgm:presLayoutVars>
      </dgm:prSet>
      <dgm:spPr/>
      <dgm:t>
        <a:bodyPr/>
        <a:lstStyle/>
        <a:p>
          <a:endParaRPr lang="en-GB"/>
        </a:p>
      </dgm:t>
    </dgm:pt>
    <dgm:pt modelId="{D86D1065-0880-404C-8D5C-6891F5539571}" type="pres">
      <dgm:prSet presAssocID="{703A2970-0471-4C26-B3F9-F953CF5622C5}" presName="node" presStyleLbl="node1" presStyleIdx="0" presStyleCnt="5">
        <dgm:presLayoutVars>
          <dgm:bulletEnabled val="1"/>
        </dgm:presLayoutVars>
      </dgm:prSet>
      <dgm:spPr/>
      <dgm:t>
        <a:bodyPr/>
        <a:lstStyle/>
        <a:p>
          <a:endParaRPr lang="en-GB"/>
        </a:p>
      </dgm:t>
    </dgm:pt>
    <dgm:pt modelId="{28B9D9BB-60CB-46B9-8920-2442409A80CA}" type="pres">
      <dgm:prSet presAssocID="{703A2970-0471-4C26-B3F9-F953CF5622C5}" presName="spNode" presStyleCnt="0"/>
      <dgm:spPr/>
    </dgm:pt>
    <dgm:pt modelId="{CD6FA6C4-A819-4F2B-9C12-830B4DFE2D4E}" type="pres">
      <dgm:prSet presAssocID="{9406B0CF-86B8-4E45-AB3C-F8E846551A4D}" presName="sibTrans" presStyleLbl="sibTrans1D1" presStyleIdx="0" presStyleCnt="5"/>
      <dgm:spPr/>
      <dgm:t>
        <a:bodyPr/>
        <a:lstStyle/>
        <a:p>
          <a:endParaRPr lang="en-GB"/>
        </a:p>
      </dgm:t>
    </dgm:pt>
    <dgm:pt modelId="{F2A5F0F1-921F-44C5-AF8C-D687122D2474}" type="pres">
      <dgm:prSet presAssocID="{98F2F398-8571-469D-9E0C-F31F7AEB34EF}" presName="node" presStyleLbl="node1" presStyleIdx="1" presStyleCnt="5">
        <dgm:presLayoutVars>
          <dgm:bulletEnabled val="1"/>
        </dgm:presLayoutVars>
      </dgm:prSet>
      <dgm:spPr/>
      <dgm:t>
        <a:bodyPr/>
        <a:lstStyle/>
        <a:p>
          <a:endParaRPr lang="en-GB"/>
        </a:p>
      </dgm:t>
    </dgm:pt>
    <dgm:pt modelId="{A7C3E986-6513-448C-8C66-0EB2B0D6799E}" type="pres">
      <dgm:prSet presAssocID="{98F2F398-8571-469D-9E0C-F31F7AEB34EF}" presName="spNode" presStyleCnt="0"/>
      <dgm:spPr/>
    </dgm:pt>
    <dgm:pt modelId="{DC9E3F9A-0B0A-402B-8CD1-5363D972FDEA}" type="pres">
      <dgm:prSet presAssocID="{AA550446-36B7-4336-932A-8064D1F3EDC7}" presName="sibTrans" presStyleLbl="sibTrans1D1" presStyleIdx="1" presStyleCnt="5"/>
      <dgm:spPr/>
      <dgm:t>
        <a:bodyPr/>
        <a:lstStyle/>
        <a:p>
          <a:endParaRPr lang="en-GB"/>
        </a:p>
      </dgm:t>
    </dgm:pt>
    <dgm:pt modelId="{3FDB1B2B-F06D-41E4-BB3B-650413410397}" type="pres">
      <dgm:prSet presAssocID="{2DE8641A-97EB-4859-9E69-09480188AA3A}" presName="node" presStyleLbl="node1" presStyleIdx="2" presStyleCnt="5">
        <dgm:presLayoutVars>
          <dgm:bulletEnabled val="1"/>
        </dgm:presLayoutVars>
      </dgm:prSet>
      <dgm:spPr/>
      <dgm:t>
        <a:bodyPr/>
        <a:lstStyle/>
        <a:p>
          <a:endParaRPr lang="en-GB"/>
        </a:p>
      </dgm:t>
    </dgm:pt>
    <dgm:pt modelId="{D3A44D2E-AB31-4464-A2B2-C5F8698DC3A7}" type="pres">
      <dgm:prSet presAssocID="{2DE8641A-97EB-4859-9E69-09480188AA3A}" presName="spNode" presStyleCnt="0"/>
      <dgm:spPr/>
    </dgm:pt>
    <dgm:pt modelId="{25A5948B-8411-44EC-8226-97E352BE9AE1}" type="pres">
      <dgm:prSet presAssocID="{61FD70F9-81F1-47B5-B653-616DBA120E09}" presName="sibTrans" presStyleLbl="sibTrans1D1" presStyleIdx="2" presStyleCnt="5"/>
      <dgm:spPr/>
      <dgm:t>
        <a:bodyPr/>
        <a:lstStyle/>
        <a:p>
          <a:endParaRPr lang="en-GB"/>
        </a:p>
      </dgm:t>
    </dgm:pt>
    <dgm:pt modelId="{66D2175F-CAB7-47F8-BC0E-6C726D6BA3B7}" type="pres">
      <dgm:prSet presAssocID="{AAA36D1D-B9A9-4A90-89AE-142CA9EC2254}" presName="node" presStyleLbl="node1" presStyleIdx="3" presStyleCnt="5">
        <dgm:presLayoutVars>
          <dgm:bulletEnabled val="1"/>
        </dgm:presLayoutVars>
      </dgm:prSet>
      <dgm:spPr/>
      <dgm:t>
        <a:bodyPr/>
        <a:lstStyle/>
        <a:p>
          <a:endParaRPr lang="en-GB"/>
        </a:p>
      </dgm:t>
    </dgm:pt>
    <dgm:pt modelId="{F892E60C-A7E3-4083-B4B7-068A6C3E9C0D}" type="pres">
      <dgm:prSet presAssocID="{AAA36D1D-B9A9-4A90-89AE-142CA9EC2254}" presName="spNode" presStyleCnt="0"/>
      <dgm:spPr/>
    </dgm:pt>
    <dgm:pt modelId="{17941138-0259-480B-B7A5-F3B730239F8B}" type="pres">
      <dgm:prSet presAssocID="{4A7CC585-4AD5-439A-AC68-C4B16BE45AFC}" presName="sibTrans" presStyleLbl="sibTrans1D1" presStyleIdx="3" presStyleCnt="5"/>
      <dgm:spPr/>
      <dgm:t>
        <a:bodyPr/>
        <a:lstStyle/>
        <a:p>
          <a:endParaRPr lang="en-GB"/>
        </a:p>
      </dgm:t>
    </dgm:pt>
    <dgm:pt modelId="{4AB0038C-1AB0-40FA-8620-38B915A8F775}" type="pres">
      <dgm:prSet presAssocID="{BDB509BB-F568-45B4-9829-B989C8BE6EEE}" presName="node" presStyleLbl="node1" presStyleIdx="4" presStyleCnt="5">
        <dgm:presLayoutVars>
          <dgm:bulletEnabled val="1"/>
        </dgm:presLayoutVars>
      </dgm:prSet>
      <dgm:spPr/>
      <dgm:t>
        <a:bodyPr/>
        <a:lstStyle/>
        <a:p>
          <a:endParaRPr lang="en-GB"/>
        </a:p>
      </dgm:t>
    </dgm:pt>
    <dgm:pt modelId="{A72C7A44-9922-42C6-A899-743EC58747BC}" type="pres">
      <dgm:prSet presAssocID="{BDB509BB-F568-45B4-9829-B989C8BE6EEE}" presName="spNode" presStyleCnt="0"/>
      <dgm:spPr/>
    </dgm:pt>
    <dgm:pt modelId="{4B6A9C3C-66A4-457F-8FBF-98A582C659DB}" type="pres">
      <dgm:prSet presAssocID="{DC30E94A-4E95-4416-8F56-269F2D548316}" presName="sibTrans" presStyleLbl="sibTrans1D1" presStyleIdx="4" presStyleCnt="5"/>
      <dgm:spPr/>
      <dgm:t>
        <a:bodyPr/>
        <a:lstStyle/>
        <a:p>
          <a:endParaRPr lang="en-GB"/>
        </a:p>
      </dgm:t>
    </dgm:pt>
  </dgm:ptLst>
  <dgm:cxnLst>
    <dgm:cxn modelId="{3D3A92CC-8CFB-45A1-A1EF-BD30ABEC4274}" srcId="{67323CB1-3C55-45F9-B4C8-141F7314D61D}" destId="{98F2F398-8571-469D-9E0C-F31F7AEB34EF}" srcOrd="1" destOrd="0" parTransId="{4F229BE9-F81E-40E9-BBE0-8465EB3BB7D1}" sibTransId="{AA550446-36B7-4336-932A-8064D1F3EDC7}"/>
    <dgm:cxn modelId="{596FB39F-9622-4834-B423-62461D6332D1}" type="presOf" srcId="{98F2F398-8571-469D-9E0C-F31F7AEB34EF}" destId="{F2A5F0F1-921F-44C5-AF8C-D687122D2474}" srcOrd="0" destOrd="0" presId="urn:microsoft.com/office/officeart/2005/8/layout/cycle5"/>
    <dgm:cxn modelId="{19C22165-45AC-458C-923F-CD1610D9B3F5}" type="presOf" srcId="{AAA36D1D-B9A9-4A90-89AE-142CA9EC2254}" destId="{66D2175F-CAB7-47F8-BC0E-6C726D6BA3B7}" srcOrd="0" destOrd="0" presId="urn:microsoft.com/office/officeart/2005/8/layout/cycle5"/>
    <dgm:cxn modelId="{C2C2D02C-1661-407D-9138-57CA491E8764}" type="presOf" srcId="{DC30E94A-4E95-4416-8F56-269F2D548316}" destId="{4B6A9C3C-66A4-457F-8FBF-98A582C659DB}" srcOrd="0" destOrd="0" presId="urn:microsoft.com/office/officeart/2005/8/layout/cycle5"/>
    <dgm:cxn modelId="{E31A97DE-4C54-4534-AB29-6F6CF55A24A4}" srcId="{67323CB1-3C55-45F9-B4C8-141F7314D61D}" destId="{AAA36D1D-B9A9-4A90-89AE-142CA9EC2254}" srcOrd="3" destOrd="0" parTransId="{278955D9-F2EB-4F4C-A670-696474259F07}" sibTransId="{4A7CC585-4AD5-439A-AC68-C4B16BE45AFC}"/>
    <dgm:cxn modelId="{96CF61C8-A66E-41EE-B445-CBF8E3E79498}" srcId="{67323CB1-3C55-45F9-B4C8-141F7314D61D}" destId="{2DE8641A-97EB-4859-9E69-09480188AA3A}" srcOrd="2" destOrd="0" parTransId="{4733FE16-4107-4C46-A887-69646D65861D}" sibTransId="{61FD70F9-81F1-47B5-B653-616DBA120E09}"/>
    <dgm:cxn modelId="{FFB83308-3A47-4B47-A5E1-58B06288F25A}" type="presOf" srcId="{BDB509BB-F568-45B4-9829-B989C8BE6EEE}" destId="{4AB0038C-1AB0-40FA-8620-38B915A8F775}" srcOrd="0" destOrd="0" presId="urn:microsoft.com/office/officeart/2005/8/layout/cycle5"/>
    <dgm:cxn modelId="{B51FEE92-31AE-4138-97A6-2C40095712C7}" type="presOf" srcId="{AA550446-36B7-4336-932A-8064D1F3EDC7}" destId="{DC9E3F9A-0B0A-402B-8CD1-5363D972FDEA}" srcOrd="0" destOrd="0" presId="urn:microsoft.com/office/officeart/2005/8/layout/cycle5"/>
    <dgm:cxn modelId="{0E0030C0-D558-4A64-A70E-ADBBE650F8DF}" type="presOf" srcId="{2DE8641A-97EB-4859-9E69-09480188AA3A}" destId="{3FDB1B2B-F06D-41E4-BB3B-650413410397}" srcOrd="0" destOrd="0" presId="urn:microsoft.com/office/officeart/2005/8/layout/cycle5"/>
    <dgm:cxn modelId="{3D01E094-88F4-4085-A7B2-9D44E2B1EA73}" srcId="{67323CB1-3C55-45F9-B4C8-141F7314D61D}" destId="{703A2970-0471-4C26-B3F9-F953CF5622C5}" srcOrd="0" destOrd="0" parTransId="{FFCF82E4-922A-43DA-8E6D-2084BACCF764}" sibTransId="{9406B0CF-86B8-4E45-AB3C-F8E846551A4D}"/>
    <dgm:cxn modelId="{DA506BA7-0B29-46DC-9A04-8B7A3415D629}" srcId="{67323CB1-3C55-45F9-B4C8-141F7314D61D}" destId="{BDB509BB-F568-45B4-9829-B989C8BE6EEE}" srcOrd="4" destOrd="0" parTransId="{D30AC2C1-724D-4B4F-99D7-4265E6DECF1B}" sibTransId="{DC30E94A-4E95-4416-8F56-269F2D548316}"/>
    <dgm:cxn modelId="{0D6126AA-D14D-4990-9272-91CAF0BFA12A}" type="presOf" srcId="{4A7CC585-4AD5-439A-AC68-C4B16BE45AFC}" destId="{17941138-0259-480B-B7A5-F3B730239F8B}" srcOrd="0" destOrd="0" presId="urn:microsoft.com/office/officeart/2005/8/layout/cycle5"/>
    <dgm:cxn modelId="{13B384D1-F674-4501-9BBC-DBCBB92AF5DF}" type="presOf" srcId="{61FD70F9-81F1-47B5-B653-616DBA120E09}" destId="{25A5948B-8411-44EC-8226-97E352BE9AE1}" srcOrd="0" destOrd="0" presId="urn:microsoft.com/office/officeart/2005/8/layout/cycle5"/>
    <dgm:cxn modelId="{C9C0D436-2124-4550-8D1A-E6702B6F8D7F}" type="presOf" srcId="{9406B0CF-86B8-4E45-AB3C-F8E846551A4D}" destId="{CD6FA6C4-A819-4F2B-9C12-830B4DFE2D4E}" srcOrd="0" destOrd="0" presId="urn:microsoft.com/office/officeart/2005/8/layout/cycle5"/>
    <dgm:cxn modelId="{7B220A2F-76AB-4FFC-BE4A-BF41A5E4C2E7}" type="presOf" srcId="{67323CB1-3C55-45F9-B4C8-141F7314D61D}" destId="{0FE19154-20A4-4707-8FFE-5E5F95A46056}" srcOrd="0" destOrd="0" presId="urn:microsoft.com/office/officeart/2005/8/layout/cycle5"/>
    <dgm:cxn modelId="{52060249-23D8-408B-A71E-31F0ACBBC0F2}" type="presOf" srcId="{703A2970-0471-4C26-B3F9-F953CF5622C5}" destId="{D86D1065-0880-404C-8D5C-6891F5539571}" srcOrd="0" destOrd="0" presId="urn:microsoft.com/office/officeart/2005/8/layout/cycle5"/>
    <dgm:cxn modelId="{749B3AF5-2693-4446-B623-BDBDCC678386}" type="presParOf" srcId="{0FE19154-20A4-4707-8FFE-5E5F95A46056}" destId="{D86D1065-0880-404C-8D5C-6891F5539571}" srcOrd="0" destOrd="0" presId="urn:microsoft.com/office/officeart/2005/8/layout/cycle5"/>
    <dgm:cxn modelId="{5444FC58-6230-4D8D-A791-3685DB313E0F}" type="presParOf" srcId="{0FE19154-20A4-4707-8FFE-5E5F95A46056}" destId="{28B9D9BB-60CB-46B9-8920-2442409A80CA}" srcOrd="1" destOrd="0" presId="urn:microsoft.com/office/officeart/2005/8/layout/cycle5"/>
    <dgm:cxn modelId="{8503B30C-D090-418E-87BC-3F57B5B8734B}" type="presParOf" srcId="{0FE19154-20A4-4707-8FFE-5E5F95A46056}" destId="{CD6FA6C4-A819-4F2B-9C12-830B4DFE2D4E}" srcOrd="2" destOrd="0" presId="urn:microsoft.com/office/officeart/2005/8/layout/cycle5"/>
    <dgm:cxn modelId="{41AC5352-63D0-4AF2-97D3-F6C2AA186E01}" type="presParOf" srcId="{0FE19154-20A4-4707-8FFE-5E5F95A46056}" destId="{F2A5F0F1-921F-44C5-AF8C-D687122D2474}" srcOrd="3" destOrd="0" presId="urn:microsoft.com/office/officeart/2005/8/layout/cycle5"/>
    <dgm:cxn modelId="{14006727-9091-49C9-A897-D3C8755AB42C}" type="presParOf" srcId="{0FE19154-20A4-4707-8FFE-5E5F95A46056}" destId="{A7C3E986-6513-448C-8C66-0EB2B0D6799E}" srcOrd="4" destOrd="0" presId="urn:microsoft.com/office/officeart/2005/8/layout/cycle5"/>
    <dgm:cxn modelId="{550363E7-42BC-4314-8535-A53EDAFF43C8}" type="presParOf" srcId="{0FE19154-20A4-4707-8FFE-5E5F95A46056}" destId="{DC9E3F9A-0B0A-402B-8CD1-5363D972FDEA}" srcOrd="5" destOrd="0" presId="urn:microsoft.com/office/officeart/2005/8/layout/cycle5"/>
    <dgm:cxn modelId="{42A7ADF5-46C8-40B1-9E03-98D3CEEDF16F}" type="presParOf" srcId="{0FE19154-20A4-4707-8FFE-5E5F95A46056}" destId="{3FDB1B2B-F06D-41E4-BB3B-650413410397}" srcOrd="6" destOrd="0" presId="urn:microsoft.com/office/officeart/2005/8/layout/cycle5"/>
    <dgm:cxn modelId="{EF5B566C-F180-4469-9EA8-E2F31E6EB8D9}" type="presParOf" srcId="{0FE19154-20A4-4707-8FFE-5E5F95A46056}" destId="{D3A44D2E-AB31-4464-A2B2-C5F8698DC3A7}" srcOrd="7" destOrd="0" presId="urn:microsoft.com/office/officeart/2005/8/layout/cycle5"/>
    <dgm:cxn modelId="{46366428-1170-40F4-A444-C3A2FEBEDF77}" type="presParOf" srcId="{0FE19154-20A4-4707-8FFE-5E5F95A46056}" destId="{25A5948B-8411-44EC-8226-97E352BE9AE1}" srcOrd="8" destOrd="0" presId="urn:microsoft.com/office/officeart/2005/8/layout/cycle5"/>
    <dgm:cxn modelId="{77CA8787-47CA-430E-95E7-4D5D6BAB3207}" type="presParOf" srcId="{0FE19154-20A4-4707-8FFE-5E5F95A46056}" destId="{66D2175F-CAB7-47F8-BC0E-6C726D6BA3B7}" srcOrd="9" destOrd="0" presId="urn:microsoft.com/office/officeart/2005/8/layout/cycle5"/>
    <dgm:cxn modelId="{FDB117B7-8D7B-4FF2-BBB7-DEDF3B744E79}" type="presParOf" srcId="{0FE19154-20A4-4707-8FFE-5E5F95A46056}" destId="{F892E60C-A7E3-4083-B4B7-068A6C3E9C0D}" srcOrd="10" destOrd="0" presId="urn:microsoft.com/office/officeart/2005/8/layout/cycle5"/>
    <dgm:cxn modelId="{B1BC2D32-3FFA-4E86-BB08-775922B46FDA}" type="presParOf" srcId="{0FE19154-20A4-4707-8FFE-5E5F95A46056}" destId="{17941138-0259-480B-B7A5-F3B730239F8B}" srcOrd="11" destOrd="0" presId="urn:microsoft.com/office/officeart/2005/8/layout/cycle5"/>
    <dgm:cxn modelId="{18B4F5CF-A7FB-4E8B-A169-55D0B1492004}" type="presParOf" srcId="{0FE19154-20A4-4707-8FFE-5E5F95A46056}" destId="{4AB0038C-1AB0-40FA-8620-38B915A8F775}" srcOrd="12" destOrd="0" presId="urn:microsoft.com/office/officeart/2005/8/layout/cycle5"/>
    <dgm:cxn modelId="{7C9B508B-8CA2-47C1-8860-BECD6B559870}" type="presParOf" srcId="{0FE19154-20A4-4707-8FFE-5E5F95A46056}" destId="{A72C7A44-9922-42C6-A899-743EC58747BC}" srcOrd="13" destOrd="0" presId="urn:microsoft.com/office/officeart/2005/8/layout/cycle5"/>
    <dgm:cxn modelId="{D7D7A0DD-9DD9-4D30-9BB8-4E4A0843B975}" type="presParOf" srcId="{0FE19154-20A4-4707-8FFE-5E5F95A46056}" destId="{4B6A9C3C-66A4-457F-8FBF-98A582C659DB}"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D1065-0880-404C-8D5C-6891F5539571}">
      <dsp:nvSpPr>
        <dsp:cNvPr id="0" name=""/>
        <dsp:cNvSpPr/>
      </dsp:nvSpPr>
      <dsp:spPr>
        <a:xfrm>
          <a:off x="4791028" y="1946"/>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smtClean="0"/>
            <a:t>Beth </a:t>
          </a:r>
          <a:r>
            <a:rPr lang="en-GB" sz="1100" kern="1200" dirty="0" err="1" smtClean="0"/>
            <a:t>yw</a:t>
          </a:r>
          <a:r>
            <a:rPr lang="en-GB" sz="1100" kern="1200" dirty="0" smtClean="0"/>
            <a:t> </a:t>
          </a:r>
          <a:r>
            <a:rPr lang="en-GB" sz="1100" kern="1200" dirty="0" err="1" smtClean="0"/>
            <a:t>eich</a:t>
          </a:r>
          <a:r>
            <a:rPr lang="en-GB" sz="1100" kern="1200" dirty="0" smtClean="0"/>
            <a:t> </a:t>
          </a:r>
          <a:r>
            <a:rPr lang="en-GB" sz="1100" kern="1200" dirty="0" err="1" smtClean="0"/>
            <a:t>targed</a:t>
          </a:r>
          <a:r>
            <a:rPr lang="en-GB" sz="1100" kern="1200" dirty="0" smtClean="0"/>
            <a:t>?</a:t>
          </a:r>
        </a:p>
        <a:p>
          <a:pPr lvl="0" algn="ctr" defTabSz="488950">
            <a:lnSpc>
              <a:spcPct val="90000"/>
            </a:lnSpc>
            <a:spcBef>
              <a:spcPct val="0"/>
            </a:spcBef>
            <a:spcAft>
              <a:spcPct val="35000"/>
            </a:spcAft>
          </a:pPr>
          <a:r>
            <a:rPr lang="en-GB" sz="1100" kern="1200" dirty="0" err="1" smtClean="0"/>
            <a:t>Safonau</a:t>
          </a:r>
          <a:r>
            <a:rPr lang="en-GB" sz="1100" kern="1200" dirty="0" smtClean="0"/>
            <a:t> SAC</a:t>
          </a:r>
          <a:endParaRPr lang="en-GB" sz="1100" kern="1200" dirty="0"/>
        </a:p>
      </dsp:txBody>
      <dsp:txXfrm>
        <a:off x="4850275" y="61193"/>
        <a:ext cx="1748721" cy="1095195"/>
      </dsp:txXfrm>
    </dsp:sp>
    <dsp:sp modelId="{CD6FA6C4-A819-4F2B-9C12-830B4DFE2D4E}">
      <dsp:nvSpPr>
        <dsp:cNvPr id="0" name=""/>
        <dsp:cNvSpPr/>
      </dsp:nvSpPr>
      <dsp:spPr>
        <a:xfrm>
          <a:off x="3297722" y="608791"/>
          <a:ext cx="4853827" cy="4853827"/>
        </a:xfrm>
        <a:custGeom>
          <a:avLst/>
          <a:gdLst/>
          <a:ahLst/>
          <a:cxnLst/>
          <a:rect l="0" t="0" r="0" b="0"/>
          <a:pathLst>
            <a:path>
              <a:moveTo>
                <a:pt x="3611176" y="308557"/>
              </a:moveTo>
              <a:arcTo wR="2426913" hR="2426913" stAng="17952437" swAng="121312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2A5F0F1-921F-44C5-AF8C-D687122D2474}">
      <dsp:nvSpPr>
        <dsp:cNvPr id="0" name=""/>
        <dsp:cNvSpPr/>
      </dsp:nvSpPr>
      <dsp:spPr>
        <a:xfrm>
          <a:off x="7099160" y="1678903"/>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err="1" smtClean="0"/>
            <a:t>Sut</a:t>
          </a:r>
          <a:r>
            <a:rPr lang="en-GB" sz="1100" kern="1200" dirty="0" smtClean="0"/>
            <a:t> </a:t>
          </a:r>
          <a:r>
            <a:rPr lang="en-GB" sz="1100" kern="1200" dirty="0" err="1" smtClean="0"/>
            <a:t>ydych</a:t>
          </a:r>
          <a:r>
            <a:rPr lang="en-GB" sz="1100" kern="1200" dirty="0" smtClean="0"/>
            <a:t> </a:t>
          </a:r>
          <a:r>
            <a:rPr lang="en-GB" sz="1100" kern="1200" dirty="0" err="1" smtClean="0"/>
            <a:t>wedi</a:t>
          </a:r>
          <a:r>
            <a:rPr lang="en-GB" sz="1100" kern="1200" dirty="0" smtClean="0"/>
            <a:t> </a:t>
          </a:r>
          <a:r>
            <a:rPr lang="en-GB" sz="1100" kern="1200" dirty="0" err="1" smtClean="0"/>
            <a:t>ymdrin</a:t>
          </a:r>
          <a:r>
            <a:rPr lang="en-GB" sz="1100" kern="1200" dirty="0" smtClean="0"/>
            <a:t> </a:t>
          </a:r>
          <a:r>
            <a:rPr lang="en-GB" sz="1100" kern="1200" dirty="0" err="1" smtClean="0">
              <a:latin typeface="Calibri" panose="020F0502020204030204" pitchFamily="34" charset="0"/>
            </a:rPr>
            <a:t>â’r</a:t>
          </a:r>
          <a:r>
            <a:rPr lang="en-GB" sz="1100" kern="1200" dirty="0" smtClean="0">
              <a:latin typeface="Calibri" panose="020F0502020204030204" pitchFamily="34" charset="0"/>
            </a:rPr>
            <a:t> </a:t>
          </a:r>
          <a:r>
            <a:rPr lang="en-GB" sz="1100" kern="1200" dirty="0" err="1" smtClean="0">
              <a:latin typeface="Calibri" panose="020F0502020204030204" pitchFamily="34" charset="0"/>
            </a:rPr>
            <a:t>targed</a:t>
          </a:r>
          <a:r>
            <a:rPr lang="en-GB" sz="1100" kern="1200" dirty="0" smtClean="0">
              <a:latin typeface="Calibri" panose="020F0502020204030204" pitchFamily="34" charset="0"/>
            </a:rPr>
            <a:t>?</a:t>
          </a:r>
        </a:p>
        <a:p>
          <a:pPr lvl="0" algn="ctr" defTabSz="488950">
            <a:lnSpc>
              <a:spcPct val="90000"/>
            </a:lnSpc>
            <a:spcBef>
              <a:spcPct val="0"/>
            </a:spcBef>
            <a:spcAft>
              <a:spcPct val="35000"/>
            </a:spcAft>
          </a:pPr>
          <a:r>
            <a:rPr lang="en-GB" sz="1100" kern="1200" dirty="0" err="1" smtClean="0">
              <a:latin typeface="Calibri" panose="020F0502020204030204" pitchFamily="34" charset="0"/>
            </a:rPr>
            <a:t>Profiadau</a:t>
          </a:r>
          <a:r>
            <a:rPr lang="en-GB" sz="1100" kern="1200" dirty="0" smtClean="0">
              <a:latin typeface="Calibri" panose="020F0502020204030204" pitchFamily="34" charset="0"/>
            </a:rPr>
            <a:t> </a:t>
          </a:r>
          <a:r>
            <a:rPr lang="en-GB" sz="1100" kern="1200" dirty="0" err="1" smtClean="0">
              <a:latin typeface="Calibri" panose="020F0502020204030204" pitchFamily="34" charset="0"/>
            </a:rPr>
            <a:t>personol</a:t>
          </a:r>
          <a:endParaRPr lang="en-GB" sz="1100" kern="1200" dirty="0"/>
        </a:p>
      </dsp:txBody>
      <dsp:txXfrm>
        <a:off x="7158407" y="1738150"/>
        <a:ext cx="1748721" cy="1095195"/>
      </dsp:txXfrm>
    </dsp:sp>
    <dsp:sp modelId="{DC9E3F9A-0B0A-402B-8CD1-5363D972FDEA}">
      <dsp:nvSpPr>
        <dsp:cNvPr id="0" name=""/>
        <dsp:cNvSpPr/>
      </dsp:nvSpPr>
      <dsp:spPr>
        <a:xfrm>
          <a:off x="3297722" y="608791"/>
          <a:ext cx="4853827" cy="4853827"/>
        </a:xfrm>
        <a:custGeom>
          <a:avLst/>
          <a:gdLst/>
          <a:ahLst/>
          <a:cxnLst/>
          <a:rect l="0" t="0" r="0" b="0"/>
          <a:pathLst>
            <a:path>
              <a:moveTo>
                <a:pt x="4848031" y="2594544"/>
              </a:moveTo>
              <a:arcTo wR="2426913" hR="2426913" stAng="21837640" swAng="136095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FDB1B2B-F06D-41E4-BB3B-650413410397}">
      <dsp:nvSpPr>
        <dsp:cNvPr id="0" name=""/>
        <dsp:cNvSpPr/>
      </dsp:nvSpPr>
      <dsp:spPr>
        <a:xfrm>
          <a:off x="6217532" y="4392275"/>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smtClean="0"/>
            <a:t>Pam </a:t>
          </a:r>
          <a:r>
            <a:rPr lang="en-GB" sz="1100" kern="1200" dirty="0" err="1" smtClean="0"/>
            <a:t>dewisoch</a:t>
          </a:r>
          <a:r>
            <a:rPr lang="en-GB" sz="1100" kern="1200" dirty="0" smtClean="0"/>
            <a:t> </a:t>
          </a:r>
          <a:r>
            <a:rPr lang="en-GB" sz="1100" kern="1200" dirty="0" err="1" smtClean="0"/>
            <a:t>chi’r</a:t>
          </a:r>
          <a:r>
            <a:rPr lang="en-GB" sz="1100" kern="1200" dirty="0" smtClean="0"/>
            <a:t> </a:t>
          </a:r>
          <a:r>
            <a:rPr lang="en-GB" sz="1100" kern="1200" dirty="0" err="1" smtClean="0"/>
            <a:t>ffordd</a:t>
          </a:r>
          <a:r>
            <a:rPr lang="en-GB" sz="1100" kern="1200" dirty="0" smtClean="0"/>
            <a:t> hon?</a:t>
          </a:r>
        </a:p>
        <a:p>
          <a:pPr lvl="0" algn="ctr" defTabSz="488950">
            <a:lnSpc>
              <a:spcPct val="90000"/>
            </a:lnSpc>
            <a:spcBef>
              <a:spcPct val="0"/>
            </a:spcBef>
            <a:spcAft>
              <a:spcPct val="35000"/>
            </a:spcAft>
          </a:pPr>
          <a:r>
            <a:rPr lang="en-GB" sz="1100" kern="1200" dirty="0" smtClean="0"/>
            <a:t>Cyfeirio at </a:t>
          </a:r>
          <a:r>
            <a:rPr lang="en-GB" sz="1100" kern="1200" dirty="0" err="1" smtClean="0"/>
            <a:t>waith</a:t>
          </a:r>
          <a:r>
            <a:rPr lang="en-GB" sz="1100" kern="1200" dirty="0" smtClean="0"/>
            <a:t> </a:t>
          </a:r>
          <a:r>
            <a:rPr lang="en-GB" sz="1100" kern="1200" dirty="0" err="1" smtClean="0"/>
            <a:t>darllen</a:t>
          </a:r>
          <a:r>
            <a:rPr lang="en-GB" sz="1100" kern="1200" dirty="0" smtClean="0"/>
            <a:t> a </a:t>
          </a:r>
          <a:r>
            <a:rPr lang="en-GB" sz="1100" kern="1200" dirty="0" err="1" smtClean="0"/>
            <a:t>damcaniaethau</a:t>
          </a:r>
          <a:endParaRPr lang="en-GB" sz="1100" kern="1200" dirty="0"/>
        </a:p>
      </dsp:txBody>
      <dsp:txXfrm>
        <a:off x="6276779" y="4451522"/>
        <a:ext cx="1748721" cy="1095195"/>
      </dsp:txXfrm>
    </dsp:sp>
    <dsp:sp modelId="{25A5948B-8411-44EC-8226-97E352BE9AE1}">
      <dsp:nvSpPr>
        <dsp:cNvPr id="0" name=""/>
        <dsp:cNvSpPr/>
      </dsp:nvSpPr>
      <dsp:spPr>
        <a:xfrm>
          <a:off x="3297722" y="608791"/>
          <a:ext cx="4853827" cy="4853827"/>
        </a:xfrm>
        <a:custGeom>
          <a:avLst/>
          <a:gdLst/>
          <a:ahLst/>
          <a:cxnLst/>
          <a:rect l="0" t="0" r="0" b="0"/>
          <a:pathLst>
            <a:path>
              <a:moveTo>
                <a:pt x="2725347" y="4835408"/>
              </a:moveTo>
              <a:arcTo wR="2426913" hR="2426913" stAng="4976193" swAng="8476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6D2175F-CAB7-47F8-BC0E-6C726D6BA3B7}">
      <dsp:nvSpPr>
        <dsp:cNvPr id="0" name=""/>
        <dsp:cNvSpPr/>
      </dsp:nvSpPr>
      <dsp:spPr>
        <a:xfrm>
          <a:off x="3364524" y="4392275"/>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smtClean="0"/>
            <a:t>Beth </a:t>
          </a:r>
          <a:r>
            <a:rPr lang="en-GB" sz="1100" kern="1200" dirty="0" err="1" smtClean="0"/>
            <a:t>yw’r</a:t>
          </a:r>
          <a:r>
            <a:rPr lang="en-GB" sz="1100" kern="1200" dirty="0" smtClean="0"/>
            <a:t> </a:t>
          </a:r>
          <a:r>
            <a:rPr lang="en-GB" sz="1100" kern="1200" dirty="0" err="1" smtClean="0"/>
            <a:t>camau</a:t>
          </a:r>
          <a:r>
            <a:rPr lang="en-GB" sz="1100" kern="1200" dirty="0" smtClean="0"/>
            <a:t> </a:t>
          </a:r>
          <a:r>
            <a:rPr lang="en-GB" sz="1100" kern="1200" dirty="0" err="1" smtClean="0"/>
            <a:t>nesaf</a:t>
          </a:r>
          <a:r>
            <a:rPr lang="en-GB" sz="1100" kern="1200" dirty="0" smtClean="0"/>
            <a:t>?</a:t>
          </a:r>
        </a:p>
        <a:p>
          <a:pPr lvl="0" algn="ctr" defTabSz="488950">
            <a:lnSpc>
              <a:spcPct val="90000"/>
            </a:lnSpc>
            <a:spcBef>
              <a:spcPct val="0"/>
            </a:spcBef>
            <a:spcAft>
              <a:spcPct val="35000"/>
            </a:spcAft>
          </a:pPr>
          <a:r>
            <a:rPr lang="en-GB" sz="1100" kern="1200" dirty="0" err="1" smtClean="0"/>
            <a:t>Defnyddiwch</a:t>
          </a:r>
          <a:r>
            <a:rPr lang="en-GB" sz="1100" kern="1200" dirty="0" smtClean="0"/>
            <a:t> FWA </a:t>
          </a:r>
          <a:r>
            <a:rPr lang="en-GB" sz="1100" kern="1200" dirty="0" err="1" smtClean="0"/>
            <a:t>Iifyfyrio</a:t>
          </a:r>
          <a:r>
            <a:rPr lang="en-GB" sz="1100" kern="1200" dirty="0" smtClean="0"/>
            <a:t>.</a:t>
          </a:r>
        </a:p>
        <a:p>
          <a:pPr lvl="0" algn="ctr" defTabSz="488950">
            <a:lnSpc>
              <a:spcPct val="90000"/>
            </a:lnSpc>
            <a:spcBef>
              <a:spcPct val="0"/>
            </a:spcBef>
            <a:spcAft>
              <a:spcPct val="35000"/>
            </a:spcAft>
          </a:pPr>
          <a:endParaRPr lang="en-GB" sz="1100" kern="1200" dirty="0"/>
        </a:p>
      </dsp:txBody>
      <dsp:txXfrm>
        <a:off x="3423771" y="4451522"/>
        <a:ext cx="1748721" cy="1095195"/>
      </dsp:txXfrm>
    </dsp:sp>
    <dsp:sp modelId="{17941138-0259-480B-B7A5-F3B730239F8B}">
      <dsp:nvSpPr>
        <dsp:cNvPr id="0" name=""/>
        <dsp:cNvSpPr/>
      </dsp:nvSpPr>
      <dsp:spPr>
        <a:xfrm>
          <a:off x="3297722" y="608791"/>
          <a:ext cx="4853827" cy="4853827"/>
        </a:xfrm>
        <a:custGeom>
          <a:avLst/>
          <a:gdLst/>
          <a:ahLst/>
          <a:cxnLst/>
          <a:rect l="0" t="0" r="0" b="0"/>
          <a:pathLst>
            <a:path>
              <a:moveTo>
                <a:pt x="257698" y="3515222"/>
              </a:moveTo>
              <a:arcTo wR="2426913" hR="2426913" stAng="9201407" swAng="136095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AB0038C-1AB0-40FA-8620-38B915A8F775}">
      <dsp:nvSpPr>
        <dsp:cNvPr id="0" name=""/>
        <dsp:cNvSpPr/>
      </dsp:nvSpPr>
      <dsp:spPr>
        <a:xfrm>
          <a:off x="2482896" y="1678903"/>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err="1" smtClean="0"/>
            <a:t>Sut</a:t>
          </a:r>
          <a:r>
            <a:rPr lang="en-GB" sz="1100" kern="1200" dirty="0" smtClean="0"/>
            <a:t> a </a:t>
          </a:r>
          <a:r>
            <a:rPr lang="en-GB" sz="1100" kern="1200" dirty="0" err="1" smtClean="0"/>
            <a:t>pham</a:t>
          </a:r>
          <a:r>
            <a:rPr lang="en-GB" sz="1100" kern="1200" dirty="0" smtClean="0"/>
            <a:t> </a:t>
          </a:r>
          <a:r>
            <a:rPr lang="en-GB" sz="1100" kern="1200" dirty="0" err="1" smtClean="0"/>
            <a:t>rydych</a:t>
          </a:r>
          <a:r>
            <a:rPr lang="en-GB" sz="1100" kern="1200" dirty="0" smtClean="0"/>
            <a:t> </a:t>
          </a:r>
          <a:r>
            <a:rPr lang="en-GB" sz="1100" kern="1200" dirty="0" err="1" smtClean="0"/>
            <a:t>wedi</a:t>
          </a:r>
          <a:r>
            <a:rPr lang="en-GB" sz="1100" kern="1200" dirty="0" smtClean="0"/>
            <a:t> </a:t>
          </a:r>
          <a:r>
            <a:rPr lang="en-GB" sz="1100" kern="1200" dirty="0" err="1" smtClean="0"/>
            <a:t>dewis</a:t>
          </a:r>
          <a:r>
            <a:rPr lang="en-GB" sz="1100" kern="1200" dirty="0" smtClean="0"/>
            <a:t> y </a:t>
          </a:r>
          <a:r>
            <a:rPr lang="en-GB" sz="1100" kern="1200" dirty="0" err="1" smtClean="0"/>
            <a:t>ffordd</a:t>
          </a:r>
          <a:r>
            <a:rPr lang="en-GB" sz="1100" kern="1200" dirty="0" smtClean="0"/>
            <a:t> hon </a:t>
          </a:r>
          <a:r>
            <a:rPr lang="en-GB" sz="1100" kern="1200" dirty="0" err="1" smtClean="0"/>
            <a:t>ymlaen</a:t>
          </a:r>
          <a:r>
            <a:rPr lang="en-GB" sz="1100" kern="1200" dirty="0" smtClean="0"/>
            <a:t>?</a:t>
          </a:r>
        </a:p>
        <a:p>
          <a:pPr lvl="0" algn="ctr" defTabSz="488950">
            <a:lnSpc>
              <a:spcPct val="90000"/>
            </a:lnSpc>
            <a:spcBef>
              <a:spcPct val="0"/>
            </a:spcBef>
            <a:spcAft>
              <a:spcPct val="35000"/>
            </a:spcAft>
          </a:pPr>
          <a:r>
            <a:rPr lang="en-GB" sz="1100" kern="1200" dirty="0" smtClean="0"/>
            <a:t>Cyfeirio at </a:t>
          </a:r>
          <a:r>
            <a:rPr lang="en-GB" sz="1100" kern="1200" dirty="0" err="1" smtClean="0"/>
            <a:t>waith</a:t>
          </a:r>
          <a:r>
            <a:rPr lang="en-GB" sz="1100" kern="1200" dirty="0" smtClean="0"/>
            <a:t> </a:t>
          </a:r>
          <a:r>
            <a:rPr lang="en-GB" sz="1100" kern="1200" dirty="0" err="1" smtClean="0"/>
            <a:t>darllen</a:t>
          </a:r>
          <a:r>
            <a:rPr lang="en-GB" sz="1100" kern="1200" dirty="0" smtClean="0"/>
            <a:t> a </a:t>
          </a:r>
          <a:r>
            <a:rPr lang="en-GB" sz="1100" kern="1200" dirty="0" err="1" smtClean="0"/>
            <a:t>damcaniaethau</a:t>
          </a:r>
          <a:endParaRPr lang="en-GB" sz="1100" kern="1200" dirty="0"/>
        </a:p>
      </dsp:txBody>
      <dsp:txXfrm>
        <a:off x="2542143" y="1738150"/>
        <a:ext cx="1748721" cy="1095195"/>
      </dsp:txXfrm>
    </dsp:sp>
    <dsp:sp modelId="{4B6A9C3C-66A4-457F-8FBF-98A582C659DB}">
      <dsp:nvSpPr>
        <dsp:cNvPr id="0" name=""/>
        <dsp:cNvSpPr/>
      </dsp:nvSpPr>
      <dsp:spPr>
        <a:xfrm>
          <a:off x="3297722" y="608791"/>
          <a:ext cx="4853827" cy="4853827"/>
        </a:xfrm>
        <a:custGeom>
          <a:avLst/>
          <a:gdLst/>
          <a:ahLst/>
          <a:cxnLst/>
          <a:rect l="0" t="0" r="0" b="0"/>
          <a:pathLst>
            <a:path>
              <a:moveTo>
                <a:pt x="583510" y="848377"/>
              </a:moveTo>
              <a:arcTo wR="2426913" hR="2426913" stAng="13234439" swAng="121312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D1065-0880-404C-8D5C-6891F5539571}">
      <dsp:nvSpPr>
        <dsp:cNvPr id="0" name=""/>
        <dsp:cNvSpPr/>
      </dsp:nvSpPr>
      <dsp:spPr>
        <a:xfrm>
          <a:off x="4791028" y="1946"/>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What is your target?</a:t>
          </a:r>
          <a:endParaRPr lang="en-GB" sz="1300" kern="1200" dirty="0" smtClean="0"/>
        </a:p>
        <a:p>
          <a:pPr lvl="0" algn="ctr" defTabSz="577850">
            <a:lnSpc>
              <a:spcPct val="90000"/>
            </a:lnSpc>
            <a:spcBef>
              <a:spcPct val="0"/>
            </a:spcBef>
            <a:spcAft>
              <a:spcPct val="35000"/>
            </a:spcAft>
          </a:pPr>
          <a:r>
            <a:rPr lang="en-GB" sz="1300" kern="1200" dirty="0" smtClean="0"/>
            <a:t>SQTS Standards</a:t>
          </a:r>
          <a:endParaRPr lang="en-GB" sz="1300" kern="1200" dirty="0"/>
        </a:p>
      </dsp:txBody>
      <dsp:txXfrm>
        <a:off x="4850275" y="61193"/>
        <a:ext cx="1748721" cy="1095195"/>
      </dsp:txXfrm>
    </dsp:sp>
    <dsp:sp modelId="{CD6FA6C4-A819-4F2B-9C12-830B4DFE2D4E}">
      <dsp:nvSpPr>
        <dsp:cNvPr id="0" name=""/>
        <dsp:cNvSpPr/>
      </dsp:nvSpPr>
      <dsp:spPr>
        <a:xfrm>
          <a:off x="3297722" y="608791"/>
          <a:ext cx="4853827" cy="4853827"/>
        </a:xfrm>
        <a:custGeom>
          <a:avLst/>
          <a:gdLst/>
          <a:ahLst/>
          <a:cxnLst/>
          <a:rect l="0" t="0" r="0" b="0"/>
          <a:pathLst>
            <a:path>
              <a:moveTo>
                <a:pt x="3611176" y="308557"/>
              </a:moveTo>
              <a:arcTo wR="2426913" hR="2426913" stAng="17952437" swAng="121312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2A5F0F1-921F-44C5-AF8C-D687122D2474}">
      <dsp:nvSpPr>
        <dsp:cNvPr id="0" name=""/>
        <dsp:cNvSpPr/>
      </dsp:nvSpPr>
      <dsp:spPr>
        <a:xfrm>
          <a:off x="7099160" y="1678903"/>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How did you address the target?</a:t>
          </a:r>
        </a:p>
        <a:p>
          <a:pPr lvl="0" algn="ctr" defTabSz="577850">
            <a:lnSpc>
              <a:spcPct val="90000"/>
            </a:lnSpc>
            <a:spcBef>
              <a:spcPct val="0"/>
            </a:spcBef>
            <a:spcAft>
              <a:spcPct val="35000"/>
            </a:spcAft>
          </a:pPr>
          <a:r>
            <a:rPr lang="en-GB" sz="1300" kern="1200" dirty="0" smtClean="0"/>
            <a:t>Personal experience.</a:t>
          </a:r>
          <a:endParaRPr lang="en-GB" sz="1300" kern="1200" dirty="0"/>
        </a:p>
      </dsp:txBody>
      <dsp:txXfrm>
        <a:off x="7158407" y="1738150"/>
        <a:ext cx="1748721" cy="1095195"/>
      </dsp:txXfrm>
    </dsp:sp>
    <dsp:sp modelId="{DC9E3F9A-0B0A-402B-8CD1-5363D972FDEA}">
      <dsp:nvSpPr>
        <dsp:cNvPr id="0" name=""/>
        <dsp:cNvSpPr/>
      </dsp:nvSpPr>
      <dsp:spPr>
        <a:xfrm>
          <a:off x="3297722" y="608791"/>
          <a:ext cx="4853827" cy="4853827"/>
        </a:xfrm>
        <a:custGeom>
          <a:avLst/>
          <a:gdLst/>
          <a:ahLst/>
          <a:cxnLst/>
          <a:rect l="0" t="0" r="0" b="0"/>
          <a:pathLst>
            <a:path>
              <a:moveTo>
                <a:pt x="4848031" y="2594544"/>
              </a:moveTo>
              <a:arcTo wR="2426913" hR="2426913" stAng="21837640" swAng="136095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FDB1B2B-F06D-41E4-BB3B-650413410397}">
      <dsp:nvSpPr>
        <dsp:cNvPr id="0" name=""/>
        <dsp:cNvSpPr/>
      </dsp:nvSpPr>
      <dsp:spPr>
        <a:xfrm>
          <a:off x="6217532" y="4392275"/>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Why did you choose this approach?</a:t>
          </a:r>
          <a:endParaRPr lang="en-GB" sz="1300" kern="1200" dirty="0" smtClean="0"/>
        </a:p>
        <a:p>
          <a:pPr lvl="0" algn="ctr" defTabSz="577850">
            <a:lnSpc>
              <a:spcPct val="90000"/>
            </a:lnSpc>
            <a:spcBef>
              <a:spcPct val="0"/>
            </a:spcBef>
            <a:spcAft>
              <a:spcPct val="35000"/>
            </a:spcAft>
          </a:pPr>
          <a:r>
            <a:rPr lang="en-GB" sz="1300" kern="1200" dirty="0" smtClean="0"/>
            <a:t>Refer to reading and learning theory.</a:t>
          </a:r>
          <a:endParaRPr lang="en-GB" sz="1300" kern="1200" dirty="0"/>
        </a:p>
      </dsp:txBody>
      <dsp:txXfrm>
        <a:off x="6276779" y="4451522"/>
        <a:ext cx="1748721" cy="1095195"/>
      </dsp:txXfrm>
    </dsp:sp>
    <dsp:sp modelId="{25A5948B-8411-44EC-8226-97E352BE9AE1}">
      <dsp:nvSpPr>
        <dsp:cNvPr id="0" name=""/>
        <dsp:cNvSpPr/>
      </dsp:nvSpPr>
      <dsp:spPr>
        <a:xfrm>
          <a:off x="3297722" y="608791"/>
          <a:ext cx="4853827" cy="4853827"/>
        </a:xfrm>
        <a:custGeom>
          <a:avLst/>
          <a:gdLst/>
          <a:ahLst/>
          <a:cxnLst/>
          <a:rect l="0" t="0" r="0" b="0"/>
          <a:pathLst>
            <a:path>
              <a:moveTo>
                <a:pt x="2725347" y="4835408"/>
              </a:moveTo>
              <a:arcTo wR="2426913" hR="2426913" stAng="4976193" swAng="8476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6D2175F-CAB7-47F8-BC0E-6C726D6BA3B7}">
      <dsp:nvSpPr>
        <dsp:cNvPr id="0" name=""/>
        <dsp:cNvSpPr/>
      </dsp:nvSpPr>
      <dsp:spPr>
        <a:xfrm>
          <a:off x="3364524" y="4392275"/>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What are the next steps? </a:t>
          </a:r>
        </a:p>
        <a:p>
          <a:pPr lvl="0" algn="ctr" defTabSz="577850">
            <a:lnSpc>
              <a:spcPct val="90000"/>
            </a:lnSpc>
            <a:spcBef>
              <a:spcPct val="0"/>
            </a:spcBef>
            <a:spcAft>
              <a:spcPct val="35000"/>
            </a:spcAft>
          </a:pPr>
          <a:r>
            <a:rPr lang="en-GB" sz="1300" kern="1200" dirty="0" smtClean="0"/>
            <a:t>Use ARC to reflect.</a:t>
          </a:r>
          <a:endParaRPr lang="en-GB" sz="1300" kern="1200" dirty="0"/>
        </a:p>
      </dsp:txBody>
      <dsp:txXfrm>
        <a:off x="3423771" y="4451522"/>
        <a:ext cx="1748721" cy="1095195"/>
      </dsp:txXfrm>
    </dsp:sp>
    <dsp:sp modelId="{17941138-0259-480B-B7A5-F3B730239F8B}">
      <dsp:nvSpPr>
        <dsp:cNvPr id="0" name=""/>
        <dsp:cNvSpPr/>
      </dsp:nvSpPr>
      <dsp:spPr>
        <a:xfrm>
          <a:off x="3297722" y="608791"/>
          <a:ext cx="4853827" cy="4853827"/>
        </a:xfrm>
        <a:custGeom>
          <a:avLst/>
          <a:gdLst/>
          <a:ahLst/>
          <a:cxnLst/>
          <a:rect l="0" t="0" r="0" b="0"/>
          <a:pathLst>
            <a:path>
              <a:moveTo>
                <a:pt x="257698" y="3515222"/>
              </a:moveTo>
              <a:arcTo wR="2426913" hR="2426913" stAng="9201407" swAng="136095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AB0038C-1AB0-40FA-8620-38B915A8F775}">
      <dsp:nvSpPr>
        <dsp:cNvPr id="0" name=""/>
        <dsp:cNvSpPr/>
      </dsp:nvSpPr>
      <dsp:spPr>
        <a:xfrm>
          <a:off x="2482896" y="1678903"/>
          <a:ext cx="1867215" cy="121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How and why have you chosen this way forward?</a:t>
          </a:r>
        </a:p>
        <a:p>
          <a:pPr lvl="0" algn="ctr" defTabSz="577850">
            <a:lnSpc>
              <a:spcPct val="90000"/>
            </a:lnSpc>
            <a:spcBef>
              <a:spcPct val="0"/>
            </a:spcBef>
            <a:spcAft>
              <a:spcPct val="35000"/>
            </a:spcAft>
          </a:pPr>
          <a:r>
            <a:rPr lang="en-GB" sz="1300" kern="1200" dirty="0" smtClean="0"/>
            <a:t>Refer to reading and learning theory.</a:t>
          </a:r>
        </a:p>
      </dsp:txBody>
      <dsp:txXfrm>
        <a:off x="2542143" y="1738150"/>
        <a:ext cx="1748721" cy="1095195"/>
      </dsp:txXfrm>
    </dsp:sp>
    <dsp:sp modelId="{4B6A9C3C-66A4-457F-8FBF-98A582C659DB}">
      <dsp:nvSpPr>
        <dsp:cNvPr id="0" name=""/>
        <dsp:cNvSpPr/>
      </dsp:nvSpPr>
      <dsp:spPr>
        <a:xfrm>
          <a:off x="3297722" y="608791"/>
          <a:ext cx="4853827" cy="4853827"/>
        </a:xfrm>
        <a:custGeom>
          <a:avLst/>
          <a:gdLst/>
          <a:ahLst/>
          <a:cxnLst/>
          <a:rect l="0" t="0" r="0" b="0"/>
          <a:pathLst>
            <a:path>
              <a:moveTo>
                <a:pt x="583510" y="848377"/>
              </a:moveTo>
              <a:arcTo wR="2426913" hR="2426913" stAng="13234439" swAng="121312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3/8/2019</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3/8/2019</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796F01-7154-41E0-B48B-A6921757531A}" type="slidenum">
              <a:rPr lang="en-US" smtClean="0"/>
              <a:pPr/>
              <a:t>6</a:t>
            </a:fld>
            <a:endParaRPr lang="en-US"/>
          </a:p>
        </p:txBody>
      </p:sp>
    </p:spTree>
    <p:extLst>
      <p:ext uri="{BB962C8B-B14F-4D97-AF65-F5344CB8AC3E}">
        <p14:creationId xmlns:p14="http://schemas.microsoft.com/office/powerpoint/2010/main" val="2646662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smtClean="0"/>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3/8/2019</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smtClean="0"/>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3/8/2019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3/8/2019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3/8/2019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3/8/2019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smtClean="0"/>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3/8/2019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smtClean="0"/>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3/8/2019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3/8/2019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3/8/2019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3/8/2019</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86100" y="1052736"/>
            <a:ext cx="8728183" cy="3298825"/>
          </a:xfrm>
        </p:spPr>
        <p:txBody>
          <a:bodyPr/>
          <a:lstStyle/>
          <a:p>
            <a:r>
              <a:rPr lang="en-US" dirty="0" err="1" smtClean="0"/>
              <a:t>Aseiniad</a:t>
            </a:r>
            <a:r>
              <a:rPr lang="en-US" dirty="0" smtClean="0"/>
              <a:t> ECAD4001/C</a:t>
            </a:r>
            <a:br>
              <a:rPr lang="en-US" dirty="0" smtClean="0"/>
            </a:br>
            <a:r>
              <a:rPr lang="en-US" dirty="0" smtClean="0"/>
              <a:t>ECAD4001/C Assignment</a:t>
            </a:r>
            <a:endParaRPr lang="en-US" dirty="0"/>
          </a:p>
        </p:txBody>
      </p:sp>
      <p:sp>
        <p:nvSpPr>
          <p:cNvPr id="3" name="Subtitle 2"/>
          <p:cNvSpPr>
            <a:spLocks noGrp="1"/>
          </p:cNvSpPr>
          <p:nvPr>
            <p:ph type="subTitle" idx="1"/>
          </p:nvPr>
        </p:nvSpPr>
        <p:spPr>
          <a:xfrm>
            <a:off x="3790156" y="4927600"/>
            <a:ext cx="8224127" cy="1244600"/>
          </a:xfrm>
        </p:spPr>
        <p:txBody>
          <a:bodyPr>
            <a:normAutofit/>
          </a:bodyPr>
          <a:lstStyle/>
          <a:p>
            <a:r>
              <a:rPr lang="en-US" dirty="0" err="1" smtClean="0"/>
              <a:t>Gweler</a:t>
            </a:r>
            <a:r>
              <a:rPr lang="en-US" dirty="0" smtClean="0"/>
              <a:t> y </a:t>
            </a:r>
            <a:r>
              <a:rPr lang="en-US" dirty="0" err="1" smtClean="0"/>
              <a:t>manylion</a:t>
            </a:r>
            <a:r>
              <a:rPr lang="en-US" dirty="0" smtClean="0"/>
              <a:t> </a:t>
            </a:r>
            <a:r>
              <a:rPr lang="en-US" dirty="0" err="1" smtClean="0"/>
              <a:t>asesu</a:t>
            </a:r>
            <a:r>
              <a:rPr lang="en-US" dirty="0" smtClean="0"/>
              <a:t> </a:t>
            </a:r>
            <a:r>
              <a:rPr lang="en-US" dirty="0" err="1" smtClean="0"/>
              <a:t>ar</a:t>
            </a:r>
            <a:r>
              <a:rPr lang="en-US" dirty="0" smtClean="0"/>
              <a:t> Moodle</a:t>
            </a:r>
          </a:p>
          <a:p>
            <a:r>
              <a:rPr lang="en-US" dirty="0" smtClean="0"/>
              <a:t>Please see the assessment details on Moodle</a:t>
            </a:r>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b="1" dirty="0" smtClean="0"/>
              <a:t>Beth </a:t>
            </a:r>
            <a:r>
              <a:rPr lang="en-US" b="1" dirty="0" err="1" smtClean="0"/>
              <a:t>yw’r</a:t>
            </a:r>
            <a:r>
              <a:rPr lang="en-US" b="1" dirty="0" smtClean="0"/>
              <a:t> </a:t>
            </a:r>
            <a:r>
              <a:rPr lang="en-US" b="1" dirty="0" err="1" smtClean="0"/>
              <a:t>aseiniad</a:t>
            </a:r>
            <a:r>
              <a:rPr lang="en-US" b="1" dirty="0" smtClean="0"/>
              <a:t>?</a:t>
            </a:r>
            <a:br>
              <a:rPr lang="en-US" b="1" dirty="0" smtClean="0"/>
            </a:br>
            <a:r>
              <a:rPr lang="en-US" b="1" dirty="0" smtClean="0"/>
              <a:t>What is the assignment?</a:t>
            </a:r>
            <a:endParaRPr lang="en-US" b="1" dirty="0"/>
          </a:p>
        </p:txBody>
      </p:sp>
      <p:sp>
        <p:nvSpPr>
          <p:cNvPr id="14" name="Content Placeholder 13"/>
          <p:cNvSpPr>
            <a:spLocks noGrp="1"/>
          </p:cNvSpPr>
          <p:nvPr>
            <p:ph sz="half" idx="1"/>
          </p:nvPr>
        </p:nvSpPr>
        <p:spPr/>
        <p:txBody>
          <a:bodyPr/>
          <a:lstStyle/>
          <a:p>
            <a:r>
              <a:rPr lang="en-GB" b="1" dirty="0" err="1"/>
              <a:t>Teitl</a:t>
            </a:r>
            <a:r>
              <a:rPr lang="en-GB" b="1" dirty="0"/>
              <a:t>:</a:t>
            </a:r>
            <a:r>
              <a:rPr lang="en-GB" dirty="0"/>
              <a:t> </a:t>
            </a:r>
            <a:r>
              <a:rPr lang="en-GB" dirty="0" err="1"/>
              <a:t>Ymateb</a:t>
            </a:r>
            <a:r>
              <a:rPr lang="en-GB" dirty="0"/>
              <a:t> </a:t>
            </a:r>
            <a:r>
              <a:rPr lang="en-GB" dirty="0" err="1"/>
              <a:t>adfyfyriol</a:t>
            </a:r>
            <a:r>
              <a:rPr lang="en-GB" dirty="0"/>
              <a:t> </a:t>
            </a:r>
            <a:r>
              <a:rPr lang="en-GB" dirty="0" err="1"/>
              <a:t>unigol</a:t>
            </a:r>
            <a:r>
              <a:rPr lang="en-GB" dirty="0"/>
              <a:t> </a:t>
            </a:r>
            <a:r>
              <a:rPr lang="en-GB" dirty="0" err="1"/>
              <a:t>i’r</a:t>
            </a:r>
            <a:r>
              <a:rPr lang="en-GB" dirty="0"/>
              <a:t> </a:t>
            </a:r>
            <a:r>
              <a:rPr lang="en-GB" dirty="0" err="1"/>
              <a:t>Profiad</a:t>
            </a:r>
            <a:r>
              <a:rPr lang="en-GB" dirty="0"/>
              <a:t> </a:t>
            </a:r>
            <a:r>
              <a:rPr lang="en-GB" dirty="0" err="1"/>
              <a:t>Addysgu</a:t>
            </a:r>
            <a:r>
              <a:rPr lang="en-GB" dirty="0"/>
              <a:t> </a:t>
            </a:r>
            <a:r>
              <a:rPr lang="en-GB" dirty="0" err="1"/>
              <a:t>Proffesiynol</a:t>
            </a:r>
            <a:endParaRPr lang="en-GB" dirty="0"/>
          </a:p>
          <a:p>
            <a:r>
              <a:rPr lang="en-GB" b="1" dirty="0" err="1"/>
              <a:t>Cyfrif</a:t>
            </a:r>
            <a:r>
              <a:rPr lang="en-GB" b="1" dirty="0"/>
              <a:t> </a:t>
            </a:r>
            <a:r>
              <a:rPr lang="en-GB" b="1" dirty="0" err="1"/>
              <a:t>geiriau</a:t>
            </a:r>
            <a:r>
              <a:rPr lang="en-GB" b="1" dirty="0"/>
              <a:t>:</a:t>
            </a:r>
            <a:r>
              <a:rPr lang="en-GB" dirty="0"/>
              <a:t> 1,500 (</a:t>
            </a:r>
            <a:r>
              <a:rPr lang="en-GB" dirty="0" err="1"/>
              <a:t>neu</a:t>
            </a:r>
            <a:r>
              <a:rPr lang="en-GB" dirty="0"/>
              <a:t> 10% </a:t>
            </a:r>
            <a:r>
              <a:rPr lang="en-GB" dirty="0" err="1"/>
              <a:t>yn</a:t>
            </a:r>
            <a:r>
              <a:rPr lang="en-GB" dirty="0"/>
              <a:t> is </a:t>
            </a:r>
            <a:r>
              <a:rPr lang="en-GB" dirty="0" err="1"/>
              <a:t>neu’n</a:t>
            </a:r>
            <a:r>
              <a:rPr lang="en-GB" dirty="0"/>
              <a:t> </a:t>
            </a:r>
            <a:r>
              <a:rPr lang="en-GB" dirty="0" err="1"/>
              <a:t>uwch</a:t>
            </a:r>
            <a:r>
              <a:rPr lang="en-GB" dirty="0" smtClean="0"/>
              <a:t>)</a:t>
            </a:r>
          </a:p>
          <a:p>
            <a:r>
              <a:rPr lang="en-GB" b="1" dirty="0" err="1" smtClean="0"/>
              <a:t>Dyddiad</a:t>
            </a:r>
            <a:r>
              <a:rPr lang="en-GB" b="1" dirty="0" smtClean="0"/>
              <a:t> </a:t>
            </a:r>
            <a:r>
              <a:rPr lang="en-GB" b="1" dirty="0" err="1" smtClean="0"/>
              <a:t>cau</a:t>
            </a:r>
            <a:r>
              <a:rPr lang="en-GB" b="1" dirty="0" smtClean="0"/>
              <a:t>: </a:t>
            </a:r>
            <a:r>
              <a:rPr lang="en-GB" dirty="0" smtClean="0"/>
              <a:t>22/03/19 (23.59)</a:t>
            </a:r>
            <a:endParaRPr lang="en-GB" dirty="0"/>
          </a:p>
        </p:txBody>
      </p:sp>
      <p:sp>
        <p:nvSpPr>
          <p:cNvPr id="2" name="Content Placeholder 1"/>
          <p:cNvSpPr>
            <a:spLocks noGrp="1"/>
          </p:cNvSpPr>
          <p:nvPr>
            <p:ph sz="half" idx="2"/>
          </p:nvPr>
        </p:nvSpPr>
        <p:spPr/>
        <p:txBody>
          <a:bodyPr/>
          <a:lstStyle/>
          <a:p>
            <a:r>
              <a:rPr lang="en-GB" b="1" dirty="0"/>
              <a:t>Title:</a:t>
            </a:r>
            <a:r>
              <a:rPr lang="en-GB" dirty="0"/>
              <a:t> An individual reflective response to the Professional Teaching Experience</a:t>
            </a:r>
            <a:r>
              <a:rPr lang="en-GB" dirty="0" smtClean="0"/>
              <a:t>.</a:t>
            </a:r>
            <a:endParaRPr lang="en-GB" dirty="0"/>
          </a:p>
          <a:p>
            <a:r>
              <a:rPr lang="en-GB" b="1" dirty="0"/>
              <a:t>Word count:</a:t>
            </a:r>
            <a:r>
              <a:rPr lang="en-GB" dirty="0"/>
              <a:t> 1,500 words (or 10% above or below</a:t>
            </a:r>
            <a:r>
              <a:rPr lang="en-GB" dirty="0" smtClean="0"/>
              <a:t>).</a:t>
            </a:r>
          </a:p>
          <a:p>
            <a:r>
              <a:rPr lang="en-GB" b="1" dirty="0" smtClean="0"/>
              <a:t>Deadline: </a:t>
            </a:r>
            <a:r>
              <a:rPr lang="en-GB" dirty="0"/>
              <a:t>22/03/19 </a:t>
            </a:r>
            <a:r>
              <a:rPr lang="en-GB" dirty="0" smtClean="0"/>
              <a:t>(</a:t>
            </a:r>
            <a:r>
              <a:rPr lang="en-GB" dirty="0"/>
              <a:t>23.59)</a:t>
            </a:r>
            <a:endParaRPr lang="en-GB" dirty="0"/>
          </a:p>
          <a:p>
            <a:endParaRPr lang="en-GB" dirty="0"/>
          </a:p>
        </p:txBody>
      </p:sp>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Beth </a:t>
            </a:r>
            <a:r>
              <a:rPr lang="en-US" b="1" dirty="0" err="1" smtClean="0"/>
              <a:t>yw’r</a:t>
            </a:r>
            <a:r>
              <a:rPr lang="en-US" b="1" dirty="0" smtClean="0"/>
              <a:t> </a:t>
            </a:r>
            <a:r>
              <a:rPr lang="en-US" b="1" dirty="0" err="1" smtClean="0"/>
              <a:t>manylion</a:t>
            </a:r>
            <a:r>
              <a:rPr lang="en-US" b="1" dirty="0" smtClean="0"/>
              <a:t>?</a:t>
            </a:r>
            <a:br>
              <a:rPr lang="en-US" b="1" dirty="0" smtClean="0"/>
            </a:br>
            <a:r>
              <a:rPr lang="en-US" b="1" dirty="0" smtClean="0"/>
              <a:t>What are the details? </a:t>
            </a:r>
            <a:endParaRPr lang="en-US" b="1" dirty="0"/>
          </a:p>
        </p:txBody>
      </p:sp>
      <p:sp>
        <p:nvSpPr>
          <p:cNvPr id="3" name="Content Placeholder 2"/>
          <p:cNvSpPr>
            <a:spLocks noGrp="1"/>
          </p:cNvSpPr>
          <p:nvPr>
            <p:ph sz="half" idx="2"/>
          </p:nvPr>
        </p:nvSpPr>
        <p:spPr/>
        <p:txBody>
          <a:bodyPr>
            <a:normAutofit fontScale="92500" lnSpcReduction="20000"/>
          </a:bodyPr>
          <a:lstStyle/>
          <a:p>
            <a:r>
              <a:rPr lang="en-GB" dirty="0"/>
              <a:t>Following your professional teaching experience, you will need to provide a reflective response, which shows your development during your professional teaching experience (PTE) to illustrate how you are reflecting on your progress. You will also need to consider targets for your future teaching placement</a:t>
            </a:r>
            <a:r>
              <a:rPr lang="en-GB" dirty="0" smtClean="0"/>
              <a:t>.</a:t>
            </a:r>
            <a:endParaRPr lang="en-GB" dirty="0"/>
          </a:p>
          <a:p>
            <a:r>
              <a:rPr lang="en-GB" dirty="0"/>
              <a:t>You can use lesson plans, observational notes and ARC reflection used on placement to support the response.</a:t>
            </a:r>
          </a:p>
          <a:p>
            <a:endParaRPr lang="en-GB" dirty="0"/>
          </a:p>
        </p:txBody>
      </p:sp>
      <p:sp>
        <p:nvSpPr>
          <p:cNvPr id="4" name="Content Placeholder 3"/>
          <p:cNvSpPr>
            <a:spLocks noGrp="1"/>
          </p:cNvSpPr>
          <p:nvPr>
            <p:ph sz="half" idx="1"/>
          </p:nvPr>
        </p:nvSpPr>
        <p:spPr/>
        <p:txBody>
          <a:bodyPr>
            <a:normAutofit fontScale="92500" lnSpcReduction="20000"/>
          </a:bodyPr>
          <a:lstStyle/>
          <a:p>
            <a:r>
              <a:rPr lang="en-GB" dirty="0" err="1"/>
              <a:t>Yn</a:t>
            </a:r>
            <a:r>
              <a:rPr lang="en-GB" dirty="0"/>
              <a:t> </a:t>
            </a:r>
            <a:r>
              <a:rPr lang="en-GB" dirty="0" err="1"/>
              <a:t>dilyn</a:t>
            </a:r>
            <a:r>
              <a:rPr lang="en-GB" dirty="0"/>
              <a:t> </a:t>
            </a:r>
            <a:r>
              <a:rPr lang="en-GB" dirty="0" err="1"/>
              <a:t>eich</a:t>
            </a:r>
            <a:r>
              <a:rPr lang="en-GB" dirty="0"/>
              <a:t> </a:t>
            </a:r>
            <a:r>
              <a:rPr lang="en-GB" dirty="0" err="1"/>
              <a:t>profiad</a:t>
            </a:r>
            <a:r>
              <a:rPr lang="en-GB" dirty="0"/>
              <a:t> </a:t>
            </a:r>
            <a:r>
              <a:rPr lang="en-GB" dirty="0" err="1"/>
              <a:t>addysgu</a:t>
            </a:r>
            <a:r>
              <a:rPr lang="en-GB" dirty="0"/>
              <a:t> </a:t>
            </a:r>
            <a:r>
              <a:rPr lang="en-GB" dirty="0" err="1"/>
              <a:t>proffesiynol</a:t>
            </a:r>
            <a:r>
              <a:rPr lang="en-GB" dirty="0"/>
              <a:t> </a:t>
            </a:r>
            <a:r>
              <a:rPr lang="en-GB" dirty="0" err="1"/>
              <a:t>bydd</a:t>
            </a:r>
            <a:r>
              <a:rPr lang="en-GB" dirty="0"/>
              <a:t> </a:t>
            </a:r>
            <a:r>
              <a:rPr lang="en-GB" dirty="0" err="1"/>
              <a:t>angen</a:t>
            </a:r>
            <a:r>
              <a:rPr lang="en-GB" dirty="0"/>
              <a:t> </a:t>
            </a:r>
            <a:r>
              <a:rPr lang="en-GB" dirty="0" err="1"/>
              <a:t>i</a:t>
            </a:r>
            <a:r>
              <a:rPr lang="en-GB" dirty="0"/>
              <a:t> </a:t>
            </a:r>
            <a:r>
              <a:rPr lang="en-GB" dirty="0" err="1"/>
              <a:t>fyfyrwyr</a:t>
            </a:r>
            <a:r>
              <a:rPr lang="en-GB" dirty="0"/>
              <a:t> </a:t>
            </a:r>
            <a:r>
              <a:rPr lang="en-GB" dirty="0" err="1" smtClean="0"/>
              <a:t>gyflwyno</a:t>
            </a:r>
            <a:r>
              <a:rPr lang="en-GB" dirty="0" smtClean="0"/>
              <a:t> </a:t>
            </a:r>
            <a:r>
              <a:rPr lang="en-GB" dirty="0" err="1"/>
              <a:t>ymateb</a:t>
            </a:r>
            <a:r>
              <a:rPr lang="en-GB" dirty="0"/>
              <a:t> </a:t>
            </a:r>
            <a:r>
              <a:rPr lang="en-GB" dirty="0" err="1"/>
              <a:t>adfyfyriol</a:t>
            </a:r>
            <a:r>
              <a:rPr lang="en-GB" dirty="0"/>
              <a:t>, </a:t>
            </a:r>
            <a:r>
              <a:rPr lang="en-GB" dirty="0" err="1"/>
              <a:t>sy'n</a:t>
            </a:r>
            <a:r>
              <a:rPr lang="en-GB" dirty="0"/>
              <a:t> </a:t>
            </a:r>
            <a:r>
              <a:rPr lang="en-GB" dirty="0" err="1"/>
              <a:t>dangos</a:t>
            </a:r>
            <a:r>
              <a:rPr lang="en-GB" dirty="0"/>
              <a:t> </a:t>
            </a:r>
            <a:r>
              <a:rPr lang="en-GB" dirty="0" err="1"/>
              <a:t>datblygiad</a:t>
            </a:r>
            <a:r>
              <a:rPr lang="en-GB" dirty="0"/>
              <a:t> </a:t>
            </a:r>
            <a:r>
              <a:rPr lang="en-GB" dirty="0" err="1"/>
              <a:t>yn</a:t>
            </a:r>
            <a:r>
              <a:rPr lang="en-GB" dirty="0"/>
              <a:t> </a:t>
            </a:r>
            <a:r>
              <a:rPr lang="en-GB" dirty="0" err="1"/>
              <a:t>ystod</a:t>
            </a:r>
            <a:r>
              <a:rPr lang="en-GB" dirty="0"/>
              <a:t> y </a:t>
            </a:r>
            <a:r>
              <a:rPr lang="en-GB" dirty="0" err="1"/>
              <a:t>profiad</a:t>
            </a:r>
            <a:r>
              <a:rPr lang="en-GB" dirty="0"/>
              <a:t> </a:t>
            </a:r>
            <a:r>
              <a:rPr lang="en-GB" dirty="0" err="1"/>
              <a:t>addysgu</a:t>
            </a:r>
            <a:r>
              <a:rPr lang="en-GB" dirty="0"/>
              <a:t> </a:t>
            </a:r>
            <a:r>
              <a:rPr lang="en-GB" dirty="0" err="1"/>
              <a:t>proffesiynol</a:t>
            </a:r>
            <a:r>
              <a:rPr lang="en-GB" dirty="0"/>
              <a:t> (PAP) </a:t>
            </a:r>
            <a:r>
              <a:rPr lang="en-GB" dirty="0" err="1"/>
              <a:t>sydd</a:t>
            </a:r>
            <a:r>
              <a:rPr lang="en-GB" dirty="0"/>
              <a:t> </a:t>
            </a:r>
            <a:r>
              <a:rPr lang="en-GB" dirty="0" err="1"/>
              <a:t>yn</a:t>
            </a:r>
            <a:r>
              <a:rPr lang="en-GB" dirty="0"/>
              <a:t> </a:t>
            </a:r>
            <a:r>
              <a:rPr lang="en-GB" dirty="0" err="1"/>
              <a:t>dangos</a:t>
            </a:r>
            <a:r>
              <a:rPr lang="en-GB" dirty="0"/>
              <a:t> </a:t>
            </a:r>
            <a:r>
              <a:rPr lang="en-GB" dirty="0" err="1"/>
              <a:t>maent</a:t>
            </a:r>
            <a:r>
              <a:rPr lang="en-GB" dirty="0"/>
              <a:t> </a:t>
            </a:r>
            <a:r>
              <a:rPr lang="en-GB" dirty="0" err="1"/>
              <a:t>yn</a:t>
            </a:r>
            <a:r>
              <a:rPr lang="en-GB" dirty="0"/>
              <a:t> </a:t>
            </a:r>
            <a:r>
              <a:rPr lang="en-GB" dirty="0" err="1"/>
              <a:t>adfyfyrio</a:t>
            </a:r>
            <a:r>
              <a:rPr lang="en-GB" dirty="0"/>
              <a:t> </a:t>
            </a:r>
            <a:r>
              <a:rPr lang="en-GB" dirty="0" err="1"/>
              <a:t>yn</a:t>
            </a:r>
            <a:r>
              <a:rPr lang="en-GB" dirty="0"/>
              <a:t> </a:t>
            </a:r>
            <a:r>
              <a:rPr lang="en-GB" dirty="0" err="1"/>
              <a:t>feirniadol</a:t>
            </a:r>
            <a:r>
              <a:rPr lang="en-GB" dirty="0"/>
              <a:t> </a:t>
            </a:r>
            <a:r>
              <a:rPr lang="en-GB" dirty="0" err="1"/>
              <a:t>ar</a:t>
            </a:r>
            <a:r>
              <a:rPr lang="en-GB" dirty="0"/>
              <a:t> </a:t>
            </a:r>
            <a:r>
              <a:rPr lang="en-GB" dirty="0" err="1"/>
              <a:t>eu</a:t>
            </a:r>
            <a:r>
              <a:rPr lang="en-GB" dirty="0"/>
              <a:t> </a:t>
            </a:r>
            <a:r>
              <a:rPr lang="en-GB" dirty="0" err="1"/>
              <a:t>cynnydd</a:t>
            </a:r>
            <a:r>
              <a:rPr lang="en-GB" dirty="0"/>
              <a:t> </a:t>
            </a:r>
            <a:r>
              <a:rPr lang="en-GB" dirty="0" err="1"/>
              <a:t>personol</a:t>
            </a:r>
            <a:r>
              <a:rPr lang="en-GB" dirty="0"/>
              <a:t>.</a:t>
            </a:r>
          </a:p>
          <a:p>
            <a:r>
              <a:rPr lang="en-GB" dirty="0" err="1" smtClean="0"/>
              <a:t>Gallwch</a:t>
            </a:r>
            <a:r>
              <a:rPr lang="en-GB" dirty="0" smtClean="0"/>
              <a:t> </a:t>
            </a:r>
            <a:r>
              <a:rPr lang="en-GB" dirty="0" err="1"/>
              <a:t>ddefnyddio'r</a:t>
            </a:r>
            <a:r>
              <a:rPr lang="en-GB" dirty="0"/>
              <a:t> </a:t>
            </a:r>
            <a:r>
              <a:rPr lang="en-GB" dirty="0" err="1"/>
              <a:t>cynlluniau</a:t>
            </a:r>
            <a:r>
              <a:rPr lang="en-GB" dirty="0"/>
              <a:t> </a:t>
            </a:r>
            <a:r>
              <a:rPr lang="en-GB" dirty="0" err="1"/>
              <a:t>gwersi</a:t>
            </a:r>
            <a:r>
              <a:rPr lang="en-GB" dirty="0"/>
              <a:t>, </a:t>
            </a:r>
            <a:r>
              <a:rPr lang="en-GB" dirty="0" err="1"/>
              <a:t>nodiadau</a:t>
            </a:r>
            <a:r>
              <a:rPr lang="en-GB" dirty="0"/>
              <a:t> </a:t>
            </a:r>
            <a:r>
              <a:rPr lang="en-GB" dirty="0" err="1"/>
              <a:t>arsylwi</a:t>
            </a:r>
            <a:r>
              <a:rPr lang="en-GB" dirty="0"/>
              <a:t> a </a:t>
            </a:r>
            <a:r>
              <a:rPr lang="en-GB" dirty="0" err="1"/>
              <a:t>gwerthusiadau</a:t>
            </a:r>
            <a:r>
              <a:rPr lang="en-GB" dirty="0"/>
              <a:t> BWA a </a:t>
            </a:r>
            <a:r>
              <a:rPr lang="en-GB" dirty="0" err="1"/>
              <a:t>ddefnyddir</a:t>
            </a:r>
            <a:r>
              <a:rPr lang="en-GB" dirty="0"/>
              <a:t> </a:t>
            </a:r>
            <a:r>
              <a:rPr lang="en-GB" dirty="0" err="1"/>
              <a:t>ar</a:t>
            </a:r>
            <a:r>
              <a:rPr lang="en-GB" dirty="0"/>
              <a:t> </a:t>
            </a:r>
            <a:r>
              <a:rPr lang="en-GB" dirty="0" err="1"/>
              <a:t>leoliad</a:t>
            </a:r>
            <a:r>
              <a:rPr lang="en-GB" dirty="0"/>
              <a:t> </a:t>
            </a:r>
            <a:r>
              <a:rPr lang="en-GB" dirty="0" err="1"/>
              <a:t>i</a:t>
            </a:r>
            <a:r>
              <a:rPr lang="en-GB" dirty="0"/>
              <a:t> </a:t>
            </a:r>
            <a:r>
              <a:rPr lang="en-GB" dirty="0" err="1"/>
              <a:t>gefnogi'r</a:t>
            </a:r>
            <a:r>
              <a:rPr lang="en-GB" dirty="0"/>
              <a:t> </a:t>
            </a:r>
            <a:r>
              <a:rPr lang="en-GB" dirty="0" err="1" smtClean="0"/>
              <a:t>ymateb</a:t>
            </a:r>
            <a:r>
              <a:rPr lang="en-GB" dirty="0"/>
              <a:t>.</a:t>
            </a:r>
          </a:p>
          <a:p>
            <a:endParaRPr lang="en-GB" dirty="0"/>
          </a:p>
        </p:txBody>
      </p:sp>
    </p:spTree>
    <p:extLst>
      <p:ext uri="{BB962C8B-B14F-4D97-AF65-F5344CB8AC3E}">
        <p14:creationId xmlns:p14="http://schemas.microsoft.com/office/powerpoint/2010/main" val="3347619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smtClean="0"/>
              <a:t>Cynnwys</a:t>
            </a:r>
            <a:r>
              <a:rPr lang="en-US" b="1" dirty="0" smtClean="0"/>
              <a:t/>
            </a:r>
            <a:br>
              <a:rPr lang="en-US" b="1" dirty="0" smtClean="0"/>
            </a:br>
            <a:r>
              <a:rPr lang="en-US" b="1" dirty="0" smtClean="0"/>
              <a:t>Content</a:t>
            </a:r>
            <a:endParaRPr lang="en-US" b="1" dirty="0"/>
          </a:p>
        </p:txBody>
      </p:sp>
      <p:sp>
        <p:nvSpPr>
          <p:cNvPr id="5" name="Content Placeholder 4"/>
          <p:cNvSpPr>
            <a:spLocks noGrp="1"/>
          </p:cNvSpPr>
          <p:nvPr>
            <p:ph sz="half" idx="1"/>
          </p:nvPr>
        </p:nvSpPr>
        <p:spPr/>
        <p:txBody>
          <a:bodyPr>
            <a:normAutofit fontScale="85000" lnSpcReduction="20000"/>
          </a:bodyPr>
          <a:lstStyle/>
          <a:p>
            <a:pPr lvl="0"/>
            <a:r>
              <a:rPr lang="en-GB" dirty="0" err="1"/>
              <a:t>Dylech</a:t>
            </a:r>
            <a:r>
              <a:rPr lang="en-GB" dirty="0"/>
              <a:t> </a:t>
            </a:r>
            <a:r>
              <a:rPr lang="en-GB" dirty="0" err="1"/>
              <a:t>gyfeirio'n</a:t>
            </a:r>
            <a:r>
              <a:rPr lang="en-GB" dirty="0"/>
              <a:t> </a:t>
            </a:r>
            <a:r>
              <a:rPr lang="en-GB" dirty="0" err="1"/>
              <a:t>agos</a:t>
            </a:r>
            <a:r>
              <a:rPr lang="en-GB" dirty="0"/>
              <a:t> at </a:t>
            </a:r>
            <a:r>
              <a:rPr lang="en-GB" dirty="0" err="1"/>
              <a:t>eich</a:t>
            </a:r>
            <a:r>
              <a:rPr lang="en-GB" dirty="0"/>
              <a:t> </a:t>
            </a:r>
            <a:r>
              <a:rPr lang="en-GB" dirty="0" err="1"/>
              <a:t>safonau</a:t>
            </a:r>
            <a:r>
              <a:rPr lang="en-GB" dirty="0"/>
              <a:t> SAC a </a:t>
            </a:r>
            <a:r>
              <a:rPr lang="en-GB" dirty="0" err="1"/>
              <a:t>ddewiswyd</a:t>
            </a:r>
            <a:r>
              <a:rPr lang="en-GB" dirty="0"/>
              <a:t> </a:t>
            </a:r>
            <a:r>
              <a:rPr lang="en-GB" dirty="0" err="1"/>
              <a:t>yn</a:t>
            </a:r>
            <a:r>
              <a:rPr lang="en-GB" dirty="0"/>
              <a:t> </a:t>
            </a:r>
            <a:r>
              <a:rPr lang="en-GB" dirty="0" err="1"/>
              <a:t>eich</a:t>
            </a:r>
            <a:r>
              <a:rPr lang="en-GB" dirty="0"/>
              <a:t> </a:t>
            </a:r>
            <a:r>
              <a:rPr lang="en-GB" dirty="0" err="1"/>
              <a:t>traethawd</a:t>
            </a:r>
            <a:r>
              <a:rPr lang="en-GB" dirty="0"/>
              <a:t>. </a:t>
            </a:r>
            <a:r>
              <a:rPr lang="en-GB" dirty="0" err="1"/>
              <a:t>Yn</a:t>
            </a:r>
            <a:r>
              <a:rPr lang="en-GB" dirty="0"/>
              <a:t> </a:t>
            </a:r>
            <a:r>
              <a:rPr lang="en-GB" dirty="0" err="1"/>
              <a:t>arbennig</a:t>
            </a:r>
            <a:r>
              <a:rPr lang="en-GB" dirty="0"/>
              <a:t>, </a:t>
            </a:r>
            <a:r>
              <a:rPr lang="en-GB" dirty="0" err="1"/>
              <a:t>dylech</a:t>
            </a:r>
            <a:r>
              <a:rPr lang="en-GB" dirty="0"/>
              <a:t> </a:t>
            </a:r>
            <a:r>
              <a:rPr lang="en-GB" dirty="0" err="1"/>
              <a:t>gyfeirio</a:t>
            </a:r>
            <a:r>
              <a:rPr lang="en-GB" dirty="0"/>
              <a:t> at </a:t>
            </a:r>
            <a:r>
              <a:rPr lang="en-GB" dirty="0" err="1"/>
              <a:t>werthoedd</a:t>
            </a:r>
            <a:r>
              <a:rPr lang="en-GB" dirty="0"/>
              <a:t> </a:t>
            </a:r>
            <a:r>
              <a:rPr lang="en-GB" dirty="0" err="1"/>
              <a:t>proffesiynol</a:t>
            </a:r>
            <a:r>
              <a:rPr lang="en-GB" dirty="0"/>
              <a:t>, </a:t>
            </a:r>
            <a:r>
              <a:rPr lang="en-GB" dirty="0" err="1"/>
              <a:t>gwybodaeth</a:t>
            </a:r>
            <a:r>
              <a:rPr lang="en-GB" dirty="0"/>
              <a:t> a </a:t>
            </a:r>
            <a:r>
              <a:rPr lang="en-GB" dirty="0" err="1"/>
              <a:t>dealltwriaeth</a:t>
            </a:r>
            <a:r>
              <a:rPr lang="en-GB" dirty="0"/>
              <a:t>, </a:t>
            </a:r>
            <a:r>
              <a:rPr lang="en-GB" dirty="0" err="1"/>
              <a:t>asesu</a:t>
            </a:r>
            <a:r>
              <a:rPr lang="en-GB" dirty="0"/>
              <a:t>, </a:t>
            </a:r>
            <a:r>
              <a:rPr lang="en-GB" dirty="0" err="1"/>
              <a:t>TGCh</a:t>
            </a:r>
            <a:r>
              <a:rPr lang="en-GB" dirty="0"/>
              <a:t>, </a:t>
            </a:r>
            <a:r>
              <a:rPr lang="en-GB" dirty="0" err="1"/>
              <a:t>tlodi</a:t>
            </a:r>
            <a:r>
              <a:rPr lang="en-GB" dirty="0"/>
              <a:t>, </a:t>
            </a:r>
            <a:r>
              <a:rPr lang="en-GB" dirty="0" err="1"/>
              <a:t>cyfathrebu</a:t>
            </a:r>
            <a:r>
              <a:rPr lang="en-GB" dirty="0"/>
              <a:t> a </a:t>
            </a:r>
            <a:r>
              <a:rPr lang="en-GB" dirty="0" err="1"/>
              <a:t>rheoli</a:t>
            </a:r>
            <a:r>
              <a:rPr lang="en-GB" dirty="0"/>
              <a:t> </a:t>
            </a:r>
            <a:r>
              <a:rPr lang="en-GB" dirty="0" err="1"/>
              <a:t>dosbarth</a:t>
            </a:r>
            <a:r>
              <a:rPr lang="en-GB" dirty="0" smtClean="0"/>
              <a:t>.</a:t>
            </a:r>
          </a:p>
          <a:p>
            <a:pPr lvl="0"/>
            <a:r>
              <a:rPr lang="en-GB" dirty="0" err="1" smtClean="0"/>
              <a:t>Er</a:t>
            </a:r>
            <a:r>
              <a:rPr lang="en-GB" dirty="0" smtClean="0"/>
              <a:t> </a:t>
            </a:r>
            <a:r>
              <a:rPr lang="en-GB" dirty="0" err="1" smtClean="0"/>
              <a:t>enghraifft</a:t>
            </a:r>
            <a:r>
              <a:rPr lang="en-GB" dirty="0" smtClean="0"/>
              <a:t>, </a:t>
            </a:r>
            <a:r>
              <a:rPr lang="en-GB" dirty="0" err="1" smtClean="0"/>
              <a:t>efallai</a:t>
            </a:r>
            <a:r>
              <a:rPr lang="en-GB" dirty="0" smtClean="0"/>
              <a:t> </a:t>
            </a:r>
            <a:r>
              <a:rPr lang="en-GB" dirty="0" err="1" smtClean="0"/>
              <a:t>eich</a:t>
            </a:r>
            <a:r>
              <a:rPr lang="en-GB" dirty="0" smtClean="0"/>
              <a:t> bod </a:t>
            </a:r>
            <a:r>
              <a:rPr lang="en-GB" dirty="0" err="1" smtClean="0"/>
              <a:t>wedi</a:t>
            </a:r>
            <a:r>
              <a:rPr lang="en-GB" dirty="0" smtClean="0"/>
              <a:t> </a:t>
            </a:r>
            <a:r>
              <a:rPr lang="en-GB" dirty="0" err="1" smtClean="0"/>
              <a:t>derbyn</a:t>
            </a:r>
            <a:r>
              <a:rPr lang="en-GB" dirty="0" smtClean="0"/>
              <a:t> </a:t>
            </a:r>
            <a:r>
              <a:rPr lang="en-GB" dirty="0" err="1" smtClean="0"/>
              <a:t>targed</a:t>
            </a:r>
            <a:r>
              <a:rPr lang="en-GB" dirty="0" smtClean="0"/>
              <a:t> </a:t>
            </a:r>
            <a:r>
              <a:rPr lang="en-GB" dirty="0" err="1" smtClean="0"/>
              <a:t>ynglyn</a:t>
            </a:r>
            <a:r>
              <a:rPr lang="en-GB" dirty="0" smtClean="0"/>
              <a:t> â </a:t>
            </a:r>
            <a:r>
              <a:rPr lang="en-GB" dirty="0" err="1" smtClean="0"/>
              <a:t>rheoli</a:t>
            </a:r>
            <a:r>
              <a:rPr lang="en-GB" dirty="0" smtClean="0"/>
              <a:t> a </a:t>
            </a:r>
            <a:r>
              <a:rPr lang="en-GB" dirty="0" err="1" smtClean="0"/>
              <a:t>threfnu</a:t>
            </a:r>
            <a:r>
              <a:rPr lang="en-GB" dirty="0" smtClean="0"/>
              <a:t> </a:t>
            </a:r>
            <a:r>
              <a:rPr lang="en-GB" dirty="0" err="1" smtClean="0"/>
              <a:t>dosbarth</a:t>
            </a:r>
            <a:r>
              <a:rPr lang="en-GB" dirty="0" smtClean="0"/>
              <a:t>. </a:t>
            </a:r>
            <a:r>
              <a:rPr lang="en-GB" dirty="0" err="1" smtClean="0"/>
              <a:t>Byddwch</a:t>
            </a:r>
            <a:r>
              <a:rPr lang="en-GB" dirty="0" smtClean="0"/>
              <a:t> </a:t>
            </a:r>
            <a:r>
              <a:rPr lang="en-GB" dirty="0" err="1" smtClean="0"/>
              <a:t>efallai</a:t>
            </a:r>
            <a:r>
              <a:rPr lang="en-GB" dirty="0" smtClean="0"/>
              <a:t> </a:t>
            </a:r>
            <a:r>
              <a:rPr lang="en-GB" dirty="0" err="1" smtClean="0"/>
              <a:t>yn</a:t>
            </a:r>
            <a:r>
              <a:rPr lang="en-GB" dirty="0" smtClean="0"/>
              <a:t> </a:t>
            </a:r>
            <a:r>
              <a:rPr lang="en-GB" dirty="0" err="1" smtClean="0"/>
              <a:t>cyfeirio</a:t>
            </a:r>
            <a:r>
              <a:rPr lang="en-GB" dirty="0" smtClean="0"/>
              <a:t> at </a:t>
            </a:r>
            <a:r>
              <a:rPr lang="en-GB" dirty="0" err="1" smtClean="0"/>
              <a:t>Safon</a:t>
            </a:r>
            <a:r>
              <a:rPr lang="en-GB" dirty="0" smtClean="0"/>
              <a:t> SAC 3.3.7 </a:t>
            </a:r>
            <a:r>
              <a:rPr lang="en-GB" dirty="0" err="1" smtClean="0"/>
              <a:t>sy’n</a:t>
            </a:r>
            <a:r>
              <a:rPr lang="en-GB" dirty="0" smtClean="0"/>
              <a:t> </a:t>
            </a:r>
            <a:r>
              <a:rPr lang="en-GB" dirty="0" err="1" smtClean="0"/>
              <a:t>cyfeirio’n</a:t>
            </a:r>
            <a:r>
              <a:rPr lang="en-GB" dirty="0" smtClean="0"/>
              <a:t> </a:t>
            </a:r>
            <a:r>
              <a:rPr lang="en-GB" dirty="0" err="1" smtClean="0"/>
              <a:t>benodol</a:t>
            </a:r>
            <a:r>
              <a:rPr lang="en-GB" dirty="0" smtClean="0"/>
              <a:t> at </a:t>
            </a:r>
            <a:r>
              <a:rPr lang="en-GB" dirty="0" err="1" smtClean="0"/>
              <a:t>reoli</a:t>
            </a:r>
            <a:r>
              <a:rPr lang="en-GB" dirty="0" smtClean="0"/>
              <a:t> </a:t>
            </a:r>
            <a:r>
              <a:rPr lang="en-GB" dirty="0" err="1" smtClean="0"/>
              <a:t>amser</a:t>
            </a:r>
            <a:r>
              <a:rPr lang="en-GB" dirty="0" smtClean="0"/>
              <a:t> </a:t>
            </a:r>
            <a:r>
              <a:rPr lang="en-GB" dirty="0" err="1" smtClean="0"/>
              <a:t>addysgu</a:t>
            </a:r>
            <a:r>
              <a:rPr lang="en-GB" dirty="0" smtClean="0"/>
              <a:t> a </a:t>
            </a:r>
            <a:r>
              <a:rPr lang="en-GB" dirty="0" err="1" smtClean="0"/>
              <a:t>dysgu’n</a:t>
            </a:r>
            <a:r>
              <a:rPr lang="en-GB" dirty="0" smtClean="0"/>
              <a:t> </a:t>
            </a:r>
            <a:r>
              <a:rPr lang="en-GB" dirty="0" err="1" smtClean="0"/>
              <a:t>effeithiol</a:t>
            </a:r>
            <a:r>
              <a:rPr lang="en-GB" dirty="0" smtClean="0"/>
              <a:t> (</a:t>
            </a:r>
            <a:r>
              <a:rPr lang="en-GB" dirty="0" err="1" smtClean="0"/>
              <a:t>Llywodraeth</a:t>
            </a:r>
            <a:r>
              <a:rPr lang="en-GB" dirty="0" smtClean="0"/>
              <a:t> </a:t>
            </a:r>
            <a:r>
              <a:rPr lang="en-GB" dirty="0" err="1" smtClean="0"/>
              <a:t>Cymru</a:t>
            </a:r>
            <a:r>
              <a:rPr lang="en-GB" dirty="0" smtClean="0"/>
              <a:t>, 2009). </a:t>
            </a:r>
            <a:r>
              <a:rPr lang="en-GB" dirty="0" err="1" smtClean="0"/>
              <a:t>Efallai</a:t>
            </a:r>
            <a:r>
              <a:rPr lang="en-GB" dirty="0" smtClean="0"/>
              <a:t> </a:t>
            </a:r>
            <a:r>
              <a:rPr lang="en-GB" dirty="0" err="1" smtClean="0"/>
              <a:t>yr</a:t>
            </a:r>
            <a:r>
              <a:rPr lang="en-GB" dirty="0" smtClean="0"/>
              <a:t> </a:t>
            </a:r>
            <a:r>
              <a:rPr lang="en-GB" dirty="0" err="1" smtClean="0"/>
              <a:t>hoffech</a:t>
            </a:r>
            <a:r>
              <a:rPr lang="en-GB" dirty="0" smtClean="0"/>
              <a:t> </a:t>
            </a:r>
            <a:r>
              <a:rPr lang="en-GB" dirty="0" err="1" smtClean="0"/>
              <a:t>ffocysu</a:t>
            </a:r>
            <a:r>
              <a:rPr lang="en-GB" dirty="0" smtClean="0"/>
              <a:t> </a:t>
            </a:r>
            <a:r>
              <a:rPr lang="en-GB" dirty="0" err="1" smtClean="0"/>
              <a:t>ar</a:t>
            </a:r>
            <a:r>
              <a:rPr lang="en-GB" dirty="0" smtClean="0"/>
              <a:t> </a:t>
            </a:r>
            <a:r>
              <a:rPr lang="en-GB" dirty="0" err="1" smtClean="0"/>
              <a:t>ddau</a:t>
            </a:r>
            <a:r>
              <a:rPr lang="en-GB" dirty="0" smtClean="0"/>
              <a:t> </a:t>
            </a:r>
            <a:r>
              <a:rPr lang="en-GB" dirty="0" err="1" smtClean="0"/>
              <a:t>neu</a:t>
            </a:r>
            <a:r>
              <a:rPr lang="en-GB" dirty="0" smtClean="0"/>
              <a:t> </a:t>
            </a:r>
            <a:r>
              <a:rPr lang="en-GB" dirty="0" err="1" smtClean="0"/>
              <a:t>dri</a:t>
            </a:r>
            <a:r>
              <a:rPr lang="en-GB" dirty="0" smtClean="0"/>
              <a:t> </a:t>
            </a:r>
            <a:r>
              <a:rPr lang="en-GB" dirty="0" err="1" smtClean="0"/>
              <a:t>tharged</a:t>
            </a:r>
            <a:r>
              <a:rPr lang="en-GB" dirty="0" smtClean="0"/>
              <a:t>.</a:t>
            </a:r>
            <a:endParaRPr lang="en-GB" dirty="0"/>
          </a:p>
          <a:p>
            <a:endParaRPr lang="en-US" dirty="0"/>
          </a:p>
        </p:txBody>
      </p:sp>
      <p:sp>
        <p:nvSpPr>
          <p:cNvPr id="3" name="Content Placeholder 2"/>
          <p:cNvSpPr>
            <a:spLocks noGrp="1"/>
          </p:cNvSpPr>
          <p:nvPr>
            <p:ph sz="half" idx="2"/>
          </p:nvPr>
        </p:nvSpPr>
        <p:spPr/>
        <p:txBody>
          <a:bodyPr>
            <a:normAutofit fontScale="85000" lnSpcReduction="20000"/>
          </a:bodyPr>
          <a:lstStyle/>
          <a:p>
            <a:pPr lvl="0"/>
            <a:r>
              <a:rPr lang="en-GB" dirty="0"/>
              <a:t>Make close reference to your chosen QTS standards in your response. You should refer to professional values, knowledge and understanding, assessment, ICT, poverty, communication and class management.</a:t>
            </a:r>
          </a:p>
          <a:p>
            <a:r>
              <a:rPr lang="en-GB" dirty="0" smtClean="0"/>
              <a:t>For example, perhaps you have a target concerning classroom management. You might therefore refer to QTS Standard 3.3.7 which makes specific reference to managing teaching and learning time effectively (Welsh Government, 2009). You may wish to focus on two or three targets.</a:t>
            </a:r>
            <a:endParaRPr lang="en-GB" dirty="0"/>
          </a:p>
        </p:txBody>
      </p:sp>
    </p:spTree>
    <p:extLst>
      <p:ext uri="{BB962C8B-B14F-4D97-AF65-F5344CB8AC3E}">
        <p14:creationId xmlns:p14="http://schemas.microsoft.com/office/powerpoint/2010/main" val="6860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smtClean="0"/>
              <a:t>Cynnwys</a:t>
            </a:r>
            <a:r>
              <a:rPr lang="en-US" b="1" dirty="0" smtClean="0"/>
              <a:t/>
            </a:r>
            <a:br>
              <a:rPr lang="en-US" b="1" dirty="0" smtClean="0"/>
            </a:br>
            <a:r>
              <a:rPr lang="en-US" b="1" dirty="0" smtClean="0"/>
              <a:t>Content</a:t>
            </a:r>
            <a:endParaRPr lang="en-US" b="1" dirty="0"/>
          </a:p>
        </p:txBody>
      </p:sp>
      <p:sp>
        <p:nvSpPr>
          <p:cNvPr id="6" name="Content Placeholder 5"/>
          <p:cNvSpPr>
            <a:spLocks noGrp="1"/>
          </p:cNvSpPr>
          <p:nvPr>
            <p:ph sz="half" idx="2"/>
          </p:nvPr>
        </p:nvSpPr>
        <p:spPr/>
        <p:txBody>
          <a:bodyPr>
            <a:normAutofit lnSpcReduction="10000"/>
          </a:bodyPr>
          <a:lstStyle/>
          <a:p>
            <a:pPr lvl="0"/>
            <a:r>
              <a:rPr lang="en-GB" dirty="0"/>
              <a:t>Consider using mind maps or other visual tools to record your findings and emerging thoughts.</a:t>
            </a:r>
          </a:p>
          <a:p>
            <a:r>
              <a:rPr lang="en-US" dirty="0" smtClean="0"/>
              <a:t>For example, you may have an example of an ARC you’d like to refer to. You can include this in your work as an appendix, and label it as Appendix A, or Appendix 1 and so on.</a:t>
            </a:r>
            <a:endParaRPr lang="en-US" dirty="0"/>
          </a:p>
        </p:txBody>
      </p:sp>
      <p:sp>
        <p:nvSpPr>
          <p:cNvPr id="3" name="Content Placeholder 2"/>
          <p:cNvSpPr>
            <a:spLocks noGrp="1"/>
          </p:cNvSpPr>
          <p:nvPr>
            <p:ph sz="half" idx="1"/>
          </p:nvPr>
        </p:nvSpPr>
        <p:spPr/>
        <p:txBody>
          <a:bodyPr>
            <a:normAutofit lnSpcReduction="10000"/>
          </a:bodyPr>
          <a:lstStyle/>
          <a:p>
            <a:pPr lvl="0"/>
            <a:r>
              <a:rPr lang="en-GB" dirty="0" err="1"/>
              <a:t>Gallech</a:t>
            </a:r>
            <a:r>
              <a:rPr lang="en-GB" dirty="0"/>
              <a:t> </a:t>
            </a:r>
            <a:r>
              <a:rPr lang="en-GB" dirty="0" err="1"/>
              <a:t>ystyried</a:t>
            </a:r>
            <a:r>
              <a:rPr lang="en-GB" dirty="0"/>
              <a:t> </a:t>
            </a:r>
            <a:r>
              <a:rPr lang="en-GB" dirty="0" err="1"/>
              <a:t>defnyddio</a:t>
            </a:r>
            <a:r>
              <a:rPr lang="en-GB" dirty="0"/>
              <a:t> </a:t>
            </a:r>
            <a:r>
              <a:rPr lang="en-GB" dirty="0" err="1"/>
              <a:t>mapiau</a:t>
            </a:r>
            <a:r>
              <a:rPr lang="en-GB" dirty="0"/>
              <a:t> </a:t>
            </a:r>
            <a:r>
              <a:rPr lang="en-GB" dirty="0" err="1"/>
              <a:t>meddwl</a:t>
            </a:r>
            <a:r>
              <a:rPr lang="en-GB" dirty="0"/>
              <a:t> </a:t>
            </a:r>
            <a:r>
              <a:rPr lang="en-GB" dirty="0" err="1"/>
              <a:t>neu</a:t>
            </a:r>
            <a:r>
              <a:rPr lang="en-GB" dirty="0"/>
              <a:t> offer </a:t>
            </a:r>
            <a:r>
              <a:rPr lang="en-GB" dirty="0" err="1"/>
              <a:t>gweledol</a:t>
            </a:r>
            <a:r>
              <a:rPr lang="en-GB" dirty="0"/>
              <a:t> </a:t>
            </a:r>
            <a:r>
              <a:rPr lang="en-GB" dirty="0" err="1"/>
              <a:t>eraill</a:t>
            </a:r>
            <a:r>
              <a:rPr lang="en-GB" dirty="0"/>
              <a:t> </a:t>
            </a:r>
            <a:r>
              <a:rPr lang="en-GB" dirty="0" err="1"/>
              <a:t>i</a:t>
            </a:r>
            <a:r>
              <a:rPr lang="en-GB" dirty="0"/>
              <a:t> </a:t>
            </a:r>
            <a:r>
              <a:rPr lang="en-GB" dirty="0" err="1"/>
              <a:t>gofnodi</a:t>
            </a:r>
            <a:r>
              <a:rPr lang="en-GB" dirty="0"/>
              <a:t> </a:t>
            </a:r>
            <a:r>
              <a:rPr lang="en-GB" dirty="0" err="1"/>
              <a:t>eich</a:t>
            </a:r>
            <a:r>
              <a:rPr lang="en-GB" dirty="0"/>
              <a:t> </a:t>
            </a:r>
            <a:r>
              <a:rPr lang="en-GB" dirty="0" err="1"/>
              <a:t>canfyddiadau</a:t>
            </a:r>
            <a:r>
              <a:rPr lang="en-GB" dirty="0"/>
              <a:t> a </a:t>
            </a:r>
            <a:r>
              <a:rPr lang="en-GB" dirty="0" err="1"/>
              <a:t>syniadau</a:t>
            </a:r>
            <a:r>
              <a:rPr lang="en-GB" dirty="0"/>
              <a:t> </a:t>
            </a:r>
            <a:r>
              <a:rPr lang="en-GB" dirty="0" err="1"/>
              <a:t>sy'n</a:t>
            </a:r>
            <a:r>
              <a:rPr lang="en-GB" dirty="0"/>
              <a:t> </a:t>
            </a:r>
            <a:r>
              <a:rPr lang="en-GB" dirty="0" err="1"/>
              <a:t>dod</a:t>
            </a:r>
            <a:r>
              <a:rPr lang="en-GB" dirty="0"/>
              <a:t> </a:t>
            </a:r>
            <a:r>
              <a:rPr lang="en-GB" dirty="0" err="1"/>
              <a:t>i'r</a:t>
            </a:r>
            <a:r>
              <a:rPr lang="en-GB" dirty="0"/>
              <a:t> </a:t>
            </a:r>
            <a:r>
              <a:rPr lang="en-GB" dirty="0" err="1"/>
              <a:t>amlwg</a:t>
            </a:r>
            <a:r>
              <a:rPr lang="en-GB" dirty="0"/>
              <a:t>.</a:t>
            </a:r>
          </a:p>
          <a:p>
            <a:r>
              <a:rPr lang="en-GB" dirty="0" err="1" smtClean="0"/>
              <a:t>Er</a:t>
            </a:r>
            <a:r>
              <a:rPr lang="en-GB" dirty="0" smtClean="0"/>
              <a:t> </a:t>
            </a:r>
            <a:r>
              <a:rPr lang="en-GB" dirty="0" err="1" smtClean="0"/>
              <a:t>enghraifft</a:t>
            </a:r>
            <a:r>
              <a:rPr lang="en-GB" dirty="0" smtClean="0"/>
              <a:t>, </a:t>
            </a:r>
            <a:r>
              <a:rPr lang="en-GB" dirty="0" err="1" smtClean="0"/>
              <a:t>efallai</a:t>
            </a:r>
            <a:r>
              <a:rPr lang="en-GB" dirty="0" smtClean="0"/>
              <a:t> bod </a:t>
            </a:r>
            <a:r>
              <a:rPr lang="en-GB" dirty="0" err="1" smtClean="0"/>
              <a:t>gennych</a:t>
            </a:r>
            <a:r>
              <a:rPr lang="en-GB" dirty="0" smtClean="0"/>
              <a:t> </a:t>
            </a:r>
            <a:r>
              <a:rPr lang="en-GB" dirty="0" err="1" smtClean="0"/>
              <a:t>enghraifft</a:t>
            </a:r>
            <a:r>
              <a:rPr lang="en-GB" dirty="0" smtClean="0"/>
              <a:t> o FWA </a:t>
            </a:r>
            <a:r>
              <a:rPr lang="en-GB" dirty="0" err="1" smtClean="0"/>
              <a:t>hoffwch</a:t>
            </a:r>
            <a:r>
              <a:rPr lang="en-GB" dirty="0" smtClean="0"/>
              <a:t> </a:t>
            </a:r>
            <a:r>
              <a:rPr lang="en-GB" dirty="0" err="1" smtClean="0"/>
              <a:t>gyfeirio</a:t>
            </a:r>
            <a:r>
              <a:rPr lang="en-GB" dirty="0" smtClean="0"/>
              <a:t> </a:t>
            </a:r>
            <a:r>
              <a:rPr lang="en-GB" dirty="0" err="1" smtClean="0"/>
              <a:t>ati</a:t>
            </a:r>
            <a:r>
              <a:rPr lang="en-GB" dirty="0" smtClean="0"/>
              <a:t>. </a:t>
            </a:r>
            <a:r>
              <a:rPr lang="en-GB" dirty="0" err="1" smtClean="0"/>
              <a:t>Medrwch</a:t>
            </a:r>
            <a:r>
              <a:rPr lang="en-GB" dirty="0" smtClean="0"/>
              <a:t> </a:t>
            </a:r>
            <a:r>
              <a:rPr lang="en-GB" dirty="0" err="1" smtClean="0"/>
              <a:t>gynnwys</a:t>
            </a:r>
            <a:r>
              <a:rPr lang="en-GB" dirty="0" smtClean="0"/>
              <a:t> hon </a:t>
            </a:r>
            <a:r>
              <a:rPr lang="en-GB" dirty="0" err="1" smtClean="0"/>
              <a:t>fel</a:t>
            </a:r>
            <a:r>
              <a:rPr lang="en-GB" dirty="0" smtClean="0"/>
              <a:t> </a:t>
            </a:r>
            <a:r>
              <a:rPr lang="en-GB" dirty="0" err="1" smtClean="0"/>
              <a:t>atodiad</a:t>
            </a:r>
            <a:r>
              <a:rPr lang="en-GB" dirty="0" smtClean="0"/>
              <a:t> </a:t>
            </a:r>
            <a:r>
              <a:rPr lang="en-GB" dirty="0" err="1" smtClean="0"/>
              <a:t>yn</a:t>
            </a:r>
            <a:r>
              <a:rPr lang="en-GB" dirty="0" smtClean="0"/>
              <a:t> </a:t>
            </a:r>
            <a:r>
              <a:rPr lang="en-GB" dirty="0" err="1" smtClean="0"/>
              <a:t>eich</a:t>
            </a:r>
            <a:r>
              <a:rPr lang="en-GB" dirty="0" smtClean="0"/>
              <a:t> </a:t>
            </a:r>
            <a:r>
              <a:rPr lang="en-GB" dirty="0" err="1" smtClean="0"/>
              <a:t>gwaith</a:t>
            </a:r>
            <a:r>
              <a:rPr lang="en-GB" dirty="0" smtClean="0"/>
              <a:t>, </a:t>
            </a:r>
            <a:r>
              <a:rPr lang="en-GB" dirty="0" err="1" smtClean="0"/>
              <a:t>a’i</a:t>
            </a:r>
            <a:r>
              <a:rPr lang="en-GB" dirty="0" smtClean="0"/>
              <a:t> </a:t>
            </a:r>
            <a:r>
              <a:rPr lang="en-GB" dirty="0" err="1" smtClean="0"/>
              <a:t>labelu</a:t>
            </a:r>
            <a:r>
              <a:rPr lang="en-GB" dirty="0" smtClean="0"/>
              <a:t> </a:t>
            </a:r>
            <a:r>
              <a:rPr lang="en-GB" dirty="0" err="1" smtClean="0"/>
              <a:t>fel</a:t>
            </a:r>
            <a:r>
              <a:rPr lang="en-GB" dirty="0" smtClean="0"/>
              <a:t> </a:t>
            </a:r>
            <a:r>
              <a:rPr lang="en-GB" dirty="0" err="1" smtClean="0"/>
              <a:t>Atodiad</a:t>
            </a:r>
            <a:r>
              <a:rPr lang="en-GB" dirty="0" smtClean="0"/>
              <a:t> A, </a:t>
            </a:r>
            <a:r>
              <a:rPr lang="en-GB" dirty="0" err="1" smtClean="0"/>
              <a:t>neu</a:t>
            </a:r>
            <a:r>
              <a:rPr lang="en-GB" dirty="0" smtClean="0"/>
              <a:t> </a:t>
            </a:r>
            <a:r>
              <a:rPr lang="en-GB" dirty="0" err="1" smtClean="0"/>
              <a:t>Atodiad</a:t>
            </a:r>
            <a:r>
              <a:rPr lang="en-GB" dirty="0" smtClean="0"/>
              <a:t> 1 ag </a:t>
            </a:r>
            <a:r>
              <a:rPr lang="en-GB" dirty="0" err="1" smtClean="0"/>
              <a:t>ati</a:t>
            </a:r>
            <a:r>
              <a:rPr lang="en-GB" dirty="0" smtClean="0"/>
              <a:t>.</a:t>
            </a:r>
            <a:endParaRPr lang="en-GB" dirty="0"/>
          </a:p>
        </p:txBody>
      </p:sp>
    </p:spTree>
    <p:extLst>
      <p:ext uri="{BB962C8B-B14F-4D97-AF65-F5344CB8AC3E}">
        <p14:creationId xmlns:p14="http://schemas.microsoft.com/office/powerpoint/2010/main" val="13403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7878" y="1412776"/>
            <a:ext cx="8352928" cy="2952328"/>
          </a:xfrm>
        </p:spPr>
        <p:txBody>
          <a:bodyPr>
            <a:normAutofit fontScale="70000" lnSpcReduction="20000"/>
          </a:bodyPr>
          <a:lstStyle/>
          <a:p>
            <a:pPr marL="457200" indent="-457200">
              <a:buFont typeface="Arial" panose="020B0604020202020204" pitchFamily="34" charset="0"/>
              <a:buChar char="•"/>
            </a:pPr>
            <a:r>
              <a:rPr lang="en-GB" dirty="0" err="1"/>
              <a:t>Bydd</a:t>
            </a:r>
            <a:r>
              <a:rPr lang="en-GB" dirty="0"/>
              <a:t> </a:t>
            </a:r>
            <a:r>
              <a:rPr lang="en-GB" dirty="0" err="1"/>
              <a:t>angen</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ddetholus</a:t>
            </a:r>
            <a:r>
              <a:rPr lang="en-GB" dirty="0"/>
              <a:t> </a:t>
            </a:r>
            <a:r>
              <a:rPr lang="en-GB" dirty="0" err="1"/>
              <a:t>iawn</a:t>
            </a:r>
            <a:r>
              <a:rPr lang="en-GB" dirty="0"/>
              <a:t> </a:t>
            </a:r>
            <a:r>
              <a:rPr lang="en-GB" dirty="0" err="1"/>
              <a:t>yn</a:t>
            </a:r>
            <a:r>
              <a:rPr lang="en-GB" dirty="0"/>
              <a:t> </a:t>
            </a:r>
            <a:r>
              <a:rPr lang="en-GB" dirty="0" err="1"/>
              <a:t>eich</a:t>
            </a:r>
            <a:r>
              <a:rPr lang="en-GB" dirty="0"/>
              <a:t> </a:t>
            </a:r>
            <a:r>
              <a:rPr lang="en-GB" dirty="0" err="1"/>
              <a:t>cynnwys</a:t>
            </a:r>
            <a:r>
              <a:rPr lang="en-GB" dirty="0"/>
              <a:t> (</a:t>
            </a:r>
            <a:r>
              <a:rPr lang="en-GB" dirty="0" err="1"/>
              <a:t>ee</a:t>
            </a:r>
            <a:r>
              <a:rPr lang="en-GB" dirty="0"/>
              <a:t> </a:t>
            </a:r>
            <a:r>
              <a:rPr lang="en-GB" dirty="0" err="1"/>
              <a:t>tarddiad</a:t>
            </a:r>
            <a:r>
              <a:rPr lang="en-GB" dirty="0"/>
              <a:t> data </a:t>
            </a:r>
            <a:r>
              <a:rPr lang="en-GB" dirty="0" err="1"/>
              <a:t>ymchwil</a:t>
            </a:r>
            <a:r>
              <a:rPr lang="en-GB" dirty="0"/>
              <a:t>) a </a:t>
            </a:r>
            <a:r>
              <a:rPr lang="en-GB" dirty="0" err="1"/>
              <a:t>dylai'r</a:t>
            </a:r>
            <a:r>
              <a:rPr lang="en-GB" dirty="0"/>
              <a:t> </a:t>
            </a:r>
            <a:r>
              <a:rPr lang="en-GB" dirty="0" err="1"/>
              <a:t>traethawd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ysgrifennu</a:t>
            </a:r>
            <a:r>
              <a:rPr lang="en-GB" dirty="0"/>
              <a:t> </a:t>
            </a:r>
            <a:r>
              <a:rPr lang="en-GB" dirty="0" err="1"/>
              <a:t>gan</a:t>
            </a:r>
            <a:r>
              <a:rPr lang="en-GB" dirty="0"/>
              <a:t> </a:t>
            </a:r>
            <a:r>
              <a:rPr lang="en-GB" dirty="0" err="1"/>
              <a:t>ddefnyddio</a:t>
            </a:r>
            <a:r>
              <a:rPr lang="en-GB" dirty="0"/>
              <a:t> </a:t>
            </a:r>
            <a:r>
              <a:rPr lang="en-GB" dirty="0" err="1"/>
              <a:t>iaith</a:t>
            </a:r>
            <a:r>
              <a:rPr lang="en-GB" dirty="0"/>
              <a:t> </a:t>
            </a:r>
            <a:r>
              <a:rPr lang="en-GB" dirty="0" err="1"/>
              <a:t>broffesiynol</a:t>
            </a:r>
            <a:r>
              <a:rPr lang="en-GB" dirty="0"/>
              <a:t>, </a:t>
            </a:r>
            <a:r>
              <a:rPr lang="en-GB" dirty="0" err="1"/>
              <a:t>academaidd</a:t>
            </a:r>
            <a:r>
              <a:rPr lang="en-GB" dirty="0"/>
              <a:t> ac o </a:t>
            </a:r>
            <a:r>
              <a:rPr lang="en-GB" dirty="0" err="1"/>
              <a:t>fewn</a:t>
            </a:r>
            <a:r>
              <a:rPr lang="en-GB" dirty="0"/>
              <a:t> </a:t>
            </a:r>
            <a:r>
              <a:rPr lang="en-GB" dirty="0" err="1"/>
              <a:t>arddull</a:t>
            </a:r>
            <a:r>
              <a:rPr lang="en-GB" dirty="0"/>
              <a:t> </a:t>
            </a:r>
            <a:r>
              <a:rPr lang="en-GB" dirty="0" err="1"/>
              <a:t>ffurfiol</a:t>
            </a:r>
            <a:r>
              <a:rPr lang="en-GB" dirty="0"/>
              <a:t>. </a:t>
            </a:r>
            <a:r>
              <a:rPr lang="en-GB" dirty="0" err="1"/>
              <a:t>Trwy</a:t>
            </a:r>
            <a:r>
              <a:rPr lang="en-GB" dirty="0"/>
              <a:t> </a:t>
            </a:r>
            <a:r>
              <a:rPr lang="en-GB" dirty="0" err="1"/>
              <a:t>ddarllen</a:t>
            </a:r>
            <a:r>
              <a:rPr lang="en-GB" dirty="0"/>
              <a:t> </a:t>
            </a:r>
            <a:r>
              <a:rPr lang="en-GB" dirty="0" err="1"/>
              <a:t>testunau</a:t>
            </a:r>
            <a:r>
              <a:rPr lang="en-GB" dirty="0"/>
              <a:t> a </a:t>
            </a:r>
            <a:r>
              <a:rPr lang="en-GB" dirty="0" err="1"/>
              <a:t>chyfnodolion</a:t>
            </a:r>
            <a:r>
              <a:rPr lang="en-GB" dirty="0"/>
              <a:t> </a:t>
            </a:r>
            <a:r>
              <a:rPr lang="en-GB" dirty="0" err="1"/>
              <a:t>academaidd</a:t>
            </a:r>
            <a:r>
              <a:rPr lang="en-GB" dirty="0"/>
              <a:t> y </a:t>
            </a:r>
            <a:r>
              <a:rPr lang="en-GB" dirty="0" err="1"/>
              <a:t>byddwch</a:t>
            </a:r>
            <a:r>
              <a:rPr lang="en-GB" dirty="0"/>
              <a:t> </a:t>
            </a:r>
            <a:r>
              <a:rPr lang="en-GB" dirty="0" err="1"/>
              <a:t>yn</a:t>
            </a:r>
            <a:r>
              <a:rPr lang="en-GB" dirty="0"/>
              <a:t> </a:t>
            </a:r>
            <a:r>
              <a:rPr lang="en-GB" dirty="0" err="1"/>
              <a:t>gallu</a:t>
            </a:r>
            <a:r>
              <a:rPr lang="en-GB" dirty="0"/>
              <a:t> </a:t>
            </a:r>
            <a:r>
              <a:rPr lang="en-GB" dirty="0" err="1"/>
              <a:t>gweld</a:t>
            </a:r>
            <a:r>
              <a:rPr lang="en-GB" dirty="0"/>
              <a:t> y math o </a:t>
            </a:r>
            <a:r>
              <a:rPr lang="en-GB" dirty="0" err="1"/>
              <a:t>arddull</a:t>
            </a:r>
            <a:r>
              <a:rPr lang="en-GB" dirty="0"/>
              <a:t> </a:t>
            </a:r>
            <a:r>
              <a:rPr lang="en-GB" dirty="0" err="1"/>
              <a:t>ei</a:t>
            </a:r>
            <a:r>
              <a:rPr lang="en-GB" dirty="0"/>
              <a:t> </a:t>
            </a:r>
            <a:r>
              <a:rPr lang="en-GB" dirty="0" err="1"/>
              <a:t>angen</a:t>
            </a:r>
            <a:r>
              <a:rPr lang="en-GB" dirty="0"/>
              <a:t> </a:t>
            </a:r>
            <a:r>
              <a:rPr lang="en-GB" dirty="0" err="1"/>
              <a:t>yma</a:t>
            </a:r>
            <a:r>
              <a:rPr lang="en-GB" dirty="0"/>
              <a:t>. </a:t>
            </a:r>
            <a:r>
              <a:rPr lang="en-GB" dirty="0" err="1"/>
              <a:t>Cynnwys</a:t>
            </a:r>
            <a:r>
              <a:rPr lang="en-GB" dirty="0"/>
              <a:t> </a:t>
            </a:r>
            <a:r>
              <a:rPr lang="en-GB" dirty="0" err="1"/>
              <a:t>cyfeiriad</a:t>
            </a:r>
            <a:r>
              <a:rPr lang="en-GB" dirty="0"/>
              <a:t> at </a:t>
            </a:r>
            <a:r>
              <a:rPr lang="en-GB" dirty="0" err="1"/>
              <a:t>sgiliau</a:t>
            </a:r>
            <a:r>
              <a:rPr lang="en-GB" dirty="0"/>
              <a:t> </a:t>
            </a:r>
            <a:r>
              <a:rPr lang="en-GB" dirty="0" err="1"/>
              <a:t>addysgu</a:t>
            </a:r>
            <a:r>
              <a:rPr lang="en-GB" dirty="0"/>
              <a:t> </a:t>
            </a:r>
            <a:r>
              <a:rPr lang="en-GB" dirty="0" err="1"/>
              <a:t>myfyriol</a:t>
            </a:r>
            <a:r>
              <a:rPr lang="en-GB" dirty="0"/>
              <a:t> </a:t>
            </a:r>
            <a:r>
              <a:rPr lang="en-GB" dirty="0" err="1"/>
              <a:t>lle</a:t>
            </a:r>
            <a:r>
              <a:rPr lang="en-GB" dirty="0"/>
              <a:t> </a:t>
            </a:r>
            <a:r>
              <a:rPr lang="en-GB" dirty="0" err="1"/>
              <a:t>bo'n</a:t>
            </a:r>
            <a:r>
              <a:rPr lang="en-GB" dirty="0"/>
              <a:t> </a:t>
            </a:r>
            <a:r>
              <a:rPr lang="en-GB" dirty="0" err="1" smtClean="0"/>
              <a:t>briodol</a:t>
            </a:r>
            <a:r>
              <a:rPr lang="en-GB" dirty="0" smtClean="0"/>
              <a:t>. </a:t>
            </a:r>
            <a:r>
              <a:rPr lang="en-GB" dirty="0" err="1" smtClean="0"/>
              <a:t>Er</a:t>
            </a:r>
            <a:r>
              <a:rPr lang="en-GB" dirty="0" smtClean="0"/>
              <a:t> </a:t>
            </a:r>
            <a:r>
              <a:rPr lang="en-GB" dirty="0" err="1" smtClean="0"/>
              <a:t>enghraifft</a:t>
            </a:r>
            <a:r>
              <a:rPr lang="en-GB" dirty="0" smtClean="0"/>
              <a:t>, pan </a:t>
            </a:r>
            <a:r>
              <a:rPr lang="en-GB" dirty="0" err="1" smtClean="0"/>
              <a:t>yn</a:t>
            </a:r>
            <a:r>
              <a:rPr lang="en-GB" dirty="0" smtClean="0"/>
              <a:t> </a:t>
            </a:r>
            <a:r>
              <a:rPr lang="en-GB" dirty="0" err="1" smtClean="0"/>
              <a:t>ysgrifennu</a:t>
            </a:r>
            <a:r>
              <a:rPr lang="en-GB" dirty="0" smtClean="0"/>
              <a:t> am </a:t>
            </a:r>
            <a:r>
              <a:rPr lang="en-GB" dirty="0" err="1" smtClean="0"/>
              <a:t>sut</a:t>
            </a:r>
            <a:r>
              <a:rPr lang="en-GB" dirty="0" smtClean="0"/>
              <a:t> </a:t>
            </a:r>
            <a:r>
              <a:rPr lang="en-GB" dirty="0" err="1" smtClean="0"/>
              <a:t>yr</a:t>
            </a:r>
            <a:r>
              <a:rPr lang="en-GB" dirty="0" smtClean="0"/>
              <a:t> </a:t>
            </a:r>
            <a:r>
              <a:rPr lang="en-GB" dirty="0" err="1" smtClean="0"/>
              <a:t>ydych</a:t>
            </a:r>
            <a:r>
              <a:rPr lang="en-GB" dirty="0" smtClean="0"/>
              <a:t> </a:t>
            </a:r>
            <a:r>
              <a:rPr lang="en-GB" dirty="0" err="1" smtClean="0"/>
              <a:t>wedi</a:t>
            </a:r>
            <a:r>
              <a:rPr lang="en-GB" dirty="0" smtClean="0"/>
              <a:t> </a:t>
            </a:r>
            <a:r>
              <a:rPr lang="en-GB" dirty="0" err="1" smtClean="0"/>
              <a:t>mynd</a:t>
            </a:r>
            <a:r>
              <a:rPr lang="en-GB" dirty="0" smtClean="0"/>
              <a:t> </a:t>
            </a:r>
            <a:r>
              <a:rPr lang="en-GB" dirty="0" err="1" smtClean="0"/>
              <a:t>ati</a:t>
            </a:r>
            <a:r>
              <a:rPr lang="en-GB" dirty="0" smtClean="0"/>
              <a:t> </a:t>
            </a:r>
            <a:r>
              <a:rPr lang="en-GB" dirty="0" err="1" smtClean="0"/>
              <a:t>i</a:t>
            </a:r>
            <a:r>
              <a:rPr lang="en-GB" dirty="0" smtClean="0"/>
              <a:t> </a:t>
            </a:r>
            <a:r>
              <a:rPr lang="en-GB" dirty="0" err="1" smtClean="0"/>
              <a:t>ymdrin</a:t>
            </a:r>
            <a:r>
              <a:rPr lang="en-GB" dirty="0" smtClean="0"/>
              <a:t> â </a:t>
            </a:r>
            <a:r>
              <a:rPr lang="en-GB" dirty="0" err="1" smtClean="0"/>
              <a:t>tharged</a:t>
            </a:r>
            <a:r>
              <a:rPr lang="en-GB" dirty="0" smtClean="0"/>
              <a:t>, </a:t>
            </a:r>
            <a:r>
              <a:rPr lang="en-GB" dirty="0" err="1" smtClean="0"/>
              <a:t>mae’n</a:t>
            </a:r>
            <a:r>
              <a:rPr lang="en-GB" dirty="0" smtClean="0"/>
              <a:t> </a:t>
            </a:r>
            <a:r>
              <a:rPr lang="en-GB" dirty="0" err="1" smtClean="0"/>
              <a:t>bwysig</a:t>
            </a:r>
            <a:r>
              <a:rPr lang="en-GB" dirty="0" smtClean="0"/>
              <a:t> </a:t>
            </a:r>
            <a:r>
              <a:rPr lang="en-GB" dirty="0" err="1" smtClean="0"/>
              <a:t>eich</a:t>
            </a:r>
            <a:r>
              <a:rPr lang="en-GB" dirty="0" smtClean="0"/>
              <a:t> bod </a:t>
            </a:r>
            <a:r>
              <a:rPr lang="en-GB" dirty="0" err="1" smtClean="0"/>
              <a:t>yn</a:t>
            </a:r>
            <a:r>
              <a:rPr lang="en-GB" dirty="0" smtClean="0"/>
              <a:t> </a:t>
            </a:r>
            <a:r>
              <a:rPr lang="en-GB" dirty="0" err="1" smtClean="0"/>
              <a:t>esbonio</a:t>
            </a:r>
            <a:r>
              <a:rPr lang="en-GB" dirty="0" smtClean="0"/>
              <a:t> pam </a:t>
            </a:r>
            <a:r>
              <a:rPr lang="en-GB" dirty="0" err="1" smtClean="0"/>
              <a:t>rydych</a:t>
            </a:r>
            <a:r>
              <a:rPr lang="en-GB" dirty="0" smtClean="0"/>
              <a:t> </a:t>
            </a:r>
            <a:r>
              <a:rPr lang="en-GB" dirty="0" err="1" smtClean="0"/>
              <a:t>wedi</a:t>
            </a:r>
            <a:r>
              <a:rPr lang="en-GB" dirty="0" smtClean="0"/>
              <a:t> </a:t>
            </a:r>
            <a:r>
              <a:rPr lang="en-GB" dirty="0" err="1" smtClean="0"/>
              <a:t>dewis</a:t>
            </a:r>
            <a:r>
              <a:rPr lang="en-GB" dirty="0" smtClean="0"/>
              <a:t> dull/</a:t>
            </a:r>
            <a:r>
              <a:rPr lang="en-GB" dirty="0" err="1" smtClean="0"/>
              <a:t>techneg</a:t>
            </a:r>
            <a:r>
              <a:rPr lang="en-GB" dirty="0" smtClean="0"/>
              <a:t>/</a:t>
            </a:r>
            <a:r>
              <a:rPr lang="en-GB" dirty="0" err="1" smtClean="0"/>
              <a:t>ffordd</a:t>
            </a:r>
            <a:r>
              <a:rPr lang="en-GB" dirty="0" smtClean="0"/>
              <a:t> </a:t>
            </a:r>
            <a:r>
              <a:rPr lang="en-GB" dirty="0" err="1" smtClean="0"/>
              <a:t>ymlaen</a:t>
            </a:r>
            <a:r>
              <a:rPr lang="en-GB" dirty="0" smtClean="0"/>
              <a:t> </a:t>
            </a:r>
            <a:r>
              <a:rPr lang="en-GB" dirty="0" err="1" smtClean="0"/>
              <a:t>benodol</a:t>
            </a:r>
            <a:r>
              <a:rPr lang="en-GB" dirty="0" smtClean="0"/>
              <a:t>. </a:t>
            </a:r>
            <a:r>
              <a:rPr lang="en-GB" dirty="0" err="1" smtClean="0"/>
              <a:t>Dylech</a:t>
            </a:r>
            <a:r>
              <a:rPr lang="en-GB" dirty="0" smtClean="0"/>
              <a:t> </a:t>
            </a:r>
            <a:r>
              <a:rPr lang="en-GB" dirty="0" err="1" smtClean="0"/>
              <a:t>ddefnyddio’ch</a:t>
            </a:r>
            <a:r>
              <a:rPr lang="en-GB" dirty="0" smtClean="0"/>
              <a:t> </a:t>
            </a:r>
            <a:r>
              <a:rPr lang="en-GB" dirty="0" err="1" smtClean="0"/>
              <a:t>gwaith</a:t>
            </a:r>
            <a:r>
              <a:rPr lang="en-GB" dirty="0" smtClean="0"/>
              <a:t> </a:t>
            </a:r>
            <a:r>
              <a:rPr lang="en-GB" dirty="0" err="1" smtClean="0"/>
              <a:t>darllen</a:t>
            </a:r>
            <a:r>
              <a:rPr lang="en-GB" dirty="0" smtClean="0"/>
              <a:t> </a:t>
            </a:r>
            <a:r>
              <a:rPr lang="en-GB" dirty="0" err="1" smtClean="0"/>
              <a:t>i</a:t>
            </a:r>
            <a:r>
              <a:rPr lang="en-GB" dirty="0" smtClean="0"/>
              <a:t> </a:t>
            </a:r>
            <a:r>
              <a:rPr lang="en-GB" dirty="0" err="1" smtClean="0"/>
              <a:t>gefnogi</a:t>
            </a:r>
            <a:r>
              <a:rPr lang="en-GB" dirty="0" smtClean="0"/>
              <a:t>/</a:t>
            </a:r>
            <a:r>
              <a:rPr lang="en-GB" dirty="0" err="1" smtClean="0"/>
              <a:t>cyfiawnhau</a:t>
            </a:r>
            <a:r>
              <a:rPr lang="en-GB" dirty="0" smtClean="0"/>
              <a:t> </a:t>
            </a:r>
            <a:r>
              <a:rPr lang="en-GB" dirty="0" err="1" smtClean="0"/>
              <a:t>eich</a:t>
            </a:r>
            <a:r>
              <a:rPr lang="en-GB" dirty="0" smtClean="0"/>
              <a:t> </a:t>
            </a:r>
            <a:r>
              <a:rPr lang="en-GB" dirty="0" err="1" smtClean="0"/>
              <a:t>dewisiadau</a:t>
            </a:r>
            <a:r>
              <a:rPr lang="en-GB" dirty="0" smtClean="0"/>
              <a:t>.</a:t>
            </a:r>
            <a:endParaRPr lang="en-GB" dirty="0"/>
          </a:p>
          <a:p>
            <a:endParaRPr lang="en-US" dirty="0"/>
          </a:p>
        </p:txBody>
      </p:sp>
      <p:sp>
        <p:nvSpPr>
          <p:cNvPr id="4" name="Title 3"/>
          <p:cNvSpPr>
            <a:spLocks noGrp="1"/>
          </p:cNvSpPr>
          <p:nvPr>
            <p:ph type="title"/>
          </p:nvPr>
        </p:nvSpPr>
        <p:spPr>
          <a:xfrm>
            <a:off x="27878" y="4293096"/>
            <a:ext cx="8064896" cy="3233579"/>
          </a:xfrm>
        </p:spPr>
        <p:txBody>
          <a:bodyPr>
            <a:normAutofit/>
          </a:bodyPr>
          <a:lstStyle/>
          <a:p>
            <a:pPr marL="342900" lvl="0" indent="-342900">
              <a:buFont typeface="Arial" panose="020B0604020202020204" pitchFamily="34" charset="0"/>
              <a:buChar char="•"/>
            </a:pPr>
            <a:r>
              <a:rPr lang="en-GB" sz="2000" dirty="0"/>
              <a:t>Be very selective in your content (e.g. origin of research data) and the essay should be written using professional, academic language and within a formal style. By reading academic texts and journals you will be able to see the type of style required here. Include reference to reflective teaching skills where appropriate. </a:t>
            </a:r>
            <a:r>
              <a:rPr lang="en-GB" sz="2000" dirty="0" smtClean="0"/>
              <a:t>For example, when writing about how you addressed a target, you should explain why you chose that particular approach/strategy. Make use of your reading to support/justify your choices.</a:t>
            </a:r>
            <a:r>
              <a:rPr lang="en-GB" dirty="0"/>
              <a:t/>
            </a:r>
            <a:br>
              <a:rPr lang="en-GB" dirty="0"/>
            </a:br>
            <a:endParaRPr lang="en-GB" dirty="0"/>
          </a:p>
        </p:txBody>
      </p:sp>
      <p:sp>
        <p:nvSpPr>
          <p:cNvPr id="5" name="Title 1"/>
          <p:cNvSpPr txBox="1">
            <a:spLocks/>
          </p:cNvSpPr>
          <p:nvPr/>
        </p:nvSpPr>
        <p:spPr>
          <a:xfrm>
            <a:off x="189756" y="15776"/>
            <a:ext cx="10157354" cy="1397000"/>
          </a:xfrm>
          <a:prstGeom prst="rect">
            <a:avLst/>
          </a:prstGeom>
        </p:spPr>
        <p:txBody>
          <a:bodyPr vert="horz" lIns="121899" tIns="60949" rIns="121899" bIns="60949" rtlCol="0" anchor="t">
            <a:normAutofit/>
          </a:bodyPr>
          <a:lstStyle>
            <a:lvl1pPr algn="l" defTabSz="1218987" rtl="0" eaLnBrk="1" latinLnBrk="0" hangingPunct="1">
              <a:lnSpc>
                <a:spcPct val="85000"/>
              </a:lnSpc>
              <a:spcBef>
                <a:spcPct val="0"/>
              </a:spcBef>
              <a:buNone/>
              <a:tabLst/>
              <a:defRPr sz="5400" b="0" kern="1200" cap="none" baseline="0">
                <a:solidFill>
                  <a:schemeClr val="tx1"/>
                </a:solidFill>
                <a:latin typeface="+mj-lt"/>
                <a:ea typeface="+mj-ea"/>
                <a:cs typeface="+mj-cs"/>
              </a:defRPr>
            </a:lvl1pPr>
          </a:lstStyle>
          <a:p>
            <a:r>
              <a:rPr lang="en-US" sz="4400" b="1" dirty="0" err="1" smtClean="0"/>
              <a:t>Cynnwys</a:t>
            </a:r>
            <a:r>
              <a:rPr lang="en-US" sz="4400" b="1" dirty="0" smtClean="0"/>
              <a:t/>
            </a:r>
            <a:br>
              <a:rPr lang="en-US" sz="4400" b="1" dirty="0" smtClean="0"/>
            </a:br>
            <a:r>
              <a:rPr lang="en-US" sz="4400" b="1" dirty="0" smtClean="0"/>
              <a:t>Content</a:t>
            </a:r>
            <a:endParaRPr lang="en-US" sz="4400" b="1" dirty="0"/>
          </a:p>
        </p:txBody>
      </p:sp>
    </p:spTree>
    <p:extLst>
      <p:ext uri="{BB962C8B-B14F-4D97-AF65-F5344CB8AC3E}">
        <p14:creationId xmlns:p14="http://schemas.microsoft.com/office/powerpoint/2010/main" val="199769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p:txBody>
          <a:bodyPr/>
          <a:lstStyle/>
          <a:p>
            <a:pPr lvl="0"/>
            <a:r>
              <a:rPr lang="en-GB" dirty="0" err="1"/>
              <a:t>Cynnwys</a:t>
            </a:r>
            <a:r>
              <a:rPr lang="en-GB" dirty="0"/>
              <a:t> </a:t>
            </a:r>
            <a:r>
              <a:rPr lang="en-GB" dirty="0" err="1"/>
              <a:t>cyfeiriad</a:t>
            </a:r>
            <a:r>
              <a:rPr lang="en-GB" dirty="0"/>
              <a:t> at </a:t>
            </a:r>
            <a:r>
              <a:rPr lang="en-GB" dirty="0" err="1"/>
              <a:t>eich</a:t>
            </a:r>
            <a:r>
              <a:rPr lang="en-GB" dirty="0"/>
              <a:t> </a:t>
            </a:r>
            <a:r>
              <a:rPr lang="en-GB" dirty="0" err="1"/>
              <a:t>arsylwadau</a:t>
            </a:r>
            <a:r>
              <a:rPr lang="en-GB" dirty="0"/>
              <a:t> a </a:t>
            </a:r>
            <a:r>
              <a:rPr lang="en-GB" dirty="0" err="1"/>
              <a:t>phrofiadau</a:t>
            </a:r>
            <a:r>
              <a:rPr lang="en-GB" dirty="0"/>
              <a:t> </a:t>
            </a:r>
            <a:r>
              <a:rPr lang="en-GB" dirty="0" err="1"/>
              <a:t>ysgol</a:t>
            </a:r>
            <a:r>
              <a:rPr lang="en-GB" dirty="0"/>
              <a:t> </a:t>
            </a:r>
            <a:r>
              <a:rPr lang="en-GB" dirty="0" err="1"/>
              <a:t>perthnasol</a:t>
            </a:r>
            <a:r>
              <a:rPr lang="en-GB" dirty="0"/>
              <a:t> </a:t>
            </a:r>
            <a:r>
              <a:rPr lang="en-GB" dirty="0" err="1"/>
              <a:t>eu</a:t>
            </a:r>
            <a:r>
              <a:rPr lang="en-GB" dirty="0"/>
              <a:t> </a:t>
            </a:r>
            <a:r>
              <a:rPr lang="en-GB" dirty="0" err="1"/>
              <a:t>hunain</a:t>
            </a:r>
            <a:r>
              <a:rPr lang="en-GB" dirty="0"/>
              <a:t>.</a:t>
            </a:r>
          </a:p>
          <a:p>
            <a:r>
              <a:rPr lang="en-US" dirty="0" err="1" smtClean="0"/>
              <a:t>Er</a:t>
            </a:r>
            <a:r>
              <a:rPr lang="en-US" dirty="0" smtClean="0"/>
              <a:t> </a:t>
            </a:r>
            <a:r>
              <a:rPr lang="en-US" dirty="0" err="1" smtClean="0"/>
              <a:t>enghraifft</a:t>
            </a:r>
            <a:r>
              <a:rPr lang="en-US" dirty="0" smtClean="0"/>
              <a:t>, </a:t>
            </a:r>
            <a:r>
              <a:rPr lang="en-US" dirty="0" err="1" smtClean="0"/>
              <a:t>os</a:t>
            </a:r>
            <a:r>
              <a:rPr lang="en-US" dirty="0" smtClean="0"/>
              <a:t> </a:t>
            </a:r>
            <a:r>
              <a:rPr lang="en-US" dirty="0" err="1" smtClean="0"/>
              <a:t>ydych</a:t>
            </a:r>
            <a:r>
              <a:rPr lang="en-US" dirty="0" smtClean="0"/>
              <a:t> </a:t>
            </a:r>
            <a:r>
              <a:rPr lang="en-US" dirty="0" err="1" smtClean="0"/>
              <a:t>yn</a:t>
            </a:r>
            <a:r>
              <a:rPr lang="en-US" dirty="0" smtClean="0"/>
              <a:t> </a:t>
            </a:r>
            <a:r>
              <a:rPr lang="en-US" dirty="0" err="1" smtClean="0"/>
              <a:t>cyfeirio</a:t>
            </a:r>
            <a:r>
              <a:rPr lang="en-US" dirty="0" smtClean="0"/>
              <a:t> at </a:t>
            </a:r>
            <a:r>
              <a:rPr lang="en-US" dirty="0" err="1" smtClean="0"/>
              <a:t>arsylwad</a:t>
            </a:r>
            <a:r>
              <a:rPr lang="en-US" dirty="0" smtClean="0"/>
              <a:t> </a:t>
            </a:r>
            <a:r>
              <a:rPr lang="en-US" dirty="0" err="1" smtClean="0"/>
              <a:t>neu</a:t>
            </a:r>
            <a:r>
              <a:rPr lang="en-US" dirty="0" smtClean="0"/>
              <a:t> </a:t>
            </a:r>
            <a:r>
              <a:rPr lang="en-US" dirty="0" err="1" smtClean="0"/>
              <a:t>brofiad</a:t>
            </a:r>
            <a:r>
              <a:rPr lang="en-US" dirty="0" smtClean="0"/>
              <a:t> </a:t>
            </a:r>
            <a:r>
              <a:rPr lang="en-US" dirty="0" err="1" smtClean="0"/>
              <a:t>penodol</a:t>
            </a:r>
            <a:r>
              <a:rPr lang="en-US" dirty="0" smtClean="0"/>
              <a:t>, </a:t>
            </a:r>
            <a:r>
              <a:rPr lang="en-US" dirty="0" err="1" smtClean="0"/>
              <a:t>yn</a:t>
            </a:r>
            <a:r>
              <a:rPr lang="en-US" dirty="0" smtClean="0"/>
              <a:t> </a:t>
            </a:r>
            <a:r>
              <a:rPr lang="en-US" dirty="0" err="1" smtClean="0"/>
              <a:t>lle</a:t>
            </a:r>
            <a:r>
              <a:rPr lang="en-US" dirty="0" smtClean="0"/>
              <a:t> </a:t>
            </a:r>
            <a:r>
              <a:rPr lang="en-US" dirty="0" err="1" smtClean="0"/>
              <a:t>defnyddio</a:t>
            </a:r>
            <a:r>
              <a:rPr lang="en-US" dirty="0" smtClean="0"/>
              <a:t> </a:t>
            </a:r>
            <a:r>
              <a:rPr lang="en-US" dirty="0" err="1" smtClean="0"/>
              <a:t>cyfrif</a:t>
            </a:r>
            <a:r>
              <a:rPr lang="en-US" dirty="0" smtClean="0"/>
              <a:t> </a:t>
            </a:r>
            <a:r>
              <a:rPr lang="en-US" dirty="0" err="1" smtClean="0"/>
              <a:t>geiriau</a:t>
            </a:r>
            <a:r>
              <a:rPr lang="en-US" dirty="0" smtClean="0"/>
              <a:t> </a:t>
            </a:r>
            <a:r>
              <a:rPr lang="en-US" dirty="0" err="1" smtClean="0"/>
              <a:t>prin</a:t>
            </a:r>
            <a:r>
              <a:rPr lang="en-US" dirty="0" smtClean="0"/>
              <a:t> </a:t>
            </a:r>
            <a:r>
              <a:rPr lang="en-US" dirty="0" err="1" smtClean="0"/>
              <a:t>i’w</a:t>
            </a:r>
            <a:r>
              <a:rPr lang="en-US" dirty="0" smtClean="0"/>
              <a:t> </a:t>
            </a:r>
            <a:r>
              <a:rPr lang="en-US" dirty="0" err="1" smtClean="0"/>
              <a:t>ddisgrifio</a:t>
            </a:r>
            <a:r>
              <a:rPr lang="en-US" dirty="0" smtClean="0"/>
              <a:t>, </a:t>
            </a:r>
            <a:r>
              <a:rPr lang="en-US" dirty="0" err="1" smtClean="0"/>
              <a:t>beth</a:t>
            </a:r>
            <a:r>
              <a:rPr lang="en-US" dirty="0" smtClean="0"/>
              <a:t> am </a:t>
            </a:r>
            <a:r>
              <a:rPr lang="en-US" dirty="0" err="1" smtClean="0"/>
              <a:t>gynnwys</a:t>
            </a:r>
            <a:r>
              <a:rPr lang="en-US" dirty="0" smtClean="0"/>
              <a:t> </a:t>
            </a:r>
            <a:r>
              <a:rPr lang="en-US" dirty="0" err="1" smtClean="0"/>
              <a:t>enghraifft</a:t>
            </a:r>
            <a:r>
              <a:rPr lang="en-US" dirty="0" smtClean="0"/>
              <a:t> o </a:t>
            </a:r>
            <a:r>
              <a:rPr lang="en-US" dirty="0" err="1" smtClean="0"/>
              <a:t>ddarn</a:t>
            </a:r>
            <a:r>
              <a:rPr lang="en-US" dirty="0" smtClean="0"/>
              <a:t> o </a:t>
            </a:r>
            <a:r>
              <a:rPr lang="en-US" dirty="0" err="1" smtClean="0"/>
              <a:t>waith</a:t>
            </a:r>
            <a:r>
              <a:rPr lang="en-US" dirty="0" smtClean="0"/>
              <a:t>, </a:t>
            </a:r>
            <a:r>
              <a:rPr lang="en-US" dirty="0" err="1" smtClean="0"/>
              <a:t>nodiadau</a:t>
            </a:r>
            <a:r>
              <a:rPr lang="en-US" dirty="0" smtClean="0"/>
              <a:t> </a:t>
            </a:r>
            <a:r>
              <a:rPr lang="en-US" dirty="0" err="1" smtClean="0"/>
              <a:t>arsylwi</a:t>
            </a:r>
            <a:r>
              <a:rPr lang="en-US" dirty="0" smtClean="0"/>
              <a:t> ag </a:t>
            </a:r>
            <a:r>
              <a:rPr lang="en-US" dirty="0" err="1" smtClean="0"/>
              <a:t>ati</a:t>
            </a:r>
            <a:r>
              <a:rPr lang="en-US" dirty="0" smtClean="0"/>
              <a:t> </a:t>
            </a:r>
            <a:r>
              <a:rPr lang="en-US" dirty="0" err="1" smtClean="0"/>
              <a:t>fel</a:t>
            </a:r>
            <a:r>
              <a:rPr lang="en-US" dirty="0" smtClean="0"/>
              <a:t> </a:t>
            </a:r>
            <a:r>
              <a:rPr lang="en-US" dirty="0" err="1" smtClean="0"/>
              <a:t>atodiad</a:t>
            </a:r>
            <a:r>
              <a:rPr lang="en-US" dirty="0" smtClean="0"/>
              <a:t>? </a:t>
            </a:r>
            <a:r>
              <a:rPr lang="en-US" dirty="0" err="1" smtClean="0"/>
              <a:t>Cofiwch</a:t>
            </a:r>
            <a:r>
              <a:rPr lang="en-US" dirty="0" smtClean="0"/>
              <a:t> </a:t>
            </a:r>
            <a:r>
              <a:rPr lang="en-US" dirty="0" err="1" smtClean="0"/>
              <a:t>na</a:t>
            </a:r>
            <a:r>
              <a:rPr lang="en-US" dirty="0" smtClean="0"/>
              <a:t> </a:t>
            </a:r>
            <a:r>
              <a:rPr lang="en-US" dirty="0" err="1" smtClean="0"/>
              <a:t>ddylwch</a:t>
            </a:r>
            <a:r>
              <a:rPr lang="en-US" dirty="0" smtClean="0"/>
              <a:t> </a:t>
            </a:r>
            <a:r>
              <a:rPr lang="en-US" dirty="0" err="1" smtClean="0"/>
              <a:t>enwi’r</a:t>
            </a:r>
            <a:r>
              <a:rPr lang="en-US" dirty="0" smtClean="0"/>
              <a:t> </a:t>
            </a:r>
            <a:r>
              <a:rPr lang="en-US" dirty="0" err="1" smtClean="0"/>
              <a:t>ysgol</a:t>
            </a:r>
            <a:r>
              <a:rPr lang="en-US" dirty="0" smtClean="0"/>
              <a:t>, staff, plant </a:t>
            </a:r>
            <a:r>
              <a:rPr lang="en-US" dirty="0" err="1" smtClean="0"/>
              <a:t>yn</a:t>
            </a:r>
            <a:r>
              <a:rPr lang="en-US" dirty="0" smtClean="0"/>
              <a:t> </a:t>
            </a:r>
            <a:r>
              <a:rPr lang="en-US" dirty="0" err="1" smtClean="0"/>
              <a:t>eich</a:t>
            </a:r>
            <a:r>
              <a:rPr lang="en-US" dirty="0" smtClean="0"/>
              <a:t> </a:t>
            </a:r>
            <a:r>
              <a:rPr lang="en-US" dirty="0" err="1" smtClean="0"/>
              <a:t>gwaith</a:t>
            </a:r>
            <a:r>
              <a:rPr lang="en-US" dirty="0" smtClean="0"/>
              <a:t> – </a:t>
            </a:r>
            <a:r>
              <a:rPr lang="en-US" dirty="0" err="1" smtClean="0"/>
              <a:t>cadwch</a:t>
            </a:r>
            <a:r>
              <a:rPr lang="en-US" dirty="0" smtClean="0"/>
              <a:t> </a:t>
            </a:r>
            <a:r>
              <a:rPr lang="en-US" dirty="0" err="1" smtClean="0"/>
              <a:t>hwy’n</a:t>
            </a:r>
            <a:r>
              <a:rPr lang="en-US" dirty="0" smtClean="0"/>
              <a:t> </a:t>
            </a:r>
            <a:r>
              <a:rPr lang="en-US" dirty="0" err="1" smtClean="0"/>
              <a:t>anhysbys</a:t>
            </a:r>
            <a:r>
              <a:rPr lang="en-US" dirty="0" smtClean="0"/>
              <a:t>.</a:t>
            </a:r>
            <a:endParaRPr lang="en-US" dirty="0"/>
          </a:p>
        </p:txBody>
      </p:sp>
      <p:sp>
        <p:nvSpPr>
          <p:cNvPr id="4" name="Content Placeholder 3"/>
          <p:cNvSpPr>
            <a:spLocks noGrp="1"/>
          </p:cNvSpPr>
          <p:nvPr>
            <p:ph sz="quarter" idx="4"/>
          </p:nvPr>
        </p:nvSpPr>
        <p:spPr/>
        <p:txBody>
          <a:bodyPr>
            <a:normAutofit fontScale="92500" lnSpcReduction="20000"/>
          </a:bodyPr>
          <a:lstStyle/>
          <a:p>
            <a:pPr lvl="0"/>
            <a:r>
              <a:rPr lang="en-GB" sz="2200" dirty="0"/>
              <a:t>Include reference to your own relevant school observations and experiences</a:t>
            </a:r>
            <a:r>
              <a:rPr lang="en-GB" sz="2200" dirty="0" smtClean="0"/>
              <a:t>.</a:t>
            </a:r>
          </a:p>
          <a:p>
            <a:pPr lvl="0"/>
            <a:r>
              <a:rPr lang="en-GB" sz="2200" dirty="0" smtClean="0"/>
              <a:t>For example, if you refer to a particular observation or experience you’ve had, rather than use a limited word count to describe it, why not include an example of a piece of work, observation notes and so on as an appendix? Remember that you shouldn’t name the school, staff or children in your work – keep them anonymous. </a:t>
            </a:r>
            <a:endParaRPr lang="en-GB" sz="2200" dirty="0"/>
          </a:p>
          <a:p>
            <a:endParaRPr lang="en-US" dirty="0"/>
          </a:p>
        </p:txBody>
      </p:sp>
      <p:sp>
        <p:nvSpPr>
          <p:cNvPr id="7" name="Title 6"/>
          <p:cNvSpPr>
            <a:spLocks noGrp="1"/>
          </p:cNvSpPr>
          <p:nvPr>
            <p:ph type="title"/>
          </p:nvPr>
        </p:nvSpPr>
        <p:spPr/>
        <p:txBody>
          <a:bodyPr/>
          <a:lstStyle/>
          <a:p>
            <a:r>
              <a:rPr lang="en-GB" b="1" dirty="0" err="1" smtClean="0"/>
              <a:t>Cynnwys</a:t>
            </a:r>
            <a:r>
              <a:rPr lang="en-GB" b="1" dirty="0" smtClean="0"/>
              <a:t/>
            </a:r>
            <a:br>
              <a:rPr lang="en-GB" b="1" dirty="0" smtClean="0"/>
            </a:br>
            <a:r>
              <a:rPr lang="en-GB" b="1" dirty="0" smtClean="0"/>
              <a:t>Content</a:t>
            </a:r>
            <a:endParaRPr lang="en-GB" b="1" dirty="0"/>
          </a:p>
        </p:txBody>
      </p:sp>
    </p:spTree>
    <p:extLst>
      <p:ext uri="{BB962C8B-B14F-4D97-AF65-F5344CB8AC3E}">
        <p14:creationId xmlns:p14="http://schemas.microsoft.com/office/powerpoint/2010/main" val="329694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smtClean="0"/>
              <a:t>Cynnwys</a:t>
            </a:r>
            <a:r>
              <a:rPr lang="en-US" b="1" dirty="0" smtClean="0"/>
              <a:t/>
            </a:r>
            <a:br>
              <a:rPr lang="en-US" b="1" dirty="0" smtClean="0"/>
            </a:br>
            <a:r>
              <a:rPr lang="en-US" b="1" dirty="0" smtClean="0"/>
              <a:t>Content</a:t>
            </a:r>
            <a:endParaRPr lang="en-US" b="1" dirty="0"/>
          </a:p>
        </p:txBody>
      </p:sp>
      <p:sp>
        <p:nvSpPr>
          <p:cNvPr id="3" name="Content Placeholder 2"/>
          <p:cNvSpPr>
            <a:spLocks noGrp="1"/>
          </p:cNvSpPr>
          <p:nvPr>
            <p:ph sz="half" idx="1"/>
          </p:nvPr>
        </p:nvSpPr>
        <p:spPr/>
        <p:txBody>
          <a:bodyPr>
            <a:normAutofit fontScale="92500" lnSpcReduction="10000"/>
          </a:bodyPr>
          <a:lstStyle/>
          <a:p>
            <a:pPr lvl="0"/>
            <a:r>
              <a:rPr lang="en-GB" dirty="0" err="1"/>
              <a:t>Dylech</a:t>
            </a:r>
            <a:r>
              <a:rPr lang="en-GB" dirty="0"/>
              <a:t> </a:t>
            </a:r>
            <a:r>
              <a:rPr lang="en-GB" dirty="0" err="1"/>
              <a:t>gysylltu</a:t>
            </a:r>
            <a:r>
              <a:rPr lang="en-GB" dirty="0"/>
              <a:t> </a:t>
            </a:r>
            <a:r>
              <a:rPr lang="en-GB" dirty="0" err="1"/>
              <a:t>eich</a:t>
            </a:r>
            <a:r>
              <a:rPr lang="en-GB" dirty="0"/>
              <a:t> </a:t>
            </a:r>
            <a:r>
              <a:rPr lang="en-GB" dirty="0" err="1"/>
              <a:t>ymarfer</a:t>
            </a:r>
            <a:r>
              <a:rPr lang="en-GB" dirty="0"/>
              <a:t> </a:t>
            </a:r>
            <a:r>
              <a:rPr lang="en-GB" dirty="0" err="1"/>
              <a:t>eich</a:t>
            </a:r>
            <a:r>
              <a:rPr lang="en-GB" dirty="0"/>
              <a:t> </a:t>
            </a:r>
            <a:r>
              <a:rPr lang="en-GB" dirty="0" err="1"/>
              <a:t>hun</a:t>
            </a:r>
            <a:r>
              <a:rPr lang="en-GB" dirty="0"/>
              <a:t> </a:t>
            </a:r>
            <a:r>
              <a:rPr lang="en-GB" dirty="0" err="1"/>
              <a:t>i</a:t>
            </a:r>
            <a:r>
              <a:rPr lang="en-GB" dirty="0"/>
              <a:t> </a:t>
            </a:r>
            <a:r>
              <a:rPr lang="en-GB" dirty="0" err="1"/>
              <a:t>ddamcaniaethau</a:t>
            </a:r>
            <a:r>
              <a:rPr lang="en-GB" dirty="0"/>
              <a:t> </a:t>
            </a:r>
            <a:r>
              <a:rPr lang="en-GB" dirty="0" err="1"/>
              <a:t>dysgu</a:t>
            </a:r>
            <a:r>
              <a:rPr lang="en-GB" dirty="0"/>
              <a:t> </a:t>
            </a:r>
            <a:r>
              <a:rPr lang="en-GB" dirty="0" err="1"/>
              <a:t>neu</a:t>
            </a:r>
            <a:r>
              <a:rPr lang="en-GB" dirty="0"/>
              <a:t> </a:t>
            </a:r>
            <a:r>
              <a:rPr lang="en-GB" dirty="0" err="1"/>
              <a:t>ddarllen</a:t>
            </a:r>
            <a:r>
              <a:rPr lang="en-GB" dirty="0"/>
              <a:t> </a:t>
            </a:r>
            <a:r>
              <a:rPr lang="en-GB" dirty="0" err="1" smtClean="0"/>
              <a:t>academaidd</a:t>
            </a:r>
            <a:r>
              <a:rPr lang="en-GB" dirty="0" smtClean="0"/>
              <a:t>.</a:t>
            </a:r>
          </a:p>
          <a:p>
            <a:pPr lvl="0"/>
            <a:r>
              <a:rPr lang="en-GB" dirty="0" err="1" smtClean="0"/>
              <a:t>Er</a:t>
            </a:r>
            <a:r>
              <a:rPr lang="en-GB" dirty="0" smtClean="0"/>
              <a:t> </a:t>
            </a:r>
            <a:r>
              <a:rPr lang="en-GB" dirty="0" err="1" smtClean="0"/>
              <a:t>enghraifft</a:t>
            </a:r>
            <a:r>
              <a:rPr lang="en-GB" dirty="0" smtClean="0"/>
              <a:t>, </a:t>
            </a:r>
            <a:r>
              <a:rPr lang="en-GB" dirty="0" err="1" smtClean="0"/>
              <a:t>os</a:t>
            </a:r>
            <a:r>
              <a:rPr lang="en-GB" dirty="0" smtClean="0"/>
              <a:t> </a:t>
            </a:r>
            <a:r>
              <a:rPr lang="en-GB" dirty="0" err="1" smtClean="0"/>
              <a:t>ydych</a:t>
            </a:r>
            <a:r>
              <a:rPr lang="en-GB" dirty="0" smtClean="0"/>
              <a:t> </a:t>
            </a:r>
            <a:r>
              <a:rPr lang="en-GB" dirty="0" err="1" smtClean="0"/>
              <a:t>yn</a:t>
            </a:r>
            <a:r>
              <a:rPr lang="en-GB" dirty="0" smtClean="0"/>
              <a:t> </a:t>
            </a:r>
            <a:r>
              <a:rPr lang="en-GB" dirty="0" err="1" smtClean="0"/>
              <a:t>ysgrifennu</a:t>
            </a:r>
            <a:r>
              <a:rPr lang="en-GB" dirty="0" smtClean="0"/>
              <a:t> am </a:t>
            </a:r>
            <a:r>
              <a:rPr lang="en-GB" dirty="0" err="1" smtClean="0"/>
              <a:t>ddewis</a:t>
            </a:r>
            <a:r>
              <a:rPr lang="en-GB" dirty="0" smtClean="0"/>
              <a:t> </a:t>
            </a:r>
            <a:r>
              <a:rPr lang="en-GB" dirty="0" err="1" smtClean="0"/>
              <a:t>gwaith</a:t>
            </a:r>
            <a:r>
              <a:rPr lang="en-GB" dirty="0" smtClean="0"/>
              <a:t> </a:t>
            </a:r>
            <a:r>
              <a:rPr lang="en-GB" dirty="0" err="1" smtClean="0"/>
              <a:t>grŵp</a:t>
            </a:r>
            <a:r>
              <a:rPr lang="en-GB" dirty="0" smtClean="0"/>
              <a:t> </a:t>
            </a:r>
            <a:r>
              <a:rPr lang="en-GB" dirty="0" err="1" smtClean="0"/>
              <a:t>fel</a:t>
            </a:r>
            <a:r>
              <a:rPr lang="en-GB" dirty="0" smtClean="0"/>
              <a:t> </a:t>
            </a:r>
            <a:r>
              <a:rPr lang="en-GB" dirty="0" err="1" smtClean="0"/>
              <a:t>gweithgaredd</a:t>
            </a:r>
            <a:r>
              <a:rPr lang="en-GB" dirty="0" smtClean="0"/>
              <a:t> </a:t>
            </a:r>
            <a:r>
              <a:rPr lang="en-GB" dirty="0" err="1" smtClean="0"/>
              <a:t>mewn</a:t>
            </a:r>
            <a:r>
              <a:rPr lang="en-GB" dirty="0" smtClean="0"/>
              <a:t> </a:t>
            </a:r>
            <a:r>
              <a:rPr lang="en-GB" dirty="0" err="1" smtClean="0"/>
              <a:t>gwers</a:t>
            </a:r>
            <a:r>
              <a:rPr lang="en-GB" dirty="0" smtClean="0"/>
              <a:t>, pam </a:t>
            </a:r>
            <a:r>
              <a:rPr lang="en-GB" dirty="0" err="1" smtClean="0"/>
              <a:t>dewisoch</a:t>
            </a:r>
            <a:r>
              <a:rPr lang="en-GB" dirty="0" smtClean="0"/>
              <a:t> chi </a:t>
            </a:r>
            <a:r>
              <a:rPr lang="en-GB" dirty="0" err="1" smtClean="0"/>
              <a:t>hwnnw</a:t>
            </a:r>
            <a:r>
              <a:rPr lang="en-GB" dirty="0" smtClean="0"/>
              <a:t>? </a:t>
            </a:r>
            <a:r>
              <a:rPr lang="en-GB" dirty="0" err="1" smtClean="0"/>
              <a:t>Gyda</a:t>
            </a:r>
            <a:r>
              <a:rPr lang="en-GB" dirty="0" smtClean="0"/>
              <a:t> </a:t>
            </a:r>
            <a:r>
              <a:rPr lang="en-GB" dirty="0" err="1" smtClean="0"/>
              <a:t>pha</a:t>
            </a:r>
            <a:r>
              <a:rPr lang="en-GB" dirty="0" smtClean="0"/>
              <a:t> </a:t>
            </a:r>
            <a:r>
              <a:rPr lang="en-GB" dirty="0" err="1" smtClean="0"/>
              <a:t>ddamcaniaeth</a:t>
            </a:r>
            <a:r>
              <a:rPr lang="en-GB" dirty="0" smtClean="0"/>
              <a:t> </a:t>
            </a:r>
            <a:r>
              <a:rPr lang="en-GB" dirty="0" err="1" smtClean="0"/>
              <a:t>dysgu</a:t>
            </a:r>
            <a:r>
              <a:rPr lang="en-GB" dirty="0" smtClean="0"/>
              <a:t> </a:t>
            </a:r>
            <a:r>
              <a:rPr lang="en-GB" dirty="0" err="1" smtClean="0"/>
              <a:t>mae’n</a:t>
            </a:r>
            <a:r>
              <a:rPr lang="en-GB" dirty="0" smtClean="0"/>
              <a:t> </a:t>
            </a:r>
            <a:r>
              <a:rPr lang="en-GB" dirty="0" err="1" smtClean="0"/>
              <a:t>gysylltiedig</a:t>
            </a:r>
            <a:r>
              <a:rPr lang="en-GB" dirty="0" smtClean="0"/>
              <a:t>? </a:t>
            </a:r>
            <a:r>
              <a:rPr lang="en-GB" dirty="0" err="1" smtClean="0"/>
              <a:t>Eto</a:t>
            </a:r>
            <a:r>
              <a:rPr lang="en-GB" dirty="0" smtClean="0"/>
              <a:t>, </a:t>
            </a:r>
            <a:r>
              <a:rPr lang="en-GB" dirty="0" err="1" smtClean="0"/>
              <a:t>defnyddiwch</a:t>
            </a:r>
            <a:r>
              <a:rPr lang="en-GB" dirty="0" smtClean="0"/>
              <a:t> </a:t>
            </a:r>
            <a:r>
              <a:rPr lang="en-GB" dirty="0" err="1" smtClean="0"/>
              <a:t>eich</a:t>
            </a:r>
            <a:r>
              <a:rPr lang="en-GB" dirty="0" smtClean="0"/>
              <a:t> </a:t>
            </a:r>
            <a:r>
              <a:rPr lang="en-GB" dirty="0" err="1" smtClean="0"/>
              <a:t>darllen</a:t>
            </a:r>
            <a:r>
              <a:rPr lang="en-GB" dirty="0" smtClean="0"/>
              <a:t> </a:t>
            </a:r>
            <a:r>
              <a:rPr lang="en-GB" dirty="0" err="1" smtClean="0"/>
              <a:t>i</a:t>
            </a:r>
            <a:r>
              <a:rPr lang="en-GB" dirty="0" smtClean="0"/>
              <a:t> </a:t>
            </a:r>
            <a:r>
              <a:rPr lang="en-GB" dirty="0" err="1" smtClean="0"/>
              <a:t>egluro</a:t>
            </a:r>
            <a:r>
              <a:rPr lang="en-GB" dirty="0" smtClean="0"/>
              <a:t>, </a:t>
            </a:r>
            <a:r>
              <a:rPr lang="en-GB" dirty="0" err="1" smtClean="0"/>
              <a:t>cefnogi</a:t>
            </a:r>
            <a:r>
              <a:rPr lang="en-GB" dirty="0" smtClean="0"/>
              <a:t> a </a:t>
            </a:r>
            <a:r>
              <a:rPr lang="en-GB" dirty="0" err="1" smtClean="0"/>
              <a:t>chyfiawnhau</a:t>
            </a:r>
            <a:r>
              <a:rPr lang="en-GB" dirty="0" smtClean="0"/>
              <a:t> </a:t>
            </a:r>
            <a:r>
              <a:rPr lang="en-GB" dirty="0" err="1" smtClean="0"/>
              <a:t>eich</a:t>
            </a:r>
            <a:r>
              <a:rPr lang="en-GB" dirty="0" smtClean="0"/>
              <a:t> </a:t>
            </a:r>
            <a:r>
              <a:rPr lang="en-GB" dirty="0" err="1" smtClean="0"/>
              <a:t>dewisiadau</a:t>
            </a:r>
            <a:r>
              <a:rPr lang="en-GB" dirty="0" smtClean="0"/>
              <a:t>.</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You should link your practice to learning theories and academic reading.</a:t>
            </a:r>
          </a:p>
          <a:p>
            <a:r>
              <a:rPr lang="en-GB" dirty="0" smtClean="0"/>
              <a:t>For </a:t>
            </a:r>
            <a:r>
              <a:rPr lang="en-GB" dirty="0"/>
              <a:t>example, if you write about choosing group work as an activity for your lesson, why did you make that choice? What learning theory does this link to? Again, use your reading to explain, support and justify your choices.</a:t>
            </a:r>
          </a:p>
          <a:p>
            <a:endParaRPr lang="en-GB" dirty="0"/>
          </a:p>
        </p:txBody>
      </p:sp>
    </p:spTree>
    <p:extLst>
      <p:ext uri="{BB962C8B-B14F-4D97-AF65-F5344CB8AC3E}">
        <p14:creationId xmlns:p14="http://schemas.microsoft.com/office/powerpoint/2010/main" val="1653943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 </a:t>
            </a:r>
            <a:r>
              <a:rPr lang="en-GB" b="1" dirty="0" err="1" smtClean="0"/>
              <a:t>ffordd</a:t>
            </a:r>
            <a:r>
              <a:rPr lang="en-GB" b="1" dirty="0" smtClean="0"/>
              <a:t> </a:t>
            </a:r>
            <a:r>
              <a:rPr lang="en-GB" b="1" dirty="0" err="1" smtClean="0"/>
              <a:t>ymlaen</a:t>
            </a:r>
            <a:r>
              <a:rPr lang="en-GB" b="1" dirty="0" smtClean="0"/>
              <a:t/>
            </a:r>
            <a:br>
              <a:rPr lang="en-GB" b="1" dirty="0" smtClean="0"/>
            </a:br>
            <a:r>
              <a:rPr lang="en-GB" b="1" dirty="0" smtClean="0"/>
              <a:t>The way forward</a:t>
            </a:r>
            <a:endParaRPr lang="en-GB" b="1" dirty="0"/>
          </a:p>
        </p:txBody>
      </p:sp>
      <p:sp>
        <p:nvSpPr>
          <p:cNvPr id="3" name="Content Placeholder 2"/>
          <p:cNvSpPr>
            <a:spLocks noGrp="1"/>
          </p:cNvSpPr>
          <p:nvPr>
            <p:ph sz="half" idx="1"/>
          </p:nvPr>
        </p:nvSpPr>
        <p:spPr/>
        <p:txBody>
          <a:bodyPr/>
          <a:lstStyle/>
          <a:p>
            <a:r>
              <a:rPr lang="en-GB" dirty="0" err="1" smtClean="0"/>
              <a:t>Ystyriwch</a:t>
            </a:r>
            <a:r>
              <a:rPr lang="en-GB" dirty="0" smtClean="0"/>
              <a:t> </a:t>
            </a:r>
            <a:r>
              <a:rPr lang="en-GB" dirty="0" err="1" smtClean="0"/>
              <a:t>dargedau</a:t>
            </a:r>
            <a:r>
              <a:rPr lang="en-GB" dirty="0" smtClean="0"/>
              <a:t> </a:t>
            </a:r>
            <a:r>
              <a:rPr lang="en-GB" dirty="0" err="1" smtClean="0"/>
              <a:t>byddwch</a:t>
            </a:r>
            <a:r>
              <a:rPr lang="en-GB" dirty="0" smtClean="0"/>
              <a:t> </a:t>
            </a:r>
            <a:r>
              <a:rPr lang="en-GB" dirty="0" err="1" smtClean="0"/>
              <a:t>yn</a:t>
            </a:r>
            <a:r>
              <a:rPr lang="en-GB" dirty="0" smtClean="0"/>
              <a:t> </a:t>
            </a:r>
            <a:r>
              <a:rPr lang="en-GB" dirty="0" err="1" smtClean="0"/>
              <a:t>anelu</a:t>
            </a:r>
            <a:r>
              <a:rPr lang="en-GB" dirty="0" smtClean="0"/>
              <a:t> </a:t>
            </a:r>
            <a:r>
              <a:rPr lang="en-GB" dirty="0" err="1" smtClean="0"/>
              <a:t>atynt</a:t>
            </a:r>
            <a:r>
              <a:rPr lang="en-GB" dirty="0" smtClean="0"/>
              <a:t> </a:t>
            </a:r>
            <a:r>
              <a:rPr lang="en-GB" dirty="0" err="1" smtClean="0"/>
              <a:t>yn</a:t>
            </a:r>
            <a:r>
              <a:rPr lang="en-GB" dirty="0" smtClean="0"/>
              <a:t> y </a:t>
            </a:r>
            <a:r>
              <a:rPr lang="en-GB" dirty="0" err="1" smtClean="0"/>
              <a:t>dyfodol</a:t>
            </a:r>
            <a:r>
              <a:rPr lang="en-GB" dirty="0" smtClean="0"/>
              <a:t>, </a:t>
            </a:r>
            <a:r>
              <a:rPr lang="en-GB" dirty="0" err="1" smtClean="0"/>
              <a:t>a’r</a:t>
            </a:r>
            <a:r>
              <a:rPr lang="en-GB" dirty="0" smtClean="0"/>
              <a:t> </a:t>
            </a:r>
            <a:r>
              <a:rPr lang="en-GB" dirty="0" err="1" smtClean="0"/>
              <a:t>ffyrdd</a:t>
            </a:r>
            <a:r>
              <a:rPr lang="en-GB" dirty="0" smtClean="0"/>
              <a:t> y </a:t>
            </a:r>
            <a:r>
              <a:rPr lang="en-GB" dirty="0" err="1" smtClean="0"/>
              <a:t>byddwch</a:t>
            </a:r>
            <a:r>
              <a:rPr lang="en-GB" dirty="0" smtClean="0"/>
              <a:t> </a:t>
            </a:r>
            <a:r>
              <a:rPr lang="en-GB" dirty="0" err="1" smtClean="0"/>
              <a:t>yn</a:t>
            </a:r>
            <a:r>
              <a:rPr lang="en-GB" dirty="0" smtClean="0"/>
              <a:t> </a:t>
            </a:r>
            <a:r>
              <a:rPr lang="en-GB" dirty="0" err="1" smtClean="0"/>
              <a:t>ymdrin</a:t>
            </a:r>
            <a:r>
              <a:rPr lang="en-GB" dirty="0" smtClean="0"/>
              <a:t> </a:t>
            </a:r>
            <a:r>
              <a:rPr lang="en-GB" dirty="0" err="1" smtClean="0"/>
              <a:t>gyda’r</a:t>
            </a:r>
            <a:r>
              <a:rPr lang="en-GB" dirty="0" smtClean="0"/>
              <a:t> </a:t>
            </a:r>
            <a:r>
              <a:rPr lang="en-GB" dirty="0" err="1" smtClean="0"/>
              <a:t>targedau</a:t>
            </a:r>
            <a:r>
              <a:rPr lang="en-GB" dirty="0" smtClean="0"/>
              <a:t> </a:t>
            </a:r>
            <a:r>
              <a:rPr lang="en-GB" dirty="0" err="1" smtClean="0"/>
              <a:t>hyn</a:t>
            </a:r>
            <a:r>
              <a:rPr lang="en-GB" dirty="0" smtClean="0"/>
              <a:t>. </a:t>
            </a:r>
            <a:r>
              <a:rPr lang="en-GB" dirty="0" err="1" smtClean="0"/>
              <a:t>Cofiwch</a:t>
            </a:r>
            <a:r>
              <a:rPr lang="en-GB" dirty="0" smtClean="0"/>
              <a:t> </a:t>
            </a:r>
            <a:r>
              <a:rPr lang="en-GB" dirty="0" err="1" smtClean="0"/>
              <a:t>esbonio</a:t>
            </a:r>
            <a:r>
              <a:rPr lang="en-GB" dirty="0" smtClean="0"/>
              <a:t> </a:t>
            </a:r>
            <a:r>
              <a:rPr lang="en-GB" dirty="0" err="1" smtClean="0"/>
              <a:t>sut</a:t>
            </a:r>
            <a:r>
              <a:rPr lang="en-GB" dirty="0" smtClean="0"/>
              <a:t> a </a:t>
            </a:r>
            <a:r>
              <a:rPr lang="en-GB" dirty="0" err="1" smtClean="0"/>
              <a:t>pham</a:t>
            </a:r>
            <a:r>
              <a:rPr lang="en-GB" dirty="0" smtClean="0"/>
              <a:t>!</a:t>
            </a:r>
            <a:endParaRPr lang="en-GB" dirty="0"/>
          </a:p>
        </p:txBody>
      </p:sp>
      <p:sp>
        <p:nvSpPr>
          <p:cNvPr id="4" name="Content Placeholder 3"/>
          <p:cNvSpPr>
            <a:spLocks noGrp="1"/>
          </p:cNvSpPr>
          <p:nvPr>
            <p:ph sz="half" idx="2"/>
          </p:nvPr>
        </p:nvSpPr>
        <p:spPr/>
        <p:txBody>
          <a:bodyPr/>
          <a:lstStyle/>
          <a:p>
            <a:pPr lvl="0"/>
            <a:r>
              <a:rPr lang="en-GB" dirty="0"/>
              <a:t>Consider targets that you will aim to achieve on your future teaching placements, and ways in which you will address these targets</a:t>
            </a:r>
            <a:r>
              <a:rPr lang="en-GB" dirty="0" smtClean="0"/>
              <a:t>. Remember to explain how and why!</a:t>
            </a:r>
            <a:endParaRPr lang="en-GB" dirty="0"/>
          </a:p>
          <a:p>
            <a:endParaRPr lang="en-GB" dirty="0"/>
          </a:p>
        </p:txBody>
      </p:sp>
    </p:spTree>
    <p:extLst>
      <p:ext uri="{BB962C8B-B14F-4D97-AF65-F5344CB8AC3E}">
        <p14:creationId xmlns:p14="http://schemas.microsoft.com/office/powerpoint/2010/main" val="3120587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Cyfarwyddiadau</a:t>
            </a:r>
            <a:r>
              <a:rPr lang="en-GB" b="1" dirty="0" smtClean="0"/>
              <a:t> </a:t>
            </a:r>
            <a:r>
              <a:rPr lang="en-GB" b="1" dirty="0" err="1" smtClean="0"/>
              <a:t>pwysig</a:t>
            </a:r>
            <a:r>
              <a:rPr lang="en-GB" b="1" dirty="0" smtClean="0"/>
              <a:t/>
            </a:r>
            <a:br>
              <a:rPr lang="en-GB" b="1" dirty="0" smtClean="0"/>
            </a:br>
            <a:r>
              <a:rPr lang="en-GB" b="1" dirty="0" smtClean="0"/>
              <a:t>Important instructions</a:t>
            </a:r>
            <a:endParaRPr lang="en-GB" b="1" dirty="0"/>
          </a:p>
        </p:txBody>
      </p:sp>
      <p:sp>
        <p:nvSpPr>
          <p:cNvPr id="3" name="Content Placeholder 2"/>
          <p:cNvSpPr>
            <a:spLocks noGrp="1"/>
          </p:cNvSpPr>
          <p:nvPr>
            <p:ph sz="half" idx="1"/>
          </p:nvPr>
        </p:nvSpPr>
        <p:spPr/>
        <p:txBody>
          <a:bodyPr>
            <a:normAutofit lnSpcReduction="10000"/>
          </a:bodyPr>
          <a:lstStyle/>
          <a:p>
            <a:pPr lvl="0"/>
            <a:r>
              <a:rPr lang="en-GB" dirty="0" err="1"/>
              <a:t>Cofiwch</a:t>
            </a:r>
            <a:r>
              <a:rPr lang="en-GB" dirty="0"/>
              <a:t> </a:t>
            </a:r>
            <a:r>
              <a:rPr lang="en-GB" dirty="0" err="1"/>
              <a:t>edrych</a:t>
            </a:r>
            <a:r>
              <a:rPr lang="en-GB" dirty="0"/>
              <a:t> </a:t>
            </a:r>
            <a:r>
              <a:rPr lang="en-GB" dirty="0" err="1"/>
              <a:t>ar</a:t>
            </a:r>
            <a:r>
              <a:rPr lang="en-GB" dirty="0"/>
              <a:t> y </a:t>
            </a:r>
            <a:r>
              <a:rPr lang="en-GB" dirty="0" err="1"/>
              <a:t>canlyniadau</a:t>
            </a:r>
            <a:r>
              <a:rPr lang="en-GB" dirty="0"/>
              <a:t> </a:t>
            </a:r>
            <a:r>
              <a:rPr lang="en-GB" dirty="0" err="1"/>
              <a:t>dysgu</a:t>
            </a:r>
            <a:r>
              <a:rPr lang="en-GB" dirty="0"/>
              <a:t> </a:t>
            </a:r>
            <a:r>
              <a:rPr lang="en-GB" dirty="0" err="1"/>
              <a:t>ar</a:t>
            </a:r>
            <a:r>
              <a:rPr lang="en-GB" dirty="0"/>
              <a:t> y </a:t>
            </a:r>
            <a:r>
              <a:rPr lang="en-GB" dirty="0" err="1"/>
              <a:t>daflen</a:t>
            </a:r>
            <a:r>
              <a:rPr lang="en-GB" dirty="0"/>
              <a:t> </a:t>
            </a:r>
            <a:r>
              <a:rPr lang="en-GB" dirty="0" err="1"/>
              <a:t>meini</a:t>
            </a:r>
            <a:r>
              <a:rPr lang="en-GB" dirty="0"/>
              <a:t> </a:t>
            </a:r>
            <a:r>
              <a:rPr lang="en-GB" dirty="0" err="1"/>
              <a:t>prawf</a:t>
            </a:r>
            <a:r>
              <a:rPr lang="en-GB" dirty="0"/>
              <a:t> </a:t>
            </a:r>
            <a:r>
              <a:rPr lang="en-GB" dirty="0" err="1"/>
              <a:t>marcio</a:t>
            </a:r>
            <a:r>
              <a:rPr lang="en-GB" dirty="0"/>
              <a:t>, </a:t>
            </a:r>
            <a:r>
              <a:rPr lang="en-GB" dirty="0" err="1"/>
              <a:t>gan</a:t>
            </a:r>
            <a:r>
              <a:rPr lang="en-GB" dirty="0"/>
              <a:t> </a:t>
            </a:r>
            <a:r>
              <a:rPr lang="en-GB" dirty="0" err="1"/>
              <a:t>fod</a:t>
            </a:r>
            <a:r>
              <a:rPr lang="en-GB" dirty="0"/>
              <a:t> y </a:t>
            </a:r>
            <a:r>
              <a:rPr lang="en-GB" dirty="0" err="1"/>
              <a:t>rhain</a:t>
            </a:r>
            <a:r>
              <a:rPr lang="en-GB" dirty="0"/>
              <a:t> </a:t>
            </a:r>
            <a:r>
              <a:rPr lang="en-GB" dirty="0" err="1"/>
              <a:t>yw'r</a:t>
            </a:r>
            <a:r>
              <a:rPr lang="en-GB" dirty="0"/>
              <a:t> </a:t>
            </a:r>
            <a:r>
              <a:rPr lang="en-GB" dirty="0" err="1"/>
              <a:t>canlyniadau</a:t>
            </a:r>
            <a:r>
              <a:rPr lang="en-GB" dirty="0"/>
              <a:t> y </a:t>
            </a:r>
            <a:r>
              <a:rPr lang="en-GB" dirty="0" err="1"/>
              <a:t>bydd</a:t>
            </a:r>
            <a:r>
              <a:rPr lang="en-GB" dirty="0"/>
              <a:t> y </a:t>
            </a:r>
            <a:r>
              <a:rPr lang="en-GB" dirty="0" err="1"/>
              <a:t>marcwyr</a:t>
            </a:r>
            <a:r>
              <a:rPr lang="en-GB" dirty="0"/>
              <a:t> </a:t>
            </a:r>
            <a:r>
              <a:rPr lang="en-GB" dirty="0" err="1"/>
              <a:t>yn</a:t>
            </a:r>
            <a:r>
              <a:rPr lang="en-GB" dirty="0"/>
              <a:t> </a:t>
            </a:r>
            <a:r>
              <a:rPr lang="en-GB" dirty="0" err="1"/>
              <a:t>eu</a:t>
            </a:r>
            <a:r>
              <a:rPr lang="en-GB" dirty="0"/>
              <a:t> </a:t>
            </a:r>
            <a:r>
              <a:rPr lang="en-GB" dirty="0" err="1"/>
              <a:t>defnyddio</a:t>
            </a:r>
            <a:r>
              <a:rPr lang="en-GB" dirty="0"/>
              <a:t> </a:t>
            </a:r>
            <a:r>
              <a:rPr lang="en-GB" dirty="0" err="1"/>
              <a:t>i</a:t>
            </a:r>
            <a:r>
              <a:rPr lang="en-GB" dirty="0"/>
              <a:t> </a:t>
            </a:r>
            <a:r>
              <a:rPr lang="en-GB" dirty="0" err="1"/>
              <a:t>farcio</a:t>
            </a:r>
            <a:r>
              <a:rPr lang="en-GB" dirty="0"/>
              <a:t> </a:t>
            </a:r>
            <a:r>
              <a:rPr lang="en-GB" dirty="0" err="1"/>
              <a:t>eich</a:t>
            </a:r>
            <a:r>
              <a:rPr lang="en-GB" dirty="0"/>
              <a:t> </a:t>
            </a:r>
            <a:r>
              <a:rPr lang="en-GB" dirty="0" err="1"/>
              <a:t>gwaith</a:t>
            </a:r>
            <a:r>
              <a:rPr lang="en-GB" dirty="0"/>
              <a:t>. </a:t>
            </a:r>
            <a:r>
              <a:rPr lang="en-GB" dirty="0" err="1"/>
              <a:t>Hefyd</a:t>
            </a:r>
            <a:r>
              <a:rPr lang="en-GB" dirty="0"/>
              <a:t>, </a:t>
            </a:r>
            <a:r>
              <a:rPr lang="en-GB" dirty="0" err="1"/>
              <a:t>darllen</a:t>
            </a:r>
            <a:r>
              <a:rPr lang="en-GB" dirty="0"/>
              <a:t> y "</a:t>
            </a:r>
            <a:r>
              <a:rPr lang="en-GB" dirty="0" err="1"/>
              <a:t>disgrifiadau</a:t>
            </a:r>
            <a:r>
              <a:rPr lang="en-GB" dirty="0"/>
              <a:t> </a:t>
            </a:r>
            <a:r>
              <a:rPr lang="en-GB" dirty="0" err="1"/>
              <a:t>lefel</a:t>
            </a:r>
            <a:r>
              <a:rPr lang="en-GB" dirty="0"/>
              <a:t>" </a:t>
            </a:r>
            <a:r>
              <a:rPr lang="en-GB" dirty="0" err="1"/>
              <a:t>sy'n</a:t>
            </a:r>
            <a:r>
              <a:rPr lang="en-GB" dirty="0"/>
              <a:t> </a:t>
            </a:r>
            <a:r>
              <a:rPr lang="en-GB" dirty="0" err="1"/>
              <a:t>cyd-fynd</a:t>
            </a:r>
            <a:r>
              <a:rPr lang="en-GB" dirty="0"/>
              <a:t> </a:t>
            </a:r>
            <a:r>
              <a:rPr lang="en-GB" dirty="0" err="1"/>
              <a:t>â'r</a:t>
            </a:r>
            <a:r>
              <a:rPr lang="en-GB" dirty="0"/>
              <a:t> </a:t>
            </a:r>
            <a:r>
              <a:rPr lang="en-GB" dirty="0" err="1"/>
              <a:t>daflen</a:t>
            </a:r>
            <a:r>
              <a:rPr lang="en-GB" dirty="0"/>
              <a:t> </a:t>
            </a:r>
            <a:r>
              <a:rPr lang="en-GB" dirty="0" err="1"/>
              <a:t>farciau</a:t>
            </a:r>
            <a:r>
              <a:rPr lang="en-GB" dirty="0"/>
              <a:t>.</a:t>
            </a:r>
          </a:p>
          <a:p>
            <a:pPr lvl="0"/>
            <a:r>
              <a:rPr lang="en-GB" dirty="0" err="1"/>
              <a:t>Sicrhewch</a:t>
            </a:r>
            <a:r>
              <a:rPr lang="en-GB" dirty="0"/>
              <a:t> </a:t>
            </a:r>
            <a:r>
              <a:rPr lang="en-GB" dirty="0" err="1"/>
              <a:t>eich</a:t>
            </a:r>
            <a:r>
              <a:rPr lang="en-GB" dirty="0"/>
              <a:t> bod </a:t>
            </a:r>
            <a:r>
              <a:rPr lang="en-GB" dirty="0" err="1"/>
              <a:t>yn</a:t>
            </a:r>
            <a:r>
              <a:rPr lang="en-GB" dirty="0"/>
              <a:t> </a:t>
            </a:r>
            <a:r>
              <a:rPr lang="en-GB" dirty="0" err="1"/>
              <a:t>cyfeirio</a:t>
            </a:r>
            <a:r>
              <a:rPr lang="en-GB" dirty="0"/>
              <a:t> </a:t>
            </a:r>
            <a:r>
              <a:rPr lang="en-GB" dirty="0" err="1"/>
              <a:t>eich</a:t>
            </a:r>
            <a:r>
              <a:rPr lang="en-GB" dirty="0"/>
              <a:t> </a:t>
            </a:r>
            <a:r>
              <a:rPr lang="en-GB" dirty="0" err="1"/>
              <a:t>gwaith</a:t>
            </a:r>
            <a:r>
              <a:rPr lang="en-GB" dirty="0"/>
              <a:t> </a:t>
            </a:r>
            <a:r>
              <a:rPr lang="en-GB" dirty="0" err="1"/>
              <a:t>yn</a:t>
            </a:r>
            <a:r>
              <a:rPr lang="en-GB" b="1" dirty="0"/>
              <a:t> </a:t>
            </a:r>
            <a:r>
              <a:rPr lang="en-GB" dirty="0" err="1"/>
              <a:t>unol</a:t>
            </a:r>
            <a:r>
              <a:rPr lang="en-GB" dirty="0"/>
              <a:t> â </a:t>
            </a:r>
            <a:r>
              <a:rPr lang="en-GB" dirty="0" err="1"/>
              <a:t>chanllawiau'r</a:t>
            </a:r>
            <a:r>
              <a:rPr lang="en-GB" dirty="0"/>
              <a:t> </a:t>
            </a:r>
            <a:r>
              <a:rPr lang="en-GB" dirty="0" err="1"/>
              <a:t>Brifysgol</a:t>
            </a:r>
            <a:r>
              <a:rPr lang="en-GB" dirty="0"/>
              <a:t>. </a:t>
            </a:r>
          </a:p>
          <a:p>
            <a:endParaRPr lang="en-GB" dirty="0"/>
          </a:p>
        </p:txBody>
      </p:sp>
      <p:sp>
        <p:nvSpPr>
          <p:cNvPr id="4" name="Content Placeholder 3"/>
          <p:cNvSpPr>
            <a:spLocks noGrp="1"/>
          </p:cNvSpPr>
          <p:nvPr>
            <p:ph sz="half" idx="2"/>
          </p:nvPr>
        </p:nvSpPr>
        <p:spPr/>
        <p:txBody>
          <a:bodyPr>
            <a:normAutofit lnSpcReduction="10000"/>
          </a:bodyPr>
          <a:lstStyle/>
          <a:p>
            <a:pPr lvl="0" fontAlgn="base" hangingPunct="0"/>
            <a:r>
              <a:rPr lang="en-GB" dirty="0"/>
              <a:t>Remember to look at the learning outcomes on the marking criteria sheet, as these are the outcomes that the markers will use to mark your work.  Also read the “level descriptors” accompanying the mark sheet.</a:t>
            </a:r>
          </a:p>
          <a:p>
            <a:pPr lvl="0" fontAlgn="base" hangingPunct="0"/>
            <a:r>
              <a:rPr lang="en-GB" dirty="0"/>
              <a:t>Ensure that you reference your work in line with the University’s guidelines. </a:t>
            </a:r>
          </a:p>
          <a:p>
            <a:endParaRPr lang="en-GB" dirty="0"/>
          </a:p>
        </p:txBody>
      </p:sp>
    </p:spTree>
    <p:extLst>
      <p:ext uri="{BB962C8B-B14F-4D97-AF65-F5344CB8AC3E}">
        <p14:creationId xmlns:p14="http://schemas.microsoft.com/office/powerpoint/2010/main" val="3030984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688504"/>
          </a:xfrm>
        </p:spPr>
        <p:txBody>
          <a:bodyPr>
            <a:normAutofit fontScale="90000"/>
          </a:bodyPr>
          <a:lstStyle/>
          <a:p>
            <a:r>
              <a:rPr lang="en-US" b="1" dirty="0" smtClean="0"/>
              <a:t>I </a:t>
            </a:r>
            <a:r>
              <a:rPr lang="en-US" b="1" dirty="0" err="1" smtClean="0"/>
              <a:t>grynhoi</a:t>
            </a:r>
            <a:r>
              <a:rPr lang="en-US" b="1" dirty="0" smtClean="0"/>
              <a:t>…</a:t>
            </a:r>
            <a:endParaRPr lang="en-US"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86247319"/>
              </p:ext>
            </p:extLst>
          </p:nvPr>
        </p:nvGraphicFramePr>
        <p:xfrm>
          <a:off x="477788" y="908720"/>
          <a:ext cx="11449272" cy="5688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0688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688504"/>
          </a:xfrm>
        </p:spPr>
        <p:txBody>
          <a:bodyPr>
            <a:normAutofit fontScale="90000"/>
          </a:bodyPr>
          <a:lstStyle/>
          <a:p>
            <a:r>
              <a:rPr lang="en-US" b="1" dirty="0" smtClean="0"/>
              <a:t>To </a:t>
            </a:r>
            <a:r>
              <a:rPr lang="en-US" b="1" dirty="0" err="1" smtClean="0"/>
              <a:t>summarise</a:t>
            </a:r>
            <a:r>
              <a:rPr lang="en-US" b="1" dirty="0" smtClean="0"/>
              <a:t>…</a:t>
            </a:r>
            <a:endParaRPr lang="en-US"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574612153"/>
              </p:ext>
            </p:extLst>
          </p:nvPr>
        </p:nvGraphicFramePr>
        <p:xfrm>
          <a:off x="477788" y="908720"/>
          <a:ext cx="11449272" cy="5688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064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Cyfle</a:t>
            </a:r>
            <a:r>
              <a:rPr lang="en-US" dirty="0" smtClean="0"/>
              <a:t> </a:t>
            </a:r>
            <a:r>
              <a:rPr lang="en-US" dirty="0" err="1" smtClean="0"/>
              <a:t>i</a:t>
            </a:r>
            <a:r>
              <a:rPr lang="en-US" dirty="0" smtClean="0"/>
              <a:t> </a:t>
            </a:r>
            <a:r>
              <a:rPr lang="en-US" dirty="0" err="1" smtClean="0"/>
              <a:t>drafod</a:t>
            </a:r>
            <a:r>
              <a:rPr lang="en-US" dirty="0" smtClean="0"/>
              <a:t> </a:t>
            </a:r>
            <a:r>
              <a:rPr lang="en-US" dirty="0" err="1" smtClean="0"/>
              <a:t>yr</a:t>
            </a:r>
            <a:r>
              <a:rPr lang="en-US" dirty="0" smtClean="0"/>
              <a:t> </a:t>
            </a:r>
            <a:r>
              <a:rPr lang="en-US" dirty="0" err="1" smtClean="0"/>
              <a:t>aseiniad</a:t>
            </a:r>
            <a:r>
              <a:rPr lang="en-US" dirty="0" smtClean="0"/>
              <a:t/>
            </a:r>
            <a:br>
              <a:rPr lang="en-US" dirty="0" smtClean="0"/>
            </a:br>
            <a:r>
              <a:rPr lang="en-US" dirty="0" smtClean="0"/>
              <a:t>Assignment drop-in</a:t>
            </a:r>
            <a:endParaRPr lang="en-US" dirty="0"/>
          </a:p>
        </p:txBody>
      </p:sp>
      <p:sp>
        <p:nvSpPr>
          <p:cNvPr id="5" name="Content Placeholder 4"/>
          <p:cNvSpPr>
            <a:spLocks noGrp="1"/>
          </p:cNvSpPr>
          <p:nvPr>
            <p:ph sz="half" idx="1"/>
          </p:nvPr>
        </p:nvSpPr>
        <p:spPr/>
        <p:txBody>
          <a:bodyPr/>
          <a:lstStyle/>
          <a:p>
            <a:r>
              <a:rPr lang="en-GB" dirty="0" err="1" smtClean="0"/>
              <a:t>Mawrth</a:t>
            </a:r>
            <a:r>
              <a:rPr lang="en-GB" dirty="0" smtClean="0"/>
              <a:t> 21ain – </a:t>
            </a:r>
            <a:r>
              <a:rPr lang="en-GB" dirty="0" err="1" smtClean="0"/>
              <a:t>amser</a:t>
            </a:r>
            <a:r>
              <a:rPr lang="en-GB" dirty="0" smtClean="0"/>
              <a:t> a </a:t>
            </a:r>
            <a:r>
              <a:rPr lang="en-GB" dirty="0" err="1" smtClean="0"/>
              <a:t>lleoliad</a:t>
            </a:r>
            <a:r>
              <a:rPr lang="en-GB" dirty="0" smtClean="0"/>
              <a:t> </a:t>
            </a:r>
            <a:r>
              <a:rPr lang="en-GB" dirty="0" err="1" smtClean="0"/>
              <a:t>I’w</a:t>
            </a:r>
            <a:r>
              <a:rPr lang="en-GB" dirty="0" smtClean="0"/>
              <a:t> </a:t>
            </a:r>
            <a:r>
              <a:rPr lang="en-GB" dirty="0" err="1" smtClean="0"/>
              <a:t>cadarnhau</a:t>
            </a:r>
            <a:r>
              <a:rPr lang="en-GB" dirty="0" smtClean="0"/>
              <a:t>.</a:t>
            </a:r>
            <a:endParaRPr lang="en-GB" dirty="0"/>
          </a:p>
        </p:txBody>
      </p:sp>
      <p:sp>
        <p:nvSpPr>
          <p:cNvPr id="6" name="Content Placeholder 5"/>
          <p:cNvSpPr>
            <a:spLocks noGrp="1"/>
          </p:cNvSpPr>
          <p:nvPr>
            <p:ph sz="half" idx="2"/>
          </p:nvPr>
        </p:nvSpPr>
        <p:spPr/>
        <p:txBody>
          <a:bodyPr/>
          <a:lstStyle/>
          <a:p>
            <a:r>
              <a:rPr lang="en-GB" dirty="0" smtClean="0"/>
              <a:t>March 21</a:t>
            </a:r>
            <a:r>
              <a:rPr lang="en-GB" baseline="30000" dirty="0" smtClean="0"/>
              <a:t>st</a:t>
            </a:r>
            <a:r>
              <a:rPr lang="en-GB" dirty="0" smtClean="0"/>
              <a:t> – time and location to be confirmed.</a:t>
            </a:r>
            <a:endParaRPr lang="en-GB" dirty="0"/>
          </a:p>
        </p:txBody>
      </p:sp>
    </p:spTree>
    <p:extLst>
      <p:ext uri="{BB962C8B-B14F-4D97-AF65-F5344CB8AC3E}">
        <p14:creationId xmlns:p14="http://schemas.microsoft.com/office/powerpoint/2010/main" val="3761302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F769AD3B-90E4-4F81-9CF2-8BD9F607FEC3}" vid="{18F656D2-BE2F-4155-8430-D393897A45F9}"/>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1345039</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The bookstacks present on most slides  make this a good choice for students, teachers, reading enthusiasts, and others in education. This presentation template contains multiple slide layouts in widescreen format (16x9) and includes a sample table and chart that you can easily  modify.</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2011-11-26T00:00:00+00:00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AssetExpire xmlns="4873beb7-5857-4685-be1f-d57550cc96cc">2029-05-12T07:00:00+00:00</AssetExpire>
    <DSATActionTaken xmlns="4873beb7-5857-4685-be1f-d57550cc96cc" xsi:nil="true"/>
    <CSXSubmissionMarket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TP102787939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694216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LocMarketGroupTiers2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F301D382-32B0-43EE-932C-28906AF37617}">
  <ds:schemaRefs>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4873beb7-5857-4685-be1f-d57550cc96cc"/>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BBB5C329-08A6-4E5E-AEF1-A97828C87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1B558C7-619B-49BE-9097-7FCBDADD4E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236</TotalTime>
  <Words>1265</Words>
  <Application>Microsoft Office PowerPoint</Application>
  <PresentationFormat>Custom</PresentationFormat>
  <Paragraphs>72</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Century Gothic</vt:lpstr>
      <vt:lpstr>Books 16x9</vt:lpstr>
      <vt:lpstr>Aseiniad ECAD4001/C ECAD4001/C Assignment</vt:lpstr>
      <vt:lpstr>Beth yw’r aseiniad? What is the assignment?</vt:lpstr>
      <vt:lpstr>Beth yw’r manylion? What are the details? </vt:lpstr>
      <vt:lpstr>Cynnwys Content</vt:lpstr>
      <vt:lpstr>Cynnwys Content</vt:lpstr>
      <vt:lpstr>Be very selective in your content (e.g. origin of research data) and the essay should be written using professional, academic language and within a formal style. By reading academic texts and journals you will be able to see the type of style required here. Include reference to reflective teaching skills where appropriate. For example, when writing about how you addressed a target, you should explain why you chose that particular approach/strategy. Make use of your reading to support/justify your choices. </vt:lpstr>
      <vt:lpstr>Cynnwys Content</vt:lpstr>
      <vt:lpstr>Cynnwys Content</vt:lpstr>
      <vt:lpstr>Y ffordd ymlaen The way forward</vt:lpstr>
      <vt:lpstr>Cyfarwyddiadau pwysig Important instructions</vt:lpstr>
      <vt:lpstr>I grynhoi…</vt:lpstr>
      <vt:lpstr>To summarise…</vt:lpstr>
      <vt:lpstr>Cyfle i drafod yr aseiniad Assignment drop-in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Aseiniad ECAD4001/C ECAD4001/C Assignment</dc:title>
  <dc:creator>Gruff Bendall</dc:creator>
  <cp:lastModifiedBy>Gruff Bendall</cp:lastModifiedBy>
  <cp:revision>12</cp:revision>
  <dcterms:created xsi:type="dcterms:W3CDTF">2019-03-08T10:56:57Z</dcterms:created>
  <dcterms:modified xsi:type="dcterms:W3CDTF">2019-03-08T14:54:26Z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