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58"/>
  </p:normalViewPr>
  <p:slideViewPr>
    <p:cSldViewPr snapToGrid="0">
      <p:cViewPr varScale="1">
        <p:scale>
          <a:sx n="120" d="100"/>
          <a:sy n="120" d="100"/>
        </p:scale>
        <p:origin x="80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3/26/26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3/26/26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3/26/26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3/26/26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4890A-CAD4-5AEA-20E3-903AACB64E6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/>
              <a:t>The Importance of Emotional &amp; Cultural Intelligence in Leadership</a:t>
            </a:r>
            <a:r>
              <a:rPr lang="en-US" dirty="0"/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CCC850-DAFA-5C8B-A19C-233A2741AC9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="1" dirty="0"/>
              <a:t>Student Name: Istvan Tarjani</a:t>
            </a:r>
            <a:endParaRPr lang="en-US" dirty="0"/>
          </a:p>
          <a:p>
            <a:r>
              <a:rPr lang="en-US" b="1" dirty="0"/>
              <a:t>Student ID: 2317622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40499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2B9D1-E319-4ABC-AEC5-91D71F3519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6C3D3-43ED-652E-3126-5E1BD4E5B6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 algn="just"/>
            <a:r>
              <a:rPr lang="en-US" sz="2800" b="1" dirty="0"/>
              <a:t>Topic:</a:t>
            </a:r>
            <a:r>
              <a:rPr lang="en-US" sz="2800" dirty="0"/>
              <a:t> How EI and CQ make great leaders.</a:t>
            </a:r>
          </a:p>
          <a:p>
            <a:pPr lvl="0" algn="just"/>
            <a:r>
              <a:rPr lang="en-US" sz="2800" b="1" dirty="0"/>
              <a:t>Why it matters:</a:t>
            </a:r>
            <a:r>
              <a:rPr lang="en-US" sz="2800" dirty="0"/>
              <a:t> Companies are global, teams are diverse, and being a bossy leader doesn't work anymore. Leaders need to care.</a:t>
            </a:r>
          </a:p>
          <a:p>
            <a:pPr algn="just"/>
            <a:r>
              <a:rPr lang="en-US" sz="2800" dirty="0"/>
              <a:t>	Emotional Intelligence (EI)</a:t>
            </a:r>
          </a:p>
          <a:p>
            <a:pPr lvl="1" algn="just"/>
            <a:r>
              <a:rPr lang="en-US" sz="2400" dirty="0"/>
              <a:t>Cultural Intelligence (CQ)</a:t>
            </a:r>
          </a:p>
          <a:p>
            <a:pPr lvl="1" algn="just"/>
            <a:r>
              <a:rPr lang="en-US" sz="2400" dirty="0"/>
              <a:t>Comparing EI and CQ</a:t>
            </a:r>
          </a:p>
          <a:p>
            <a:pPr algn="just"/>
            <a:r>
              <a:rPr lang="en-US" sz="2800" i="1" dirty="0"/>
              <a:t>Case Study:</a:t>
            </a:r>
            <a:r>
              <a:rPr lang="en-US" sz="2800" dirty="0"/>
              <a:t> Apple and its former CEO, Steve Jobs </a:t>
            </a:r>
          </a:p>
        </p:txBody>
      </p:sp>
    </p:spTree>
    <p:extLst>
      <p:ext uri="{BB962C8B-B14F-4D97-AF65-F5344CB8AC3E}">
        <p14:creationId xmlns:p14="http://schemas.microsoft.com/office/powerpoint/2010/main" val="4439165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EAF7-C710-C655-5844-386BB87F24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Emotional Intelligence (EI) in Leadership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F76A1B-17E0-685F-4711-D9446DCE0B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b="1" dirty="0"/>
              <a:t>Definition:</a:t>
            </a:r>
            <a:r>
              <a:rPr lang="en-US" dirty="0"/>
              <a:t> The ability to understand and manage your own feelings, and the feelings of others </a:t>
            </a:r>
            <a:r>
              <a:rPr lang="en-US" sz="1400" dirty="0">
                <a:solidFill>
                  <a:schemeClr val="bg2">
                    <a:lumMod val="90000"/>
                  </a:schemeClr>
                </a:solidFill>
              </a:rPr>
              <a:t>(Salovey &amp; Mayer, 1990; </a:t>
            </a:r>
            <a:r>
              <a:rPr lang="en-US" sz="1400" dirty="0" err="1">
                <a:solidFill>
                  <a:schemeClr val="bg2">
                    <a:lumMod val="90000"/>
                  </a:schemeClr>
                </a:solidFill>
              </a:rPr>
              <a:t>Extremera</a:t>
            </a:r>
            <a:r>
              <a:rPr lang="en-US" sz="1400" dirty="0">
                <a:solidFill>
                  <a:schemeClr val="bg2">
                    <a:lumMod val="90000"/>
                  </a:schemeClr>
                </a:solidFill>
              </a:rPr>
              <a:t> &amp; Fernández-Berrocal, 2005).</a:t>
            </a:r>
            <a:endParaRPr lang="en-US" dirty="0">
              <a:solidFill>
                <a:schemeClr val="bg2">
                  <a:lumMod val="90000"/>
                </a:schemeClr>
              </a:solidFill>
            </a:endParaRPr>
          </a:p>
          <a:p>
            <a:pPr lvl="0"/>
            <a:r>
              <a:rPr lang="en-US" b="1" dirty="0"/>
              <a:t>Why it matters:</a:t>
            </a:r>
            <a:r>
              <a:rPr lang="en-US" dirty="0"/>
              <a:t> It is the base for empathy, knowing yourself, and getting along with people.</a:t>
            </a:r>
          </a:p>
          <a:p>
            <a:pPr lvl="0"/>
            <a:r>
              <a:rPr lang="en-US" b="1" dirty="0"/>
              <a:t>Model: Daniel Goleman’s EI Model </a:t>
            </a:r>
            <a:r>
              <a:rPr lang="en-US" sz="1400" b="1" dirty="0">
                <a:solidFill>
                  <a:schemeClr val="bg2">
                    <a:lumMod val="90000"/>
                  </a:schemeClr>
                </a:solidFill>
              </a:rPr>
              <a:t>(Goleman, 1998)</a:t>
            </a:r>
            <a:endParaRPr lang="en-US" sz="1400" dirty="0">
              <a:solidFill>
                <a:schemeClr val="bg2">
                  <a:lumMod val="90000"/>
                </a:schemeClr>
              </a:solidFill>
            </a:endParaRPr>
          </a:p>
          <a:p>
            <a:pPr lvl="1"/>
            <a:r>
              <a:rPr lang="en-US" i="1" dirty="0"/>
              <a:t>Self-Awareness:</a:t>
            </a:r>
            <a:r>
              <a:rPr lang="en-US" dirty="0"/>
              <a:t> Knowing how you feel.</a:t>
            </a:r>
          </a:p>
          <a:p>
            <a:pPr lvl="1"/>
            <a:r>
              <a:rPr lang="en-US" i="1" dirty="0"/>
              <a:t>Self-Regulation:</a:t>
            </a:r>
            <a:r>
              <a:rPr lang="en-US" dirty="0"/>
              <a:t> Controlling your temper and bad habits.</a:t>
            </a:r>
          </a:p>
          <a:p>
            <a:pPr lvl="1"/>
            <a:r>
              <a:rPr lang="en-US" i="1" dirty="0"/>
              <a:t>Motivation:</a:t>
            </a:r>
            <a:r>
              <a:rPr lang="en-US" dirty="0"/>
              <a:t> Wanting to do great work, not just for money.</a:t>
            </a:r>
          </a:p>
          <a:p>
            <a:pPr lvl="1"/>
            <a:r>
              <a:rPr lang="en-US" i="1" dirty="0"/>
              <a:t>Empathy:</a:t>
            </a:r>
            <a:r>
              <a:rPr lang="en-US" dirty="0"/>
              <a:t> Understanding how other people feel.</a:t>
            </a:r>
          </a:p>
          <a:p>
            <a:pPr lvl="1"/>
            <a:r>
              <a:rPr lang="en-US" i="1" dirty="0"/>
              <a:t>Social Skill:</a:t>
            </a:r>
            <a:r>
              <a:rPr lang="en-US" dirty="0"/>
              <a:t> Building good relationships and teamwork.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2499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155F9-1FAD-1318-48A3-38B3F34853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606" r="-1" b="21355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EC7FEC0-CF2E-5FAF-FA13-CE9E6FB37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b="1" dirty="0"/>
              <a:t>Evaluating EI &amp; Business Examples (Steve Jobs)</a:t>
            </a:r>
            <a:r>
              <a:rPr lang="en-US" sz="28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AC5089-75EA-A082-7CC8-8F31990B1A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93" y="1938866"/>
            <a:ext cx="4898160" cy="4697411"/>
          </a:xfrm>
        </p:spPr>
        <p:txBody>
          <a:bodyPr>
            <a:normAutofit/>
          </a:bodyPr>
          <a:lstStyle/>
          <a:p>
            <a:pPr lvl="0">
              <a:lnSpc>
                <a:spcPct val="90000"/>
              </a:lnSpc>
            </a:pPr>
            <a:r>
              <a:rPr lang="en-US" sz="1600" b="1" dirty="0"/>
              <a:t>Evaluating EI:</a:t>
            </a:r>
            <a:endParaRPr lang="en-US" sz="1600" dirty="0"/>
          </a:p>
          <a:p>
            <a:pPr lvl="1">
              <a:lnSpc>
                <a:spcPct val="90000"/>
              </a:lnSpc>
            </a:pPr>
            <a:r>
              <a:rPr lang="en-US" i="1" dirty="0"/>
              <a:t>Good things:</a:t>
            </a:r>
            <a:r>
              <a:rPr lang="en-US" dirty="0"/>
              <a:t> Great for team happiness, communication, and big goals </a:t>
            </a:r>
            <a:r>
              <a:rPr lang="en-US" sz="1400" dirty="0">
                <a:solidFill>
                  <a:schemeClr val="bg2">
                    <a:lumMod val="90000"/>
                  </a:schemeClr>
                </a:solidFill>
              </a:rPr>
              <a:t>(Goleman, 1998).</a:t>
            </a:r>
          </a:p>
          <a:p>
            <a:pPr lvl="1">
              <a:lnSpc>
                <a:spcPct val="90000"/>
              </a:lnSpc>
            </a:pPr>
            <a:r>
              <a:rPr lang="en-US" i="1" dirty="0"/>
              <a:t>Bad things:</a:t>
            </a:r>
            <a:r>
              <a:rPr lang="en-US" dirty="0"/>
              <a:t> Hard to measure with a test. Also, do you really need it to make money? </a:t>
            </a:r>
            <a:r>
              <a:rPr lang="en-US" sz="1400" dirty="0">
                <a:solidFill>
                  <a:schemeClr val="bg2">
                    <a:lumMod val="90000"/>
                  </a:schemeClr>
                </a:solidFill>
              </a:rPr>
              <a:t>(</a:t>
            </a:r>
            <a:r>
              <a:rPr lang="en-US" sz="1400" dirty="0" err="1">
                <a:solidFill>
                  <a:schemeClr val="bg2">
                    <a:lumMod val="90000"/>
                  </a:schemeClr>
                </a:solidFill>
              </a:rPr>
              <a:t>Extremera</a:t>
            </a:r>
            <a:r>
              <a:rPr lang="en-US" sz="1400" dirty="0">
                <a:solidFill>
                  <a:schemeClr val="bg2">
                    <a:lumMod val="90000"/>
                  </a:schemeClr>
                </a:solidFill>
              </a:rPr>
              <a:t> &amp; Fernández-Berrocal, 2005).</a:t>
            </a:r>
          </a:p>
          <a:p>
            <a:pPr lvl="0">
              <a:lnSpc>
                <a:spcPct val="90000"/>
              </a:lnSpc>
            </a:pPr>
            <a:r>
              <a:rPr lang="en-US" sz="1600" b="1" dirty="0"/>
              <a:t>Business Examples (Steve Jobs at Apple):</a:t>
            </a:r>
            <a:endParaRPr lang="en-US" sz="1600" dirty="0"/>
          </a:p>
          <a:p>
            <a:pPr lvl="1">
              <a:lnSpc>
                <a:spcPct val="90000"/>
              </a:lnSpc>
            </a:pPr>
            <a:r>
              <a:rPr lang="en-US" b="1" dirty="0"/>
              <a:t>Example 1: Early Career (Low EI):</a:t>
            </a:r>
            <a:r>
              <a:rPr lang="en-US" dirty="0"/>
              <a:t> Very smart, but mean. He yelled at people and couldn't control his anger. This got him fired in 1985 </a:t>
            </a:r>
            <a:r>
              <a:rPr lang="en-US" sz="1400" dirty="0">
                <a:solidFill>
                  <a:schemeClr val="bg2">
                    <a:lumMod val="90000"/>
                  </a:schemeClr>
                </a:solidFill>
              </a:rPr>
              <a:t>(Edward Elgar Publishing, n.d.).</a:t>
            </a:r>
            <a:endParaRPr lang="en-US" dirty="0">
              <a:solidFill>
                <a:schemeClr val="bg2">
                  <a:lumMod val="90000"/>
                </a:schemeClr>
              </a:solidFill>
            </a:endParaRPr>
          </a:p>
          <a:p>
            <a:pPr lvl="1">
              <a:lnSpc>
                <a:spcPct val="90000"/>
              </a:lnSpc>
            </a:pPr>
            <a:r>
              <a:rPr lang="en-US" b="1" dirty="0"/>
              <a:t>Example 2: The Return (Better EI):</a:t>
            </a:r>
            <a:r>
              <a:rPr lang="en-US" dirty="0"/>
              <a:t> He came back in 1997. He learned how to get along with people better. He inspired his team to "Think Different" and saved Apple </a:t>
            </a:r>
            <a:r>
              <a:rPr lang="en-US" sz="1400" dirty="0">
                <a:solidFill>
                  <a:schemeClr val="bg2">
                    <a:lumMod val="90000"/>
                  </a:schemeClr>
                </a:solidFill>
              </a:rPr>
              <a:t>(Edward Elgar Publishing, n.d.).</a:t>
            </a:r>
          </a:p>
          <a:p>
            <a:pPr>
              <a:lnSpc>
                <a:spcPct val="90000"/>
              </a:lnSpc>
            </a:pPr>
            <a:endParaRPr lang="en-US" sz="1600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0636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4764909-9B3B-3658-2745-61762076B0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58CBA51-BD39-7FBF-1E8A-3DBBD337548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606" r="-1" b="21355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E8028E7-47D9-3EA9-887F-5A3697C242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b="1" dirty="0">
                <a:solidFill>
                  <a:srgbClr val="FF0000"/>
                </a:solidFill>
              </a:rPr>
              <a:t>Evaluating EI &amp; Business Examples (Steve Jobs)</a:t>
            </a:r>
            <a:r>
              <a:rPr lang="en-US" sz="2800" dirty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6735FC-D5C6-2E6A-1532-E8727440BF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942" y="1957572"/>
            <a:ext cx="4898160" cy="4697411"/>
          </a:xfrm>
        </p:spPr>
        <p:txBody>
          <a:bodyPr>
            <a:normAutofit/>
          </a:bodyPr>
          <a:lstStyle/>
          <a:p>
            <a:pPr lvl="0">
              <a:lnSpc>
                <a:spcPct val="90000"/>
              </a:lnSpc>
            </a:pPr>
            <a:r>
              <a:rPr lang="en-US" b="1" dirty="0"/>
              <a:t>Negative side restrictions</a:t>
            </a:r>
          </a:p>
          <a:p>
            <a:pPr lvl="0">
              <a:lnSpc>
                <a:spcPct val="90000"/>
              </a:lnSpc>
            </a:pPr>
            <a:endParaRPr lang="en-US" b="1" dirty="0">
              <a:solidFill>
                <a:schemeClr val="bg2">
                  <a:lumMod val="90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600" b="1" dirty="0"/>
              <a:t>1. Harsh and Difficult Leadership Style</a:t>
            </a:r>
          </a:p>
          <a:p>
            <a:r>
              <a:rPr lang="en-US" sz="1600" b="1" dirty="0"/>
              <a:t>Impact:</a:t>
            </a:r>
            <a:endParaRPr lang="en-US" sz="1600" dirty="0"/>
          </a:p>
          <a:p>
            <a:r>
              <a:rPr lang="en-US" sz="1600" dirty="0"/>
              <a:t>Employees felt pressure and fear.</a:t>
            </a:r>
          </a:p>
          <a:p>
            <a:r>
              <a:rPr lang="en-US" sz="1600" dirty="0"/>
              <a:t>Communication could become confrontational.</a:t>
            </a:r>
          </a:p>
          <a:p>
            <a:pPr marL="0" lvl="0" indent="0">
              <a:lnSpc>
                <a:spcPct val="90000"/>
              </a:lnSpc>
              <a:buNone/>
            </a:pPr>
            <a:endParaRPr lang="en-US" sz="1600" dirty="0">
              <a:solidFill>
                <a:schemeClr val="bg2">
                  <a:lumMod val="90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600" b="1" dirty="0"/>
              <a:t>2. Autocratic (Highly Controlling) Management</a:t>
            </a:r>
          </a:p>
          <a:p>
            <a:pPr marL="0" lvl="0" indent="0">
              <a:lnSpc>
                <a:spcPct val="90000"/>
              </a:lnSpc>
              <a:buNone/>
            </a:pPr>
            <a:endParaRPr lang="en-US" sz="1600" dirty="0">
              <a:solidFill>
                <a:schemeClr val="bg2">
                  <a:lumMod val="90000"/>
                </a:schemeClr>
              </a:solidFill>
            </a:endParaRPr>
          </a:p>
          <a:p>
            <a:r>
              <a:rPr lang="en-US" b="1" dirty="0"/>
              <a:t>Impact / Restriction:</a:t>
            </a:r>
            <a:endParaRPr lang="en-US" dirty="0"/>
          </a:p>
          <a:p>
            <a:r>
              <a:rPr lang="en-US" dirty="0"/>
              <a:t>Limited input from employees.</a:t>
            </a:r>
          </a:p>
          <a:p>
            <a:r>
              <a:rPr lang="en-US" dirty="0"/>
              <a:t>Less collaborative decision-making.</a:t>
            </a:r>
          </a:p>
          <a:p>
            <a:pPr>
              <a:lnSpc>
                <a:spcPct val="90000"/>
              </a:lnSpc>
            </a:pP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A0BE166-4606-DEE8-4737-66E5996E5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7191459-390B-B6DE-6251-BB32CD0DD2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18BB866D-00F3-E51F-1CDB-53D976826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2382FBDE-FAEC-B449-D5CD-4EA539876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AA21A3B7-86B4-ABFA-EA9A-43E6B9BF2E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8C08F61C-6532-A8B4-0EB3-1E93A68AEF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8F92864C-1B2A-883F-B723-2BADF746E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CD7C7B6C-DE0E-0CD3-8C26-D67824451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103DB2D6-BD4E-87C0-9EE2-4AEB28D1DD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370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37C8CA-18B1-1A6A-E02B-D5C07F2342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Cultural Intelligence (CQ) in Leadership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0454ED-956B-2BD2-BA66-6EB6032605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z="2000" b="1" dirty="0"/>
              <a:t>Definition:</a:t>
            </a:r>
            <a:r>
              <a:rPr lang="en-US" sz="2000" dirty="0"/>
              <a:t> The ability to work well with people from different cultural backgrounds </a:t>
            </a:r>
            <a:r>
              <a:rPr lang="en-US" sz="1600" dirty="0">
                <a:solidFill>
                  <a:schemeClr val="bg2">
                    <a:lumMod val="90000"/>
                  </a:schemeClr>
                </a:solidFill>
              </a:rPr>
              <a:t>(Earley &amp; Ang, 2003; Ang, 2022).</a:t>
            </a:r>
          </a:p>
          <a:p>
            <a:pPr lvl="0"/>
            <a:r>
              <a:rPr lang="en-US" sz="2000" b="1" dirty="0"/>
              <a:t>Why it matters:</a:t>
            </a:r>
            <a:r>
              <a:rPr lang="en-US" sz="2000" dirty="0"/>
              <a:t> Needed for global business and managing diverse teams.</a:t>
            </a:r>
          </a:p>
          <a:p>
            <a:pPr lvl="0"/>
            <a:r>
              <a:rPr lang="en-US" sz="2000" b="1" dirty="0"/>
              <a:t>Model: Earley &amp; Ang’s CQ Model (Earley &amp; Ang, 2003)</a:t>
            </a:r>
            <a:endParaRPr lang="en-US" sz="2000" dirty="0"/>
          </a:p>
          <a:p>
            <a:pPr lvl="1"/>
            <a:r>
              <a:rPr lang="en-US" sz="1800" i="1" dirty="0"/>
              <a:t>Cognitive (Knowledge):</a:t>
            </a:r>
            <a:r>
              <a:rPr lang="en-US" sz="1800" dirty="0"/>
              <a:t> Knowing facts about different cultures.</a:t>
            </a:r>
          </a:p>
          <a:p>
            <a:pPr lvl="1"/>
            <a:r>
              <a:rPr lang="en-US" sz="1800" i="1" dirty="0"/>
              <a:t>Metacognitive (Thinking):</a:t>
            </a:r>
            <a:r>
              <a:rPr lang="en-US" sz="1800" dirty="0"/>
              <a:t> Planning how to act before meeting people from other cultures.</a:t>
            </a:r>
          </a:p>
          <a:p>
            <a:pPr lvl="1"/>
            <a:r>
              <a:rPr lang="en-US" sz="1800" i="1" dirty="0"/>
              <a:t>Motivational (Drive):</a:t>
            </a:r>
            <a:r>
              <a:rPr lang="en-US" sz="1800" dirty="0"/>
              <a:t> Wanting to learn about new cultures.</a:t>
            </a:r>
          </a:p>
          <a:p>
            <a:pPr lvl="1"/>
            <a:r>
              <a:rPr lang="en-US" sz="1800" i="1" dirty="0"/>
              <a:t>Behavioral (Action):</a:t>
            </a:r>
            <a:r>
              <a:rPr lang="en-US" sz="1800" dirty="0"/>
              <a:t> Changing your words and body language to fit in.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92271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44075-0D7D-788C-79C2-9F300426A0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dirty="0"/>
              <a:t>Business Examples of CQ (Steve Jobs &amp; Apple)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21C47-8165-A6B8-B0F3-B0AD9FCBF0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479566"/>
            <a:ext cx="8596668" cy="3880773"/>
          </a:xfrm>
        </p:spPr>
        <p:txBody>
          <a:bodyPr>
            <a:normAutofit/>
          </a:bodyPr>
          <a:lstStyle/>
          <a:p>
            <a:pPr lvl="0"/>
            <a:r>
              <a:rPr lang="en-US" b="1" dirty="0"/>
              <a:t>Business Examples (Apple's Global Success):</a:t>
            </a:r>
            <a:endParaRPr lang="en-US" dirty="0"/>
          </a:p>
          <a:p>
            <a:pPr lvl="1"/>
            <a:r>
              <a:rPr lang="en-US" b="1" dirty="0"/>
              <a:t>Example 1: Learning from other cultures (Knowledge/Thinking):</a:t>
            </a:r>
            <a:r>
              <a:rPr lang="en-US" dirty="0"/>
              <a:t> Jobs studied Zen Buddhism in India. He used this simple, calm style to design Apple products. This made iPhones popular everywhere in the world </a:t>
            </a:r>
            <a:r>
              <a:rPr lang="en-US" sz="1400" dirty="0">
                <a:solidFill>
                  <a:schemeClr val="bg2">
                    <a:lumMod val="90000"/>
                  </a:schemeClr>
                </a:solidFill>
              </a:rPr>
              <a:t>(Edward Elgar Publishing, n.d.; Ang, 2022).</a:t>
            </a:r>
            <a:endParaRPr lang="en-US" dirty="0">
              <a:solidFill>
                <a:schemeClr val="bg2">
                  <a:lumMod val="90000"/>
                </a:schemeClr>
              </a:solidFill>
            </a:endParaRPr>
          </a:p>
          <a:p>
            <a:pPr lvl="1"/>
            <a:r>
              <a:rPr lang="en-US" b="1" dirty="0"/>
              <a:t>Example 2: Changing the rules (Action):</a:t>
            </a:r>
            <a:r>
              <a:rPr lang="en-US" dirty="0"/>
              <a:t> Jobs managed people from all over the world. In some cultures, you can't argue with the boss. Jobs ignored these rules and made a system where the "best idea wins," no matter where the worker was from </a:t>
            </a:r>
            <a:r>
              <a:rPr lang="en-US" sz="1400" dirty="0">
                <a:solidFill>
                  <a:schemeClr val="bg2">
                    <a:lumMod val="90000"/>
                  </a:schemeClr>
                </a:solidFill>
              </a:rPr>
              <a:t>(Edward Elgar Publishing, n.d.).</a:t>
            </a:r>
            <a:endParaRPr lang="en-US" dirty="0">
              <a:solidFill>
                <a:schemeClr val="bg2">
                  <a:lumMod val="9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10476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D4EFA-A829-D987-15D5-43E770C050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Critical Evaluation: EI vs. CQ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B87AA-6E86-AA8D-4A73-BD08E17C3F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b="1" dirty="0"/>
              <a:t>Comparing EI and CQ:</a:t>
            </a:r>
            <a:r>
              <a:rPr lang="en-US" dirty="0"/>
              <a:t> * </a:t>
            </a:r>
            <a:r>
              <a:rPr lang="en-US" i="1" dirty="0"/>
              <a:t>EI:</a:t>
            </a:r>
            <a:r>
              <a:rPr lang="en-US" dirty="0"/>
              <a:t> About feelings, self-control, and people skills (Goleman, 1998).</a:t>
            </a:r>
          </a:p>
          <a:p>
            <a:pPr lvl="1"/>
            <a:r>
              <a:rPr lang="en-US" i="1" dirty="0"/>
              <a:t>CQ:</a:t>
            </a:r>
            <a:r>
              <a:rPr lang="en-US" dirty="0"/>
              <a:t> About adapting those people skills for </a:t>
            </a:r>
            <a:r>
              <a:rPr lang="en-US" i="1" dirty="0"/>
              <a:t>different</a:t>
            </a:r>
            <a:r>
              <a:rPr lang="en-US" dirty="0"/>
              <a:t> cultures </a:t>
            </a:r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(Ang, 2022).</a:t>
            </a:r>
          </a:p>
          <a:p>
            <a:pPr lvl="0"/>
            <a:r>
              <a:rPr lang="en-US" b="1" dirty="0"/>
              <a:t>Can a leader succeed with only one?</a:t>
            </a:r>
            <a:endParaRPr lang="en-US" dirty="0"/>
          </a:p>
          <a:p>
            <a:pPr lvl="1"/>
            <a:r>
              <a:rPr lang="en-US" i="1" dirty="0"/>
              <a:t>High EI / Low CQ:</a:t>
            </a:r>
            <a:r>
              <a:rPr lang="en-US" dirty="0"/>
              <a:t> Good boss at home, but fails in other countries because they don't understand the local rules.</a:t>
            </a:r>
          </a:p>
          <a:p>
            <a:pPr lvl="1"/>
            <a:r>
              <a:rPr lang="en-US" i="1" dirty="0"/>
              <a:t>High CQ / Low EI:</a:t>
            </a:r>
            <a:r>
              <a:rPr lang="en-US" dirty="0"/>
              <a:t> Knows the cultural rules perfectly, but is fake or mean, so nobody trusts them.</a:t>
            </a:r>
          </a:p>
          <a:p>
            <a:pPr lvl="0"/>
            <a:r>
              <a:rPr lang="en-US" b="1" dirty="0"/>
              <a:t>Why we need both today:</a:t>
            </a:r>
            <a:endParaRPr lang="en-US" dirty="0"/>
          </a:p>
          <a:p>
            <a:pPr lvl="1"/>
            <a:r>
              <a:rPr lang="en-US" dirty="0"/>
              <a:t>Leaders need </a:t>
            </a:r>
            <a:r>
              <a:rPr lang="en-US" b="1" dirty="0"/>
              <a:t>EI</a:t>
            </a:r>
            <a:r>
              <a:rPr lang="en-US" dirty="0"/>
              <a:t> to connect as human beings and </a:t>
            </a:r>
            <a:r>
              <a:rPr lang="en-US" b="1" dirty="0"/>
              <a:t>CQ</a:t>
            </a:r>
            <a:r>
              <a:rPr lang="en-US" dirty="0"/>
              <a:t> to make sure that connection works across the whole world </a:t>
            </a:r>
            <a:r>
              <a:rPr lang="en-US" sz="1400" dirty="0">
                <a:solidFill>
                  <a:schemeClr val="bg2">
                    <a:lumMod val="75000"/>
                  </a:schemeClr>
                </a:solidFill>
              </a:rPr>
              <a:t>(Goleman, 1998; Ang, 2022).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05921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3E237-C4C7-872E-60E0-F34EE8B78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800986"/>
            <a:ext cx="8596668" cy="1320800"/>
          </a:xfrm>
        </p:spPr>
        <p:txBody>
          <a:bodyPr/>
          <a:lstStyle/>
          <a:p>
            <a:r>
              <a:rPr lang="en-US" b="1" dirty="0"/>
              <a:t>Conclusion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DD4396-288F-8532-478E-57023F517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649686"/>
            <a:ext cx="8596668" cy="3880773"/>
          </a:xfrm>
        </p:spPr>
        <p:txBody>
          <a:bodyPr/>
          <a:lstStyle/>
          <a:p>
            <a:r>
              <a:rPr lang="en-US" sz="3200" dirty="0"/>
              <a:t>Great leadership today needs two things. Goleman’s EI helps teams stay happy and motivated. Earley &amp; Ang’s CQ helps leaders adapt and succeed all over the world.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87906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FCB4E-2196-4CD1-6C82-E8012E8DF7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5E9CB9-CAEC-50CE-2471-3D1535C6E0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092" y="1446082"/>
            <a:ext cx="8596668" cy="5167368"/>
          </a:xfrm>
        </p:spPr>
        <p:txBody>
          <a:bodyPr>
            <a:normAutofit/>
          </a:bodyPr>
          <a:lstStyle/>
          <a:p>
            <a:pPr lvl="1"/>
            <a:r>
              <a:rPr lang="en-US" b="1" dirty="0"/>
              <a:t>Ang, S. (2022) </a:t>
            </a:r>
            <a:r>
              <a:rPr lang="en-US" dirty="0"/>
              <a:t>'A Journey toward Influential Scholarship: Cultural Intelligence', in </a:t>
            </a:r>
            <a:r>
              <a:rPr lang="en-US" i="1" dirty="0"/>
              <a:t>The Oxford Handbook of Cultural Intelligence</a:t>
            </a:r>
            <a:r>
              <a:rPr lang="en-US" dirty="0"/>
              <a:t>. Available at: https://</a:t>
            </a:r>
            <a:r>
              <a:rPr lang="en-US" dirty="0" err="1"/>
              <a:t>soonang.com</a:t>
            </a:r>
            <a:r>
              <a:rPr lang="en-US" dirty="0"/>
              <a:t>/wp-content/uploads/2022/01/Chapter-2-9780190070717-A-Journey-toward-Influential-Scholarship.pdf (Accessed: 15 March 2026). </a:t>
            </a:r>
            <a:r>
              <a:rPr lang="en-US" i="1" dirty="0"/>
              <a:t>(Open-access manuscript by the co-creator of the Earley &amp; Ang CQ model).</a:t>
            </a:r>
            <a:endParaRPr lang="en-US" dirty="0"/>
          </a:p>
          <a:p>
            <a:pPr lvl="1"/>
            <a:r>
              <a:rPr lang="en-US" b="1" dirty="0" err="1"/>
              <a:t>Extremera</a:t>
            </a:r>
            <a:r>
              <a:rPr lang="en-US" b="1" dirty="0"/>
              <a:t>, N. and Fernández-Berrocal, P. (2005) </a:t>
            </a:r>
            <a:r>
              <a:rPr lang="en-US" dirty="0"/>
              <a:t>'Emotional intelligence: A theoretical and empirical review of its first 15 years of history', </a:t>
            </a:r>
            <a:r>
              <a:rPr lang="en-US" i="1" dirty="0" err="1"/>
              <a:t>Psicothema</a:t>
            </a:r>
            <a:r>
              <a:rPr lang="en-US" dirty="0"/>
              <a:t>, 17(3), pp. 426-430. Available at: https://</a:t>
            </a:r>
            <a:r>
              <a:rPr lang="en-US" dirty="0" err="1"/>
              <a:t>www.psicothema.com</a:t>
            </a:r>
            <a:r>
              <a:rPr lang="en-US" dirty="0"/>
              <a:t>/pdf/3270.pdf (Accessed: 15 March 2026). </a:t>
            </a:r>
            <a:r>
              <a:rPr lang="en-US" i="1" dirty="0"/>
              <a:t>(Open-access academic review detailing Salovey &amp; Mayer's original 1990 EI theory).</a:t>
            </a:r>
            <a:endParaRPr lang="en-US" dirty="0"/>
          </a:p>
          <a:p>
            <a:pPr lvl="1"/>
            <a:r>
              <a:rPr lang="en-US" b="1" dirty="0"/>
              <a:t>Goleman, D. (1998) </a:t>
            </a:r>
            <a:r>
              <a:rPr lang="en-US" dirty="0"/>
              <a:t>'What makes a leader?', </a:t>
            </a:r>
            <a:r>
              <a:rPr lang="en-US" i="1" dirty="0"/>
              <a:t>Harvard Business Review</a:t>
            </a:r>
            <a:r>
              <a:rPr lang="en-US" dirty="0"/>
              <a:t>, 76(6), pp. 93–102. Free PDF available via Boston Children's Hospital at: https://</a:t>
            </a:r>
            <a:r>
              <a:rPr lang="en-US" dirty="0" err="1"/>
              <a:t>www.google.com</a:t>
            </a:r>
            <a:r>
              <a:rPr lang="en-US" dirty="0"/>
              <a:t>/</a:t>
            </a:r>
            <a:r>
              <a:rPr lang="en-US" dirty="0" err="1"/>
              <a:t>search?q</a:t>
            </a:r>
            <a:r>
              <a:rPr lang="en-US" dirty="0"/>
              <a:t>=https://</a:t>
            </a:r>
            <a:r>
              <a:rPr lang="en-US" dirty="0" err="1"/>
              <a:t>dme.childrenshospital.org</a:t>
            </a:r>
            <a:r>
              <a:rPr lang="en-US" dirty="0"/>
              <a:t>/wp-content/uploads/2019/06/What-makes-a-Leader-</a:t>
            </a:r>
            <a:r>
              <a:rPr lang="en-US" dirty="0" err="1"/>
              <a:t>HBR.pdf</a:t>
            </a:r>
            <a:r>
              <a:rPr lang="en-US" dirty="0"/>
              <a:t> (Accessed: 15 March 2026).</a:t>
            </a:r>
          </a:p>
          <a:p>
            <a:pPr lvl="1"/>
            <a:r>
              <a:rPr lang="en-US" b="1" dirty="0"/>
              <a:t>Edward Elgar Publishing (n.d.) </a:t>
            </a:r>
            <a:r>
              <a:rPr lang="en-US" i="1" dirty="0"/>
              <a:t>Case Study: Steve Jobs and authentic leadership</a:t>
            </a:r>
            <a:r>
              <a:rPr lang="en-US" dirty="0"/>
              <a:t>. Available at: https://</a:t>
            </a:r>
            <a:r>
              <a:rPr lang="en-US" dirty="0" err="1"/>
              <a:t>www.e-elgar.com</a:t>
            </a:r>
            <a:r>
              <a:rPr lang="en-US" dirty="0"/>
              <a:t>/assets/Ch12-Steve-Jobs-and-authentic-leadership.pdf (Accessed: 15 March 2026). </a:t>
            </a:r>
            <a:r>
              <a:rPr lang="en-US" i="1" dirty="0"/>
              <a:t>(Open-access academic case study replacing the paywalled Isaacson book).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33189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4E30C-8B03-A7F3-A07C-394700F0AA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7666" y="3203944"/>
            <a:ext cx="8596668" cy="1320800"/>
          </a:xfrm>
        </p:spPr>
        <p:txBody>
          <a:bodyPr/>
          <a:lstStyle/>
          <a:p>
            <a:pPr algn="ctr"/>
            <a:r>
              <a:rPr lang="en-US" dirty="0"/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205941046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23</TotalTime>
  <Words>1059</Words>
  <Application>Microsoft Macintosh PowerPoint</Application>
  <PresentationFormat>Widescreen</PresentationFormat>
  <Paragraphs>67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Trebuchet MS</vt:lpstr>
      <vt:lpstr>Wingdings 3</vt:lpstr>
      <vt:lpstr>Facet</vt:lpstr>
      <vt:lpstr>The Importance of Emotional &amp; Cultural Intelligence in Leadership </vt:lpstr>
      <vt:lpstr>Introduction</vt:lpstr>
      <vt:lpstr>Emotional Intelligence (EI) in Leadership </vt:lpstr>
      <vt:lpstr>Evaluating EI &amp; Business Examples (Steve Jobs) </vt:lpstr>
      <vt:lpstr>Evaluating EI &amp; Business Examples (Steve Jobs) </vt:lpstr>
      <vt:lpstr>Cultural Intelligence (CQ) in Leadership </vt:lpstr>
      <vt:lpstr>Business Examples of CQ (Steve Jobs &amp; Apple) </vt:lpstr>
      <vt:lpstr>Critical Evaluation: EI vs. CQ </vt:lpstr>
      <vt:lpstr>Conclusion </vt:lpstr>
      <vt:lpstr>References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Istvan Tarjani (2317622)</dc:creator>
  <cp:lastModifiedBy>Istvan Tarjani (2317622)</cp:lastModifiedBy>
  <cp:revision>5</cp:revision>
  <dcterms:created xsi:type="dcterms:W3CDTF">2026-03-15T10:21:37Z</dcterms:created>
  <dcterms:modified xsi:type="dcterms:W3CDTF">2026-03-26T16:19:26Z</dcterms:modified>
</cp:coreProperties>
</file>