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6" r:id="rId5"/>
    <p:sldId id="257" r:id="rId6"/>
    <p:sldId id="258" r:id="rId7"/>
    <p:sldId id="259" r:id="rId8"/>
    <p:sldId id="260" r:id="rId9"/>
    <p:sldId id="261" r:id="rId10"/>
    <p:sldId id="262" r:id="rId11"/>
    <p:sldId id="263" r:id="rId12"/>
    <p:sldId id="264" r:id="rId13"/>
    <p:sldId id="26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08/07/2020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406D2D-C997-4D66-B10A-E15ACA684A5B}" type="datetimeFigureOut">
              <a:rPr lang="en-GB" smtClean="0"/>
              <a:t>08/07/2020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BFC6FE-06A2-4E8E-B764-AF8E2A1CF60A}" type="slidenum">
              <a:rPr lang="en-GB" smtClean="0"/>
              <a:t>‹#›</a:t>
            </a:fld>
            <a:endParaRPr lang="en-GB"/>
          </a:p>
        </p:txBody>
      </p:sp>
    </p:spTree>
    <p:extLst>
      <p:ext uri="{BB962C8B-B14F-4D97-AF65-F5344CB8AC3E}">
        <p14:creationId xmlns:p14="http://schemas.microsoft.com/office/powerpoint/2010/main" val="876412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altLang="en-US" sz="1200" b="1"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09BFC6FE-06A2-4E8E-B764-AF8E2A1CF60A}" type="slidenum">
              <a:rPr lang="en-GB" smtClean="0"/>
              <a:t>6</a:t>
            </a:fld>
            <a:endParaRPr lang="en-GB"/>
          </a:p>
        </p:txBody>
      </p:sp>
    </p:spTree>
    <p:extLst>
      <p:ext uri="{BB962C8B-B14F-4D97-AF65-F5344CB8AC3E}">
        <p14:creationId xmlns:p14="http://schemas.microsoft.com/office/powerpoint/2010/main" val="926824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08/07/2020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08/07/2020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08/07/2020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08/07/2020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08/07/2020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08/07/2020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Communication"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i="1" dirty="0">
                <a:solidFill>
                  <a:schemeClr val="bg1"/>
                </a:solidFill>
              </a:rPr>
              <a:t>Communication and Culture</a:t>
            </a: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ltLang="en-US" sz="3200" b="1" kern="0" dirty="0">
                <a:solidFill>
                  <a:srgbClr val="000000"/>
                </a:solidFill>
                <a:latin typeface="Arial"/>
                <a:ea typeface="ＭＳ Ｐゴシック" panose="020B0600070205080204" pitchFamily="34" charset="-128"/>
              </a:rPr>
              <a:t>Outline of this Session</a:t>
            </a:r>
            <a:endParaRPr lang="en-GB" dirty="0"/>
          </a:p>
        </p:txBody>
      </p:sp>
      <p:sp>
        <p:nvSpPr>
          <p:cNvPr id="3" name="Content Placeholder 2"/>
          <p:cNvSpPr>
            <a:spLocks noGrp="1"/>
          </p:cNvSpPr>
          <p:nvPr>
            <p:ph idx="1"/>
          </p:nvPr>
        </p:nvSpPr>
        <p:spPr>
          <a:xfrm>
            <a:off x="796752" y="1988840"/>
            <a:ext cx="7550496" cy="2952328"/>
          </a:xfrm>
        </p:spPr>
        <p:txBody>
          <a:bodyPr>
            <a:normAutofit lnSpcReduction="10000"/>
          </a:bodyPr>
          <a:lstStyle/>
          <a:p>
            <a:pPr marL="0" indent="0">
              <a:buNone/>
            </a:pPr>
            <a:r>
              <a:rPr lang="en-US" dirty="0"/>
              <a:t>To investigate the impact of communication on performance within the work place</a:t>
            </a:r>
          </a:p>
          <a:p>
            <a:pPr marL="0" indent="0">
              <a:buNone/>
            </a:pPr>
            <a:r>
              <a:rPr lang="en-US" dirty="0"/>
              <a:t>To consider alternative methods of communication to support teams and individuals achieve </a:t>
            </a:r>
            <a:r>
              <a:rPr lang="en-US"/>
              <a:t>goals effectively</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Process and Distinguishing</a:t>
            </a:r>
          </a:p>
        </p:txBody>
      </p:sp>
      <p:sp>
        <p:nvSpPr>
          <p:cNvPr id="3" name="Content Placeholder 2"/>
          <p:cNvSpPr>
            <a:spLocks noGrp="1"/>
          </p:cNvSpPr>
          <p:nvPr>
            <p:ph idx="1"/>
          </p:nvPr>
        </p:nvSpPr>
        <p:spPr/>
        <p:txBody>
          <a:bodyPr/>
          <a:lstStyle/>
          <a:p>
            <a:pPr marL="304800" lvl="0" indent="-304800" eaLnBrk="0" fontAlgn="base" hangingPunct="0">
              <a:spcAft>
                <a:spcPct val="0"/>
              </a:spcAft>
              <a:buFontTx/>
              <a:buChar char="•"/>
            </a:pPr>
            <a:r>
              <a:rPr lang="en-GB" altLang="en-US" sz="3000" b="1" kern="0" dirty="0">
                <a:solidFill>
                  <a:srgbClr val="000000"/>
                </a:solidFill>
                <a:latin typeface="Arial"/>
                <a:ea typeface="ＭＳ Ｐゴシック" panose="020B0600070205080204" pitchFamily="34" charset="-128"/>
              </a:rPr>
              <a:t>Communication</a:t>
            </a:r>
            <a:r>
              <a:rPr lang="en-GB" altLang="en-US" sz="3000" kern="0" dirty="0">
                <a:solidFill>
                  <a:srgbClr val="000000"/>
                </a:solidFill>
                <a:latin typeface="Arial"/>
                <a:ea typeface="ＭＳ Ｐゴシック" panose="020B0600070205080204" pitchFamily="34" charset="-128"/>
              </a:rPr>
              <a:t> is a process by which two individuals try to exchange a set of ideas, feelings, symbols and meanings. </a:t>
            </a:r>
          </a:p>
          <a:p>
            <a:pPr marL="304800" lvl="0" indent="-304800" eaLnBrk="0" fontAlgn="base" hangingPunct="0">
              <a:spcAft>
                <a:spcPct val="0"/>
              </a:spcAft>
              <a:buFontTx/>
              <a:buChar char="•"/>
            </a:pPr>
            <a:r>
              <a:rPr lang="en-GB" altLang="en-US" sz="3000" b="1" kern="0" dirty="0">
                <a:solidFill>
                  <a:srgbClr val="000000"/>
                </a:solidFill>
                <a:latin typeface="Arial"/>
                <a:ea typeface="ＭＳ Ｐゴシック" panose="020B0600070205080204" pitchFamily="34" charset="-128"/>
              </a:rPr>
              <a:t>Culture</a:t>
            </a:r>
            <a:r>
              <a:rPr lang="en-GB" altLang="en-US" sz="3000" kern="0" dirty="0">
                <a:solidFill>
                  <a:srgbClr val="000000"/>
                </a:solidFill>
                <a:latin typeface="Arial"/>
                <a:ea typeface="ＭＳ Ｐゴシック" panose="020B0600070205080204" pitchFamily="34" charset="-128"/>
              </a:rPr>
              <a:t> is that which distinguishes               one group from another. </a:t>
            </a:r>
          </a:p>
          <a:p>
            <a:endParaRPr lang="en-GB" dirty="0"/>
          </a:p>
        </p:txBody>
      </p:sp>
      <p:pic>
        <p:nvPicPr>
          <p:cNvPr id="5" name="Picture 4" descr="A picture containing drawing, computer&#10;&#10;Description automatically generated">
            <a:extLst>
              <a:ext uri="{FF2B5EF4-FFF2-40B4-BE49-F238E27FC236}">
                <a16:creationId xmlns:a16="http://schemas.microsoft.com/office/drawing/2014/main" id="{F1158A27-295E-4BD0-977A-616B78385A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9800" y="3558717"/>
            <a:ext cx="2667000" cy="2295525"/>
          </a:xfrm>
          <a:prstGeom prst="rect">
            <a:avLst/>
          </a:prstGeom>
        </p:spPr>
      </p:pic>
      <p:sp>
        <p:nvSpPr>
          <p:cNvPr id="6" name="TextBox 5">
            <a:extLst>
              <a:ext uri="{FF2B5EF4-FFF2-40B4-BE49-F238E27FC236}">
                <a16:creationId xmlns:a16="http://schemas.microsoft.com/office/drawing/2014/main" id="{A079D55E-4BF3-4B97-8170-A4E8ACC0CAB7}"/>
              </a:ext>
            </a:extLst>
          </p:cNvPr>
          <p:cNvSpPr txBox="1"/>
          <p:nvPr/>
        </p:nvSpPr>
        <p:spPr>
          <a:xfrm>
            <a:off x="6372200" y="6501995"/>
            <a:ext cx="2667000" cy="369332"/>
          </a:xfrm>
          <a:prstGeom prst="rect">
            <a:avLst/>
          </a:prstGeom>
          <a:noFill/>
        </p:spPr>
        <p:txBody>
          <a:bodyPr wrap="square" rtlCol="0">
            <a:spAutoFit/>
          </a:bodyPr>
          <a:lstStyle/>
          <a:p>
            <a:r>
              <a:rPr lang="en-GB" sz="900">
                <a:hlinkClick r:id="rId3" tooltip="https://en.wikipedia.org/wiki/Communication"/>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8EC7F-34CE-428B-A44D-C00093999365}"/>
              </a:ext>
            </a:extLst>
          </p:cNvPr>
          <p:cNvSpPr>
            <a:spLocks noGrp="1"/>
          </p:cNvSpPr>
          <p:nvPr>
            <p:ph type="title"/>
          </p:nvPr>
        </p:nvSpPr>
        <p:spPr/>
        <p:txBody>
          <a:bodyPr/>
          <a:lstStyle/>
          <a:p>
            <a:r>
              <a:rPr lang="en-GB" b="1" dirty="0"/>
              <a:t>Communication Model</a:t>
            </a:r>
          </a:p>
        </p:txBody>
      </p:sp>
      <p:pic>
        <p:nvPicPr>
          <p:cNvPr id="4" name="Content Placeholder 3">
            <a:extLst>
              <a:ext uri="{FF2B5EF4-FFF2-40B4-BE49-F238E27FC236}">
                <a16:creationId xmlns:a16="http://schemas.microsoft.com/office/drawing/2014/main" id="{18A93321-E346-472E-A4AD-F92FC174FE20}"/>
              </a:ext>
            </a:extLst>
          </p:cNvPr>
          <p:cNvPicPr>
            <a:picLocks noGrp="1" noChangeAspect="1"/>
          </p:cNvPicPr>
          <p:nvPr>
            <p:ph idx="1"/>
          </p:nvPr>
        </p:nvPicPr>
        <p:blipFill>
          <a:blip r:embed="rId2"/>
          <a:stretch>
            <a:fillRect/>
          </a:stretch>
        </p:blipFill>
        <p:spPr>
          <a:xfrm>
            <a:off x="658029" y="1741616"/>
            <a:ext cx="7827942" cy="3633531"/>
          </a:xfrm>
          <a:prstGeom prst="rect">
            <a:avLst/>
          </a:prstGeom>
        </p:spPr>
      </p:pic>
    </p:spTree>
    <p:extLst>
      <p:ext uri="{BB962C8B-B14F-4D97-AF65-F5344CB8AC3E}">
        <p14:creationId xmlns:p14="http://schemas.microsoft.com/office/powerpoint/2010/main" val="2321893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0DC92-2161-4F85-AAD9-4AD8C4CDDE48}"/>
              </a:ext>
            </a:extLst>
          </p:cNvPr>
          <p:cNvSpPr>
            <a:spLocks noGrp="1"/>
          </p:cNvSpPr>
          <p:nvPr>
            <p:ph type="title"/>
          </p:nvPr>
        </p:nvSpPr>
        <p:spPr/>
        <p:txBody>
          <a:bodyPr/>
          <a:lstStyle/>
          <a:p>
            <a:r>
              <a:rPr lang="en-GB" b="1" dirty="0"/>
              <a:t>Elements of Communication</a:t>
            </a:r>
          </a:p>
        </p:txBody>
      </p:sp>
      <p:sp>
        <p:nvSpPr>
          <p:cNvPr id="3" name="Content Placeholder 2">
            <a:extLst>
              <a:ext uri="{FF2B5EF4-FFF2-40B4-BE49-F238E27FC236}">
                <a16:creationId xmlns:a16="http://schemas.microsoft.com/office/drawing/2014/main" id="{C87BB785-970C-48A5-9706-27504360A4E0}"/>
              </a:ext>
            </a:extLst>
          </p:cNvPr>
          <p:cNvSpPr>
            <a:spLocks noGrp="1"/>
          </p:cNvSpPr>
          <p:nvPr>
            <p:ph idx="1"/>
          </p:nvPr>
        </p:nvSpPr>
        <p:spPr/>
        <p:txBody>
          <a:bodyPr>
            <a:normAutofit fontScale="92500" lnSpcReduction="10000"/>
          </a:bodyPr>
          <a:lstStyle/>
          <a:p>
            <a:pPr marL="0" lvl="0" indent="0" fontAlgn="base">
              <a:spcAft>
                <a:spcPct val="0"/>
              </a:spcAft>
              <a:buNone/>
            </a:pPr>
            <a:r>
              <a:rPr lang="en-GB" altLang="en-US" sz="2800" b="1" kern="0" dirty="0">
                <a:solidFill>
                  <a:srgbClr val="000000"/>
                </a:solidFill>
                <a:latin typeface="Arial"/>
                <a:ea typeface="ＭＳ Ｐゴシック" panose="020B0600070205080204" pitchFamily="34" charset="-128"/>
              </a:rPr>
              <a:t>When addresser and addressee communicate, they use the references:</a:t>
            </a:r>
          </a:p>
          <a:p>
            <a:pPr marL="598488" lvl="2" indent="-317500" fontAlgn="base">
              <a:spcAft>
                <a:spcPct val="0"/>
              </a:spcAft>
              <a:buFont typeface="Arial" panose="020B0604020202020204" pitchFamily="34" charset="0"/>
              <a:buChar char="–"/>
            </a:pPr>
            <a:r>
              <a:rPr lang="en-GB" altLang="en-US" kern="0" dirty="0">
                <a:solidFill>
                  <a:srgbClr val="000000"/>
                </a:solidFill>
                <a:latin typeface="Arial"/>
                <a:ea typeface="ＭＳ Ｐゴシック" panose="020B0600070205080204" pitchFamily="34" charset="-128"/>
              </a:rPr>
              <a:t>Their knowledge of the subject under discussion</a:t>
            </a:r>
          </a:p>
          <a:p>
            <a:pPr marL="598488" lvl="2" indent="-317500" fontAlgn="base">
              <a:spcAft>
                <a:spcPct val="0"/>
              </a:spcAft>
              <a:buFont typeface="Arial" panose="020B0604020202020204" pitchFamily="34" charset="0"/>
              <a:buChar char="–"/>
            </a:pPr>
            <a:r>
              <a:rPr lang="en-US" altLang="en-US" kern="0" dirty="0">
                <a:solidFill>
                  <a:srgbClr val="000000"/>
                </a:solidFill>
                <a:latin typeface="Arial"/>
                <a:ea typeface="ＭＳ Ｐゴシック" panose="020B0600070205080204" pitchFamily="34" charset="-128"/>
              </a:rPr>
              <a:t>Their experience </a:t>
            </a:r>
            <a:r>
              <a:rPr lang="en-GB" altLang="en-US" kern="0" dirty="0">
                <a:solidFill>
                  <a:srgbClr val="000000"/>
                </a:solidFill>
                <a:latin typeface="Arial"/>
                <a:ea typeface="ＭＳ Ｐゴシック" panose="020B0600070205080204" pitchFamily="34" charset="-128"/>
              </a:rPr>
              <a:t>in professional or individual terms </a:t>
            </a:r>
          </a:p>
          <a:p>
            <a:pPr marL="598488" lvl="2" indent="-317500" fontAlgn="base">
              <a:spcAft>
                <a:spcPct val="0"/>
              </a:spcAft>
              <a:buFont typeface="Arial" panose="020B0604020202020204" pitchFamily="34" charset="0"/>
              <a:buChar char="–"/>
            </a:pPr>
            <a:r>
              <a:rPr lang="en-US" altLang="en-US" kern="0" dirty="0">
                <a:solidFill>
                  <a:srgbClr val="000000"/>
                </a:solidFill>
                <a:latin typeface="Arial"/>
                <a:ea typeface="ＭＳ Ｐゴシック" panose="020B0600070205080204" pitchFamily="34" charset="-128"/>
              </a:rPr>
              <a:t>Their </a:t>
            </a:r>
            <a:r>
              <a:rPr lang="en-GB" altLang="en-US" kern="0" dirty="0">
                <a:solidFill>
                  <a:srgbClr val="000000"/>
                </a:solidFill>
                <a:latin typeface="Arial"/>
                <a:ea typeface="ＭＳ Ｐゴシック" panose="020B0600070205080204" pitchFamily="34" charset="-128"/>
              </a:rPr>
              <a:t>norms of the society in which they liv</a:t>
            </a:r>
            <a:r>
              <a:rPr lang="en-US" altLang="en-US" kern="0" dirty="0">
                <a:solidFill>
                  <a:srgbClr val="000000"/>
                </a:solidFill>
                <a:latin typeface="Arial"/>
                <a:ea typeface="ＭＳ Ｐゴシック" panose="020B0600070205080204" pitchFamily="34" charset="-128"/>
              </a:rPr>
              <a:t>e and values</a:t>
            </a:r>
          </a:p>
          <a:p>
            <a:pPr marL="598488" lvl="2" indent="-317500" fontAlgn="base">
              <a:spcAft>
                <a:spcPct val="0"/>
              </a:spcAft>
              <a:buFont typeface="Arial" panose="020B0604020202020204" pitchFamily="34" charset="0"/>
              <a:buChar char="–"/>
            </a:pPr>
            <a:r>
              <a:rPr lang="en-GB" altLang="en-US" kern="0" dirty="0">
                <a:solidFill>
                  <a:srgbClr val="000000"/>
                </a:solidFill>
                <a:latin typeface="Arial"/>
                <a:ea typeface="ＭＳ Ｐゴシック" panose="020B0600070205080204" pitchFamily="34" charset="-128"/>
              </a:rPr>
              <a:t>New management skills needed in area of communication.</a:t>
            </a:r>
          </a:p>
          <a:p>
            <a:pPr marL="598488" lvl="2" indent="-317500" fontAlgn="base">
              <a:spcAft>
                <a:spcPct val="0"/>
              </a:spcAft>
              <a:buFont typeface="Arial" panose="020B0604020202020204" pitchFamily="34" charset="0"/>
              <a:buChar char="–"/>
            </a:pPr>
            <a:r>
              <a:rPr lang="en-GB" altLang="en-US" kern="0" dirty="0">
                <a:solidFill>
                  <a:srgbClr val="000000"/>
                </a:solidFill>
                <a:latin typeface="Arial"/>
                <a:ea typeface="ＭＳ Ｐゴシック" panose="020B0600070205080204" pitchFamily="34" charset="-128"/>
              </a:rPr>
              <a:t>The different components that affect the process </a:t>
            </a:r>
            <a:br>
              <a:rPr lang="en-GB" altLang="en-US" kern="0" dirty="0">
                <a:solidFill>
                  <a:srgbClr val="000000"/>
                </a:solidFill>
                <a:latin typeface="Arial"/>
                <a:ea typeface="ＭＳ Ｐゴシック" panose="020B0600070205080204" pitchFamily="34" charset="-128"/>
              </a:rPr>
            </a:br>
            <a:r>
              <a:rPr lang="en-GB" altLang="en-US" kern="0" dirty="0">
                <a:solidFill>
                  <a:srgbClr val="000000"/>
                </a:solidFill>
                <a:latin typeface="Arial"/>
                <a:ea typeface="ＭＳ Ｐゴシック" panose="020B0600070205080204" pitchFamily="34" charset="-128"/>
              </a:rPr>
              <a:t>of communication. </a:t>
            </a:r>
          </a:p>
          <a:p>
            <a:pPr marL="598488" lvl="2" indent="-317500" fontAlgn="base">
              <a:spcAft>
                <a:spcPct val="0"/>
              </a:spcAft>
              <a:buFont typeface="Arial" panose="020B0604020202020204" pitchFamily="34" charset="0"/>
              <a:buChar char="–"/>
            </a:pPr>
            <a:r>
              <a:rPr lang="en-GB" altLang="en-US" kern="0" dirty="0">
                <a:solidFill>
                  <a:srgbClr val="000000"/>
                </a:solidFill>
                <a:latin typeface="Arial"/>
                <a:ea typeface="ＭＳ Ｐゴシック" panose="020B0600070205080204" pitchFamily="34" charset="-128"/>
              </a:rPr>
              <a:t>The role of communication in business practices are considered.</a:t>
            </a:r>
          </a:p>
          <a:p>
            <a:endParaRPr lang="en-GB" dirty="0"/>
          </a:p>
        </p:txBody>
      </p:sp>
    </p:spTree>
    <p:extLst>
      <p:ext uri="{BB962C8B-B14F-4D97-AF65-F5344CB8AC3E}">
        <p14:creationId xmlns:p14="http://schemas.microsoft.com/office/powerpoint/2010/main" val="2955259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3ACB-98FF-4FD8-81A7-BD79CDE1019B}"/>
              </a:ext>
            </a:extLst>
          </p:cNvPr>
          <p:cNvSpPr>
            <a:spLocks noGrp="1"/>
          </p:cNvSpPr>
          <p:nvPr>
            <p:ph type="title"/>
          </p:nvPr>
        </p:nvSpPr>
        <p:spPr/>
        <p:txBody>
          <a:bodyPr>
            <a:normAutofit/>
          </a:bodyPr>
          <a:lstStyle/>
          <a:p>
            <a:r>
              <a:rPr lang="en-GB" sz="3600" b="1" dirty="0"/>
              <a:t>Channels of Business Communication</a:t>
            </a:r>
          </a:p>
        </p:txBody>
      </p:sp>
      <p:sp>
        <p:nvSpPr>
          <p:cNvPr id="3" name="Content Placeholder 2">
            <a:extLst>
              <a:ext uri="{FF2B5EF4-FFF2-40B4-BE49-F238E27FC236}">
                <a16:creationId xmlns:a16="http://schemas.microsoft.com/office/drawing/2014/main" id="{E1F82722-6239-43C5-B108-11E4011C67F6}"/>
              </a:ext>
            </a:extLst>
          </p:cNvPr>
          <p:cNvSpPr>
            <a:spLocks noGrp="1"/>
          </p:cNvSpPr>
          <p:nvPr>
            <p:ph sz="half" idx="1"/>
          </p:nvPr>
        </p:nvSpPr>
        <p:spPr>
          <a:xfrm>
            <a:off x="457200" y="1600201"/>
            <a:ext cx="2386608" cy="3989040"/>
          </a:xfrm>
        </p:spPr>
        <p:txBody>
          <a:bodyPr/>
          <a:lstStyle/>
          <a:p>
            <a:r>
              <a:rPr lang="en-GB" altLang="en-US" sz="1600" b="1" i="1" dirty="0">
                <a:solidFill>
                  <a:srgbClr val="000000"/>
                </a:solidFill>
                <a:latin typeface="Arial" panose="020B0604020202020204" pitchFamily="34" charset="0"/>
                <a:ea typeface="Times New Roman" panose="02020603050405020304" pitchFamily="18" charset="0"/>
              </a:rPr>
              <a:t>Modes</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Oral</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Written</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Formal</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Informal</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Verbal</a:t>
            </a:r>
          </a:p>
          <a:p>
            <a:endParaRPr lang="en-GB" sz="1200" b="1" i="1" dirty="0">
              <a:solidFill>
                <a:srgbClr val="000000"/>
              </a:solidFill>
              <a:latin typeface="Arial" panose="020B0604020202020204" pitchFamily="34" charset="0"/>
            </a:endParaRPr>
          </a:p>
          <a:p>
            <a:r>
              <a:rPr lang="en-GB" sz="1200" b="1" i="1" dirty="0">
                <a:solidFill>
                  <a:srgbClr val="000000"/>
                </a:solidFill>
                <a:latin typeface="Arial" panose="020B0604020202020204" pitchFamily="34" charset="0"/>
              </a:rPr>
              <a:t>Non-Verbal</a:t>
            </a:r>
            <a:endParaRPr lang="en-GB" dirty="0"/>
          </a:p>
        </p:txBody>
      </p:sp>
      <p:sp>
        <p:nvSpPr>
          <p:cNvPr id="6" name="Content Placeholder 5">
            <a:extLst>
              <a:ext uri="{FF2B5EF4-FFF2-40B4-BE49-F238E27FC236}">
                <a16:creationId xmlns:a16="http://schemas.microsoft.com/office/drawing/2014/main" id="{8822AF52-6686-417C-86E5-9591F8F2EA83}"/>
              </a:ext>
            </a:extLst>
          </p:cNvPr>
          <p:cNvSpPr>
            <a:spLocks noGrp="1"/>
          </p:cNvSpPr>
          <p:nvPr>
            <p:ph sz="half" idx="2"/>
          </p:nvPr>
        </p:nvSpPr>
        <p:spPr>
          <a:xfrm>
            <a:off x="3059832" y="1600201"/>
            <a:ext cx="5626968" cy="3989040"/>
          </a:xfrm>
        </p:spPr>
        <p:txBody>
          <a:bodyPr>
            <a:normAutofit/>
          </a:bodyPr>
          <a:lstStyle/>
          <a:p>
            <a:r>
              <a:rPr lang="en-GB" sz="1800" b="1" i="1" dirty="0"/>
              <a:t>Examples …. To fill in</a:t>
            </a:r>
            <a:r>
              <a:rPr lang="en-GB" sz="1800" b="1" i="1"/>
              <a:t>, individually </a:t>
            </a:r>
            <a:endParaRPr lang="en-GB" sz="1800" b="1" i="1" dirty="0"/>
          </a:p>
        </p:txBody>
      </p:sp>
    </p:spTree>
    <p:extLst>
      <p:ext uri="{BB962C8B-B14F-4D97-AF65-F5344CB8AC3E}">
        <p14:creationId xmlns:p14="http://schemas.microsoft.com/office/powerpoint/2010/main" val="533397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6D819-10BC-4C88-A78F-4D4AF6718AF3}"/>
              </a:ext>
            </a:extLst>
          </p:cNvPr>
          <p:cNvSpPr>
            <a:spLocks noGrp="1"/>
          </p:cNvSpPr>
          <p:nvPr>
            <p:ph type="title"/>
          </p:nvPr>
        </p:nvSpPr>
        <p:spPr/>
        <p:txBody>
          <a:bodyPr/>
          <a:lstStyle/>
          <a:p>
            <a:r>
              <a:rPr lang="en-GB" altLang="en-US" sz="3200" b="1" kern="0" dirty="0">
                <a:solidFill>
                  <a:srgbClr val="000000"/>
                </a:solidFill>
                <a:latin typeface="Arial"/>
                <a:ea typeface="ＭＳ Ｐゴシック" panose="020B0600070205080204" pitchFamily="34" charset="-128"/>
              </a:rPr>
              <a:t>Culture and choice of communication mode - </a:t>
            </a:r>
            <a:r>
              <a:rPr lang="en-GB" altLang="en-US" sz="3000" b="1" dirty="0">
                <a:solidFill>
                  <a:srgbClr val="000000"/>
                </a:solidFill>
                <a:latin typeface="Arial" panose="020B0604020202020204" pitchFamily="34" charset="0"/>
                <a:ea typeface="ＭＳ Ｐゴシック" panose="020B0600070205080204" pitchFamily="34" charset="-128"/>
                <a:cs typeface="+mn-cs"/>
              </a:rPr>
              <a:t>Individualist versus collectivist </a:t>
            </a:r>
            <a:endParaRPr lang="en-GB" dirty="0"/>
          </a:p>
        </p:txBody>
      </p:sp>
      <p:sp>
        <p:nvSpPr>
          <p:cNvPr id="3" name="Content Placeholder 2">
            <a:extLst>
              <a:ext uri="{FF2B5EF4-FFF2-40B4-BE49-F238E27FC236}">
                <a16:creationId xmlns:a16="http://schemas.microsoft.com/office/drawing/2014/main" id="{746A42BA-8452-4964-AFAD-6B5ADC480A92}"/>
              </a:ext>
            </a:extLst>
          </p:cNvPr>
          <p:cNvSpPr>
            <a:spLocks noGrp="1"/>
          </p:cNvSpPr>
          <p:nvPr>
            <p:ph sz="half" idx="1"/>
          </p:nvPr>
        </p:nvSpPr>
        <p:spPr/>
        <p:txBody>
          <a:bodyPr>
            <a:normAutofit lnSpcReduction="10000"/>
          </a:bodyPr>
          <a:lstStyle/>
          <a:p>
            <a:pPr marL="298450" indent="-298450"/>
            <a:r>
              <a:rPr lang="en-GB" altLang="en-US" dirty="0"/>
              <a:t>‘Individualist’ business </a:t>
            </a:r>
            <a:r>
              <a:rPr lang="en-GB" altLang="en-US" b="1" dirty="0"/>
              <a:t>A</a:t>
            </a:r>
            <a:r>
              <a:rPr lang="en-GB" altLang="en-US" dirty="0"/>
              <a:t> approaches ‘collectivist’ business </a:t>
            </a:r>
            <a:r>
              <a:rPr lang="en-GB" altLang="en-US" b="1" dirty="0"/>
              <a:t>B</a:t>
            </a:r>
            <a:r>
              <a:rPr lang="en-GB" altLang="en-US" dirty="0"/>
              <a:t> with direct, detailed proposal</a:t>
            </a:r>
          </a:p>
          <a:p>
            <a:pPr marL="298450" indent="-298450"/>
            <a:r>
              <a:rPr lang="en-GB" altLang="en-US" dirty="0"/>
              <a:t>For business </a:t>
            </a:r>
            <a:r>
              <a:rPr lang="en-GB" altLang="en-US" b="1" dirty="0"/>
              <a:t>A</a:t>
            </a:r>
            <a:r>
              <a:rPr lang="en-GB" altLang="en-US" dirty="0"/>
              <a:t>, speed and efficiency are key factors in communication</a:t>
            </a:r>
          </a:p>
          <a:p>
            <a:endParaRPr lang="en-GB" dirty="0"/>
          </a:p>
        </p:txBody>
      </p:sp>
      <p:sp>
        <p:nvSpPr>
          <p:cNvPr id="4" name="Content Placeholder 3">
            <a:extLst>
              <a:ext uri="{FF2B5EF4-FFF2-40B4-BE49-F238E27FC236}">
                <a16:creationId xmlns:a16="http://schemas.microsoft.com/office/drawing/2014/main" id="{ED18F45D-1C16-41A4-9350-860F4056D757}"/>
              </a:ext>
            </a:extLst>
          </p:cNvPr>
          <p:cNvSpPr>
            <a:spLocks noGrp="1"/>
          </p:cNvSpPr>
          <p:nvPr>
            <p:ph sz="half" idx="2"/>
          </p:nvPr>
        </p:nvSpPr>
        <p:spPr/>
        <p:txBody>
          <a:bodyPr>
            <a:normAutofit lnSpcReduction="10000"/>
          </a:bodyPr>
          <a:lstStyle/>
          <a:p>
            <a:pPr marL="298450" lvl="0" indent="-298450" fontAlgn="base">
              <a:spcAft>
                <a:spcPct val="0"/>
              </a:spcAft>
              <a:buFontTx/>
              <a:buChar char="•"/>
              <a:tabLst>
                <a:tab pos="430213" algn="l"/>
              </a:tabLst>
            </a:pP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decides not to respond directly in writing</a:t>
            </a:r>
          </a:p>
          <a:p>
            <a:pPr marL="298450" lvl="0" indent="-298450" fontAlgn="base">
              <a:spcAft>
                <a:spcPct val="0"/>
              </a:spcAft>
              <a:buFontTx/>
              <a:buChar char="•"/>
              <a:tabLst>
                <a:tab pos="430213" algn="l"/>
              </a:tabLst>
            </a:pP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requests a face-to-face meeting instead to establish a good relationship before going into detail</a:t>
            </a:r>
            <a:endParaRPr lang="en-GB" altLang="en-US" sz="2600" kern="0" dirty="0">
              <a:solidFill>
                <a:srgbClr val="000000"/>
              </a:solidFill>
              <a:latin typeface="Arial"/>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529609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FE787-2715-4410-B661-304B7DC011CA}"/>
              </a:ext>
            </a:extLst>
          </p:cNvPr>
          <p:cNvSpPr>
            <a:spLocks noGrp="1"/>
          </p:cNvSpPr>
          <p:nvPr>
            <p:ph type="title"/>
          </p:nvPr>
        </p:nvSpPr>
        <p:spPr/>
        <p:txBody>
          <a:bodyPr>
            <a:normAutofit/>
          </a:bodyPr>
          <a:lstStyle/>
          <a:p>
            <a:r>
              <a:rPr lang="en-GB" altLang="en-US" sz="2800" b="1" kern="0" dirty="0">
                <a:solidFill>
                  <a:srgbClr val="000000"/>
                </a:solidFill>
                <a:latin typeface="Arial"/>
                <a:ea typeface="ＭＳ Ｐゴシック" panose="020B0600070205080204" pitchFamily="34" charset="-128"/>
              </a:rPr>
              <a:t>Culture and choice of communication mode - </a:t>
            </a:r>
            <a:r>
              <a:rPr lang="en-GB" altLang="en-US" sz="2800" b="1" dirty="0">
                <a:solidFill>
                  <a:srgbClr val="000000"/>
                </a:solidFill>
                <a:latin typeface="Arial" panose="020B0604020202020204" pitchFamily="34" charset="0"/>
                <a:ea typeface="ＭＳ Ｐゴシック" panose="020B0600070205080204" pitchFamily="34" charset="-128"/>
              </a:rPr>
              <a:t>Individualist versus collectivist (cont’d) </a:t>
            </a:r>
            <a:endParaRPr lang="en-GB" sz="2800" dirty="0"/>
          </a:p>
        </p:txBody>
      </p:sp>
      <p:sp>
        <p:nvSpPr>
          <p:cNvPr id="3" name="Content Placeholder 2">
            <a:extLst>
              <a:ext uri="{FF2B5EF4-FFF2-40B4-BE49-F238E27FC236}">
                <a16:creationId xmlns:a16="http://schemas.microsoft.com/office/drawing/2014/main" id="{5F48A31F-D485-4626-9E5A-C70BE25174E7}"/>
              </a:ext>
            </a:extLst>
          </p:cNvPr>
          <p:cNvSpPr>
            <a:spLocks noGrp="1"/>
          </p:cNvSpPr>
          <p:nvPr>
            <p:ph sz="half" idx="1"/>
          </p:nvPr>
        </p:nvSpPr>
        <p:spPr/>
        <p:txBody>
          <a:bodyPr>
            <a:normAutofit lnSpcReduction="10000"/>
          </a:bodyPr>
          <a:lstStyle/>
          <a:p>
            <a:pPr marL="290513" lvl="0" indent="-290513" fontAlgn="base">
              <a:lnSpc>
                <a:spcPct val="90000"/>
              </a:lnSpc>
              <a:spcAft>
                <a:spcPct val="0"/>
              </a:spcAft>
              <a:buFontTx/>
              <a:buChar char="•"/>
            </a:pPr>
            <a:r>
              <a:rPr lang="en-GB" altLang="en-US" sz="2400" kern="0" dirty="0">
                <a:solidFill>
                  <a:srgbClr val="000000"/>
                </a:solidFill>
                <a:latin typeface="Arial"/>
                <a:ea typeface="ＭＳ Ｐゴシック" panose="020B0600070205080204" pitchFamily="34" charset="-128"/>
              </a:rPr>
              <a:t>‘Individualist’ business </a:t>
            </a:r>
            <a:r>
              <a:rPr lang="en-GB" altLang="en-US" sz="2400" b="1" kern="0" dirty="0">
                <a:solidFill>
                  <a:srgbClr val="000000"/>
                </a:solidFill>
                <a:latin typeface="Arial"/>
                <a:ea typeface="ＭＳ Ｐゴシック" panose="020B0600070205080204" pitchFamily="34" charset="-128"/>
              </a:rPr>
              <a:t>A</a:t>
            </a:r>
            <a:r>
              <a:rPr lang="en-GB" altLang="en-US" sz="2400" kern="0" dirty="0">
                <a:solidFill>
                  <a:srgbClr val="000000"/>
                </a:solidFill>
                <a:latin typeface="Arial"/>
                <a:ea typeface="ＭＳ Ｐゴシック" panose="020B0600070205080204" pitchFamily="34" charset="-128"/>
              </a:rPr>
              <a:t> approaches ‘collectivist’ business </a:t>
            </a: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with direct, detailed proposal</a:t>
            </a:r>
          </a:p>
          <a:p>
            <a:pPr marL="290513" lvl="0" indent="-290513" fontAlgn="base">
              <a:lnSpc>
                <a:spcPct val="90000"/>
              </a:lnSpc>
              <a:spcAft>
                <a:spcPct val="0"/>
              </a:spcAft>
              <a:buFontTx/>
              <a:buChar char="•"/>
            </a:pPr>
            <a:r>
              <a:rPr lang="en-GB" altLang="en-US" sz="2400" kern="0" dirty="0">
                <a:solidFill>
                  <a:srgbClr val="000000"/>
                </a:solidFill>
                <a:latin typeface="Arial"/>
                <a:ea typeface="ＭＳ Ｐゴシック" panose="020B0600070205080204" pitchFamily="34" charset="-128"/>
              </a:rPr>
              <a:t>For business </a:t>
            </a:r>
            <a:r>
              <a:rPr lang="en-GB" altLang="en-US" sz="2400" b="1" kern="0" dirty="0">
                <a:solidFill>
                  <a:srgbClr val="000000"/>
                </a:solidFill>
                <a:latin typeface="Arial"/>
                <a:ea typeface="ＭＳ Ｐゴシック" panose="020B0600070205080204" pitchFamily="34" charset="-128"/>
              </a:rPr>
              <a:t>A</a:t>
            </a:r>
            <a:r>
              <a:rPr lang="en-GB" altLang="en-US" sz="2400" kern="0" dirty="0">
                <a:solidFill>
                  <a:srgbClr val="000000"/>
                </a:solidFill>
                <a:latin typeface="Arial"/>
                <a:ea typeface="ＭＳ Ｐゴシック" panose="020B0600070205080204" pitchFamily="34" charset="-128"/>
              </a:rPr>
              <a:t>, speed and efficiency are key factors in communication</a:t>
            </a:r>
          </a:p>
          <a:p>
            <a:endParaRPr lang="en-GB" dirty="0"/>
          </a:p>
        </p:txBody>
      </p:sp>
      <p:sp>
        <p:nvSpPr>
          <p:cNvPr id="4" name="Content Placeholder 3">
            <a:extLst>
              <a:ext uri="{FF2B5EF4-FFF2-40B4-BE49-F238E27FC236}">
                <a16:creationId xmlns:a16="http://schemas.microsoft.com/office/drawing/2014/main" id="{03D2FD49-F0BA-489A-A4A9-8336AB38870D}"/>
              </a:ext>
            </a:extLst>
          </p:cNvPr>
          <p:cNvSpPr>
            <a:spLocks noGrp="1"/>
          </p:cNvSpPr>
          <p:nvPr>
            <p:ph sz="half" idx="2"/>
          </p:nvPr>
        </p:nvSpPr>
        <p:spPr/>
        <p:txBody>
          <a:bodyPr>
            <a:normAutofit lnSpcReduction="10000"/>
          </a:bodyPr>
          <a:lstStyle/>
          <a:p>
            <a:pPr marL="290513" lvl="0" indent="-290513" fontAlgn="base">
              <a:lnSpc>
                <a:spcPct val="90000"/>
              </a:lnSpc>
              <a:spcAft>
                <a:spcPct val="0"/>
              </a:spcAft>
              <a:buFontTx/>
              <a:buChar char="•"/>
            </a:pPr>
            <a:r>
              <a:rPr lang="en-GB" altLang="en-US" sz="2400" kern="0" dirty="0">
                <a:solidFill>
                  <a:srgbClr val="000000"/>
                </a:solidFill>
                <a:latin typeface="Arial"/>
                <a:ea typeface="ＭＳ Ｐゴシック" panose="020B0600070205080204" pitchFamily="34" charset="-128"/>
              </a:rPr>
              <a:t>In </a:t>
            </a: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’s eyes, speed and efficiency are less important than establishing trust and confidence </a:t>
            </a:r>
          </a:p>
          <a:p>
            <a:pPr marL="290513" lvl="0" indent="-290513" fontAlgn="base">
              <a:lnSpc>
                <a:spcPct val="90000"/>
              </a:lnSpc>
              <a:spcAft>
                <a:spcPct val="0"/>
              </a:spcAft>
              <a:buFontTx/>
              <a:buChar char="•"/>
            </a:pP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uses the oral mode to set the conditions for cooperation</a:t>
            </a:r>
          </a:p>
          <a:p>
            <a:pPr marL="290513" lvl="0" indent="-290513" fontAlgn="base">
              <a:lnSpc>
                <a:spcPct val="90000"/>
              </a:lnSpc>
              <a:spcAft>
                <a:spcPct val="0"/>
              </a:spcAft>
              <a:buFontTx/>
              <a:buChar char="•"/>
            </a:pPr>
            <a:r>
              <a:rPr lang="en-GB" altLang="en-US" sz="2400" b="1" kern="0" dirty="0">
                <a:solidFill>
                  <a:srgbClr val="000000"/>
                </a:solidFill>
                <a:latin typeface="Arial"/>
                <a:ea typeface="ＭＳ Ｐゴシック" panose="020B0600070205080204" pitchFamily="34" charset="-128"/>
              </a:rPr>
              <a:t>B</a:t>
            </a:r>
            <a:r>
              <a:rPr lang="en-GB" altLang="en-US" sz="2400" kern="0" dirty="0">
                <a:solidFill>
                  <a:srgbClr val="000000"/>
                </a:solidFill>
                <a:latin typeface="Arial"/>
                <a:ea typeface="ＭＳ Ｐゴシック" panose="020B0600070205080204" pitchFamily="34" charset="-128"/>
              </a:rPr>
              <a:t> then uses the written mode once relationships established are scrupulously maintained</a:t>
            </a:r>
          </a:p>
          <a:p>
            <a:endParaRPr lang="en-GB" dirty="0"/>
          </a:p>
        </p:txBody>
      </p:sp>
    </p:spTree>
    <p:extLst>
      <p:ext uri="{BB962C8B-B14F-4D97-AF65-F5344CB8AC3E}">
        <p14:creationId xmlns:p14="http://schemas.microsoft.com/office/powerpoint/2010/main" val="1739272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8128A-0C20-403E-869F-6E61AD1B8695}"/>
              </a:ext>
            </a:extLst>
          </p:cNvPr>
          <p:cNvSpPr>
            <a:spLocks noGrp="1"/>
          </p:cNvSpPr>
          <p:nvPr>
            <p:ph type="title"/>
          </p:nvPr>
        </p:nvSpPr>
        <p:spPr/>
        <p:txBody>
          <a:bodyPr/>
          <a:lstStyle/>
          <a:p>
            <a:r>
              <a:rPr lang="en-GB" altLang="en-US" sz="3200" b="1" kern="0" dirty="0">
                <a:solidFill>
                  <a:srgbClr val="000000"/>
                </a:solidFill>
                <a:latin typeface="Arial"/>
                <a:ea typeface="ＭＳ Ｐゴシック" panose="020B0600070205080204" pitchFamily="34" charset="-128"/>
              </a:rPr>
              <a:t>Barriers to intercultural business communication</a:t>
            </a:r>
            <a:endParaRPr lang="en-GB" dirty="0"/>
          </a:p>
        </p:txBody>
      </p:sp>
      <p:sp>
        <p:nvSpPr>
          <p:cNvPr id="5" name="Content Placeholder 4">
            <a:extLst>
              <a:ext uri="{FF2B5EF4-FFF2-40B4-BE49-F238E27FC236}">
                <a16:creationId xmlns:a16="http://schemas.microsoft.com/office/drawing/2014/main" id="{72AF7658-A619-4030-B3F7-EA26A2995FFD}"/>
              </a:ext>
            </a:extLst>
          </p:cNvPr>
          <p:cNvSpPr>
            <a:spLocks noGrp="1"/>
          </p:cNvSpPr>
          <p:nvPr>
            <p:ph idx="1"/>
          </p:nvPr>
        </p:nvSpPr>
        <p:spPr/>
        <p:txBody>
          <a:bodyPr>
            <a:normAutofit fontScale="55000" lnSpcReduction="20000"/>
          </a:bodyPr>
          <a:lstStyle/>
          <a:p>
            <a:pPr marL="0" indent="0">
              <a:buNone/>
              <a:defRPr/>
            </a:pPr>
            <a:r>
              <a:rPr lang="en-GB" dirty="0"/>
              <a:t>In the multicultural workplace typical of doing business in a global economy, cultural barriers to communication abound.</a:t>
            </a:r>
          </a:p>
          <a:p>
            <a:pPr marL="0" indent="0">
              <a:buFontTx/>
              <a:buNone/>
              <a:defRPr/>
            </a:pPr>
            <a:r>
              <a:rPr lang="en-GB" dirty="0"/>
              <a:t>-</a:t>
            </a:r>
            <a:r>
              <a:rPr lang="en-GB" sz="4400" b="1" dirty="0"/>
              <a:t>Language Barriers</a:t>
            </a:r>
            <a:br>
              <a:rPr lang="en-GB" dirty="0"/>
            </a:br>
            <a:r>
              <a:rPr lang="en-GB" dirty="0"/>
              <a:t>Language is very complex, and communication between people speaking different languages is difficult. </a:t>
            </a:r>
          </a:p>
          <a:p>
            <a:pPr marL="0" indent="0">
              <a:buFontTx/>
              <a:buNone/>
              <a:defRPr/>
            </a:pPr>
            <a:r>
              <a:rPr lang="en-GB" dirty="0">
                <a:solidFill>
                  <a:srgbClr val="000000"/>
                </a:solidFill>
              </a:rPr>
              <a:t>-Hostile Stereotypes</a:t>
            </a:r>
          </a:p>
          <a:p>
            <a:pPr marL="0" indent="0">
              <a:buFontTx/>
              <a:buNone/>
              <a:defRPr/>
            </a:pPr>
            <a:r>
              <a:rPr lang="en-GB" dirty="0">
                <a:solidFill>
                  <a:srgbClr val="000000"/>
                </a:solidFill>
              </a:rPr>
              <a:t>Inaccurate and hostile stereotypes of people from other places can be a barrier to communication in the workplace</a:t>
            </a:r>
          </a:p>
          <a:p>
            <a:pPr marL="0" indent="0">
              <a:buFontTx/>
              <a:buNone/>
              <a:defRPr/>
            </a:pPr>
            <a:r>
              <a:rPr lang="en-GB" sz="4000" dirty="0">
                <a:solidFill>
                  <a:srgbClr val="000000"/>
                </a:solidFill>
              </a:rPr>
              <a:t>-</a:t>
            </a:r>
            <a:r>
              <a:rPr lang="en-GB" sz="4800" dirty="0"/>
              <a:t>Behaviour Differences</a:t>
            </a:r>
          </a:p>
          <a:p>
            <a:pPr marL="0" indent="0">
              <a:buFontTx/>
              <a:buNone/>
              <a:defRPr/>
            </a:pPr>
            <a:r>
              <a:rPr lang="en-GB" dirty="0"/>
              <a:t>Behavioural differences between employees of different cultures can cause misunderstandings – from minor to extreme </a:t>
            </a:r>
          </a:p>
          <a:p>
            <a:pPr marL="0" indent="0">
              <a:buFontTx/>
              <a:buNone/>
              <a:defRPr/>
            </a:pPr>
            <a:r>
              <a:rPr lang="en-GB" sz="4800" dirty="0"/>
              <a:t>-Emotional Display</a:t>
            </a:r>
          </a:p>
          <a:p>
            <a:pPr marL="0" indent="0">
              <a:buFontTx/>
              <a:buNone/>
              <a:defRPr/>
            </a:pPr>
            <a:r>
              <a:rPr lang="en-GB" dirty="0"/>
              <a:t>What is considered an appropriate display of emotion can differ from culture to culture – and be misinterpreted – from minor to problematic </a:t>
            </a:r>
          </a:p>
          <a:p>
            <a:endParaRPr lang="en-GB" dirty="0"/>
          </a:p>
        </p:txBody>
      </p:sp>
    </p:spTree>
    <p:extLst>
      <p:ext uri="{BB962C8B-B14F-4D97-AF65-F5344CB8AC3E}">
        <p14:creationId xmlns:p14="http://schemas.microsoft.com/office/powerpoint/2010/main" val="2687306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296E2-D087-4BB9-8BDB-AE516B10AEAB}"/>
              </a:ext>
            </a:extLst>
          </p:cNvPr>
          <p:cNvSpPr>
            <a:spLocks noGrp="1"/>
          </p:cNvSpPr>
          <p:nvPr>
            <p:ph type="title"/>
          </p:nvPr>
        </p:nvSpPr>
        <p:spPr/>
        <p:txBody>
          <a:bodyPr/>
          <a:lstStyle/>
          <a:p>
            <a:r>
              <a:rPr lang="en-GB" b="1" dirty="0"/>
              <a:t>Additional Notes </a:t>
            </a:r>
          </a:p>
        </p:txBody>
      </p:sp>
      <p:sp>
        <p:nvSpPr>
          <p:cNvPr id="3" name="Content Placeholder 2">
            <a:extLst>
              <a:ext uri="{FF2B5EF4-FFF2-40B4-BE49-F238E27FC236}">
                <a16:creationId xmlns:a16="http://schemas.microsoft.com/office/drawing/2014/main" id="{3F44874A-2155-4380-AA46-5271B3812447}"/>
              </a:ext>
            </a:extLst>
          </p:cNvPr>
          <p:cNvSpPr>
            <a:spLocks noGrp="1"/>
          </p:cNvSpPr>
          <p:nvPr>
            <p:ph idx="1"/>
          </p:nvPr>
        </p:nvSpPr>
        <p:spPr/>
        <p:txBody>
          <a:bodyPr/>
          <a:lstStyle/>
          <a:p>
            <a:pPr marL="304800" lvl="0" indent="-304800" eaLnBrk="0" fontAlgn="base" hangingPunct="0">
              <a:spcAft>
                <a:spcPct val="0"/>
              </a:spcAft>
              <a:buFontTx/>
              <a:buChar char="•"/>
              <a:defRPr/>
            </a:pPr>
            <a:r>
              <a:rPr lang="en-GB" altLang="en-US" sz="1400" kern="0" dirty="0">
                <a:solidFill>
                  <a:srgbClr val="000000"/>
                </a:solidFill>
                <a:latin typeface="Arial"/>
                <a:ea typeface="ＭＳ Ｐゴシック" panose="020B0600070205080204" pitchFamily="34" charset="-128"/>
              </a:rPr>
              <a:t>A language barrier is a figurative phrase used primarily to refer to linguistic barriers to communication, i.e. the difficulties in communication experienced by people or groups speaking different languages, or even dialects in some cases.</a:t>
            </a:r>
          </a:p>
          <a:p>
            <a:pPr marL="0" lvl="0" indent="0" eaLnBrk="0" fontAlgn="base" hangingPunct="0">
              <a:spcAft>
                <a:spcPct val="0"/>
              </a:spcAft>
              <a:buNone/>
              <a:defRPr/>
            </a:pPr>
            <a:endParaRPr lang="en-GB" altLang="en-US" sz="1400" kern="0" dirty="0">
              <a:solidFill>
                <a:srgbClr val="000000"/>
              </a:solidFill>
              <a:latin typeface="Arial"/>
              <a:ea typeface="ＭＳ Ｐゴシック" panose="020B0600070205080204" pitchFamily="34" charset="-128"/>
            </a:endParaRPr>
          </a:p>
          <a:p>
            <a:pPr marL="304800" lvl="0" indent="-304800" eaLnBrk="0" fontAlgn="base" hangingPunct="0">
              <a:spcAft>
                <a:spcPct val="0"/>
              </a:spcAft>
              <a:buFontTx/>
              <a:buChar char="•"/>
              <a:defRPr/>
            </a:pPr>
            <a:r>
              <a:rPr lang="en-GB" altLang="en-US" sz="1400" kern="0" dirty="0">
                <a:solidFill>
                  <a:srgbClr val="000000"/>
                </a:solidFill>
                <a:latin typeface="Arial"/>
                <a:ea typeface="ＭＳ Ｐゴシック" panose="020B0600070205080204" pitchFamily="34" charset="-128"/>
              </a:rPr>
              <a:t>Inaccurate and hostile stereotypes of people from other places can be a barrier to communication in the workplace. Stereotypes are assumptions people make about the traits of members of a group. For example, a stereotypical American is thought to be impatient and arrogant as well as friendly and tolerant.</a:t>
            </a:r>
          </a:p>
          <a:p>
            <a:pPr marL="0" lvl="0" indent="0" eaLnBrk="0" fontAlgn="base" hangingPunct="0">
              <a:spcAft>
                <a:spcPct val="0"/>
              </a:spcAft>
              <a:buNone/>
              <a:defRPr/>
            </a:pPr>
            <a:endParaRPr lang="en-GB" altLang="en-US" sz="1400" kern="0" dirty="0">
              <a:solidFill>
                <a:srgbClr val="000000"/>
              </a:solidFill>
              <a:latin typeface="Arial"/>
              <a:ea typeface="ＭＳ Ｐゴシック" panose="020B0600070205080204" pitchFamily="34" charset="-128"/>
            </a:endParaRPr>
          </a:p>
          <a:p>
            <a:pPr marL="304800" lvl="0" indent="-304800" eaLnBrk="0" fontAlgn="base" hangingPunct="0">
              <a:spcAft>
                <a:spcPct val="0"/>
              </a:spcAft>
              <a:buFontTx/>
              <a:buChar char="•"/>
              <a:defRPr/>
            </a:pPr>
            <a:r>
              <a:rPr lang="en-GB" altLang="en-US" sz="1400" kern="0" dirty="0" err="1">
                <a:solidFill>
                  <a:srgbClr val="000000"/>
                </a:solidFill>
                <a:latin typeface="Arial"/>
                <a:ea typeface="ＭＳ Ｐゴシック" panose="020B0600070205080204" pitchFamily="34" charset="-128"/>
              </a:rPr>
              <a:t>Behavior</a:t>
            </a:r>
            <a:r>
              <a:rPr lang="en-GB" altLang="en-US" sz="1400" kern="0" dirty="0">
                <a:solidFill>
                  <a:srgbClr val="000000"/>
                </a:solidFill>
                <a:latin typeface="Arial"/>
                <a:ea typeface="ＭＳ Ｐゴシック" panose="020B0600070205080204" pitchFamily="34" charset="-128"/>
              </a:rPr>
              <a:t> (American English) or behaviour (Commonwealth English) is the range of actions and mannerisms made by individuals, organisms, systems, or artificial entities in conjunction with themselves or their environment, which includes the other systems or organisms around as well as the (inanimate) physical environment</a:t>
            </a:r>
          </a:p>
          <a:p>
            <a:pPr marL="0" lvl="0" indent="0" eaLnBrk="0" fontAlgn="base" hangingPunct="0">
              <a:spcAft>
                <a:spcPct val="0"/>
              </a:spcAft>
              <a:buNone/>
              <a:defRPr/>
            </a:pPr>
            <a:endParaRPr lang="en-GB" altLang="en-US" sz="1400" kern="0" dirty="0">
              <a:solidFill>
                <a:srgbClr val="000000"/>
              </a:solidFill>
              <a:latin typeface="Arial"/>
              <a:ea typeface="ＭＳ Ｐゴシック" panose="020B0600070205080204" pitchFamily="34" charset="-128"/>
            </a:endParaRPr>
          </a:p>
          <a:p>
            <a:pPr marL="304800" lvl="0" indent="-304800" eaLnBrk="0" fontAlgn="base" hangingPunct="0">
              <a:spcAft>
                <a:spcPct val="0"/>
              </a:spcAft>
              <a:buFontTx/>
              <a:buChar char="•"/>
              <a:defRPr/>
            </a:pPr>
            <a:r>
              <a:rPr lang="en-GB" altLang="en-US" sz="1400" kern="0" dirty="0">
                <a:solidFill>
                  <a:srgbClr val="000000"/>
                </a:solidFill>
                <a:latin typeface="Arial"/>
                <a:ea typeface="ＭＳ Ｐゴシック" panose="020B0600070205080204" pitchFamily="34" charset="-128"/>
              </a:rPr>
              <a:t>The process by which an emotional or behavioural response that is appropriate for one situation appears in another situation for which it is inappropriate.</a:t>
            </a:r>
            <a:endParaRPr lang="en-US" altLang="en-US" sz="1400" kern="0" dirty="0">
              <a:solidFill>
                <a:srgbClr val="000000"/>
              </a:solidFill>
              <a:latin typeface="Arial"/>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7650350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303dbf9b-b85b-46a0-94f1-894078c07ecd"/>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81</TotalTime>
  <Words>594</Words>
  <Application>Microsoft Office PowerPoint</Application>
  <PresentationFormat>On-screen Show (4:3)</PresentationFormat>
  <Paragraphs>62</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Communication and Culture </vt:lpstr>
      <vt:lpstr>Outline of this Session</vt:lpstr>
      <vt:lpstr>Process and Distinguishing</vt:lpstr>
      <vt:lpstr>Communication Model</vt:lpstr>
      <vt:lpstr>Elements of Communication</vt:lpstr>
      <vt:lpstr>Channels of Business Communication</vt:lpstr>
      <vt:lpstr>Culture and choice of communication mode - Individualist versus collectivist </vt:lpstr>
      <vt:lpstr>Culture and choice of communication mode - Individualist versus collectivist (cont’d) </vt:lpstr>
      <vt:lpstr>Barriers to intercultural business communication</vt:lpstr>
      <vt:lpstr>Additional Notes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Jan Green</cp:lastModifiedBy>
  <cp:revision>6</cp:revision>
  <dcterms:created xsi:type="dcterms:W3CDTF">2015-04-14T15:21:28Z</dcterms:created>
  <dcterms:modified xsi:type="dcterms:W3CDTF">2020-07-08T12:15:07Z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