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  <p:sldMasterId id="2147483741" r:id="rId2"/>
  </p:sldMasterIdLst>
  <p:notesMasterIdLst>
    <p:notesMasterId r:id="rId32"/>
  </p:notesMasterIdLst>
  <p:sldIdLst>
    <p:sldId id="375" r:id="rId3"/>
    <p:sldId id="256" r:id="rId4"/>
    <p:sldId id="346" r:id="rId5"/>
    <p:sldId id="354" r:id="rId6"/>
    <p:sldId id="257" r:id="rId7"/>
    <p:sldId id="348" r:id="rId8"/>
    <p:sldId id="351" r:id="rId9"/>
    <p:sldId id="349" r:id="rId10"/>
    <p:sldId id="350" r:id="rId11"/>
    <p:sldId id="352" r:id="rId12"/>
    <p:sldId id="353" r:id="rId13"/>
    <p:sldId id="355" r:id="rId14"/>
    <p:sldId id="358" r:id="rId15"/>
    <p:sldId id="360" r:id="rId16"/>
    <p:sldId id="376" r:id="rId17"/>
    <p:sldId id="377" r:id="rId18"/>
    <p:sldId id="378" r:id="rId19"/>
    <p:sldId id="356" r:id="rId20"/>
    <p:sldId id="359" r:id="rId21"/>
    <p:sldId id="361" r:id="rId22"/>
    <p:sldId id="362" r:id="rId23"/>
    <p:sldId id="364" r:id="rId24"/>
    <p:sldId id="363" r:id="rId25"/>
    <p:sldId id="373" r:id="rId26"/>
    <p:sldId id="374" r:id="rId27"/>
    <p:sldId id="367" r:id="rId28"/>
    <p:sldId id="368" r:id="rId29"/>
    <p:sldId id="369" r:id="rId30"/>
    <p:sldId id="37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1FF"/>
    <a:srgbClr val="FFCCFF"/>
    <a:srgbClr val="D60093"/>
    <a:srgbClr val="9CF0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84" autoAdjust="0"/>
    <p:restoredTop sz="94660"/>
  </p:normalViewPr>
  <p:slideViewPr>
    <p:cSldViewPr snapToGrid="0">
      <p:cViewPr varScale="1">
        <p:scale>
          <a:sx n="68" d="100"/>
          <a:sy n="68" d="100"/>
        </p:scale>
        <p:origin x="2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28021-736B-4969-98B8-6A4F01069E50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95AEF3-56F0-4966-9128-21A68F2218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129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F76ED-6418-46C9-B400-0F9E21EFE68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68941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461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8694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6C66B3-BAAE-1937-09C2-A67EA650A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113027-0ACA-864E-8BE0-C244840BCD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0EADF8-BF65-A47C-61CD-8FF276D9FC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B56BE0-E756-9A5F-EF4E-F7D885F50F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04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4E2AE-A663-1652-47E3-39D6800E1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6DC408-30C8-BEA6-DE83-CD20F3845F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881387-C9B1-C1F0-7073-D4C8D89CA3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CD581C-99B1-EE84-1566-BB81DD97A3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35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E31FE-D250-FAAF-B4C2-3CA5D2F35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06BC07-D463-CFFD-AC58-735F74B269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C212F4-DA23-1A47-464F-094D13B777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184C21-E865-0B3A-A5C1-DEB4828046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012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D3E202-DAAB-B4B0-B2E8-EA38134581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6CA0CF-C4EB-F988-996F-0911E0BEA0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D10F25-C48C-9BE4-FDE4-08D9EB6FC2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3BD6FF-BFC5-55D6-3F95-6815606684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866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7CC87-FCD2-8750-9A2C-FE6F9AE8AE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B589B7-6539-528B-075B-0AF419E5A9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E518DF-D9D7-652B-1C5E-EE23738D6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B995BE-B64A-6961-2B66-A8B7686FD5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6314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1ED11-EEA2-FC72-3AF4-FE472A345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65291-5092-CBB8-F32F-AB3C2DF9CE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757860-0BE0-0EBD-F3F9-2699FBE717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5096C4-7241-D243-0EAC-4B4CB282EE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871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E4D8E-3EB7-BAC1-AD77-3C3358451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F6C8C9-7373-636D-637C-23F80D2E07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44F649-E770-8D40-5F7E-9F8EB30D3B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D3B6F-028D-2BDE-63ED-B0EA34C0FD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0615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F564D0-0D14-A37C-F42F-1BDBD36463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E58EE6-A813-44C6-C912-FDAB00F05E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E67027-CB2E-294E-9F14-FD25CA2A7E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791716-F65A-763F-F2B1-2407EB10AA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507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6C66B3-BAAE-1937-09C2-A67EA650A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113027-0ACA-864E-8BE0-C244840BCD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0EADF8-BF65-A47C-61CD-8FF276D9FC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B56BE0-E756-9A5F-EF4E-F7D885F50F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044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C1DBF6-A8D8-7131-7845-3D74A88ED3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6289E7-4527-B1EE-B9AD-9FB5B19684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CA73C6-20C1-38B9-AA8A-B948BBEC60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56BFA-8DE7-5D61-AB26-73A2F39B4D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7175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988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31871-E2CF-10F2-3EA8-93D413796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BE95E0-D829-144E-8A94-A66C001590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15EF5A-6632-13A3-6234-DD7719331C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FD6F01-D221-7C03-7A61-FA424288B5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16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649109-F2BC-356C-B58D-BCECE4AE7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F7E434-559B-6879-1496-BC4CE24010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F29928-B296-7305-E98B-783C80F8A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A6377C-5167-1653-D518-71C7682B83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5876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5B9EB5-F5D2-A3B4-C9B1-470904D7BD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6E1738-8AF2-1391-9690-A28159E462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9330CC-80E7-180C-F53D-09DA8DFC85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932F4E-8683-63A8-98B3-F1DBB016E1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6022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0F726-6C66-2414-DD06-A424D73DD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FA84AD-8352-C7C4-2B7F-320B27B548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600085-D6BD-DCB9-E5F2-C913633E06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1D7B8-0059-581C-667C-34538D8A4B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9170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A4E209-53B4-C575-0818-0754B5BF2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71E1B8-4DB9-F6BC-804D-0C82E6CCC3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BB4E91-A828-D099-B90E-797030B025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4FCF3E-603D-0DA4-C49E-6E1B1C65C7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95AEF3-56F0-4966-9128-21A68F22185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9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7A895-377A-2EEF-B261-2DEA2287A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15DDD2-3299-5741-7D70-B328394C2D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56AA77-A995-09E9-3EBD-C80D67062B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6ADF4-B203-C081-3DAA-14A0E7FBBE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6623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294385-DB5E-0756-1D79-E1AA337C0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1C3A30-5579-A112-A287-CC68DFEC03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4AA017-40B2-8B93-A49E-DFEBB41BC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96916-0A1B-1FDE-1C1B-F8C910D538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8E0B9-48E4-499D-93B2-B07D00395BAC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009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1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173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397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03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65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676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452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218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478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153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989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737016-0B2B-9F81-7A77-63223C486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34E572-08FE-0439-A460-8DFE1183A6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8742" y="914399"/>
            <a:ext cx="4798858" cy="502919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1EB46EC-087C-B8FF-2363-B99FAE983B0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914400"/>
            <a:ext cx="5713413" cy="50292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277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CA39D92-9919-A80E-44FF-6B912E85073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8788" y="457200"/>
            <a:ext cx="11274425" cy="59436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62FF34D-C8F8-1796-647D-D17056A27E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81955" y="612475"/>
            <a:ext cx="4701904" cy="3079029"/>
          </a:xfrm>
        </p:spPr>
        <p:txBody>
          <a:bodyPr anchor="b">
            <a:normAutofit/>
          </a:bodyPr>
          <a:lstStyle>
            <a:lvl1pPr algn="r"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284127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AC229E2-8757-94D8-A1B6-702189DC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3249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77143C8-CDFF-B937-C00C-5E7B509399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883920"/>
            <a:ext cx="4114800" cy="50596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82637A1-1BB4-AF51-24C3-6FE78DD45D9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438400"/>
            <a:ext cx="4799012" cy="3505200"/>
          </a:xfrm>
        </p:spPr>
        <p:txBody>
          <a:bodyPr>
            <a:normAutofit/>
          </a:bodyPr>
          <a:lstStyle>
            <a:lvl1pPr marL="0" indent="0">
              <a:lnSpc>
                <a:spcPct val="125000"/>
              </a:lnSpc>
              <a:buNone/>
              <a:defRPr sz="1800"/>
            </a:lvl1pPr>
            <a:lvl2pPr marL="457200" indent="0">
              <a:lnSpc>
                <a:spcPct val="125000"/>
              </a:lnSpc>
              <a:buNone/>
              <a:defRPr sz="1600"/>
            </a:lvl2pPr>
            <a:lvl3pPr marL="914400" indent="0">
              <a:lnSpc>
                <a:spcPct val="125000"/>
              </a:lnSpc>
              <a:buNone/>
              <a:defRPr sz="1400"/>
            </a:lvl3pPr>
            <a:lvl4pPr marL="1371600" indent="0">
              <a:lnSpc>
                <a:spcPct val="125000"/>
              </a:lnSpc>
              <a:buNone/>
              <a:defRPr sz="1200"/>
            </a:lvl4pPr>
            <a:lvl5pPr marL="1828800" indent="0">
              <a:lnSpc>
                <a:spcPct val="125000"/>
              </a:lnSpc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rame 2">
            <a:extLst>
              <a:ext uri="{FF2B5EF4-FFF2-40B4-BE49-F238E27FC236}">
                <a16:creationId xmlns:a16="http://schemas.microsoft.com/office/drawing/2014/main" id="{56F59DF2-AB3C-B7B3-826A-636B8CC5AB31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6634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4737016-0B2B-9F81-7A77-63223C486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34E572-08FE-0439-A460-8DFE1183A6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78742" y="914399"/>
            <a:ext cx="4798858" cy="502919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1EB46EC-087C-B8FF-2363-B99FAE983B0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914400"/>
            <a:ext cx="5713413" cy="50292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384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1D49246-C641-C3BA-F07B-89FFC6CDAE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9" y="853439"/>
            <a:ext cx="4802373" cy="2833689"/>
          </a:xfrm>
        </p:spPr>
        <p:txBody>
          <a:bodyPr rIns="914400" anchor="b"/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BE7E1DF-A70C-8F79-9B76-72B2A7B4DC71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3931919"/>
            <a:ext cx="4802735" cy="2072641"/>
          </a:xfrm>
        </p:spPr>
        <p:txBody>
          <a:bodyPr>
            <a:norm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800"/>
            </a:lvl1pPr>
            <a:lvl2pPr marL="457200" indent="0">
              <a:lnSpc>
                <a:spcPct val="125000"/>
              </a:lnSpc>
              <a:spcBef>
                <a:spcPts val="0"/>
              </a:spcBef>
              <a:buNone/>
              <a:defRPr sz="1600"/>
            </a:lvl2pPr>
            <a:lvl3pPr marL="914400" indent="0">
              <a:lnSpc>
                <a:spcPct val="125000"/>
              </a:lnSpc>
              <a:spcBef>
                <a:spcPts val="0"/>
              </a:spcBef>
              <a:buNone/>
              <a:defRPr sz="1400"/>
            </a:lvl3pPr>
            <a:lvl4pPr marL="1371600" indent="0">
              <a:lnSpc>
                <a:spcPct val="125000"/>
              </a:lnSpc>
              <a:spcBef>
                <a:spcPts val="0"/>
              </a:spcBef>
              <a:buNone/>
              <a:defRPr sz="1200"/>
            </a:lvl4pPr>
            <a:lvl5pPr marL="1828800" indent="0">
              <a:lnSpc>
                <a:spcPct val="125000"/>
              </a:lnSpc>
              <a:spcBef>
                <a:spcPts val="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CD5F637-DFBF-7FED-7CD5-F46A26E5CD1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78587" y="921230"/>
            <a:ext cx="5713413" cy="5029200"/>
          </a:xfrm>
          <a:custGeom>
            <a:avLst/>
            <a:gdLst>
              <a:gd name="connsiteX0" fmla="*/ 5327097 w 5713413"/>
              <a:gd name="connsiteY0" fmla="*/ 0 h 5029200"/>
              <a:gd name="connsiteX1" fmla="*/ 5713413 w 5713413"/>
              <a:gd name="connsiteY1" fmla="*/ 0 h 5029200"/>
              <a:gd name="connsiteX2" fmla="*/ 5713413 w 5713413"/>
              <a:gd name="connsiteY2" fmla="*/ 5029200 h 5029200"/>
              <a:gd name="connsiteX3" fmla="*/ 5327097 w 5713413"/>
              <a:gd name="connsiteY3" fmla="*/ 5029200 h 5029200"/>
              <a:gd name="connsiteX4" fmla="*/ 0 w 5713413"/>
              <a:gd name="connsiteY4" fmla="*/ 0 h 5029200"/>
              <a:gd name="connsiteX5" fmla="*/ 5313743 w 5713413"/>
              <a:gd name="connsiteY5" fmla="*/ 0 h 5029200"/>
              <a:gd name="connsiteX6" fmla="*/ 5313743 w 5713413"/>
              <a:gd name="connsiteY6" fmla="*/ 5029200 h 5029200"/>
              <a:gd name="connsiteX7" fmla="*/ 0 w 5713413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3413" h="5029200">
                <a:moveTo>
                  <a:pt x="5327097" y="0"/>
                </a:moveTo>
                <a:lnTo>
                  <a:pt x="5713413" y="0"/>
                </a:lnTo>
                <a:lnTo>
                  <a:pt x="5713413" y="5029200"/>
                </a:lnTo>
                <a:lnTo>
                  <a:pt x="5327097" y="5029200"/>
                </a:lnTo>
                <a:close/>
                <a:moveTo>
                  <a:pt x="0" y="0"/>
                </a:moveTo>
                <a:lnTo>
                  <a:pt x="5313743" y="0"/>
                </a:lnTo>
                <a:lnTo>
                  <a:pt x="5313743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rame 12">
            <a:extLst>
              <a:ext uri="{FF2B5EF4-FFF2-40B4-BE49-F238E27FC236}">
                <a16:creationId xmlns:a16="http://schemas.microsoft.com/office/drawing/2014/main" id="{33E3B934-3E16-21AF-8F5A-9EFD93255705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294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D872928-B479-F7C5-9C83-C448FBA3617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20445"/>
            <a:ext cx="4114800" cy="502920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61E3771A-E1EB-0CBE-828C-2C5E1F2AE6C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475227" y="1020445"/>
            <a:ext cx="4802735" cy="5029200"/>
          </a:xfrm>
        </p:spPr>
        <p:txBody>
          <a:bodyPr anchor="ctr">
            <a:normAutofit/>
          </a:bodyPr>
          <a:lstStyle>
            <a:lvl1pPr marL="22860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/>
            </a:lvl1pPr>
            <a:lvl2pPr marL="41148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600"/>
            </a:lvl2pPr>
            <a:lvl3pPr marL="59436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/>
            </a:lvl3pPr>
            <a:lvl4pPr marL="77724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200"/>
            </a:lvl4pPr>
            <a:lvl5pPr marL="960120" indent="-22860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2A1635D-96F0-769B-4ECB-70502770A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4F877767-0342-A344-0462-A0D877FF68F8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1426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imag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21F215D-0D9E-64B3-1F66-E90B87932A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00741"/>
            <a:ext cx="4802372" cy="2788919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E86A4459-11C2-44C6-0173-C666D5AADC1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14400" y="3825239"/>
            <a:ext cx="4802735" cy="2072641"/>
          </a:xfrm>
        </p:spPr>
        <p:txBody>
          <a:bodyPr>
            <a:normAutofit/>
          </a:bodyPr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800"/>
            </a:lvl1pPr>
            <a:lvl2pPr marL="457200" indent="0">
              <a:lnSpc>
                <a:spcPct val="125000"/>
              </a:lnSpc>
              <a:spcBef>
                <a:spcPts val="0"/>
              </a:spcBef>
              <a:buNone/>
              <a:defRPr sz="1600"/>
            </a:lvl2pPr>
            <a:lvl3pPr marL="914400" indent="0">
              <a:lnSpc>
                <a:spcPct val="125000"/>
              </a:lnSpc>
              <a:spcBef>
                <a:spcPts val="0"/>
              </a:spcBef>
              <a:buNone/>
              <a:defRPr sz="1400"/>
            </a:lvl3pPr>
            <a:lvl4pPr marL="1371600" indent="0">
              <a:lnSpc>
                <a:spcPct val="125000"/>
              </a:lnSpc>
              <a:spcBef>
                <a:spcPts val="0"/>
              </a:spcBef>
              <a:buNone/>
              <a:defRPr sz="1200"/>
            </a:lvl4pPr>
            <a:lvl5pPr marL="1828800" indent="0">
              <a:lnSpc>
                <a:spcPct val="125000"/>
              </a:lnSpc>
              <a:spcBef>
                <a:spcPts val="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84EF14-0982-D931-9DD6-ECFE61D5B0F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478587" y="921230"/>
            <a:ext cx="5713413" cy="5029200"/>
          </a:xfrm>
          <a:custGeom>
            <a:avLst/>
            <a:gdLst>
              <a:gd name="connsiteX0" fmla="*/ 5327097 w 5713413"/>
              <a:gd name="connsiteY0" fmla="*/ 0 h 5029200"/>
              <a:gd name="connsiteX1" fmla="*/ 5713413 w 5713413"/>
              <a:gd name="connsiteY1" fmla="*/ 0 h 5029200"/>
              <a:gd name="connsiteX2" fmla="*/ 5713413 w 5713413"/>
              <a:gd name="connsiteY2" fmla="*/ 5029200 h 5029200"/>
              <a:gd name="connsiteX3" fmla="*/ 5327097 w 5713413"/>
              <a:gd name="connsiteY3" fmla="*/ 5029200 h 5029200"/>
              <a:gd name="connsiteX4" fmla="*/ 0 w 5713413"/>
              <a:gd name="connsiteY4" fmla="*/ 0 h 5029200"/>
              <a:gd name="connsiteX5" fmla="*/ 5313743 w 5713413"/>
              <a:gd name="connsiteY5" fmla="*/ 0 h 5029200"/>
              <a:gd name="connsiteX6" fmla="*/ 5313743 w 5713413"/>
              <a:gd name="connsiteY6" fmla="*/ 5029200 h 5029200"/>
              <a:gd name="connsiteX7" fmla="*/ 0 w 5713413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13413" h="5029200">
                <a:moveTo>
                  <a:pt x="5327097" y="0"/>
                </a:moveTo>
                <a:lnTo>
                  <a:pt x="5713413" y="0"/>
                </a:lnTo>
                <a:lnTo>
                  <a:pt x="5713413" y="5029200"/>
                </a:lnTo>
                <a:lnTo>
                  <a:pt x="5327097" y="5029200"/>
                </a:lnTo>
                <a:close/>
                <a:moveTo>
                  <a:pt x="0" y="0"/>
                </a:moveTo>
                <a:lnTo>
                  <a:pt x="5313743" y="0"/>
                </a:lnTo>
                <a:lnTo>
                  <a:pt x="5313743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7D7E927E-4F73-5579-4F1D-E13899DEEA04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665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0" y="2153285"/>
            <a:ext cx="4953001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309360" y="2153285"/>
            <a:ext cx="5135880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55D7E8F5-692D-24DD-0F8C-9563BA74AAF4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2314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1" y="2153285"/>
            <a:ext cx="3261359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 b="1"/>
            </a:lvl1pPr>
            <a:lvl2pPr>
              <a:spcBef>
                <a:spcPts val="1000"/>
              </a:spcBef>
              <a:spcAft>
                <a:spcPts val="1200"/>
              </a:spcAft>
              <a:defRPr sz="1600" b="1"/>
            </a:lvl2pPr>
            <a:lvl3pPr>
              <a:spcBef>
                <a:spcPts val="1000"/>
              </a:spcBef>
              <a:spcAft>
                <a:spcPts val="1200"/>
              </a:spcAft>
              <a:defRPr sz="1400" b="1"/>
            </a:lvl3pPr>
            <a:lvl4pPr>
              <a:spcBef>
                <a:spcPts val="1000"/>
              </a:spcBef>
              <a:spcAft>
                <a:spcPts val="1200"/>
              </a:spcAft>
              <a:defRPr sz="1200" b="1"/>
            </a:lvl4pPr>
            <a:lvl5pPr>
              <a:spcBef>
                <a:spcPts val="1000"/>
              </a:spcBef>
              <a:spcAft>
                <a:spcPts val="1200"/>
              </a:spcAft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480560" y="2153285"/>
            <a:ext cx="6964680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5C0F1533-3810-C210-9B67-D2F4A1846C23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3306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ictur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E9C70371-D147-2B29-EAEB-B10A799D09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6169" y="614812"/>
            <a:ext cx="10359659" cy="132556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5AE226-98C6-70F4-8DED-59E8FE30401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367" y="2177378"/>
            <a:ext cx="5713413" cy="4669987"/>
          </a:xfrm>
          <a:custGeom>
            <a:avLst/>
            <a:gdLst>
              <a:gd name="connsiteX0" fmla="*/ 400038 w 5713413"/>
              <a:gd name="connsiteY0" fmla="*/ 0 h 4669987"/>
              <a:gd name="connsiteX1" fmla="*/ 5713413 w 5713413"/>
              <a:gd name="connsiteY1" fmla="*/ 0 h 4669987"/>
              <a:gd name="connsiteX2" fmla="*/ 5713413 w 5713413"/>
              <a:gd name="connsiteY2" fmla="*/ 4315224 h 4669987"/>
              <a:gd name="connsiteX3" fmla="*/ 400038 w 5713413"/>
              <a:gd name="connsiteY3" fmla="*/ 4315224 h 4669987"/>
              <a:gd name="connsiteX4" fmla="*/ 0 w 5713413"/>
              <a:gd name="connsiteY4" fmla="*/ 0 h 4669987"/>
              <a:gd name="connsiteX5" fmla="*/ 386684 w 5713413"/>
              <a:gd name="connsiteY5" fmla="*/ 0 h 4669987"/>
              <a:gd name="connsiteX6" fmla="*/ 386684 w 5713413"/>
              <a:gd name="connsiteY6" fmla="*/ 4328578 h 4669987"/>
              <a:gd name="connsiteX7" fmla="*/ 5713413 w 5713413"/>
              <a:gd name="connsiteY7" fmla="*/ 4328578 h 4669987"/>
              <a:gd name="connsiteX8" fmla="*/ 5713413 w 5713413"/>
              <a:gd name="connsiteY8" fmla="*/ 4669987 h 4669987"/>
              <a:gd name="connsiteX9" fmla="*/ 0 w 5713413"/>
              <a:gd name="connsiteY9" fmla="*/ 4669987 h 4669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13413" h="4669987">
                <a:moveTo>
                  <a:pt x="400038" y="0"/>
                </a:moveTo>
                <a:lnTo>
                  <a:pt x="5713413" y="0"/>
                </a:lnTo>
                <a:lnTo>
                  <a:pt x="5713413" y="4315224"/>
                </a:lnTo>
                <a:lnTo>
                  <a:pt x="400038" y="4315224"/>
                </a:lnTo>
                <a:close/>
                <a:moveTo>
                  <a:pt x="0" y="0"/>
                </a:moveTo>
                <a:lnTo>
                  <a:pt x="386684" y="0"/>
                </a:lnTo>
                <a:lnTo>
                  <a:pt x="386684" y="4328578"/>
                </a:lnTo>
                <a:lnTo>
                  <a:pt x="5713413" y="4328578"/>
                </a:lnTo>
                <a:lnTo>
                  <a:pt x="5713413" y="4669987"/>
                </a:lnTo>
                <a:lnTo>
                  <a:pt x="0" y="466998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EEA9034-22FD-3C2F-6A27-6363896980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153285"/>
            <a:ext cx="4799012" cy="3790315"/>
          </a:xfrm>
        </p:spPr>
        <p:txBody>
          <a:bodyPr>
            <a:normAutofit/>
          </a:bodyPr>
          <a:lstStyle>
            <a:lvl1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2000"/>
            </a:lvl1pPr>
            <a:lvl2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800"/>
            </a:lvl2pPr>
            <a:lvl3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600"/>
            </a:lvl3pPr>
            <a:lvl4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400"/>
            </a:lvl4pPr>
            <a:lvl5pPr>
              <a:lnSpc>
                <a:spcPct val="95000"/>
              </a:lnSpc>
              <a:spcBef>
                <a:spcPts val="1000"/>
              </a:spcBef>
              <a:spcAft>
                <a:spcPts val="1200"/>
              </a:spcAft>
              <a:defRPr sz="1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72AFED-AF5A-A2E9-0D36-388733BBE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7A42E613-3DCC-07A2-BA9B-74B13F28E591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9427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30338E2-B50A-8F3E-2CA7-A75753E7ED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2629" y="598947"/>
            <a:ext cx="10515600" cy="132556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C8DD029-A673-92B9-0343-3B35BE46D2F3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929641" y="2153285"/>
            <a:ext cx="3032759" cy="3790310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/>
            </a:lvl1pPr>
            <a:lvl2pPr>
              <a:spcBef>
                <a:spcPts val="1000"/>
              </a:spcBef>
              <a:spcAft>
                <a:spcPts val="1200"/>
              </a:spcAft>
              <a:defRPr sz="1600"/>
            </a:lvl2pPr>
            <a:lvl3pPr>
              <a:spcBef>
                <a:spcPts val="1000"/>
              </a:spcBef>
              <a:spcAft>
                <a:spcPts val="1200"/>
              </a:spcAft>
              <a:defRPr sz="1400"/>
            </a:lvl3pPr>
            <a:lvl4pPr>
              <a:spcBef>
                <a:spcPts val="1000"/>
              </a:spcBef>
              <a:spcAft>
                <a:spcPts val="1200"/>
              </a:spcAft>
              <a:defRPr sz="1200"/>
            </a:lvl4pPr>
            <a:lvl5pPr>
              <a:spcBef>
                <a:spcPts val="1000"/>
              </a:spcBef>
              <a:spcAft>
                <a:spcPts val="1200"/>
              </a:spcAft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6E658BA3-0202-C705-7A02-8B70B7884420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4724400" y="2170621"/>
            <a:ext cx="6553200" cy="3772974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BD761E53-47C7-492A-D5B5-A8C2740B5157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3034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layou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51560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F349F3-2C28-5A44-EDFC-75FD6CA9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0"/>
            <a:ext cx="6096000" cy="7367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34FD449-C6E0-CF8A-82B2-52438C952C0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929642" y="2153285"/>
            <a:ext cx="6925660" cy="3500438"/>
          </a:xfrm>
        </p:spPr>
        <p:txBody>
          <a:bodyPr lIns="91440">
            <a:normAutofit/>
          </a:bodyPr>
          <a:lstStyle>
            <a:lvl1pPr marL="0" indent="0">
              <a:spcBef>
                <a:spcPts val="1000"/>
              </a:spcBef>
              <a:spcAft>
                <a:spcPts val="1200"/>
              </a:spcAft>
              <a:buNone/>
              <a:defRPr sz="1800" b="0"/>
            </a:lvl1pPr>
            <a:lvl2pPr marL="228600">
              <a:spcBef>
                <a:spcPts val="1000"/>
              </a:spcBef>
              <a:spcAft>
                <a:spcPts val="1200"/>
              </a:spcAft>
              <a:defRPr sz="1800" b="0"/>
            </a:lvl2pPr>
            <a:lvl3pPr marL="685800">
              <a:spcBef>
                <a:spcPts val="1000"/>
              </a:spcBef>
              <a:spcAft>
                <a:spcPts val="1200"/>
              </a:spcAft>
              <a:defRPr sz="1800" b="0"/>
            </a:lvl3pPr>
            <a:lvl4pPr marL="868680">
              <a:spcBef>
                <a:spcPts val="1000"/>
              </a:spcBef>
              <a:spcAft>
                <a:spcPts val="1200"/>
              </a:spcAft>
              <a:defRPr sz="1800" b="0"/>
            </a:lvl4pPr>
            <a:lvl5pPr marL="1143000">
              <a:spcBef>
                <a:spcPts val="1000"/>
              </a:spcBef>
              <a:spcAft>
                <a:spcPts val="1200"/>
              </a:spcAft>
              <a:defRPr sz="1800" b="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11">
            <a:extLst>
              <a:ext uri="{FF2B5EF4-FFF2-40B4-BE49-F238E27FC236}">
                <a16:creationId xmlns:a16="http://schemas.microsoft.com/office/drawing/2014/main" id="{F971E741-6253-D410-B562-50CA5976207A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8215745" y="2153285"/>
            <a:ext cx="3229495" cy="3500438"/>
          </a:xfrm>
        </p:spPr>
        <p:txBody>
          <a:bodyPr lIns="91440">
            <a:norm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1800" b="1"/>
            </a:lvl1pPr>
            <a:lvl2pPr>
              <a:spcBef>
                <a:spcPts val="1000"/>
              </a:spcBef>
              <a:spcAft>
                <a:spcPts val="1200"/>
              </a:spcAft>
              <a:defRPr sz="1600" b="1"/>
            </a:lvl2pPr>
            <a:lvl3pPr>
              <a:spcBef>
                <a:spcPts val="1000"/>
              </a:spcBef>
              <a:spcAft>
                <a:spcPts val="1200"/>
              </a:spcAft>
              <a:defRPr sz="1400" b="1"/>
            </a:lvl3pPr>
            <a:lvl4pPr>
              <a:spcBef>
                <a:spcPts val="1000"/>
              </a:spcBef>
              <a:spcAft>
                <a:spcPts val="1200"/>
              </a:spcAft>
              <a:defRPr sz="1200" b="1"/>
            </a:lvl4pPr>
            <a:lvl5pPr>
              <a:spcBef>
                <a:spcPts val="1000"/>
              </a:spcBef>
              <a:spcAft>
                <a:spcPts val="1200"/>
              </a:spcAft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C9F70CF1-DCAD-AE71-6B34-7BFB25EE530B}"/>
              </a:ext>
            </a:extLst>
          </p:cNvPr>
          <p:cNvSpPr/>
          <p:nvPr userDrawn="1"/>
        </p:nvSpPr>
        <p:spPr>
          <a:xfrm>
            <a:off x="386317" y="352044"/>
            <a:ext cx="11419367" cy="6153912"/>
          </a:xfrm>
          <a:prstGeom prst="frame">
            <a:avLst>
              <a:gd name="adj1" fmla="val 21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8006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2090F11-94D5-C2A6-0759-3E7541B099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29640" y="485113"/>
            <a:ext cx="10331450" cy="15315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0CF90928-AB48-3554-E2B9-417A00F286AD}"/>
              </a:ext>
            </a:extLst>
          </p:cNvPr>
          <p:cNvSpPr>
            <a:spLocks noGrp="1"/>
          </p:cNvSpPr>
          <p:nvPr>
            <p:ph type="tbl" sz="quarter" idx="10" hasCustomPrompt="1"/>
          </p:nvPr>
        </p:nvSpPr>
        <p:spPr>
          <a:xfrm>
            <a:off x="930275" y="2168526"/>
            <a:ext cx="10331450" cy="3939068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D6C0A7-887A-66E2-A954-5E0592B9F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78552E1-07B0-A631-78D3-D3C0E4C0CD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1212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635B7F-3E76-4C66-6A5A-9156FCE3D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34400" y="61212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26064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CBB1E76-5845-01C9-1D0D-03CFFE6F0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6316" y="347329"/>
            <a:ext cx="11419368" cy="61527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96C21AF-4286-DECE-37A1-E8980687A16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99160" y="655320"/>
            <a:ext cx="4572000" cy="5486400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8E1D6B3-3EC8-6AC4-BE2B-5C732C856791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475413" y="2773680"/>
            <a:ext cx="4572000" cy="336804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457200" indent="0">
              <a:spcBef>
                <a:spcPts val="1000"/>
              </a:spcBef>
              <a:buNone/>
              <a:defRPr sz="1600"/>
            </a:lvl2pPr>
            <a:lvl3pPr marL="914400" indent="0">
              <a:spcBef>
                <a:spcPts val="1000"/>
              </a:spcBef>
              <a:buNone/>
              <a:defRPr sz="1400"/>
            </a:lvl3pPr>
            <a:lvl4pPr marL="1371600" indent="0">
              <a:spcBef>
                <a:spcPts val="1000"/>
              </a:spcBef>
              <a:buNone/>
              <a:defRPr sz="1200"/>
            </a:lvl4pPr>
            <a:lvl5pPr marL="1828800" indent="0">
              <a:spcBef>
                <a:spcPts val="1000"/>
              </a:spcBef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3579664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6E849-D026-457E-B3D6-C49BBBBE197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6009-B0BC-42DF-A689-5FFFE3CB49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89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1764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  <p:sldLayoutId id="2147483740" r:id="rId1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638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  <p15:guide id="3" pos="1920">
          <p15:clr>
            <a:srgbClr val="F26B43"/>
          </p15:clr>
        </p15:guide>
        <p15:guide id="4" pos="5760">
          <p15:clr>
            <a:srgbClr val="F26B43"/>
          </p15:clr>
        </p15:guide>
        <p15:guide id="5" pos="7248">
          <p15:clr>
            <a:srgbClr val="F26B43"/>
          </p15:clr>
        </p15:guide>
        <p15:guide id="6" pos="43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1.jpeg"/><Relationship Id="rId7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g"/><Relationship Id="rId5" Type="http://schemas.openxmlformats.org/officeDocument/2006/relationships/image" Target="../media/image6.jpg"/><Relationship Id="rId10" Type="http://schemas.openxmlformats.org/officeDocument/2006/relationships/image" Target="../media/image10.jpg"/><Relationship Id="rId4" Type="http://schemas.openxmlformats.org/officeDocument/2006/relationships/image" Target="../media/image5.jpg"/><Relationship Id="rId9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10.jpg"/><Relationship Id="rId4" Type="http://schemas.openxmlformats.org/officeDocument/2006/relationships/image" Target="../media/image5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814252"/>
              </p:ext>
            </p:extLst>
          </p:nvPr>
        </p:nvGraphicFramePr>
        <p:xfrm>
          <a:off x="6851177" y="77121"/>
          <a:ext cx="5131274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sz="18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Sabon Next LT" panose="020B0502040204020203" pitchFamily="2" charset="0"/>
                        </a:rPr>
                        <a:t>Amrywio amser y ferf</a:t>
                      </a: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SassoonCRInfant" panose="02010503020300020003" pitchFamily="2" charset="0"/>
                        <a:ea typeface="+mn-ea"/>
                        <a:cs typeface="Sabon Next LT" panose="020B0502040204020203" pitchFamily="2" charset="0"/>
                      </a:endParaRPr>
                    </a:p>
                    <a:p>
                      <a:r>
                        <a:rPr lang="cy-GB" sz="1800" kern="1200" dirty="0">
                          <a:solidFill>
                            <a:srgbClr val="FF0000"/>
                          </a:solidFill>
                          <a:effectLst/>
                          <a:latin typeface="SassoonCRInfant" panose="02010503020300020003" pitchFamily="2" charset="0"/>
                          <a:ea typeface="+mn-ea"/>
                          <a:cs typeface="Sabon Next LT" panose="020B0502040204020203" pitchFamily="2" charset="0"/>
                        </a:rPr>
                        <a:t>Amrywio gorchmynion unigol yn fwy</a:t>
                      </a:r>
                      <a:endParaRPr lang="en-GB" sz="1800" kern="1200" dirty="0">
                        <a:solidFill>
                          <a:srgbClr val="FF0000"/>
                        </a:solidFill>
                        <a:effectLst/>
                        <a:latin typeface="SassoonCRInfant" panose="02010503020300020003" pitchFamily="2" charset="0"/>
                        <a:ea typeface="+mn-ea"/>
                        <a:cs typeface="Sabon Next LT" panose="020B05020402040202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96845" y="242939"/>
            <a:ext cx="61862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 Light"/>
                <a:ea typeface="+mn-ea"/>
                <a:cs typeface="+mn-cs"/>
              </a:rPr>
              <a:t>Enw:		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assoonCRInfant" panose="02010503020300020003" pitchFamily="2" charset="0"/>
                <a:ea typeface="+mn-ea"/>
                <a:cs typeface="+mn-cs"/>
              </a:rPr>
              <a:t>Charlotte Foulkes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 Light"/>
                <a:ea typeface="+mn-ea"/>
                <a:cs typeface="+mn-cs"/>
              </a:rPr>
              <a:t>Teitl y wers: 	</a:t>
            </a:r>
            <a:r>
              <a:rPr lang="cy-GB" dirty="0">
                <a:solidFill>
                  <a:prstClr val="black"/>
                </a:solidFill>
                <a:latin typeface="SassoonCRInfant" panose="02010503020300020003" pitchFamily="2" charset="0"/>
              </a:rPr>
              <a:t>Trychfilod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assoonCRInfant" panose="020105030203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 Light"/>
                <a:ea typeface="+mn-ea"/>
                <a:cs typeface="+mn-cs"/>
              </a:rPr>
              <a:t>Nod y wers:	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assoonCRInfant" panose="02010503020300020003" pitchFamily="2" charset="0"/>
              </a:rPr>
              <a:t>Sawl__sy’ gyda’r ___? Mae ___ gyda’r ___.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assoonCRInfant" panose="020105030203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 Light"/>
                <a:ea typeface="+mn-ea"/>
                <a:cs typeface="+mn-cs"/>
              </a:rPr>
              <a:t>Blwyddyn:	</a:t>
            </a:r>
            <a:r>
              <a:rPr lang="cy-GB" dirty="0">
                <a:solidFill>
                  <a:prstClr val="black"/>
                </a:solidFill>
                <a:latin typeface="SassoonCRInfant" panose="02010503020300020003" pitchFamily="2" charset="0"/>
              </a:rPr>
              <a:t>3/4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assoonCRInfant" panose="02010503020300020003" pitchFamily="2" charset="0"/>
              <a:ea typeface="+mn-ea"/>
              <a:cs typeface="+mn-cs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6661763"/>
              </p:ext>
            </p:extLst>
          </p:nvPr>
        </p:nvGraphicFramePr>
        <p:xfrm>
          <a:off x="6851177" y="1265841"/>
          <a:ext cx="5131274" cy="52935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071719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Adolygu- geirfa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Cynnwys newydd – drilio patrymau newydd-taflu’r bêl.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Gofyn ac ateb cwestiwn mewn parau. 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Chwarae gêm- ‘Top Trumps’</a:t>
                      </a:r>
                    </a:p>
                    <a:p>
                      <a:r>
                        <a:rPr lang="cy-GB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Chwarae ‘Blankety Blank’ ysgrifennu’r ateb.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3221817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Sawl___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sy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’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gyda’r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___?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Mae ___ ____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gyda’r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Enwau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trychfilod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pili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pala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mwydyn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morgrugyn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pryf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copyn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prfyn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lindysyn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a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mochyn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coed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Cyfrif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benywaidd</a:t>
                      </a:r>
                      <a:endParaRPr lang="cy-GB" b="1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Adain, llygad a Choes</a:t>
                      </a: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556892"/>
              </p:ext>
            </p:extLst>
          </p:nvPr>
        </p:nvGraphicFramePr>
        <p:xfrm>
          <a:off x="546781" y="1760229"/>
          <a:ext cx="4684268" cy="43839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8426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84586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Adolygu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enwau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trychfilod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Geirfa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adain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llygad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a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choes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Patrwm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Sawl____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sy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’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gyda’r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___?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Mae ___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gyda’r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80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  <a:endParaRPr lang="en-GB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Enwau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trychfilod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: pili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pala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mwydyn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morgrugyn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pryf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copyn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prfyn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,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lindysyn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a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mochyn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coed</a:t>
                      </a: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0" dirty="0">
                        <a:solidFill>
                          <a:srgbClr val="FF0000"/>
                        </a:solidFill>
                        <a:latin typeface="SassoonCRInfant" panose="020105030203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Cyfrif</a:t>
                      </a:r>
                      <a:r>
                        <a:rPr lang="en-GB" b="0" dirty="0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 </a:t>
                      </a:r>
                      <a:r>
                        <a:rPr lang="en-GB" b="0" dirty="0" err="1">
                          <a:solidFill>
                            <a:srgbClr val="FF0000"/>
                          </a:solidFill>
                          <a:latin typeface="SassoonCRInfant" panose="02010503020300020003" pitchFamily="2" charset="0"/>
                        </a:rPr>
                        <a:t>benywaidd</a:t>
                      </a: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E362A408-7023-B287-B07A-A491B3D110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103FDB8-D911-F8F8-F9EC-FB7FF5435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3B058-A345-6E14-00C2-53169DBA2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02710"/>
            <a:ext cx="7983068" cy="97434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4400" dirty="0" err="1"/>
              <a:t>Trychfilod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4A2266-B1FC-9850-7427-DEAB4B9D11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08" y="5702710"/>
            <a:ext cx="3633535" cy="974347"/>
          </a:xfrm>
        </p:spPr>
        <p:txBody>
          <a:bodyPr anchor="ctr">
            <a:normAutofit/>
          </a:bodyPr>
          <a:lstStyle/>
          <a:p>
            <a:pPr algn="r"/>
            <a:r>
              <a:rPr lang="en-GB" sz="1800" dirty="0"/>
              <a:t>Charlotte Foulkes </a:t>
            </a:r>
          </a:p>
          <a:p>
            <a:pPr algn="r"/>
            <a:r>
              <a:rPr lang="en-GB" sz="1800" dirty="0"/>
              <a:t>2514231</a:t>
            </a:r>
          </a:p>
        </p:txBody>
      </p:sp>
      <p:pic>
        <p:nvPicPr>
          <p:cNvPr id="8" name="Picture 7" descr="Butterfly sitting on flower in garden">
            <a:extLst>
              <a:ext uri="{FF2B5EF4-FFF2-40B4-BE49-F238E27FC236}">
                <a16:creationId xmlns:a16="http://schemas.microsoft.com/office/drawing/2014/main" id="{0DAADC13-4939-3019-B317-C453FE1FE5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325" y="603370"/>
            <a:ext cx="7048316" cy="469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3588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60E52DF2-6802-459B-AC2A-AF976DEB1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C00101-0B7F-6579-BE04-7960F6134F94}"/>
              </a:ext>
            </a:extLst>
          </p:cNvPr>
          <p:cNvSpPr txBox="1"/>
          <p:nvPr/>
        </p:nvSpPr>
        <p:spPr>
          <a:xfrm>
            <a:off x="7320707" y="1581916"/>
            <a:ext cx="4382218" cy="551780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 err="1">
                <a:latin typeface="SassoonCRInfant" panose="02010503020300020003" pitchFamily="2" charset="0"/>
              </a:rPr>
              <a:t>Wythnos</a:t>
            </a:r>
            <a:r>
              <a:rPr lang="en-US" sz="3600" dirty="0">
                <a:latin typeface="SassoonCRInfant" panose="02010503020300020003" pitchFamily="2" charset="0"/>
              </a:rPr>
              <a:t> </a:t>
            </a:r>
            <a:r>
              <a:rPr lang="en-US" sz="3600" dirty="0" err="1">
                <a:latin typeface="SassoonCRInfant" panose="02010503020300020003" pitchFamily="2" charset="0"/>
              </a:rPr>
              <a:t>diwetha</a:t>
            </a:r>
            <a:r>
              <a:rPr lang="en-US" sz="3600" dirty="0">
                <a:latin typeface="SassoonCRInfant" panose="02010503020300020003" pitchFamily="2" charset="0"/>
              </a:rPr>
              <a:t>: Y </a:t>
            </a:r>
            <a:r>
              <a:rPr lang="en-US" sz="3600" dirty="0" err="1">
                <a:latin typeface="SassoonCRInfant" panose="02010503020300020003" pitchFamily="2" charset="0"/>
              </a:rPr>
              <a:t>erifa</a:t>
            </a:r>
            <a:r>
              <a:rPr lang="en-US" sz="3600" dirty="0">
                <a:latin typeface="SassoonCRInfant" panose="02010503020300020003" pitchFamily="2" charset="0"/>
              </a:rPr>
              <a:t> ‘</a:t>
            </a:r>
            <a:r>
              <a:rPr lang="en-US" sz="3600" dirty="0" err="1">
                <a:latin typeface="SassoonCRInfant" panose="02010503020300020003" pitchFamily="2" charset="0"/>
              </a:rPr>
              <a:t>Trychfilod</a:t>
            </a:r>
            <a:r>
              <a:rPr lang="en-US" sz="3600" dirty="0">
                <a:latin typeface="SassoonCRInfant" panose="02010503020300020003" pitchFamily="2" charset="0"/>
              </a:rPr>
              <a:t>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>
                <a:latin typeface="SassoonCRInfant" panose="02010503020300020003" pitchFamily="2" charset="0"/>
              </a:rPr>
              <a:t>Heddiw: </a:t>
            </a:r>
            <a:r>
              <a:rPr lang="en-US" sz="3600" dirty="0" err="1">
                <a:latin typeface="SassoonCRInfant" panose="02010503020300020003" pitchFamily="2" charset="0"/>
              </a:rPr>
              <a:t>Byddan</a:t>
            </a:r>
            <a:r>
              <a:rPr lang="en-US" sz="3600" dirty="0">
                <a:latin typeface="SassoonCRInfant" panose="02010503020300020003" pitchFamily="2" charset="0"/>
              </a:rPr>
              <a:t> </a:t>
            </a:r>
            <a:r>
              <a:rPr lang="en-US" sz="3600" dirty="0" err="1">
                <a:latin typeface="SassoonCRInfant" panose="02010503020300020003" pitchFamily="2" charset="0"/>
              </a:rPr>
              <a:t>ni’n</a:t>
            </a:r>
            <a:r>
              <a:rPr lang="en-US" sz="3600" dirty="0">
                <a:latin typeface="SassoonCRInfant" panose="02010503020300020003" pitchFamily="2" charset="0"/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b="1" dirty="0" err="1">
                <a:latin typeface="SassoonCRInfant" panose="02010503020300020003" pitchFamily="2" charset="0"/>
              </a:rPr>
              <a:t>Adolygu</a:t>
            </a:r>
            <a:r>
              <a:rPr lang="en-US" sz="3600" b="1" dirty="0">
                <a:latin typeface="SassoonCRInfant" panose="02010503020300020003" pitchFamily="2" charset="0"/>
              </a:rPr>
              <a:t>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 err="1">
                <a:latin typeface="SassoonCRInfant" panose="02010503020300020003" pitchFamily="2" charset="0"/>
              </a:rPr>
              <a:t>Geirfa</a:t>
            </a:r>
            <a:endParaRPr lang="en-US" sz="3600" dirty="0">
              <a:latin typeface="SassoonCRInfant" panose="02010503020300020003" pitchFamily="2" charset="0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b="1" dirty="0" err="1">
                <a:latin typeface="SassoonCRInfant" panose="02010503020300020003" pitchFamily="2" charset="0"/>
              </a:rPr>
              <a:t>Dysgu</a:t>
            </a:r>
            <a:r>
              <a:rPr lang="en-US" sz="3600" b="1" dirty="0">
                <a:latin typeface="SassoonCRInfant" panose="02010503020300020003" pitchFamily="2" charset="0"/>
              </a:rPr>
              <a:t>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>
                <a:latin typeface="SassoonCRInfant" panose="02010503020300020003" pitchFamily="2" charset="0"/>
              </a:rPr>
              <a:t>Sawl ___ </a:t>
            </a:r>
            <a:r>
              <a:rPr lang="en-US" sz="3600" dirty="0" err="1">
                <a:latin typeface="SassoonCRInfant" panose="02010503020300020003" pitchFamily="2" charset="0"/>
              </a:rPr>
              <a:t>sy</a:t>
            </a:r>
            <a:r>
              <a:rPr lang="en-US" sz="3600" dirty="0">
                <a:latin typeface="SassoonCRInfant" panose="02010503020300020003" pitchFamily="2" charset="0"/>
              </a:rPr>
              <a:t>’ </a:t>
            </a:r>
            <a:r>
              <a:rPr lang="en-US" sz="3600" dirty="0" err="1">
                <a:latin typeface="SassoonCRInfant" panose="02010503020300020003" pitchFamily="2" charset="0"/>
              </a:rPr>
              <a:t>gyda’r</a:t>
            </a:r>
            <a:r>
              <a:rPr lang="en-US" sz="3600" dirty="0">
                <a:latin typeface="SassoonCRInfant" panose="02010503020300020003" pitchFamily="2" charset="0"/>
              </a:rPr>
              <a:t>___?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>
                <a:latin typeface="SassoonCRInfant" panose="02010503020300020003" pitchFamily="2" charset="0"/>
              </a:rPr>
              <a:t>Mae ___ </a:t>
            </a:r>
            <a:r>
              <a:rPr lang="en-US" sz="3600" dirty="0" err="1">
                <a:latin typeface="SassoonCRInfant" panose="02010503020300020003" pitchFamily="2" charset="0"/>
              </a:rPr>
              <a:t>gyda’r</a:t>
            </a:r>
            <a:r>
              <a:rPr lang="en-US" sz="3600" dirty="0">
                <a:latin typeface="SassoonCRInfant" panose="02010503020300020003" pitchFamily="2" charset="0"/>
              </a:rPr>
              <a:t> ____.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4" name="Picture 3" descr="Close-up of a spider">
            <a:extLst>
              <a:ext uri="{FF2B5EF4-FFF2-40B4-BE49-F238E27FC236}">
                <a16:creationId xmlns:a16="http://schemas.microsoft.com/office/drawing/2014/main" id="{F31108C3-4800-CBFD-BBC7-575ABCFA57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6" r="23149" b="-1"/>
          <a:stretch>
            <a:fillRect/>
          </a:stretch>
        </p:blipFill>
        <p:spPr>
          <a:xfrm>
            <a:off x="-51513" y="15"/>
            <a:ext cx="7320707" cy="6857985"/>
          </a:xfrm>
          <a:prstGeom prst="rect">
            <a:avLst/>
          </a:prstGeom>
        </p:spPr>
      </p:pic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Slide Number Placeholder 3">
            <a:extLst>
              <a:ext uri="{FF2B5EF4-FFF2-40B4-BE49-F238E27FC236}">
                <a16:creationId xmlns:a16="http://schemas.microsoft.com/office/drawing/2014/main" id="{5DEF7055-CDD3-35E7-2776-4793D6CC52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800" smtClean="0">
                <a:solidFill>
                  <a:schemeClr val="tx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990D5C-6D15-45BD-50DE-05D41B197A08}"/>
              </a:ext>
            </a:extLst>
          </p:cNvPr>
          <p:cNvSpPr txBox="1"/>
          <p:nvPr/>
        </p:nvSpPr>
        <p:spPr>
          <a:xfrm>
            <a:off x="7353183" y="725159"/>
            <a:ext cx="6098874" cy="750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4000" b="1" dirty="0">
                <a:latin typeface="SassoonCRInfant" panose="02010503020300020003" pitchFamily="2" charset="0"/>
              </a:rPr>
              <a:t>Nod y </a:t>
            </a:r>
            <a:r>
              <a:rPr lang="en-US" sz="4000" b="1" dirty="0" err="1">
                <a:latin typeface="SassoonCRInfant" panose="02010503020300020003" pitchFamily="2" charset="0"/>
              </a:rPr>
              <a:t>wers</a:t>
            </a:r>
            <a:r>
              <a:rPr lang="en-US" sz="1800" dirty="0">
                <a:latin typeface="SassoonCRInfant" panose="02010503020300020003" pitchFamily="2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671577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7240B6-C416-0C73-2FE5-073FEB9E4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CE58559-BF3D-0325-E706-6878D8BBE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DB9D3D60-614D-604C-0626-8631149437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80933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9DF71A9-AAC6-8060-5FF6-D81CDC6A3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7" descr="Close-up of damselfly">
            <a:extLst>
              <a:ext uri="{FF2B5EF4-FFF2-40B4-BE49-F238E27FC236}">
                <a16:creationId xmlns:a16="http://schemas.microsoft.com/office/drawing/2014/main" id="{EAD298D2-CC98-5838-C034-099FE75F0E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930868" y="-180934"/>
            <a:ext cx="9242144" cy="7038933"/>
          </a:xfrm>
          <a:prstGeom prst="rect">
            <a:avLst/>
          </a:prstGeom>
        </p:spPr>
      </p:pic>
      <p:sp>
        <p:nvSpPr>
          <p:cNvPr id="10" name="Title 22">
            <a:extLst>
              <a:ext uri="{FF2B5EF4-FFF2-40B4-BE49-F238E27FC236}">
                <a16:creationId xmlns:a16="http://schemas.microsoft.com/office/drawing/2014/main" id="{3BFCDDA2-7E69-FFD0-FBF1-01DDD8F1C5D2}"/>
              </a:ext>
            </a:extLst>
          </p:cNvPr>
          <p:cNvSpPr txBox="1">
            <a:spLocks/>
          </p:cNvSpPr>
          <p:nvPr/>
        </p:nvSpPr>
        <p:spPr>
          <a:xfrm>
            <a:off x="0" y="-372437"/>
            <a:ext cx="5181600" cy="5029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000" dirty="0" err="1"/>
              <a:t>Adolygu</a:t>
            </a:r>
            <a:r>
              <a:rPr lang="en-GB" sz="9000" dirty="0"/>
              <a:t>:</a:t>
            </a:r>
            <a:endParaRPr lang="en-US" sz="9000" dirty="0"/>
          </a:p>
        </p:txBody>
      </p:sp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4EFFEEEC-57D7-9392-2AFC-9DA9C1B3C5AB}"/>
              </a:ext>
            </a:extLst>
          </p:cNvPr>
          <p:cNvSpPr/>
          <p:nvPr/>
        </p:nvSpPr>
        <p:spPr>
          <a:xfrm>
            <a:off x="9352308" y="-82296"/>
            <a:ext cx="2708628" cy="1421178"/>
          </a:xfrm>
          <a:prstGeom prst="wedgeEllipseCallout">
            <a:avLst>
              <a:gd name="adj1" fmla="val -57267"/>
              <a:gd name="adj2" fmla="val 72007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Allwch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chi gofio</a:t>
            </a:r>
            <a:r>
              <a:rPr lang="en-GB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65751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3F6AD4-6382-F6BB-74C1-BD11B2A18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F23CC08-3647-B517-634B-47E6E4AEB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70C7EC39-3355-C96A-386A-227F57EE5E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D0D576D-3C2D-AA0A-B2F7-850A1A453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AADFBC-CF4C-F275-6C6D-5B8A8FDC25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6845" y="966159"/>
            <a:ext cx="5830033" cy="4177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F1D1DB6-FF2A-0595-F8AD-743CB25BCD5C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>
                <a:latin typeface="SassoonCRInfant" panose="02010503020300020003" pitchFamily="2" charset="0"/>
              </a:rPr>
              <a:t>Pili </a:t>
            </a:r>
            <a:r>
              <a:rPr lang="en-GB" sz="8800" dirty="0" err="1">
                <a:latin typeface="SassoonCRInfant" panose="02010503020300020003" pitchFamily="2" charset="0"/>
              </a:rPr>
              <a:t>pala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85353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99A831-0A29-F7F1-6472-CDD46AC71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B876B53-169A-EB01-6D40-6BE88E6C7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06B47D1E-0C65-A15C-7229-CABF846DDD6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F9017E6-01DE-7346-BCD0-64A92C6D4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27D44E-393E-7D64-BEF7-3070D68AAD3E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 err="1">
                <a:latin typeface="SassoonCRInfant" panose="02010503020300020003" pitchFamily="2" charset="0"/>
              </a:rPr>
              <a:t>Pryf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  <a:r>
              <a:rPr lang="en-GB" sz="8800" dirty="0" err="1">
                <a:latin typeface="SassoonCRInfant" panose="02010503020300020003" pitchFamily="2" charset="0"/>
              </a:rPr>
              <a:t>copyn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3" name="Picture 2" descr="A spider in a web&#10;&#10;AI-generated content may be incorrect.">
            <a:extLst>
              <a:ext uri="{FF2B5EF4-FFF2-40B4-BE49-F238E27FC236}">
                <a16:creationId xmlns:a16="http://schemas.microsoft.com/office/drawing/2014/main" id="{49CA78B2-6E17-C3E1-1CA7-E684157092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49" y="995161"/>
            <a:ext cx="5663640" cy="4605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031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46B0D5-2374-CD96-3FC8-6E401B2F6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1B8892B-3D64-FAFA-F7D6-4F5125E13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C5F9FF3F-7A32-D6C7-CCE1-27A06A3E4A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7D0AB29-498B-76DD-DF22-9BB79BEAD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306CE-7992-854E-F9E5-F6A890D46CA1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8800" noProof="0" dirty="0">
                <a:latin typeface="SassoonCRInfant" panose="02010503020300020003" pitchFamily="2" charset="0"/>
              </a:rPr>
              <a:t>Pryfyn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2430A3-9B88-669D-6290-8EDA1E3D8A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5487" y="1036706"/>
            <a:ext cx="6153683" cy="470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60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FF93D1-1D42-2B2F-DB02-34E3D2E0C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A7AF0A1-79E5-FF6D-23FE-9E27C952E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70E180F2-5FFE-1D41-90EE-6350D6B3AC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9D5D26B-143E-1050-D7D3-8317BDFAB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E90A1B-3E0A-974E-8432-13941B48FFA5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 err="1">
                <a:latin typeface="SassoonCRInfant" panose="02010503020300020003" pitchFamily="2" charset="0"/>
              </a:rPr>
              <a:t>Mwydyn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7AC20C-F791-378B-4F1C-6BBCB920DF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8149" y="1185517"/>
            <a:ext cx="5663640" cy="4224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2158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1595B5-B8B3-040A-04F6-1D6CCD954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920D391-B6AE-A311-4E86-36F4B1BA8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DAD171E7-5967-8224-503C-619AAB3CB2D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1CB341A-B1D9-DDA4-ACFA-BF1D41E1D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FED9C5-4D93-D0D0-208F-720B7550DB97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 err="1">
                <a:latin typeface="SassoonCRInfant" panose="02010503020300020003" pitchFamily="2" charset="0"/>
              </a:rPr>
              <a:t>Lindysyn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C8955F-8B7D-4D12-BEC6-11E44AE3EE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8148" y="1886863"/>
            <a:ext cx="6268403" cy="2573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2111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E70E19-A7EF-C498-9B91-2DB01EA94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7689581-7821-FE65-CF7A-DF5355AE5B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19704C2A-4640-81AE-422F-B287AE168D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3E030CF-4F67-F7A6-6EAA-74374358D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277975-2D04-6114-EE8E-C7DF276E52DA}"/>
              </a:ext>
            </a:extLst>
          </p:cNvPr>
          <p:cNvSpPr txBox="1"/>
          <p:nvPr/>
        </p:nvSpPr>
        <p:spPr>
          <a:xfrm>
            <a:off x="6703723" y="1982444"/>
            <a:ext cx="526399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 err="1">
                <a:latin typeface="SassoonCRInfant" panose="02010503020300020003" pitchFamily="2" charset="0"/>
              </a:rPr>
              <a:t>Mochyn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  <a:r>
              <a:rPr lang="en-GB" sz="8800" dirty="0" err="1">
                <a:latin typeface="SassoonCRInfant" panose="02010503020300020003" pitchFamily="2" charset="0"/>
              </a:rPr>
              <a:t>coed</a:t>
            </a:r>
            <a:r>
              <a:rPr lang="en-GB" sz="8800" dirty="0"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951649-DC8A-8C07-E221-1E6CD718E5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9824" y="1269159"/>
            <a:ext cx="6063879" cy="437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5043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34C5BC-CF20-222B-7D61-C4771BB3AE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4B6B859-E86A-2482-8005-3316A0E85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2C1D27D0-269C-AE81-79EF-56490D1A54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6E0B17E-FE96-93AB-3CAD-93ED14A2E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1CEC34-2799-AB34-FE17-52B6CFCFE549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 err="1">
                <a:latin typeface="SassoonCRInfant" panose="02010503020300020003" pitchFamily="2" charset="0"/>
              </a:rPr>
              <a:t>Morgrugyn</a:t>
            </a:r>
            <a:endParaRPr lang="en-GB" sz="8800" dirty="0">
              <a:latin typeface="SassoonCRInfant" panose="020105030203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C5FCF3-10A5-DB72-E3FF-B2A8FBC9FB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9824" y="1494935"/>
            <a:ext cx="6063879" cy="392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158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C440D67-A6A2-168F-6319-DF278988B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B95119E-D68F-58DA-E76A-77D862EFC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52B2EBEA-0FB3-501A-8ECF-3D2CD6B1FC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25389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F55863E-433A-2582-C974-BA36E77B4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AE1AA6-3E15-15E5-9AF2-18915C5A1B20}"/>
              </a:ext>
            </a:extLst>
          </p:cNvPr>
          <p:cNvSpPr txBox="1"/>
          <p:nvPr/>
        </p:nvSpPr>
        <p:spPr>
          <a:xfrm>
            <a:off x="0" y="1255431"/>
            <a:ext cx="3199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solidFill>
                  <a:schemeClr val="bg1"/>
                </a:solidFill>
                <a:latin typeface="SassoonCRInfant" panose="02010503020300020003" pitchFamily="2" charset="0"/>
              </a:rPr>
              <a:t>Pili pala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8B5D2F-A5A7-C1B4-D102-432D74A16B38}"/>
              </a:ext>
            </a:extLst>
          </p:cNvPr>
          <p:cNvSpPr txBox="1"/>
          <p:nvPr/>
        </p:nvSpPr>
        <p:spPr>
          <a:xfrm>
            <a:off x="1257904" y="3403606"/>
            <a:ext cx="3199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solidFill>
                  <a:schemeClr val="bg1"/>
                </a:solidFill>
                <a:latin typeface="SassoonCRInfant" panose="02010503020300020003" pitchFamily="2" charset="0"/>
              </a:rPr>
              <a:t>Pryf copyn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A1E81A-AA0F-D9B4-6BC9-90113B2511CB}"/>
              </a:ext>
            </a:extLst>
          </p:cNvPr>
          <p:cNvSpPr txBox="1"/>
          <p:nvPr/>
        </p:nvSpPr>
        <p:spPr>
          <a:xfrm>
            <a:off x="1692720" y="5165350"/>
            <a:ext cx="31990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latin typeface="SassoonCRInfant" panose="02010503020300020003" pitchFamily="2" charset="0"/>
              </a:rPr>
              <a:t>Mochyn coed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9A0E83-E412-F00D-59E4-A35A3B8DB2FC}"/>
              </a:ext>
            </a:extLst>
          </p:cNvPr>
          <p:cNvSpPr txBox="1"/>
          <p:nvPr/>
        </p:nvSpPr>
        <p:spPr>
          <a:xfrm>
            <a:off x="4496473" y="168637"/>
            <a:ext cx="3199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solidFill>
                  <a:schemeClr val="bg1"/>
                </a:solidFill>
                <a:latin typeface="SassoonCRInfant" panose="02010503020300020003" pitchFamily="2" charset="0"/>
              </a:rPr>
              <a:t>Mwydyn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D78E0F-BFAB-61E8-D55E-75E3D10E9542}"/>
              </a:ext>
            </a:extLst>
          </p:cNvPr>
          <p:cNvSpPr txBox="1"/>
          <p:nvPr/>
        </p:nvSpPr>
        <p:spPr>
          <a:xfrm>
            <a:off x="8280232" y="3930381"/>
            <a:ext cx="3199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latin typeface="SassoonCRInfant" panose="02010503020300020003" pitchFamily="2" charset="0"/>
              </a:rPr>
              <a:t>Lindysyn </a:t>
            </a:r>
            <a:r>
              <a:rPr lang="cy-GB" sz="4000" b="1" noProof="0" dirty="0">
                <a:solidFill>
                  <a:schemeClr val="bg1"/>
                </a:solidFill>
                <a:latin typeface="SassoonCRInfant" panose="02010503020300020003" pitchFamily="2" charset="0"/>
              </a:rPr>
              <a:t>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3896FDD-AD48-A19C-58D6-4D65737C7D01}"/>
              </a:ext>
            </a:extLst>
          </p:cNvPr>
          <p:cNvSpPr txBox="1"/>
          <p:nvPr/>
        </p:nvSpPr>
        <p:spPr>
          <a:xfrm>
            <a:off x="8609980" y="214902"/>
            <a:ext cx="3199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latin typeface="SassoonCRInfant" panose="02010503020300020003" pitchFamily="2" charset="0"/>
              </a:rPr>
              <a:t>Morgrugyn</a:t>
            </a:r>
            <a:r>
              <a:rPr lang="cy-GB" sz="4000" b="1" noProof="0" dirty="0">
                <a:solidFill>
                  <a:schemeClr val="bg1"/>
                </a:solidFill>
                <a:latin typeface="SassoonCRInfant" panose="02010503020300020003" pitchFamily="2" charset="0"/>
              </a:rPr>
              <a:t>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002BB9-E696-6FD2-3E96-0D7F89C76474}"/>
              </a:ext>
            </a:extLst>
          </p:cNvPr>
          <p:cNvSpPr txBox="1"/>
          <p:nvPr/>
        </p:nvSpPr>
        <p:spPr>
          <a:xfrm>
            <a:off x="4891754" y="4880467"/>
            <a:ext cx="3199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noProof="0" dirty="0">
                <a:latin typeface="SassoonCRInfant" panose="02010503020300020003" pitchFamily="2" charset="0"/>
              </a:rPr>
              <a:t>Pryfyn</a:t>
            </a:r>
            <a:r>
              <a:rPr lang="cy-GB" sz="4000" b="1" noProof="0" dirty="0">
                <a:highlight>
                  <a:srgbClr val="FFFF00"/>
                </a:highlight>
                <a:latin typeface="SassoonCRInfant" panose="02010503020300020003" pitchFamily="2" charset="0"/>
              </a:rPr>
              <a:t> </a:t>
            </a:r>
            <a:r>
              <a:rPr lang="cy-GB" sz="4000" b="1" noProof="0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</a:p>
        </p:txBody>
      </p:sp>
      <p:pic>
        <p:nvPicPr>
          <p:cNvPr id="15" name="Picture 14" descr="A butterfly on a plant&#10;&#10;AI-generated content may be incorrect.">
            <a:extLst>
              <a:ext uri="{FF2B5EF4-FFF2-40B4-BE49-F238E27FC236}">
                <a16:creationId xmlns:a16="http://schemas.microsoft.com/office/drawing/2014/main" id="{2B14528B-7EAD-5BE1-9393-4D4964DC8E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433" y="214902"/>
            <a:ext cx="1393135" cy="998338"/>
          </a:xfrm>
          <a:prstGeom prst="rect">
            <a:avLst/>
          </a:prstGeom>
        </p:spPr>
      </p:pic>
      <p:pic>
        <p:nvPicPr>
          <p:cNvPr id="17" name="Picture 16" descr="A spider in a web&#10;&#10;AI-generated content may be incorrect.">
            <a:extLst>
              <a:ext uri="{FF2B5EF4-FFF2-40B4-BE49-F238E27FC236}">
                <a16:creationId xmlns:a16="http://schemas.microsoft.com/office/drawing/2014/main" id="{59798475-A1C5-DB66-6348-9FB5DD9B48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218" y="2078514"/>
            <a:ext cx="1692720" cy="1376433"/>
          </a:xfrm>
          <a:prstGeom prst="rect">
            <a:avLst/>
          </a:prstGeom>
        </p:spPr>
      </p:pic>
      <p:pic>
        <p:nvPicPr>
          <p:cNvPr id="21" name="Picture 20" descr="A worm on the ground&#10;&#10;AI-generated content may be incorrect.">
            <a:extLst>
              <a:ext uri="{FF2B5EF4-FFF2-40B4-BE49-F238E27FC236}">
                <a16:creationId xmlns:a16="http://schemas.microsoft.com/office/drawing/2014/main" id="{53F5F932-24E3-68C0-4A00-8201A0517E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4255" y="1045160"/>
            <a:ext cx="1892300" cy="1411520"/>
          </a:xfrm>
          <a:prstGeom prst="rect">
            <a:avLst/>
          </a:prstGeom>
        </p:spPr>
      </p:pic>
      <p:pic>
        <p:nvPicPr>
          <p:cNvPr id="23" name="Picture 22" descr="A close up of a black ant on a green stem&#10;&#10;AI-generated content may be incorrect.">
            <a:extLst>
              <a:ext uri="{FF2B5EF4-FFF2-40B4-BE49-F238E27FC236}">
                <a16:creationId xmlns:a16="http://schemas.microsoft.com/office/drawing/2014/main" id="{85D74E5E-3C48-C9D4-408E-3779578531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5554" y="1015304"/>
            <a:ext cx="2184670" cy="1412312"/>
          </a:xfrm>
          <a:prstGeom prst="rect">
            <a:avLst/>
          </a:prstGeom>
        </p:spPr>
      </p:pic>
      <p:pic>
        <p:nvPicPr>
          <p:cNvPr id="25" name="Picture 24" descr="A caterpillar on a branch&#10;&#10;AI-generated content may be incorrect.">
            <a:extLst>
              <a:ext uri="{FF2B5EF4-FFF2-40B4-BE49-F238E27FC236}">
                <a16:creationId xmlns:a16="http://schemas.microsoft.com/office/drawing/2014/main" id="{5E215CAC-7C94-9C9F-FB8B-FF7D825F1BD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9274" y="4974134"/>
            <a:ext cx="2520950" cy="1035050"/>
          </a:xfrm>
          <a:prstGeom prst="rect">
            <a:avLst/>
          </a:prstGeom>
        </p:spPr>
      </p:pic>
      <p:pic>
        <p:nvPicPr>
          <p:cNvPr id="27" name="Picture 26" descr="A close up of a fly&#10;&#10;AI-generated content may be incorrect.">
            <a:extLst>
              <a:ext uri="{FF2B5EF4-FFF2-40B4-BE49-F238E27FC236}">
                <a16:creationId xmlns:a16="http://schemas.microsoft.com/office/drawing/2014/main" id="{A97062BB-F73A-4E24-25E2-C5F408B77E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9420" y="3313369"/>
            <a:ext cx="1892300" cy="1447800"/>
          </a:xfrm>
          <a:prstGeom prst="rect">
            <a:avLst/>
          </a:prstGeom>
        </p:spPr>
      </p:pic>
      <p:pic>
        <p:nvPicPr>
          <p:cNvPr id="29" name="Picture 28" descr="A close up of a bug&#10;&#10;AI-generated content may be incorrect.">
            <a:extLst>
              <a:ext uri="{FF2B5EF4-FFF2-40B4-BE49-F238E27FC236}">
                <a16:creationId xmlns:a16="http://schemas.microsoft.com/office/drawing/2014/main" id="{910914A7-6542-8C72-B0B1-76A70411162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229" y="5138094"/>
            <a:ext cx="1911350" cy="137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299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EB76646-60A0-EF55-3F94-A715770B0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A85A21F-64A0-1B4B-AD95-8C431B51D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88044612-8BD3-11A9-4517-38B41391B2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80933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882923A-9D4C-689E-F425-D847961CF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7" descr="A closeup of a bee pollinating pink flower">
            <a:extLst>
              <a:ext uri="{FF2B5EF4-FFF2-40B4-BE49-F238E27FC236}">
                <a16:creationId xmlns:a16="http://schemas.microsoft.com/office/drawing/2014/main" id="{8FFD2B31-87CA-A2B5-8AFD-535519A35E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80934"/>
            <a:ext cx="12173013" cy="6928006"/>
          </a:xfrm>
          <a:prstGeom prst="rect">
            <a:avLst/>
          </a:prstGeom>
        </p:spPr>
      </p:pic>
      <p:sp>
        <p:nvSpPr>
          <p:cNvPr id="10" name="Title 22">
            <a:extLst>
              <a:ext uri="{FF2B5EF4-FFF2-40B4-BE49-F238E27FC236}">
                <a16:creationId xmlns:a16="http://schemas.microsoft.com/office/drawing/2014/main" id="{F15347C3-83F9-9FA3-B766-E8CA0279F913}"/>
              </a:ext>
            </a:extLst>
          </p:cNvPr>
          <p:cNvSpPr txBox="1">
            <a:spLocks/>
          </p:cNvSpPr>
          <p:nvPr/>
        </p:nvSpPr>
        <p:spPr>
          <a:xfrm>
            <a:off x="-240030" y="-1023947"/>
            <a:ext cx="5181600" cy="5029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000" dirty="0" err="1"/>
              <a:t>Dysgu</a:t>
            </a:r>
            <a:r>
              <a:rPr lang="en-GB" sz="9000" dirty="0"/>
              <a:t>:</a:t>
            </a:r>
            <a:endParaRPr lang="en-US" sz="9000" dirty="0"/>
          </a:p>
        </p:txBody>
      </p:sp>
    </p:spTree>
    <p:extLst>
      <p:ext uri="{BB962C8B-B14F-4D97-AF65-F5344CB8AC3E}">
        <p14:creationId xmlns:p14="http://schemas.microsoft.com/office/powerpoint/2010/main" val="3636076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554BA2-9F86-1A28-4178-131B4D2529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5FE4210-1A10-A633-15A2-1E36B9CF8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68F64E72-7775-1B12-13BC-2418F53BA4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13372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033C73D-9D98-47B5-CBF7-4004AD0AB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C98C412-85A4-250C-649A-92D8CE80E538}"/>
              </a:ext>
            </a:extLst>
          </p:cNvPr>
          <p:cNvSpPr/>
          <p:nvPr/>
        </p:nvSpPr>
        <p:spPr>
          <a:xfrm>
            <a:off x="151247" y="84676"/>
            <a:ext cx="11761470" cy="6469380"/>
          </a:xfrm>
          <a:prstGeom prst="round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2">
            <a:extLst>
              <a:ext uri="{FF2B5EF4-FFF2-40B4-BE49-F238E27FC236}">
                <a16:creationId xmlns:a16="http://schemas.microsoft.com/office/drawing/2014/main" id="{4599C9D5-3142-313D-D767-F2595FB6CAF5}"/>
              </a:ext>
            </a:extLst>
          </p:cNvPr>
          <p:cNvSpPr txBox="1">
            <a:spLocks/>
          </p:cNvSpPr>
          <p:nvPr/>
        </p:nvSpPr>
        <p:spPr>
          <a:xfrm>
            <a:off x="615978" y="1516109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Mae ______ ______ </a:t>
            </a:r>
            <a:r>
              <a:rPr lang="en-US" sz="4600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________.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5" name="Title 22">
            <a:extLst>
              <a:ext uri="{FF2B5EF4-FFF2-40B4-BE49-F238E27FC236}">
                <a16:creationId xmlns:a16="http://schemas.microsoft.com/office/drawing/2014/main" id="{3ADA364E-AFEA-13B0-AE74-996BB5370EBE}"/>
              </a:ext>
            </a:extLst>
          </p:cNvPr>
          <p:cNvSpPr txBox="1">
            <a:spLocks/>
          </p:cNvSpPr>
          <p:nvPr/>
        </p:nvSpPr>
        <p:spPr>
          <a:xfrm>
            <a:off x="2218278" y="42449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1800" dirty="0"/>
            </a:br>
            <a:endParaRPr lang="en-US" sz="1800" dirty="0"/>
          </a:p>
        </p:txBody>
      </p:sp>
      <p:sp>
        <p:nvSpPr>
          <p:cNvPr id="6" name="Title 22">
            <a:extLst>
              <a:ext uri="{FF2B5EF4-FFF2-40B4-BE49-F238E27FC236}">
                <a16:creationId xmlns:a16="http://schemas.microsoft.com/office/drawing/2014/main" id="{9BBF0187-C07E-6F53-1573-29B4EC3B595A}"/>
              </a:ext>
            </a:extLst>
          </p:cNvPr>
          <p:cNvSpPr txBox="1">
            <a:spLocks/>
          </p:cNvSpPr>
          <p:nvPr/>
        </p:nvSpPr>
        <p:spPr>
          <a:xfrm>
            <a:off x="615978" y="592696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Sawl______ 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sy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’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________?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62A8763-6518-5FDC-14E1-5CDE018FD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0648" y="2935466"/>
            <a:ext cx="2771398" cy="3078068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A3803B91-809B-9194-0D7D-80180F3285D5}"/>
              </a:ext>
            </a:extLst>
          </p:cNvPr>
          <p:cNvSpPr/>
          <p:nvPr/>
        </p:nvSpPr>
        <p:spPr>
          <a:xfrm>
            <a:off x="711228" y="2336308"/>
            <a:ext cx="3538728" cy="2212118"/>
          </a:xfrm>
          <a:prstGeom prst="wedgeEllipseCallout">
            <a:avLst>
              <a:gd name="adj1" fmla="val 109658"/>
              <a:gd name="adj2" fmla="val 83168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Sawl =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unigol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283BA690-3A55-8D69-8E9C-C40FFD9FEFF7}"/>
              </a:ext>
            </a:extLst>
          </p:cNvPr>
          <p:cNvSpPr/>
          <p:nvPr/>
        </p:nvSpPr>
        <p:spPr>
          <a:xfrm>
            <a:off x="7747577" y="1344499"/>
            <a:ext cx="4359610" cy="3078068"/>
          </a:xfrm>
          <a:prstGeom prst="wedgeEllipseCallout">
            <a:avLst>
              <a:gd name="adj1" fmla="val -72462"/>
              <a:gd name="adj2" fmla="val 79775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Dim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treiglad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ar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ôl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‘y’</a:t>
            </a:r>
          </a:p>
          <a:p>
            <a:pPr algn="ctr"/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Mae’r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trychfilod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yn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enw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 </a:t>
            </a:r>
            <a:r>
              <a:rPr lang="en-GB" sz="36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gwrywaidd</a:t>
            </a:r>
            <a:r>
              <a:rPr lang="en-GB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427161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0BDF4A-B0B8-447F-0849-51025CDCD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8DCDF322-7502-9BDA-DA2C-8EA2146090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D4FC49-3A44-C54A-A8E9-BDCE13FB9E60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8800" noProof="0" dirty="0">
                <a:latin typeface="SassoonCRInfant" panose="02010503020300020003" pitchFamily="2" charset="0"/>
              </a:rPr>
              <a:t>adain  </a:t>
            </a:r>
          </a:p>
        </p:txBody>
      </p:sp>
      <p:pic>
        <p:nvPicPr>
          <p:cNvPr id="3" name="Picture 2" descr="Butterfly wings with patterns">
            <a:extLst>
              <a:ext uri="{FF2B5EF4-FFF2-40B4-BE49-F238E27FC236}">
                <a16:creationId xmlns:a16="http://schemas.microsoft.com/office/drawing/2014/main" id="{781456F2-F203-FDA7-5D3C-D5AEC50787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68234" y="1821404"/>
            <a:ext cx="4708188" cy="3138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582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6B0D5-2374-CD96-3FC8-6E401B2F6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C5F9FF3F-7A32-D6C7-CCE1-27A06A3E4A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F306CE-7992-854E-F9E5-F6A890D46CA1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8800" dirty="0">
                <a:latin typeface="SassoonCRInfant" panose="02010503020300020003" pitchFamily="2" charset="0"/>
              </a:rPr>
              <a:t>llygad</a:t>
            </a:r>
            <a:r>
              <a:rPr lang="cy-GB" sz="8800" noProof="0" dirty="0">
                <a:latin typeface="SassoonCRInfant" panose="02010503020300020003" pitchFamily="2" charset="0"/>
              </a:rPr>
              <a:t>  </a:t>
            </a:r>
          </a:p>
        </p:txBody>
      </p:sp>
      <p:pic>
        <p:nvPicPr>
          <p:cNvPr id="3" name="Picture 2" descr="Eye with solid fill">
            <a:extLst>
              <a:ext uri="{FF2B5EF4-FFF2-40B4-BE49-F238E27FC236}">
                <a16:creationId xmlns:a16="http://schemas.microsoft.com/office/drawing/2014/main" id="{A72430A3-9B88-669D-6290-8EDA1E3D8A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568234" y="1036706"/>
            <a:ext cx="4708188" cy="470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483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51F815-4F7C-BF06-4E3E-695F50932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55C36D8C-D9E6-EBC4-649C-6381780B62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EB2B0C4-EFE7-5199-E599-678C424C5BAC}"/>
              </a:ext>
            </a:extLst>
          </p:cNvPr>
          <p:cNvSpPr txBox="1"/>
          <p:nvPr/>
        </p:nvSpPr>
        <p:spPr>
          <a:xfrm>
            <a:off x="6703723" y="1982444"/>
            <a:ext cx="52639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8800" dirty="0">
                <a:latin typeface="SassoonCRInfant" panose="02010503020300020003" pitchFamily="2" charset="0"/>
              </a:rPr>
              <a:t>coes</a:t>
            </a:r>
            <a:r>
              <a:rPr lang="cy-GB" sz="8800" noProof="0" dirty="0">
                <a:latin typeface="SassoonCRInfant" panose="02010503020300020003" pitchFamily="2" charset="0"/>
              </a:rPr>
              <a:t>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DD2A7C-9373-45F5-BC31-BE32C81656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7139" y="760006"/>
            <a:ext cx="2121832" cy="530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625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A75CC4-63FC-AA7A-CF74-24A014E48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4C7E25D-A71C-F8E1-8887-2041433D2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9D00E526-B906-B616-09E7-0DB8BF49E14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13372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4249F69-254A-9062-FC23-E999936B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2CBD0AD-E7E9-CE54-BED6-17AA795AE704}"/>
              </a:ext>
            </a:extLst>
          </p:cNvPr>
          <p:cNvSpPr/>
          <p:nvPr/>
        </p:nvSpPr>
        <p:spPr>
          <a:xfrm>
            <a:off x="151247" y="84676"/>
            <a:ext cx="11761470" cy="6469380"/>
          </a:xfrm>
          <a:prstGeom prst="round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5" name="Title 22">
            <a:extLst>
              <a:ext uri="{FF2B5EF4-FFF2-40B4-BE49-F238E27FC236}">
                <a16:creationId xmlns:a16="http://schemas.microsoft.com/office/drawing/2014/main" id="{F83B5EFC-E49D-7EA7-9CC6-28E43AC78F3C}"/>
              </a:ext>
            </a:extLst>
          </p:cNvPr>
          <p:cNvSpPr txBox="1">
            <a:spLocks/>
          </p:cNvSpPr>
          <p:nvPr/>
        </p:nvSpPr>
        <p:spPr>
          <a:xfrm>
            <a:off x="2218278" y="42449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cy-GB" sz="1800" noProof="0" dirty="0"/>
            </a:br>
            <a:endParaRPr lang="cy-GB" sz="1800" noProof="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BF7DDF6-BFC4-DDF4-CF55-97F573EDAE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652" y="508694"/>
            <a:ext cx="2247560" cy="2220481"/>
          </a:xfrm>
          <a:prstGeom prst="rect">
            <a:avLst/>
          </a:prstGeom>
        </p:spPr>
      </p:pic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9F405F92-5CBD-EC59-D9EC-7BAD782A0259}"/>
              </a:ext>
            </a:extLst>
          </p:cNvPr>
          <p:cNvSpPr/>
          <p:nvPr/>
        </p:nvSpPr>
        <p:spPr>
          <a:xfrm>
            <a:off x="3731796" y="368428"/>
            <a:ext cx="5110452" cy="2905123"/>
          </a:xfrm>
          <a:prstGeom prst="wedgeEllipseCallout">
            <a:avLst>
              <a:gd name="adj1" fmla="val -90897"/>
              <a:gd name="adj2" fmla="val -11318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b="1" noProof="0" dirty="0">
                <a:ln w="0"/>
                <a:solidFill>
                  <a:srgbClr val="D6009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Llygad</a:t>
            </a:r>
          </a:p>
          <a:p>
            <a:pPr algn="ctr"/>
            <a:r>
              <a:rPr lang="cy-GB" sz="3600" b="1" noProof="0" dirty="0">
                <a:ln w="0"/>
                <a:solidFill>
                  <a:srgbClr val="D6009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Coes</a:t>
            </a:r>
          </a:p>
          <a:p>
            <a:pPr algn="ctr"/>
            <a:r>
              <a:rPr lang="cy-GB" sz="3600" b="1" noProof="0" dirty="0">
                <a:ln w="0"/>
                <a:solidFill>
                  <a:srgbClr val="D60093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Adain</a:t>
            </a:r>
          </a:p>
          <a:p>
            <a:pPr algn="ctr"/>
            <a:r>
              <a:rPr lang="cy-GB" sz="3600" b="1" noProof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Enw benywaidd</a:t>
            </a:r>
          </a:p>
        </p:txBody>
      </p:sp>
      <p:sp>
        <p:nvSpPr>
          <p:cNvPr id="17" name="Title 22">
            <a:extLst>
              <a:ext uri="{FF2B5EF4-FFF2-40B4-BE49-F238E27FC236}">
                <a16:creationId xmlns:a16="http://schemas.microsoft.com/office/drawing/2014/main" id="{10157D77-E52B-8C5B-E2F0-136EFF8850F7}"/>
              </a:ext>
            </a:extLst>
          </p:cNvPr>
          <p:cNvSpPr txBox="1">
            <a:spLocks/>
          </p:cNvSpPr>
          <p:nvPr/>
        </p:nvSpPr>
        <p:spPr>
          <a:xfrm>
            <a:off x="1117572" y="3621724"/>
            <a:ext cx="10467876" cy="329233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Un llygad             Un </a:t>
            </a:r>
            <a:r>
              <a:rPr lang="cy-GB" sz="5700" noProof="0" dirty="0">
                <a:solidFill>
                  <a:srgbClr val="D60093"/>
                </a:solidFill>
                <a:latin typeface="SassoonCRInfant" panose="02010503020300020003" pitchFamily="2" charset="0"/>
              </a:rPr>
              <a:t>g</a:t>
            </a:r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oes                Un adain    </a:t>
            </a:r>
          </a:p>
          <a:p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Dwy </a:t>
            </a:r>
            <a:r>
              <a:rPr lang="cy-GB" sz="5700" noProof="0" dirty="0">
                <a:solidFill>
                  <a:srgbClr val="D60093"/>
                </a:solidFill>
                <a:latin typeface="SassoonCRInfant" panose="02010503020300020003" pitchFamily="2" charset="0"/>
              </a:rPr>
              <a:t>l</a:t>
            </a:r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ygad           Dwy </a:t>
            </a:r>
            <a:r>
              <a:rPr lang="cy-GB" sz="5700" noProof="0" dirty="0">
                <a:solidFill>
                  <a:srgbClr val="D60093"/>
                </a:solidFill>
                <a:latin typeface="SassoonCRInfant" panose="02010503020300020003" pitchFamily="2" charset="0"/>
              </a:rPr>
              <a:t>g</a:t>
            </a:r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oes              Dwy adain</a:t>
            </a:r>
          </a:p>
          <a:p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Tair llygad           Tair coes                Tair adain</a:t>
            </a:r>
          </a:p>
          <a:p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Pedair llygad 	      Pedair coes            Pedair adain</a:t>
            </a:r>
          </a:p>
          <a:p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Pum llygad           Pum coes              Pum adain</a:t>
            </a:r>
          </a:p>
          <a:p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Chwe llygad         Chwe </a:t>
            </a:r>
            <a:r>
              <a:rPr lang="cy-GB" sz="5700" noProof="0" dirty="0">
                <a:solidFill>
                  <a:srgbClr val="D60093"/>
                </a:solidFill>
                <a:latin typeface="SassoonCRInfant" panose="02010503020300020003" pitchFamily="2" charset="0"/>
              </a:rPr>
              <a:t>ch</a:t>
            </a:r>
            <a:r>
              <a:rPr lang="cy-GB" sz="57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oes           Chwe adain</a:t>
            </a:r>
          </a:p>
          <a:p>
            <a:r>
              <a:rPr lang="cy-GB" sz="4600" noProof="0" dirty="0">
                <a:solidFill>
                  <a:srgbClr val="7030A0"/>
                </a:solidFill>
                <a:latin typeface="SassoonCRInfant" panose="02010503020300020003" pitchFamily="2" charset="0"/>
              </a:rPr>
              <a:t>  </a:t>
            </a:r>
            <a:br>
              <a:rPr lang="cy-GB" sz="1800" noProof="0" dirty="0"/>
            </a:br>
            <a:endParaRPr lang="cy-GB" sz="1800" noProof="0" dirty="0"/>
          </a:p>
        </p:txBody>
      </p:sp>
    </p:spTree>
    <p:extLst>
      <p:ext uri="{BB962C8B-B14F-4D97-AF65-F5344CB8AC3E}">
        <p14:creationId xmlns:p14="http://schemas.microsoft.com/office/powerpoint/2010/main" val="19419030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40CD9A-1DA8-8AC4-3F2B-FB58EB4D5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250D19D-2DA0-2799-F682-CA9281211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6A841AE8-10E9-00EF-90B1-36328552667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13372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A74B0C2-820E-B081-2908-04B0857D6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4C84515-D73A-5C53-25A5-AD551C95CB95}"/>
              </a:ext>
            </a:extLst>
          </p:cNvPr>
          <p:cNvSpPr/>
          <p:nvPr/>
        </p:nvSpPr>
        <p:spPr>
          <a:xfrm>
            <a:off x="112883" y="112648"/>
            <a:ext cx="11761470" cy="6469380"/>
          </a:xfrm>
          <a:prstGeom prst="round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2">
            <a:extLst>
              <a:ext uri="{FF2B5EF4-FFF2-40B4-BE49-F238E27FC236}">
                <a16:creationId xmlns:a16="http://schemas.microsoft.com/office/drawing/2014/main" id="{79E688D6-DFE1-D179-C124-4B6B56E94DE6}"/>
              </a:ext>
            </a:extLst>
          </p:cNvPr>
          <p:cNvSpPr txBox="1">
            <a:spLocks/>
          </p:cNvSpPr>
          <p:nvPr/>
        </p:nvSpPr>
        <p:spPr>
          <a:xfrm>
            <a:off x="615978" y="1516109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Mae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chwe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rgbClr val="D60093"/>
                </a:solidFill>
                <a:latin typeface="SassoonCRInfant" panose="02010503020300020003" pitchFamily="2" charset="0"/>
              </a:rPr>
              <a:t>ch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oes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pryfyn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.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5" name="Title 22">
            <a:extLst>
              <a:ext uri="{FF2B5EF4-FFF2-40B4-BE49-F238E27FC236}">
                <a16:creationId xmlns:a16="http://schemas.microsoft.com/office/drawing/2014/main" id="{C0F5F7B3-25F1-4B57-17BE-6AE1CBF6B303}"/>
              </a:ext>
            </a:extLst>
          </p:cNvPr>
          <p:cNvSpPr txBox="1">
            <a:spLocks/>
          </p:cNvSpPr>
          <p:nvPr/>
        </p:nvSpPr>
        <p:spPr>
          <a:xfrm>
            <a:off x="2218278" y="42449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1800" dirty="0"/>
            </a:br>
            <a:endParaRPr lang="en-US" sz="1800" dirty="0"/>
          </a:p>
        </p:txBody>
      </p:sp>
      <p:sp>
        <p:nvSpPr>
          <p:cNvPr id="6" name="Title 22">
            <a:extLst>
              <a:ext uri="{FF2B5EF4-FFF2-40B4-BE49-F238E27FC236}">
                <a16:creationId xmlns:a16="http://schemas.microsoft.com/office/drawing/2014/main" id="{C222478B-D994-B5E5-E638-4B8DAA67569E}"/>
              </a:ext>
            </a:extLst>
          </p:cNvPr>
          <p:cNvSpPr txBox="1">
            <a:spLocks/>
          </p:cNvSpPr>
          <p:nvPr/>
        </p:nvSpPr>
        <p:spPr>
          <a:xfrm>
            <a:off x="615978" y="592696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Sawl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coes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sy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’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pryfyn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?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58A37C4-B256-09EC-107A-DB33A52BE9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3349" y="505687"/>
            <a:ext cx="2286117" cy="1638384"/>
          </a:xfrm>
          <a:prstGeom prst="rect">
            <a:avLst/>
          </a:prstGeom>
        </p:spPr>
      </p:pic>
      <p:sp>
        <p:nvSpPr>
          <p:cNvPr id="11" name="Title 22">
            <a:extLst>
              <a:ext uri="{FF2B5EF4-FFF2-40B4-BE49-F238E27FC236}">
                <a16:creationId xmlns:a16="http://schemas.microsoft.com/office/drawing/2014/main" id="{D51E3079-8EAA-EC9E-903B-99C6E17F6FF7}"/>
              </a:ext>
            </a:extLst>
          </p:cNvPr>
          <p:cNvSpPr txBox="1">
            <a:spLocks/>
          </p:cNvSpPr>
          <p:nvPr/>
        </p:nvSpPr>
        <p:spPr>
          <a:xfrm>
            <a:off x="3913107" y="2510467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Sawl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llygad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sy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’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mochyn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coed 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?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12" name="Title 22">
            <a:extLst>
              <a:ext uri="{FF2B5EF4-FFF2-40B4-BE49-F238E27FC236}">
                <a16:creationId xmlns:a16="http://schemas.microsoft.com/office/drawing/2014/main" id="{0D08F9F4-6C15-FC43-9579-02703BEFAB31}"/>
              </a:ext>
            </a:extLst>
          </p:cNvPr>
          <p:cNvSpPr txBox="1">
            <a:spLocks/>
          </p:cNvSpPr>
          <p:nvPr/>
        </p:nvSpPr>
        <p:spPr>
          <a:xfrm>
            <a:off x="3913107" y="3389109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Mae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dwy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lygad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mochyn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 coed.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21" name="Title 22">
            <a:extLst>
              <a:ext uri="{FF2B5EF4-FFF2-40B4-BE49-F238E27FC236}">
                <a16:creationId xmlns:a16="http://schemas.microsoft.com/office/drawing/2014/main" id="{5FD24C73-703B-48A9-8A19-AC988A0FE957}"/>
              </a:ext>
            </a:extLst>
          </p:cNvPr>
          <p:cNvSpPr txBox="1">
            <a:spLocks/>
          </p:cNvSpPr>
          <p:nvPr/>
        </p:nvSpPr>
        <p:spPr>
          <a:xfrm>
            <a:off x="447665" y="4384832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Sawl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adain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sy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’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pili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pala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?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22" name="Title 22">
            <a:extLst>
              <a:ext uri="{FF2B5EF4-FFF2-40B4-BE49-F238E27FC236}">
                <a16:creationId xmlns:a16="http://schemas.microsoft.com/office/drawing/2014/main" id="{40C163F5-D4C4-DD3B-324C-6B7702AA1A7F}"/>
              </a:ext>
            </a:extLst>
          </p:cNvPr>
          <p:cNvSpPr txBox="1">
            <a:spLocks/>
          </p:cNvSpPr>
          <p:nvPr/>
        </p:nvSpPr>
        <p:spPr>
          <a:xfrm>
            <a:off x="447665" y="5068938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Mae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pedair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adain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pili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pala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.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7BBAA6D-7FA6-7E28-454B-2E4DFF933A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7061" y="4101107"/>
            <a:ext cx="2082907" cy="15304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454D51-D1AE-E7E7-BE48-000DC82E8A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8116" y="2208127"/>
            <a:ext cx="2063034" cy="1860112"/>
          </a:xfrm>
          <a:prstGeom prst="rect">
            <a:avLst/>
          </a:prstGeom>
        </p:spPr>
      </p:pic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CF09D50E-C01A-701B-0CF8-BD76565CD612}"/>
              </a:ext>
            </a:extLst>
          </p:cNvPr>
          <p:cNvSpPr/>
          <p:nvPr/>
        </p:nvSpPr>
        <p:spPr>
          <a:xfrm>
            <a:off x="9392055" y="210647"/>
            <a:ext cx="2708628" cy="1421178"/>
          </a:xfrm>
          <a:prstGeom prst="wedgeEllipseCallout">
            <a:avLst>
              <a:gd name="adj1" fmla="val -50085"/>
              <a:gd name="adj2" fmla="val 70698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Gwrandewch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!</a:t>
            </a:r>
          </a:p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Wnewch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chi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ddarllen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29013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1" grpId="0"/>
      <p:bldP spid="12" grpId="0"/>
      <p:bldP spid="21" grpId="0"/>
      <p:bldP spid="2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D2EA39-EBE6-9C67-9BFA-CB6924FE3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ED8D80B-9B61-A4DE-94E0-66F626A63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FB9F3C30-5AF3-DFD8-56D5-82A96235C3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80933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3CC9312-4BE0-3990-D7F2-B74108D9D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7" descr="A ladybird on a dandelion">
            <a:extLst>
              <a:ext uri="{FF2B5EF4-FFF2-40B4-BE49-F238E27FC236}">
                <a16:creationId xmlns:a16="http://schemas.microsoft.com/office/drawing/2014/main" id="{0A78E515-AF1C-0550-43CB-972EA1715D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87015" y="-180934"/>
            <a:ext cx="9998982" cy="6928006"/>
          </a:xfrm>
          <a:prstGeom prst="rect">
            <a:avLst/>
          </a:prstGeom>
        </p:spPr>
      </p:pic>
      <p:sp>
        <p:nvSpPr>
          <p:cNvPr id="10" name="Title 22">
            <a:extLst>
              <a:ext uri="{FF2B5EF4-FFF2-40B4-BE49-F238E27FC236}">
                <a16:creationId xmlns:a16="http://schemas.microsoft.com/office/drawing/2014/main" id="{1E57101C-0E28-9850-CD0E-73331C5D7BCD}"/>
              </a:ext>
            </a:extLst>
          </p:cNvPr>
          <p:cNvSpPr txBox="1">
            <a:spLocks/>
          </p:cNvSpPr>
          <p:nvPr/>
        </p:nvSpPr>
        <p:spPr>
          <a:xfrm>
            <a:off x="-240030" y="-1023947"/>
            <a:ext cx="5181600" cy="5029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000" dirty="0" err="1"/>
              <a:t>Drilio</a:t>
            </a:r>
            <a:r>
              <a:rPr lang="en-GB" sz="9000" dirty="0"/>
              <a:t>:</a:t>
            </a:r>
            <a:endParaRPr lang="en-US" sz="9000" dirty="0"/>
          </a:p>
        </p:txBody>
      </p:sp>
    </p:spTree>
    <p:extLst>
      <p:ext uri="{BB962C8B-B14F-4D97-AF65-F5344CB8AC3E}">
        <p14:creationId xmlns:p14="http://schemas.microsoft.com/office/powerpoint/2010/main" val="2301669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ECC641-AE68-37CE-A23C-4F8BD4C36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98BAE9A-11D5-0AF9-79A7-EDBED8DFA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2AFF5AE9-4226-7BCA-DFD8-D7614E5CB5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13372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C04FDD9-654C-FFAF-5B24-B955C623F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06874A8-C115-3533-DF6D-413BC54191C4}"/>
              </a:ext>
            </a:extLst>
          </p:cNvPr>
          <p:cNvSpPr/>
          <p:nvPr/>
        </p:nvSpPr>
        <p:spPr>
          <a:xfrm>
            <a:off x="215255" y="194310"/>
            <a:ext cx="11761470" cy="6469380"/>
          </a:xfrm>
          <a:prstGeom prst="round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2">
            <a:extLst>
              <a:ext uri="{FF2B5EF4-FFF2-40B4-BE49-F238E27FC236}">
                <a16:creationId xmlns:a16="http://schemas.microsoft.com/office/drawing/2014/main" id="{A9921D95-5C8E-6035-DDEC-35DCA17F3B6F}"/>
              </a:ext>
            </a:extLst>
          </p:cNvPr>
          <p:cNvSpPr txBox="1">
            <a:spLocks/>
          </p:cNvSpPr>
          <p:nvPr/>
        </p:nvSpPr>
        <p:spPr>
          <a:xfrm>
            <a:off x="1728216" y="3015311"/>
            <a:ext cx="9791796" cy="114564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Mae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pedair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adain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4600" dirty="0">
                <a:solidFill>
                  <a:schemeClr val="bg1"/>
                </a:solidFill>
                <a:latin typeface="SassoonCRInfant" panose="02010503020300020003" pitchFamily="2" charset="0"/>
              </a:rPr>
              <a:t>pili </a:t>
            </a:r>
            <a:r>
              <a:rPr lang="en-US" sz="4600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pala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.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5" name="Title 22">
            <a:extLst>
              <a:ext uri="{FF2B5EF4-FFF2-40B4-BE49-F238E27FC236}">
                <a16:creationId xmlns:a16="http://schemas.microsoft.com/office/drawing/2014/main" id="{7A1A54AE-98F5-E426-4961-995ED1E270F2}"/>
              </a:ext>
            </a:extLst>
          </p:cNvPr>
          <p:cNvSpPr txBox="1">
            <a:spLocks/>
          </p:cNvSpPr>
          <p:nvPr/>
        </p:nvSpPr>
        <p:spPr>
          <a:xfrm>
            <a:off x="2218278" y="42449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1800" dirty="0"/>
            </a:br>
            <a:endParaRPr lang="en-US" sz="1800" dirty="0"/>
          </a:p>
        </p:txBody>
      </p:sp>
      <p:sp>
        <p:nvSpPr>
          <p:cNvPr id="6" name="Title 22">
            <a:extLst>
              <a:ext uri="{FF2B5EF4-FFF2-40B4-BE49-F238E27FC236}">
                <a16:creationId xmlns:a16="http://schemas.microsoft.com/office/drawing/2014/main" id="{E39AE390-4A12-3AA6-C690-E22E5FC7724B}"/>
              </a:ext>
            </a:extLst>
          </p:cNvPr>
          <p:cNvSpPr txBox="1">
            <a:spLocks/>
          </p:cNvSpPr>
          <p:nvPr/>
        </p:nvSpPr>
        <p:spPr>
          <a:xfrm>
            <a:off x="1344168" y="1353323"/>
            <a:ext cx="10265184" cy="108492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Sawl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adain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sy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’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pili </a:t>
            </a:r>
            <a:r>
              <a:rPr lang="en-US" sz="87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pala</a:t>
            </a:r>
            <a:r>
              <a:rPr lang="en-US" sz="87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?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7" name="Picture 6" descr="A butterfly on a plant&#10;&#10;AI-generated content may be incorrect.">
            <a:extLst>
              <a:ext uri="{FF2B5EF4-FFF2-40B4-BE49-F238E27FC236}">
                <a16:creationId xmlns:a16="http://schemas.microsoft.com/office/drawing/2014/main" id="{9E6BFE0F-7E1F-986B-7C99-9258A8D934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9705" y="4355267"/>
            <a:ext cx="2808902" cy="2012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099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9BD06C-5608-F135-E82C-6A57BE5CF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9AE278C-6B95-A2C8-A980-81CD5E355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9D0829DE-4898-24F0-A379-DB644F3783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80933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8FACF8B-C918-0711-E7D9-C309038EE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7" descr="Light shining through snail shell">
            <a:extLst>
              <a:ext uri="{FF2B5EF4-FFF2-40B4-BE49-F238E27FC236}">
                <a16:creationId xmlns:a16="http://schemas.microsoft.com/office/drawing/2014/main" id="{C80BEDE6-2D8B-D99C-F9BC-46FCDC49EE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95590" y="-160477"/>
            <a:ext cx="5542052" cy="6928006"/>
          </a:xfrm>
          <a:prstGeom prst="rect">
            <a:avLst/>
          </a:prstGeom>
        </p:spPr>
      </p:pic>
      <p:sp>
        <p:nvSpPr>
          <p:cNvPr id="10" name="Title 22">
            <a:extLst>
              <a:ext uri="{FF2B5EF4-FFF2-40B4-BE49-F238E27FC236}">
                <a16:creationId xmlns:a16="http://schemas.microsoft.com/office/drawing/2014/main" id="{F765D787-D3D4-F68C-1D70-B11E231A8093}"/>
              </a:ext>
            </a:extLst>
          </p:cNvPr>
          <p:cNvSpPr txBox="1">
            <a:spLocks/>
          </p:cNvSpPr>
          <p:nvPr/>
        </p:nvSpPr>
        <p:spPr>
          <a:xfrm>
            <a:off x="-240030" y="-1023947"/>
            <a:ext cx="5181600" cy="5029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000" dirty="0" err="1"/>
              <a:t>Gêm</a:t>
            </a:r>
            <a:r>
              <a:rPr lang="en-GB" sz="9000" dirty="0"/>
              <a:t> 1:</a:t>
            </a:r>
            <a:endParaRPr lang="en-US" sz="9000" dirty="0"/>
          </a:p>
        </p:txBody>
      </p:sp>
    </p:spTree>
    <p:extLst>
      <p:ext uri="{BB962C8B-B14F-4D97-AF65-F5344CB8AC3E}">
        <p14:creationId xmlns:p14="http://schemas.microsoft.com/office/powerpoint/2010/main" val="692167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7FE065-0200-2DD0-2CB1-741C113DC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B000FB2-54B3-2CEC-1C21-6FB512815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94BDFFCB-4E76-E5F2-2221-F2267348A2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9"/>
            <a:ext cx="12192000" cy="6858001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0FA8E5F-B593-8950-A2CA-B2B9F2E78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500B8A-4546-809A-CDAB-AB9D33311AEE}"/>
              </a:ext>
            </a:extLst>
          </p:cNvPr>
          <p:cNvSpPr/>
          <p:nvPr/>
        </p:nvSpPr>
        <p:spPr>
          <a:xfrm>
            <a:off x="5763768" y="794290"/>
            <a:ext cx="6272784" cy="5065776"/>
          </a:xfrm>
          <a:prstGeom prst="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itle 22">
            <a:extLst>
              <a:ext uri="{FF2B5EF4-FFF2-40B4-BE49-F238E27FC236}">
                <a16:creationId xmlns:a16="http://schemas.microsoft.com/office/drawing/2014/main" id="{BD3589C0-FD4F-738B-D55B-C7D9CD2F3607}"/>
              </a:ext>
            </a:extLst>
          </p:cNvPr>
          <p:cNvSpPr txBox="1">
            <a:spLocks/>
          </p:cNvSpPr>
          <p:nvPr/>
        </p:nvSpPr>
        <p:spPr>
          <a:xfrm>
            <a:off x="5736227" y="1257300"/>
            <a:ext cx="6912974" cy="69263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Sawl______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sy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’ </a:t>
            </a:r>
            <a:r>
              <a:rPr lang="en-US" sz="87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87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______?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8" name="Title 22">
            <a:extLst>
              <a:ext uri="{FF2B5EF4-FFF2-40B4-BE49-F238E27FC236}">
                <a16:creationId xmlns:a16="http://schemas.microsoft.com/office/drawing/2014/main" id="{F5700B4E-525D-88C7-9DBD-A51541D3A723}"/>
              </a:ext>
            </a:extLst>
          </p:cNvPr>
          <p:cNvSpPr txBox="1">
            <a:spLocks/>
          </p:cNvSpPr>
          <p:nvPr/>
        </p:nvSpPr>
        <p:spPr>
          <a:xfrm>
            <a:off x="5763768" y="2533530"/>
            <a:ext cx="867121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Mae ______ ______ </a:t>
            </a:r>
            <a:r>
              <a:rPr lang="en-US" sz="4600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gyda’r</a:t>
            </a:r>
            <a:r>
              <a:rPr lang="en-US" sz="4600" dirty="0">
                <a:solidFill>
                  <a:srgbClr val="7030A0"/>
                </a:solidFill>
                <a:latin typeface="SassoonCRInfant" panose="02010503020300020003" pitchFamily="2" charset="0"/>
              </a:rPr>
              <a:t> _____. </a:t>
            </a:r>
            <a:br>
              <a:rPr lang="en-US" sz="1800" dirty="0"/>
            </a:br>
            <a:endParaRPr lang="en-US" sz="1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83381F-FF57-4D28-EAC0-5DCB5F1B7F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898" y="4075479"/>
            <a:ext cx="6661122" cy="18241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EFE60E4-6AD6-4CD6-4D77-7BAC469050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8" y="638353"/>
            <a:ext cx="4569212" cy="581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9194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61A29E-5B22-F0AF-032B-3747A7103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DFB1ADE-2E68-087E-49FD-1D97ADFFE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94AB1C12-BBB1-7E67-6881-78835E0426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80933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AAB38EB-1C47-AC46-EF10-1D01E7B8F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itle 22">
            <a:extLst>
              <a:ext uri="{FF2B5EF4-FFF2-40B4-BE49-F238E27FC236}">
                <a16:creationId xmlns:a16="http://schemas.microsoft.com/office/drawing/2014/main" id="{EE146945-D6FD-8054-C424-9D27F19B917B}"/>
              </a:ext>
            </a:extLst>
          </p:cNvPr>
          <p:cNvSpPr txBox="1">
            <a:spLocks/>
          </p:cNvSpPr>
          <p:nvPr/>
        </p:nvSpPr>
        <p:spPr>
          <a:xfrm>
            <a:off x="-240030" y="-1023947"/>
            <a:ext cx="5181600" cy="5029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000" dirty="0" err="1"/>
              <a:t>Gêm</a:t>
            </a:r>
            <a:r>
              <a:rPr lang="en-GB" sz="9000" dirty="0"/>
              <a:t> 2:</a:t>
            </a:r>
            <a:endParaRPr lang="en-US" sz="9000" dirty="0"/>
          </a:p>
        </p:txBody>
      </p:sp>
      <p:pic>
        <p:nvPicPr>
          <p:cNvPr id="2" name="Picture 1" descr="Insect on white flowers">
            <a:extLst>
              <a:ext uri="{FF2B5EF4-FFF2-40B4-BE49-F238E27FC236}">
                <a16:creationId xmlns:a16="http://schemas.microsoft.com/office/drawing/2014/main" id="{16571484-99C1-9395-71E6-351FB206B8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5"/>
          <a:stretch>
            <a:fillRect/>
          </a:stretch>
        </p:blipFill>
        <p:spPr>
          <a:xfrm>
            <a:off x="20" y="2515349"/>
            <a:ext cx="9264296" cy="4342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803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566BEC-1429-4677-1AF1-9BD75BB26E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8A018E0-E633-D699-7D18-C52E7795D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2613BC1F-DEB3-337C-4753-5C6FA5A22E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-1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732DA1E-7188-27C8-A931-02177E829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0C0D0B-7058-20B8-58BD-5B5C9A075716}"/>
              </a:ext>
            </a:extLst>
          </p:cNvPr>
          <p:cNvSpPr/>
          <p:nvPr/>
        </p:nvSpPr>
        <p:spPr>
          <a:xfrm>
            <a:off x="6612787" y="228601"/>
            <a:ext cx="5526728" cy="3885522"/>
          </a:xfrm>
          <a:prstGeom prst="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SassoonCRInfant" panose="02010503020300020003" pitchFamily="2" charset="0"/>
              </a:rPr>
              <a:t>Sawl____ </a:t>
            </a:r>
            <a:r>
              <a:rPr lang="en-GB" sz="3600" b="1" dirty="0" err="1">
                <a:latin typeface="SassoonCRInfant" panose="02010503020300020003" pitchFamily="2" charset="0"/>
              </a:rPr>
              <a:t>sy</a:t>
            </a:r>
            <a:r>
              <a:rPr lang="en-GB" sz="3600" b="1" dirty="0">
                <a:latin typeface="SassoonCRInfant" panose="02010503020300020003" pitchFamily="2" charset="0"/>
              </a:rPr>
              <a:t>’ </a:t>
            </a:r>
            <a:r>
              <a:rPr lang="en-GB" sz="3600" b="1" dirty="0" err="1">
                <a:latin typeface="SassoonCRInfant" panose="02010503020300020003" pitchFamily="2" charset="0"/>
              </a:rPr>
              <a:t>gyda’r</a:t>
            </a:r>
            <a:r>
              <a:rPr lang="en-GB" sz="3600" b="1" dirty="0">
                <a:latin typeface="SassoonCRInfant" panose="02010503020300020003" pitchFamily="2" charset="0"/>
              </a:rPr>
              <a:t>____?</a:t>
            </a:r>
          </a:p>
          <a:p>
            <a:pPr algn="ctr"/>
            <a:endParaRPr lang="en-GB" sz="3600" b="1" dirty="0">
              <a:latin typeface="SassoonCRInfant" panose="02010503020300020003" pitchFamily="2" charset="0"/>
            </a:endParaRPr>
          </a:p>
          <a:p>
            <a:pPr algn="ctr"/>
            <a:r>
              <a:rPr lang="en-GB" sz="3600" b="1" dirty="0">
                <a:latin typeface="SassoonCRInfant" panose="02010503020300020003" pitchFamily="2" charset="0"/>
              </a:rPr>
              <a:t>Mae _____ </a:t>
            </a:r>
            <a:r>
              <a:rPr lang="en-GB" sz="3600" b="1" dirty="0" err="1">
                <a:latin typeface="SassoonCRInfant" panose="02010503020300020003" pitchFamily="2" charset="0"/>
              </a:rPr>
              <a:t>gyda’r</a:t>
            </a:r>
            <a:r>
              <a:rPr lang="en-GB" sz="3600" b="1" dirty="0">
                <a:latin typeface="SassoonCRInfant" panose="02010503020300020003" pitchFamily="2" charset="0"/>
              </a:rPr>
              <a:t> ____.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64C4F2-01A9-DFD3-5827-B5545C38D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003" y="4586861"/>
            <a:ext cx="7188569" cy="19686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FDBA9B-C96A-B378-4DDD-CB5E083744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32452"/>
            <a:ext cx="6612787" cy="3781671"/>
          </a:xfrm>
          <a:prstGeom prst="rect">
            <a:avLst/>
          </a:prstGeom>
        </p:spPr>
      </p:pic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BE6832F1-3B67-A268-ADC1-5955F2923F77}"/>
              </a:ext>
            </a:extLst>
          </p:cNvPr>
          <p:cNvSpPr/>
          <p:nvPr/>
        </p:nvSpPr>
        <p:spPr>
          <a:xfrm>
            <a:off x="8452961" y="4957053"/>
            <a:ext cx="3287093" cy="1672346"/>
          </a:xfrm>
          <a:prstGeom prst="wedgeEllipseCallout">
            <a:avLst>
              <a:gd name="adj1" fmla="val -72591"/>
              <a:gd name="adj2" fmla="val -69817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rhif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uchaf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sy’n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ennill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486250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576695-863D-E836-C5C8-40B0CA86D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1EB20C0-4AD7-BFFF-281D-819DEEA68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153A824B-69F5-1FA0-8F24-5DCFD8E3F1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2290" b="26573"/>
          <a:stretch>
            <a:fillRect/>
          </a:stretch>
        </p:blipFill>
        <p:spPr>
          <a:xfrm>
            <a:off x="0" y="-180933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DAAB8E3-DB5A-05E5-0C10-82494D0B5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10" name="Title 22">
            <a:extLst>
              <a:ext uri="{FF2B5EF4-FFF2-40B4-BE49-F238E27FC236}">
                <a16:creationId xmlns:a16="http://schemas.microsoft.com/office/drawing/2014/main" id="{057A229C-4BEA-65CE-7CAD-7DA0E669FB28}"/>
              </a:ext>
            </a:extLst>
          </p:cNvPr>
          <p:cNvSpPr txBox="1">
            <a:spLocks/>
          </p:cNvSpPr>
          <p:nvPr/>
        </p:nvSpPr>
        <p:spPr>
          <a:xfrm>
            <a:off x="-861822" y="-1124531"/>
            <a:ext cx="7216902" cy="46724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54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000" dirty="0" err="1"/>
              <a:t>BlAnkety</a:t>
            </a:r>
            <a:r>
              <a:rPr lang="en-GB" sz="9000" dirty="0"/>
              <a:t> Blank:</a:t>
            </a:r>
            <a:endParaRPr lang="en-US" sz="9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D9777E-68E1-F381-4BA6-23F717FAA6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700" y="2674681"/>
            <a:ext cx="7734280" cy="418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912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373454-0CC7-B94B-C05B-6C1C1AC14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BD0B549-92CF-E28C-58B0-264EC5683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A blue and green sky&#10;&#10;AI-generated content may be incorrect.">
            <a:extLst>
              <a:ext uri="{FF2B5EF4-FFF2-40B4-BE49-F238E27FC236}">
                <a16:creationId xmlns:a16="http://schemas.microsoft.com/office/drawing/2014/main" id="{3F524417-6D1C-0018-D3AF-E2927F57B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22290" b="26573"/>
          <a:stretch>
            <a:fillRect/>
          </a:stretch>
        </p:blipFill>
        <p:spPr>
          <a:xfrm>
            <a:off x="0" y="13372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F7885BB-23FD-90F9-E416-881A65047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1701E06-2865-DA9E-55FD-8E7E52C70676}"/>
              </a:ext>
            </a:extLst>
          </p:cNvPr>
          <p:cNvSpPr/>
          <p:nvPr/>
        </p:nvSpPr>
        <p:spPr>
          <a:xfrm>
            <a:off x="151247" y="84676"/>
            <a:ext cx="11761470" cy="6469380"/>
          </a:xfrm>
          <a:prstGeom prst="roundRect">
            <a:avLst/>
          </a:prstGeom>
          <a:solidFill>
            <a:schemeClr val="bg2">
              <a:lumMod val="25000"/>
              <a:lumOff val="75000"/>
            </a:schemeClr>
          </a:solidFill>
          <a:ln w="12700" cap="flat" cmpd="sng" algn="ctr">
            <a:solidFill>
              <a:schemeClr val="accent1">
                <a:shade val="50000"/>
              </a:schemeClr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22">
            <a:extLst>
              <a:ext uri="{FF2B5EF4-FFF2-40B4-BE49-F238E27FC236}">
                <a16:creationId xmlns:a16="http://schemas.microsoft.com/office/drawing/2014/main" id="{C6769931-DF5B-05EB-953E-C09B9DE4A2F9}"/>
              </a:ext>
            </a:extLst>
          </p:cNvPr>
          <p:cNvSpPr txBox="1">
            <a:spLocks/>
          </p:cNvSpPr>
          <p:nvPr/>
        </p:nvSpPr>
        <p:spPr>
          <a:xfrm>
            <a:off x="2218278" y="424491"/>
            <a:ext cx="9063990" cy="583598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1800" dirty="0"/>
            </a:br>
            <a:endParaRPr lang="en-US" sz="1800" dirty="0"/>
          </a:p>
        </p:txBody>
      </p:sp>
      <p:sp>
        <p:nvSpPr>
          <p:cNvPr id="6" name="Title 22">
            <a:extLst>
              <a:ext uri="{FF2B5EF4-FFF2-40B4-BE49-F238E27FC236}">
                <a16:creationId xmlns:a16="http://schemas.microsoft.com/office/drawing/2014/main" id="{A0B801B1-FAD8-8684-35E4-DAFBAB091241}"/>
              </a:ext>
            </a:extLst>
          </p:cNvPr>
          <p:cNvSpPr txBox="1">
            <a:spLocks/>
          </p:cNvSpPr>
          <p:nvPr/>
        </p:nvSpPr>
        <p:spPr>
          <a:xfrm>
            <a:off x="767752" y="814977"/>
            <a:ext cx="9497286" cy="872350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500" b="1" dirty="0">
                <a:solidFill>
                  <a:schemeClr val="bg1"/>
                </a:solidFill>
                <a:latin typeface="SassoonCRInfant" panose="02010503020300020003" pitchFamily="2" charset="0"/>
              </a:rPr>
              <a:t>Sawl </a:t>
            </a:r>
            <a:r>
              <a:rPr lang="en-US" sz="185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adain</a:t>
            </a:r>
            <a:r>
              <a:rPr lang="en-US" sz="185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185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sy</a:t>
            </a:r>
            <a:r>
              <a:rPr lang="en-US" sz="18500" b="1" dirty="0">
                <a:solidFill>
                  <a:schemeClr val="bg1"/>
                </a:solidFill>
                <a:latin typeface="SassoonCRInfant" panose="02010503020300020003" pitchFamily="2" charset="0"/>
              </a:rPr>
              <a:t>’ </a:t>
            </a:r>
            <a:r>
              <a:rPr lang="en-US" sz="185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gyda’r</a:t>
            </a:r>
            <a:r>
              <a:rPr lang="en-US" sz="185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185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lindysyn</a:t>
            </a:r>
            <a:r>
              <a:rPr lang="en-US" sz="185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?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12" name="Title 22">
            <a:extLst>
              <a:ext uri="{FF2B5EF4-FFF2-40B4-BE49-F238E27FC236}">
                <a16:creationId xmlns:a16="http://schemas.microsoft.com/office/drawing/2014/main" id="{AFF99737-3CB8-BFB7-FDBA-88A6C81E6758}"/>
              </a:ext>
            </a:extLst>
          </p:cNvPr>
          <p:cNvSpPr txBox="1">
            <a:spLocks/>
          </p:cNvSpPr>
          <p:nvPr/>
        </p:nvSpPr>
        <p:spPr>
          <a:xfrm>
            <a:off x="496148" y="2118992"/>
            <a:ext cx="10387965" cy="133535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Mae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chwe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choes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gyda’r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mochyn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coed .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6FF2D03-CA15-4A9B-1079-754B26789C55}"/>
              </a:ext>
            </a:extLst>
          </p:cNvPr>
          <p:cNvSpPr/>
          <p:nvPr/>
        </p:nvSpPr>
        <p:spPr>
          <a:xfrm>
            <a:off x="645285" y="688906"/>
            <a:ext cx="1695460" cy="780973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3A81EAE-5B1D-435E-C76A-454AEBE53963}"/>
              </a:ext>
            </a:extLst>
          </p:cNvPr>
          <p:cNvSpPr/>
          <p:nvPr/>
        </p:nvSpPr>
        <p:spPr>
          <a:xfrm>
            <a:off x="5516395" y="2049800"/>
            <a:ext cx="2182853" cy="780973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22">
            <a:extLst>
              <a:ext uri="{FF2B5EF4-FFF2-40B4-BE49-F238E27FC236}">
                <a16:creationId xmlns:a16="http://schemas.microsoft.com/office/drawing/2014/main" id="{5697CED5-0E2A-7D0E-FF4C-004622D4CC46}"/>
              </a:ext>
            </a:extLst>
          </p:cNvPr>
          <p:cNvSpPr txBox="1">
            <a:spLocks/>
          </p:cNvSpPr>
          <p:nvPr/>
        </p:nvSpPr>
        <p:spPr>
          <a:xfrm>
            <a:off x="496148" y="4139670"/>
            <a:ext cx="10387965" cy="133535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5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Mae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dwy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lygad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gyda’r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 pili </a:t>
            </a:r>
            <a:r>
              <a:rPr lang="en-US" sz="9300" b="1" dirty="0" err="1">
                <a:solidFill>
                  <a:schemeClr val="bg1"/>
                </a:solidFill>
                <a:latin typeface="SassoonCRInfant" panose="02010503020300020003" pitchFamily="2" charset="0"/>
              </a:rPr>
              <a:t>pala</a:t>
            </a:r>
            <a:r>
              <a:rPr lang="en-US" sz="9300" b="1" dirty="0">
                <a:solidFill>
                  <a:schemeClr val="bg1"/>
                </a:solidFill>
                <a:latin typeface="SassoonCRInfant" panose="02010503020300020003" pitchFamily="2" charset="0"/>
              </a:rPr>
              <a:t>. </a:t>
            </a:r>
            <a:br>
              <a:rPr lang="en-US" sz="1800" dirty="0"/>
            </a:br>
            <a:endParaRPr lang="en-US" sz="180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E233EC1-E22E-15A1-7C2F-0CCDD9FE73C4}"/>
              </a:ext>
            </a:extLst>
          </p:cNvPr>
          <p:cNvSpPr/>
          <p:nvPr/>
        </p:nvSpPr>
        <p:spPr>
          <a:xfrm>
            <a:off x="216885" y="4026374"/>
            <a:ext cx="1695460" cy="780973"/>
          </a:xfrm>
          <a:prstGeom prst="round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butterfly on a plant&#10;&#10;AI-generated content may be incorrect.">
            <a:extLst>
              <a:ext uri="{FF2B5EF4-FFF2-40B4-BE49-F238E27FC236}">
                <a16:creationId xmlns:a16="http://schemas.microsoft.com/office/drawing/2014/main" id="{D567ACCA-2810-5F29-4F60-9951831D9A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4410" y="4126309"/>
            <a:ext cx="1393135" cy="998338"/>
          </a:xfrm>
          <a:prstGeom prst="rect">
            <a:avLst/>
          </a:prstGeom>
        </p:spPr>
      </p:pic>
      <p:pic>
        <p:nvPicPr>
          <p:cNvPr id="16" name="Picture 15" descr="A close up of a bug&#10;&#10;AI-generated content may be incorrect.">
            <a:extLst>
              <a:ext uri="{FF2B5EF4-FFF2-40B4-BE49-F238E27FC236}">
                <a16:creationId xmlns:a16="http://schemas.microsoft.com/office/drawing/2014/main" id="{C88C311E-D858-74E3-A76C-4AC8662BA6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4301" y="2689740"/>
            <a:ext cx="1589593" cy="1145986"/>
          </a:xfrm>
          <a:prstGeom prst="rect">
            <a:avLst/>
          </a:prstGeom>
        </p:spPr>
      </p:pic>
      <p:pic>
        <p:nvPicPr>
          <p:cNvPr id="17" name="Picture 16" descr="A caterpillar on a branch&#10;&#10;AI-generated content may be incorrect.">
            <a:extLst>
              <a:ext uri="{FF2B5EF4-FFF2-40B4-BE49-F238E27FC236}">
                <a16:creationId xmlns:a16="http://schemas.microsoft.com/office/drawing/2014/main" id="{663AF55A-242F-9027-AB96-C6F03AACD44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8162" y="565833"/>
            <a:ext cx="2219383" cy="911233"/>
          </a:xfrm>
          <a:prstGeom prst="rect">
            <a:avLst/>
          </a:prstGeom>
        </p:spPr>
      </p:pic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1375D8D4-50E2-E9AF-674C-6F1A30830FF5}"/>
              </a:ext>
            </a:extLst>
          </p:cNvPr>
          <p:cNvSpPr/>
          <p:nvPr/>
        </p:nvSpPr>
        <p:spPr>
          <a:xfrm>
            <a:off x="279283" y="5146239"/>
            <a:ext cx="2708628" cy="1421178"/>
          </a:xfrm>
          <a:prstGeom prst="wedgeEllipseCallout">
            <a:avLst>
              <a:gd name="adj1" fmla="val 68653"/>
              <a:gd name="adj2" fmla="val -38016"/>
            </a:avLst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Pa air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sy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ar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assoonCRInfant" panose="02010503020300020003" pitchFamily="2" charset="0"/>
              </a:rPr>
              <a:t> goll?</a:t>
            </a:r>
          </a:p>
        </p:txBody>
      </p:sp>
    </p:spTree>
    <p:extLst>
      <p:ext uri="{BB962C8B-B14F-4D97-AF65-F5344CB8AC3E}">
        <p14:creationId xmlns:p14="http://schemas.microsoft.com/office/powerpoint/2010/main" val="1679406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7" grpId="0" animBg="1"/>
      <p:bldP spid="8" grpId="0" animBg="1"/>
      <p:bldP spid="9" grpId="0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43971-3A17-A042-FE3B-6B15AC4DB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96185E24-129E-15F3-CEB0-CB3CA7B20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54CCDA01-CC06-D446-897C-BE17B35FC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EB6558CE-4B2C-8270-4C31-FA6AB36DC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8B90D6-F1CC-A7A9-D8E5-C576A1D7DEF0}"/>
              </a:ext>
            </a:extLst>
          </p:cNvPr>
          <p:cNvSpPr txBox="1"/>
          <p:nvPr/>
        </p:nvSpPr>
        <p:spPr>
          <a:xfrm>
            <a:off x="5312316" y="776065"/>
            <a:ext cx="6633037" cy="493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 err="1">
                <a:latin typeface="SassoonCRInfant" panose="02010503020300020003" pitchFamily="2" charset="0"/>
              </a:rPr>
              <a:t>Rydyn</a:t>
            </a:r>
            <a:r>
              <a:rPr lang="en-US" sz="3600" dirty="0">
                <a:latin typeface="SassoonCRInfant" panose="02010503020300020003" pitchFamily="2" charset="0"/>
              </a:rPr>
              <a:t> </a:t>
            </a:r>
            <a:r>
              <a:rPr lang="en-US" sz="3600" dirty="0" err="1">
                <a:latin typeface="SassoonCRInfant" panose="02010503020300020003" pitchFamily="2" charset="0"/>
              </a:rPr>
              <a:t>ni</a:t>
            </a:r>
            <a:r>
              <a:rPr lang="en-US" sz="3600" dirty="0">
                <a:latin typeface="SassoonCRInfant" panose="02010503020300020003" pitchFamily="2" charset="0"/>
              </a:rPr>
              <a:t> </a:t>
            </a:r>
            <a:r>
              <a:rPr lang="en-US" sz="3600" dirty="0" err="1">
                <a:latin typeface="SassoonCRInfant" panose="02010503020300020003" pitchFamily="2" charset="0"/>
              </a:rPr>
              <a:t>wedi</a:t>
            </a:r>
            <a:r>
              <a:rPr lang="en-US" sz="3600" dirty="0">
                <a:latin typeface="SassoonCRInfant" panose="02010503020300020003" pitchFamily="2" charset="0"/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b="1" dirty="0" err="1">
                <a:latin typeface="SassoonCRInfant" panose="02010503020300020003" pitchFamily="2" charset="0"/>
              </a:rPr>
              <a:t>Adolygu</a:t>
            </a:r>
            <a:r>
              <a:rPr lang="en-US" sz="3600" b="1" dirty="0">
                <a:latin typeface="SassoonCRInfant" panose="02010503020300020003" pitchFamily="2" charset="0"/>
              </a:rPr>
              <a:t>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 err="1">
                <a:latin typeface="SassoonCRInfant" panose="02010503020300020003" pitchFamily="2" charset="0"/>
              </a:rPr>
              <a:t>Geirfa</a:t>
            </a:r>
            <a:endParaRPr lang="en-US" sz="3600" dirty="0">
              <a:latin typeface="SassoonCRInfant" panose="02010503020300020003" pitchFamily="2" charset="0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b="1" dirty="0" err="1">
                <a:latin typeface="SassoonCRInfant" panose="02010503020300020003" pitchFamily="2" charset="0"/>
              </a:rPr>
              <a:t>Dysgu</a:t>
            </a:r>
            <a:r>
              <a:rPr lang="en-US" sz="3600" b="1" dirty="0">
                <a:latin typeface="SassoonCRInfant" panose="02010503020300020003" pitchFamily="2" charset="0"/>
              </a:rPr>
              <a:t>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>
                <a:latin typeface="SassoonCRInfant" panose="02010503020300020003" pitchFamily="2" charset="0"/>
              </a:rPr>
              <a:t>Sawl ___ </a:t>
            </a:r>
            <a:r>
              <a:rPr lang="en-US" sz="3600" dirty="0" err="1">
                <a:latin typeface="SassoonCRInfant" panose="02010503020300020003" pitchFamily="2" charset="0"/>
              </a:rPr>
              <a:t>sy</a:t>
            </a:r>
            <a:r>
              <a:rPr lang="en-US" sz="3600" dirty="0">
                <a:latin typeface="SassoonCRInfant" panose="02010503020300020003" pitchFamily="2" charset="0"/>
              </a:rPr>
              <a:t>’ </a:t>
            </a:r>
            <a:r>
              <a:rPr lang="en-US" sz="3600" dirty="0" err="1">
                <a:latin typeface="SassoonCRInfant" panose="02010503020300020003" pitchFamily="2" charset="0"/>
              </a:rPr>
              <a:t>gyda’r</a:t>
            </a:r>
            <a:r>
              <a:rPr lang="en-US" sz="3600" dirty="0">
                <a:latin typeface="SassoonCRInfant" panose="02010503020300020003" pitchFamily="2" charset="0"/>
              </a:rPr>
              <a:t> ___?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600" dirty="0">
                <a:latin typeface="SassoonCRInfant" panose="02010503020300020003" pitchFamily="2" charset="0"/>
              </a:rPr>
              <a:t>Mae ___ ____ </a:t>
            </a:r>
            <a:r>
              <a:rPr lang="en-US" sz="3600" dirty="0" err="1">
                <a:latin typeface="SassoonCRInfant" panose="02010503020300020003" pitchFamily="2" charset="0"/>
              </a:rPr>
              <a:t>gyda’r</a:t>
            </a:r>
            <a:r>
              <a:rPr lang="en-US" sz="3600" dirty="0">
                <a:latin typeface="SassoonCRInfant" panose="02010503020300020003" pitchFamily="2" charset="0"/>
              </a:rPr>
              <a:t> ___. </a:t>
            </a: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1B856F60-EFFE-599E-F44E-987186531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Butterflies in a garden of pink flowers">
            <a:extLst>
              <a:ext uri="{FF2B5EF4-FFF2-40B4-BE49-F238E27FC236}">
                <a16:creationId xmlns:a16="http://schemas.microsoft.com/office/drawing/2014/main" id="{D80615C4-D834-D855-92B0-21D00D55F7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26" r="14426"/>
          <a:stretch/>
        </p:blipFill>
        <p:spPr>
          <a:xfrm>
            <a:off x="-78896" y="0"/>
            <a:ext cx="5144565" cy="5947192"/>
          </a:xfrm>
          <a:prstGeom prst="rect">
            <a:avLst/>
          </a:prstGeom>
        </p:spPr>
      </p:pic>
      <p:sp>
        <p:nvSpPr>
          <p:cNvPr id="26" name="Slide Number Placeholder 3">
            <a:extLst>
              <a:ext uri="{FF2B5EF4-FFF2-40B4-BE49-F238E27FC236}">
                <a16:creationId xmlns:a16="http://schemas.microsoft.com/office/drawing/2014/main" id="{4CE04765-3B4C-89C2-CE13-0262D3F595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800" smtClean="0">
                <a:solidFill>
                  <a:schemeClr val="tx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28</a:t>
            </a:fld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4212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1BB722-F2C8-E4EC-619C-BE03C52E3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77458369-312B-46F2-C46B-09EA4201A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18E3F7C6-2325-12D8-E382-F8C14808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7C9D231B-112A-A97F-7075-6E376433F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218E5842-AC6F-75D5-6B00-C6ED49CF4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Butterflies in a garden of pink flowers">
            <a:extLst>
              <a:ext uri="{FF2B5EF4-FFF2-40B4-BE49-F238E27FC236}">
                <a16:creationId xmlns:a16="http://schemas.microsoft.com/office/drawing/2014/main" id="{B724201B-1623-CAE8-6D72-E3B732AC4C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26" r="14426"/>
          <a:stretch/>
        </p:blipFill>
        <p:spPr>
          <a:xfrm>
            <a:off x="-78896" y="0"/>
            <a:ext cx="5144565" cy="5947192"/>
          </a:xfrm>
          <a:prstGeom prst="rect">
            <a:avLst/>
          </a:prstGeom>
        </p:spPr>
      </p:pic>
      <p:sp>
        <p:nvSpPr>
          <p:cNvPr id="26" name="Slide Number Placeholder 3">
            <a:extLst>
              <a:ext uri="{FF2B5EF4-FFF2-40B4-BE49-F238E27FC236}">
                <a16:creationId xmlns:a16="http://schemas.microsoft.com/office/drawing/2014/main" id="{5C6275C5-2F20-D44A-8672-0D2E5839B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B5CEABB6-07DC-46E8-9B57-56EC44A396E5}" type="slidenum">
              <a:rPr lang="en-US" sz="1800" smtClean="0">
                <a:solidFill>
                  <a:schemeClr val="tx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29</a:t>
            </a:fld>
            <a:endParaRPr lang="en-US" sz="180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F3F2D4-3744-B9EA-79B0-CF50FC861112}"/>
              </a:ext>
            </a:extLst>
          </p:cNvPr>
          <p:cNvSpPr txBox="1"/>
          <p:nvPr/>
        </p:nvSpPr>
        <p:spPr>
          <a:xfrm>
            <a:off x="5144565" y="4984387"/>
            <a:ext cx="6777228" cy="11583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2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Byddwn</a:t>
            </a:r>
            <a:r>
              <a:rPr lang="en-US" sz="32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32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ni’n</a:t>
            </a:r>
            <a:r>
              <a:rPr lang="en-US" sz="32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32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dysgu</a:t>
            </a:r>
            <a:r>
              <a:rPr lang="en-US" sz="32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: </a:t>
            </a:r>
            <a:r>
              <a:rPr lang="en-US" sz="32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ateb</a:t>
            </a:r>
            <a:r>
              <a:rPr lang="en-US" sz="32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 </a:t>
            </a:r>
            <a:r>
              <a:rPr lang="en-US" sz="3200" b="1" dirty="0" err="1">
                <a:solidFill>
                  <a:srgbClr val="7030A0"/>
                </a:solidFill>
                <a:latin typeface="SassoonCRInfant" panose="02010503020300020003" pitchFamily="2" charset="0"/>
              </a:rPr>
              <a:t>negyddol</a:t>
            </a:r>
            <a:r>
              <a:rPr lang="en-US" sz="3200" b="1" dirty="0">
                <a:solidFill>
                  <a:srgbClr val="7030A0"/>
                </a:solidFill>
                <a:latin typeface="SassoonCRInfant" panose="02010503020300020003" pitchFamily="2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FA337F-F0D3-8137-FEDF-8E2A96C54B43}"/>
              </a:ext>
            </a:extLst>
          </p:cNvPr>
          <p:cNvSpPr txBox="1"/>
          <p:nvPr/>
        </p:nvSpPr>
        <p:spPr>
          <a:xfrm>
            <a:off x="5144565" y="1138317"/>
            <a:ext cx="6777228" cy="36705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200" dirty="0">
                <a:latin typeface="SassoonCRInfant" panose="02010503020300020003" pitchFamily="2" charset="0"/>
              </a:rPr>
              <a:t>Sut </a:t>
            </a:r>
            <a:r>
              <a:rPr lang="en-US" sz="3200" dirty="0" err="1">
                <a:latin typeface="SassoonCRInfant" panose="02010503020300020003" pitchFamily="2" charset="0"/>
              </a:rPr>
              <a:t>oedd</a:t>
            </a:r>
            <a:r>
              <a:rPr lang="en-US" sz="3200" dirty="0">
                <a:latin typeface="SassoonCRInfant" panose="02010503020300020003" pitchFamily="2" charset="0"/>
              </a:rPr>
              <a:t> y </a:t>
            </a:r>
            <a:r>
              <a:rPr lang="en-US" sz="3200" dirty="0" err="1">
                <a:latin typeface="SassoonCRInfant" panose="02010503020300020003" pitchFamily="2" charset="0"/>
              </a:rPr>
              <a:t>gwaith</a:t>
            </a:r>
            <a:r>
              <a:rPr lang="en-US" sz="3200" dirty="0">
                <a:latin typeface="SassoonCRInfant" panose="02010503020300020003" pitchFamily="2" charset="0"/>
              </a:rPr>
              <a:t>?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200" dirty="0" err="1">
                <a:latin typeface="SassoonCRInfant" panose="02010503020300020003" pitchFamily="2" charset="0"/>
              </a:rPr>
              <a:t>Roedd</a:t>
            </a:r>
            <a:r>
              <a:rPr lang="en-US" sz="3200" dirty="0">
                <a:latin typeface="SassoonCRInfant" panose="02010503020300020003" pitchFamily="2" charset="0"/>
              </a:rPr>
              <a:t> y </a:t>
            </a:r>
            <a:r>
              <a:rPr lang="en-US" sz="3200" dirty="0" err="1">
                <a:latin typeface="SassoonCRInfant" panose="02010503020300020003" pitchFamily="2" charset="0"/>
              </a:rPr>
              <a:t>gwaith</a:t>
            </a:r>
            <a:r>
              <a:rPr lang="en-US" sz="3200" dirty="0">
                <a:latin typeface="SassoonCRInfant" panose="02010503020300020003" pitchFamily="2" charset="0"/>
              </a:rPr>
              <a:t> </a:t>
            </a:r>
            <a:r>
              <a:rPr lang="en-US" sz="3200" dirty="0" err="1">
                <a:latin typeface="SassoonCRInfant" panose="02010503020300020003" pitchFamily="2" charset="0"/>
              </a:rPr>
              <a:t>yn</a:t>
            </a:r>
            <a:r>
              <a:rPr lang="en-US" sz="3200" dirty="0">
                <a:latin typeface="SassoonCRInfant" panose="02010503020300020003" pitchFamily="2" charset="0"/>
              </a:rPr>
              <a:t>….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3200" dirty="0">
              <a:latin typeface="SassoonCRInfant" panose="02010503020300020003" pitchFamily="2" charset="0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3200" dirty="0">
                <a:latin typeface="SassoonCRInfant" panose="02010503020300020003" pitchFamily="2" charset="0"/>
              </a:rPr>
              <a:t>Beth </a:t>
            </a:r>
            <a:r>
              <a:rPr lang="en-US" sz="3200" dirty="0" err="1">
                <a:latin typeface="SassoonCRInfant" panose="02010503020300020003" pitchFamily="2" charset="0"/>
              </a:rPr>
              <a:t>ddysgon</a:t>
            </a:r>
            <a:r>
              <a:rPr lang="en-US" sz="3200" dirty="0">
                <a:latin typeface="SassoonCRInfant" panose="02010503020300020003" pitchFamily="2" charset="0"/>
              </a:rPr>
              <a:t> </a:t>
            </a:r>
            <a:r>
              <a:rPr lang="en-US" sz="3200" dirty="0" err="1">
                <a:latin typeface="SassoonCRInfant" panose="02010503020300020003" pitchFamily="2" charset="0"/>
              </a:rPr>
              <a:t>ni</a:t>
            </a:r>
            <a:r>
              <a:rPr lang="en-US" sz="3200" dirty="0">
                <a:latin typeface="SassoonCRInfant" panose="02010503020300020003" pitchFamily="2" charset="0"/>
              </a:rPr>
              <a:t>?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800" dirty="0" err="1">
                <a:latin typeface="SassoonCRInfant" panose="02010503020300020003" pitchFamily="2" charset="0"/>
              </a:rPr>
              <a:t>Dysgon</a:t>
            </a:r>
            <a:r>
              <a:rPr lang="en-US" sz="2800" dirty="0">
                <a:latin typeface="SassoonCRInfant" panose="02010503020300020003" pitchFamily="2" charset="0"/>
              </a:rPr>
              <a:t> </a:t>
            </a:r>
            <a:r>
              <a:rPr lang="en-US" sz="2800" dirty="0" err="1">
                <a:latin typeface="SassoonCRInfant" panose="02010503020300020003" pitchFamily="2" charset="0"/>
              </a:rPr>
              <a:t>ni</a:t>
            </a:r>
            <a:r>
              <a:rPr lang="en-US" sz="2800" dirty="0">
                <a:latin typeface="SassoonCRInfant" panose="02010503020300020003" pitchFamily="2" charset="0"/>
              </a:rPr>
              <a:t>..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 dirty="0">
              <a:latin typeface="SassoonCRInfant" panose="020105030203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723900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Custom">
  <a:themeElements>
    <a:clrScheme name="Custom 7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B09D"/>
      </a:accent1>
      <a:accent2>
        <a:srgbClr val="FFD7C7"/>
      </a:accent2>
      <a:accent3>
        <a:srgbClr val="FFE9E0"/>
      </a:accent3>
      <a:accent4>
        <a:srgbClr val="55736D"/>
      </a:accent4>
      <a:accent5>
        <a:srgbClr val="88A88E"/>
      </a:accent5>
      <a:accent6>
        <a:srgbClr val="E6FFFB"/>
      </a:accent6>
      <a:hlink>
        <a:srgbClr val="0563C1"/>
      </a:hlink>
      <a:folHlink>
        <a:srgbClr val="954F72"/>
      </a:folHlink>
    </a:clrScheme>
    <a:fontScheme name="Custom 116">
      <a:majorFont>
        <a:latin typeface="Bodoni MT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66722518_win32_SD_v11" id="{6E195932-91F4-4861-8538-848409B20D97}" vid="{F5C82CE7-F5AC-4E30-975C-FD228ED2202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525</Words>
  <Application>Microsoft Office PowerPoint</Application>
  <PresentationFormat>Widescreen</PresentationFormat>
  <Paragraphs>144</Paragraphs>
  <Slides>29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9" baseType="lpstr">
      <vt:lpstr>Aptos</vt:lpstr>
      <vt:lpstr>Arial</vt:lpstr>
      <vt:lpstr>Bodoni MT</vt:lpstr>
      <vt:lpstr>Calibri</vt:lpstr>
      <vt:lpstr>Calisto MT</vt:lpstr>
      <vt:lpstr>SassoonCRInfant</vt:lpstr>
      <vt:lpstr>Source Sans Pro Light</vt:lpstr>
      <vt:lpstr>Univers Condensed</vt:lpstr>
      <vt:lpstr>ChronicleVTI</vt:lpstr>
      <vt:lpstr>Custom</vt:lpstr>
      <vt:lpstr>PowerPoint Presentation</vt:lpstr>
      <vt:lpstr>Trychfilod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Foulkes (2514231)</dc:creator>
  <cp:lastModifiedBy>Charlotte Foulkes (2514231)</cp:lastModifiedBy>
  <cp:revision>35</cp:revision>
  <dcterms:created xsi:type="dcterms:W3CDTF">2026-03-02T09:37:51Z</dcterms:created>
  <dcterms:modified xsi:type="dcterms:W3CDTF">2026-03-11T10:02:26Z</dcterms:modified>
</cp:coreProperties>
</file>