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56" r:id="rId2"/>
    <p:sldId id="358" r:id="rId3"/>
    <p:sldId id="359" r:id="rId4"/>
    <p:sldId id="360" r:id="rId5"/>
    <p:sldId id="361" r:id="rId6"/>
    <p:sldId id="362" r:id="rId7"/>
    <p:sldId id="363" r:id="rId8"/>
    <p:sldId id="364" r:id="rId9"/>
    <p:sldId id="365" r:id="rId10"/>
    <p:sldId id="366" r:id="rId11"/>
    <p:sldId id="367" r:id="rId12"/>
    <p:sldId id="368" r:id="rId13"/>
    <p:sldId id="369" r:id="rId14"/>
    <p:sldId id="370" r:id="rId15"/>
    <p:sldId id="371" r:id="rId16"/>
    <p:sldId id="372" r:id="rId17"/>
    <p:sldId id="373" r:id="rId18"/>
    <p:sldId id="374" r:id="rId19"/>
    <p:sldId id="375" r:id="rId20"/>
    <p:sldId id="376" r:id="rId21"/>
    <p:sldId id="3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3036"/>
  </p:normalViewPr>
  <p:slideViewPr>
    <p:cSldViewPr snapToGrid="0" snapToObjects="1">
      <p:cViewPr varScale="1">
        <p:scale>
          <a:sx n="89" d="100"/>
          <a:sy n="89" d="100"/>
        </p:scale>
        <p:origin x="174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handoutMaster" Target="handoutMasters/handoutMaster1.xml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E6BDE-B862-6F43-8A69-6CAC0F8C15E3}" type="datetimeFigureOut">
              <a:rPr lang="en-US" smtClean="0"/>
              <a:t>2/28/17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BBA72-EDB4-EA40-B37C-8644FFBD1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349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7AC4BA-D4F0-6644-9D3D-07658858C63E}" type="datetimeFigureOut">
              <a:rPr lang="en-US" smtClean="0"/>
              <a:t>2/28/17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FA0CE2-CAC1-984D-AC6B-E0C0787C2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85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FA0CE2-CAC1-984D-AC6B-E0C0787C28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172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A09A3A7-5F93-F346-A84D-5792A948D4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255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066800" y="1981200"/>
            <a:ext cx="7543800" cy="4114800"/>
          </a:xfr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16908710-64D8-2E46-B441-BDAB3183FF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61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2/28/17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7" r:id="rId16"/>
    <p:sldLayoutId id="2147483678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Relationship Id="rId3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2836" y="3034553"/>
            <a:ext cx="8042564" cy="3823447"/>
          </a:xfrm>
        </p:spPr>
        <p:txBody>
          <a:bodyPr>
            <a:normAutofit/>
          </a:bodyPr>
          <a:lstStyle/>
          <a:p>
            <a:r>
              <a:rPr lang="en-US" sz="3600" dirty="0" smtClean="0"/>
              <a:t>Lecture </a:t>
            </a:r>
            <a:r>
              <a:rPr lang="en-US" sz="3600" dirty="0"/>
              <a:t>5</a:t>
            </a:r>
            <a:r>
              <a:rPr lang="en-US" sz="3600" dirty="0" smtClean="0"/>
              <a:t> </a:t>
            </a:r>
            <a:r>
              <a:rPr lang="mr-IN" sz="3600" dirty="0" smtClean="0"/>
              <a:t>–</a:t>
            </a:r>
            <a:r>
              <a:rPr lang="en-GB" sz="3600" dirty="0" smtClean="0"/>
              <a:t> </a:t>
            </a:r>
            <a:r>
              <a:rPr lang="en-US" sz="3600" dirty="0" smtClean="0"/>
              <a:t>Cardiovascular Health</a:t>
            </a:r>
            <a:endParaRPr lang="en-US" sz="3600" dirty="0"/>
          </a:p>
        </p:txBody>
      </p:sp>
      <p:pic>
        <p:nvPicPr>
          <p:cNvPr id="4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5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6406883" y="5959901"/>
            <a:ext cx="2508517" cy="66265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404504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Cardiovascular Exercise</a:t>
            </a:r>
          </a:p>
        </p:txBody>
      </p:sp>
      <p:pic>
        <p:nvPicPr>
          <p:cNvPr id="4099" name="Picture 6" descr="Image result for cv exercis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222500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2" descr="Image result for cv exercis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365625"/>
            <a:ext cx="284797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https://upload.wikimedia.org/wikipedia/commons/thumb/6/69/Exercise_zones_Fox_and_Haskell.svg/2000px-Exercise_zones_Fox_and_Haskell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38" y="2222500"/>
            <a:ext cx="5486400" cy="333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25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Cardiovascular Fitness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539750" y="1143000"/>
            <a:ext cx="8229600" cy="13779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en-GB" altLang="en-US"/>
              <a:t>The ability of heart, lungs and blood vessels to supply oxygen and nutrients to the working muscles and remove metabolic by-products.</a:t>
            </a:r>
          </a:p>
        </p:txBody>
      </p:sp>
      <p:pic>
        <p:nvPicPr>
          <p:cNvPr id="5124" name="Picture 4" descr="http://www.ideafit.com/files/imagecache/sidebar/files/201202-ifj-sidebar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00" y="2419350"/>
            <a:ext cx="4632325" cy="441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822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F</a:t>
            </a:r>
            <a:r>
              <a:rPr lang="en-GB" altLang="en-US" dirty="0" smtClean="0"/>
              <a:t>actors that it may be useful to measure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38256"/>
            <a:ext cx="8291513" cy="4087907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Heart Rate  - beats per min (</a:t>
            </a:r>
            <a:r>
              <a:rPr lang="en-GB" altLang="en-US" dirty="0" smtClean="0">
                <a:solidFill>
                  <a:srgbClr val="FF0000"/>
                </a:solidFill>
              </a:rPr>
              <a:t>bpm)</a:t>
            </a:r>
            <a:endParaRPr lang="en-GB" altLang="en-US" dirty="0">
              <a:solidFill>
                <a:srgbClr val="FF0000"/>
              </a:solidFill>
            </a:endParaRP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</a:rPr>
              <a:t>Blood Pressure – mm mercury (mmHg)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Oxygen Uptake – VO</a:t>
            </a:r>
            <a:r>
              <a:rPr lang="en-GB" altLang="en-US" sz="1800" dirty="0"/>
              <a:t>2</a:t>
            </a:r>
            <a:r>
              <a:rPr lang="en-GB" altLang="en-US" dirty="0"/>
              <a:t>max </a:t>
            </a:r>
            <a:r>
              <a:rPr lang="en-GB" altLang="en-US" dirty="0" smtClean="0"/>
              <a:t>(</a:t>
            </a:r>
            <a:r>
              <a:rPr lang="en-GB" altLang="en-US" dirty="0" smtClean="0"/>
              <a:t>ml</a:t>
            </a:r>
            <a:r>
              <a:rPr lang="en-GB" altLang="en-US" dirty="0" smtClean="0"/>
              <a:t>/kg/min</a:t>
            </a:r>
            <a:r>
              <a:rPr lang="en-GB" alt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931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543800" cy="863600"/>
          </a:xfrm>
        </p:spPr>
        <p:txBody>
          <a:bodyPr/>
          <a:lstStyle/>
          <a:p>
            <a:pPr eaLnBrk="1" hangingPunct="1"/>
            <a:r>
              <a:rPr lang="en-GB" altLang="en-US"/>
              <a:t>Heart Rate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052513"/>
            <a:ext cx="8569325" cy="1512887"/>
          </a:xfrm>
        </p:spPr>
        <p:txBody>
          <a:bodyPr/>
          <a:lstStyle/>
          <a:p>
            <a:pPr eaLnBrk="1" hangingPunct="1"/>
            <a:r>
              <a:rPr lang="en-GB" altLang="en-US" sz="2000"/>
              <a:t>Number of beats per minute the heart beats in response to physiological demand.</a:t>
            </a:r>
          </a:p>
          <a:p>
            <a:pPr eaLnBrk="1" hangingPunct="1"/>
            <a:r>
              <a:rPr lang="en-GB" altLang="en-US" sz="2000"/>
              <a:t>Linear then curvilinear response to exercise intensity</a:t>
            </a:r>
          </a:p>
        </p:txBody>
      </p:sp>
      <p:sp>
        <p:nvSpPr>
          <p:cNvPr id="7172" name="AutoShape 6" descr="Image result for steady state heart rate"/>
          <p:cNvSpPr>
            <a:spLocks noChangeAspect="1" noChangeArrowheads="1"/>
          </p:cNvSpPr>
          <p:nvPr/>
        </p:nvSpPr>
        <p:spPr bwMode="auto">
          <a:xfrm>
            <a:off x="163513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charset="0"/>
            </a:endParaRPr>
          </a:p>
        </p:txBody>
      </p:sp>
      <p:pic>
        <p:nvPicPr>
          <p:cNvPr id="7173" name="Picture 8" descr="http://got2run4me.com/wp-content/uploads/2015/03/IMG_8486-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2276475"/>
            <a:ext cx="3563937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10" descr="https://the5krunner.files.wordpress.com/2015/10/garmin-vs-tomtom-runner-2-heartrate-steadystate.png?w=76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365625"/>
            <a:ext cx="6107113" cy="238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14" descr="http://d13geadg2uyg93.cloudfront.net/content/jap/113/3/368/F1.larg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888" y="2516187"/>
            <a:ext cx="4302125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3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Determining Heart Rate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14363" y="2300288"/>
            <a:ext cx="8110537" cy="396604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Resting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Sit quietly for 2 minutes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Maximal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220-age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210-65%age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Maximal exercise test (step wise)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Aerobic 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Between 65% and 90% max heart rate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624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849313"/>
          </a:xfrm>
        </p:spPr>
        <p:txBody>
          <a:bodyPr/>
          <a:lstStyle/>
          <a:p>
            <a:r>
              <a:rPr lang="en-GB" altLang="en-US"/>
              <a:t>Using Heart Rate for Training</a:t>
            </a:r>
          </a:p>
        </p:txBody>
      </p:sp>
      <p:pic>
        <p:nvPicPr>
          <p:cNvPr id="9219" name="Picture 2" descr="http://www.fitnessandfuel-la.com/wp-content/uploads/2015/02/HR-z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144" y="849313"/>
            <a:ext cx="6624638" cy="362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http://orlarose.com/wp-content/uploads/2014/02/hr-grap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473575"/>
            <a:ext cx="7200900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8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Blood Pressure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GB" altLang="en-US" sz="2800"/>
              <a:t>Measured using a sphygmomanometer</a:t>
            </a:r>
          </a:p>
          <a:p>
            <a:pPr eaLnBrk="1" hangingPunct="1"/>
            <a:r>
              <a:rPr lang="en-GB" altLang="en-US" sz="2800"/>
              <a:t>Pressure exerted on the arterial wall (brachial) during the rhythmic contraction and relaxation of the heart</a:t>
            </a:r>
          </a:p>
          <a:p>
            <a:pPr eaLnBrk="1" hangingPunct="1"/>
            <a:r>
              <a:rPr lang="en-GB" altLang="en-US" sz="2800"/>
              <a:t>Systolic – pressure during contractile phase</a:t>
            </a:r>
          </a:p>
          <a:p>
            <a:pPr eaLnBrk="1" hangingPunct="1"/>
            <a:r>
              <a:rPr lang="en-GB" altLang="en-US" sz="2800"/>
              <a:t>Diastolic – pressure during the relaxation phase</a:t>
            </a:r>
            <a:r>
              <a:rPr lang="en-GB" altLang="en-US"/>
              <a:t> </a:t>
            </a:r>
          </a:p>
          <a:p>
            <a:pPr eaLnBrk="1" hangingPunct="1"/>
            <a:r>
              <a:rPr lang="en-GB" altLang="en-US" sz="2800"/>
              <a:t>Systolic / Diastolic mmHg</a:t>
            </a:r>
          </a:p>
          <a:p>
            <a:pPr eaLnBrk="1" hangingPunct="1"/>
            <a:r>
              <a:rPr lang="en-GB" altLang="en-US" sz="2800"/>
              <a:t>Mean Arterial Pressure</a:t>
            </a:r>
          </a:p>
        </p:txBody>
      </p:sp>
    </p:spTree>
    <p:extLst>
      <p:ext uri="{BB962C8B-B14F-4D97-AF65-F5344CB8AC3E}">
        <p14:creationId xmlns:p14="http://schemas.microsoft.com/office/powerpoint/2010/main" val="18188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s-media-cache-ak0.pinimg.com/736x/32/db/89/32db896e4306d620cd67454cc00c7b2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5750" cy="566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88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7543800" cy="963612"/>
          </a:xfrm>
        </p:spPr>
        <p:txBody>
          <a:bodyPr/>
          <a:lstStyle/>
          <a:p>
            <a:pPr eaLnBrk="1" hangingPunct="1"/>
            <a:r>
              <a:rPr lang="en-GB" altLang="en-US" sz="4000"/>
              <a:t>Oxygen Uptake (VO</a:t>
            </a:r>
            <a:r>
              <a:rPr lang="en-GB" altLang="en-US" sz="4000" baseline="-25000"/>
              <a:t>2</a:t>
            </a:r>
            <a:r>
              <a:rPr lang="en-GB" altLang="en-US" sz="4000"/>
              <a:t>)</a:t>
            </a:r>
            <a:endParaRPr lang="en-GB" alt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84313"/>
            <a:ext cx="7753350" cy="4176712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GB" altLang="en-US" sz="2800" dirty="0"/>
              <a:t>the amount of oxygen required to sustain aerobic energy requirements at any given intensity of exercise.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</a:rPr>
              <a:t>VO</a:t>
            </a:r>
            <a:r>
              <a:rPr lang="en-GB" altLang="en-US" sz="1600" dirty="0">
                <a:solidFill>
                  <a:srgbClr val="0070C0"/>
                </a:solidFill>
              </a:rPr>
              <a:t>2</a:t>
            </a:r>
            <a:r>
              <a:rPr lang="en-GB" altLang="en-US" sz="2800" dirty="0">
                <a:solidFill>
                  <a:srgbClr val="0070C0"/>
                </a:solidFill>
              </a:rPr>
              <a:t>max – the </a:t>
            </a:r>
            <a:r>
              <a:rPr lang="en-GB" altLang="en-US" sz="2800" dirty="0">
                <a:solidFill>
                  <a:srgbClr val="FF0000"/>
                </a:solidFill>
              </a:rPr>
              <a:t>maximal</a:t>
            </a:r>
            <a:r>
              <a:rPr lang="en-GB" altLang="en-US" sz="2800" dirty="0">
                <a:solidFill>
                  <a:srgbClr val="0070C0"/>
                </a:solidFill>
              </a:rPr>
              <a:t> amount of oxygen that can be used within the aerobic energy pathways.</a:t>
            </a:r>
          </a:p>
          <a:p>
            <a:pPr eaLnBrk="1" hangingPunct="1"/>
            <a:endParaRPr lang="en-GB" altLang="en-US" sz="2800" dirty="0">
              <a:solidFill>
                <a:srgbClr val="0070C0"/>
              </a:solidFill>
            </a:endParaRPr>
          </a:p>
          <a:p>
            <a:pPr eaLnBrk="1" hangingPunct="1"/>
            <a:r>
              <a:rPr lang="en-GB" altLang="en-US" sz="2800" dirty="0"/>
              <a:t>Expressed as </a:t>
            </a:r>
            <a:r>
              <a:rPr lang="en-GB" altLang="en-US" sz="2800" dirty="0" err="1"/>
              <a:t>lt</a:t>
            </a:r>
            <a:r>
              <a:rPr lang="en-GB" altLang="en-US" sz="2800" dirty="0"/>
              <a:t>/min – absolute </a:t>
            </a:r>
            <a:r>
              <a:rPr lang="en-GB" altLang="en-US" sz="2800" dirty="0" smtClean="0"/>
              <a:t>value</a:t>
            </a:r>
            <a:endParaRPr lang="en-GB" altLang="en-US" sz="2800" dirty="0"/>
          </a:p>
          <a:p>
            <a:pPr eaLnBrk="1" hangingPunct="1"/>
            <a:r>
              <a:rPr lang="en-GB" altLang="en-US" sz="2800" dirty="0"/>
              <a:t>Expressed as ml/kg/min – relative value</a:t>
            </a:r>
          </a:p>
        </p:txBody>
      </p:sp>
    </p:spTree>
    <p:extLst>
      <p:ext uri="{BB962C8B-B14F-4D97-AF65-F5344CB8AC3E}">
        <p14:creationId xmlns:p14="http://schemas.microsoft.com/office/powerpoint/2010/main" val="178455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/>
              <a:t>Oxygen Uptake</a:t>
            </a:r>
          </a:p>
        </p:txBody>
      </p:sp>
      <p:pic>
        <p:nvPicPr>
          <p:cNvPr id="13315" name="Picture 2" descr="http://www.iperformanceathlete.com/uploads/1/1/6/8/11682185/4757698_ori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3" y="2349500"/>
            <a:ext cx="6843712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785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Oxygen uptake &amp; Heart Rate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971549" y="2309813"/>
            <a:ext cx="7610476" cy="733426"/>
          </a:xfrm>
        </p:spPr>
        <p:txBody>
          <a:bodyPr/>
          <a:lstStyle/>
          <a:p>
            <a:pPr eaLnBrk="1" hangingPunct="1"/>
            <a:r>
              <a:rPr lang="en-GB" altLang="en-US"/>
              <a:t>Exercise economy – the oxygen uptake required to sustain a specific intensity of exercise</a:t>
            </a:r>
          </a:p>
        </p:txBody>
      </p:sp>
      <p:pic>
        <p:nvPicPr>
          <p:cNvPr id="14340" name="Picture 5" descr="http://www.nismat.org/data/images/wr_vs_o29881485569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165475"/>
            <a:ext cx="3898900" cy="343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7" descr="https://encrypted-tbn3.gstatic.com/images?q=tbn:ANd9GcRynKIm1NZecI1NyRHFsWgus9ikBX0RMM5XLEYb9mD4_ZHAFyK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68700"/>
            <a:ext cx="4371975" cy="262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072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128588" y="214313"/>
            <a:ext cx="8913813" cy="914400"/>
          </a:xfrm>
        </p:spPr>
        <p:txBody>
          <a:bodyPr/>
          <a:lstStyle/>
          <a:p>
            <a:r>
              <a:rPr lang="en-GB" altLang="en-US"/>
              <a:t>VO2 &amp; HR Relationship</a:t>
            </a:r>
          </a:p>
        </p:txBody>
      </p:sp>
      <p:pic>
        <p:nvPicPr>
          <p:cNvPr id="15363" name="Picture 2" descr="http://www.indiana.edu/~p409/images/hrvo2/hrvo2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128713"/>
            <a:ext cx="5859463" cy="538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895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Factors Affecting VO</a:t>
            </a:r>
            <a:r>
              <a:rPr lang="en-GB" altLang="en-US" baseline="-25000"/>
              <a:t>2</a:t>
            </a:r>
            <a:r>
              <a:rPr lang="en-GB" altLang="en-US"/>
              <a:t>max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85825" y="2038256"/>
            <a:ext cx="7724775" cy="4057744"/>
          </a:xfrm>
        </p:spPr>
        <p:txBody>
          <a:bodyPr/>
          <a:lstStyle/>
          <a:p>
            <a:pPr eaLnBrk="1" hangingPunct="1"/>
            <a:r>
              <a:rPr lang="en-GB" altLang="en-US" dirty="0"/>
              <a:t>Respiration</a:t>
            </a:r>
          </a:p>
          <a:p>
            <a:pPr eaLnBrk="1" hangingPunct="1"/>
            <a:r>
              <a:rPr lang="en-GB" altLang="en-US" dirty="0"/>
              <a:t>Vascular system</a:t>
            </a:r>
          </a:p>
          <a:p>
            <a:pPr eaLnBrk="1" hangingPunct="1"/>
            <a:r>
              <a:rPr lang="en-GB" altLang="en-US" dirty="0"/>
              <a:t>Cardiac function</a:t>
            </a:r>
          </a:p>
          <a:p>
            <a:pPr eaLnBrk="1" hangingPunct="1"/>
            <a:r>
              <a:rPr lang="en-GB" altLang="en-US" dirty="0"/>
              <a:t>Blood volume and </a:t>
            </a:r>
            <a:r>
              <a:rPr lang="en-GB" altLang="en-US" dirty="0" err="1"/>
              <a:t>Hb</a:t>
            </a:r>
            <a:r>
              <a:rPr lang="en-GB" altLang="en-US" dirty="0"/>
              <a:t> </a:t>
            </a:r>
            <a:r>
              <a:rPr lang="en-GB" altLang="en-US" dirty="0" err="1"/>
              <a:t>conc</a:t>
            </a:r>
            <a:r>
              <a:rPr lang="en-GB" altLang="en-US" baseline="30000" dirty="0" err="1"/>
              <a:t>n</a:t>
            </a:r>
            <a:endParaRPr lang="en-GB" altLang="en-US" dirty="0"/>
          </a:p>
          <a:p>
            <a:pPr eaLnBrk="1" hangingPunct="1"/>
            <a:r>
              <a:rPr lang="en-GB" altLang="en-US" dirty="0"/>
              <a:t>A-VO</a:t>
            </a:r>
            <a:r>
              <a:rPr lang="en-GB" altLang="en-US" baseline="-25000" dirty="0"/>
              <a:t>2</a:t>
            </a:r>
            <a:r>
              <a:rPr lang="en-GB" altLang="en-US" dirty="0"/>
              <a:t>difference</a:t>
            </a:r>
          </a:p>
          <a:p>
            <a:pPr eaLnBrk="1" hangingPunct="1"/>
            <a:r>
              <a:rPr lang="en-GB" altLang="en-US" dirty="0"/>
              <a:t>Muscle fibre type</a:t>
            </a:r>
          </a:p>
          <a:p>
            <a:pPr eaLnBrk="1" hangingPunct="1"/>
            <a:r>
              <a:rPr lang="en-GB" altLang="en-US" dirty="0" smtClean="0"/>
              <a:t>Concentration </a:t>
            </a:r>
            <a:r>
              <a:rPr lang="en-GB" altLang="en-US" dirty="0"/>
              <a:t>of Mitochondria</a:t>
            </a:r>
          </a:p>
        </p:txBody>
      </p:sp>
    </p:spTree>
    <p:extLst>
      <p:ext uri="{BB962C8B-B14F-4D97-AF65-F5344CB8AC3E}">
        <p14:creationId xmlns:p14="http://schemas.microsoft.com/office/powerpoint/2010/main" val="139165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672" name="Group 3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2600926"/>
              </p:ext>
            </p:extLst>
          </p:nvPr>
        </p:nvGraphicFramePr>
        <p:xfrm>
          <a:off x="755650" y="1717825"/>
          <a:ext cx="7523163" cy="4751526"/>
        </p:xfrm>
        <a:graphic>
          <a:graphicData uri="http://schemas.openxmlformats.org/drawingml/2006/table">
            <a:tbl>
              <a:tblPr/>
              <a:tblGrid>
                <a:gridCol w="1052879"/>
                <a:gridCol w="1052880"/>
                <a:gridCol w="1052879"/>
                <a:gridCol w="1054394"/>
                <a:gridCol w="1052880"/>
                <a:gridCol w="1128625"/>
                <a:gridCol w="1128626"/>
              </a:tblGrid>
              <a:tr h="8166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 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18-25</a:t>
                      </a:r>
                      <a:b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</a:b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26-35</a:t>
                      </a:r>
                      <a:b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</a:b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36-45</a:t>
                      </a:r>
                      <a:b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</a:b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46-55</a:t>
                      </a:r>
                      <a:b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</a:b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56-65</a:t>
                      </a:r>
                      <a:b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</a:b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65+</a:t>
                      </a:r>
                      <a:b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</a:b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276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excellent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&gt;60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&gt;56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&gt;51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&gt;45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&gt;41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&gt;37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8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good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52-60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49-56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43-51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39-45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36-41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33-37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66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above 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47-51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43-48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39-42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35-38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32-35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29-32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8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42-46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40-42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35-38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32-35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30-31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26-28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66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below 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37-41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35-39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31-34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29-31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26-29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22-25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8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poor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30-36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30-34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26-30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25-28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22-25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20-21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8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very poor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&lt;20 </a:t>
                      </a:r>
                      <a:endParaRPr kumimoji="0" lang="en-GB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15" marB="45715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84" name="Rectangle 374"/>
          <p:cNvSpPr>
            <a:spLocks noGrp="1" noChangeArrowheads="1"/>
          </p:cNvSpPr>
          <p:nvPr>
            <p:ph type="title"/>
          </p:nvPr>
        </p:nvSpPr>
        <p:spPr>
          <a:xfrm>
            <a:off x="755650" y="304800"/>
            <a:ext cx="8137525" cy="14319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VO</a:t>
            </a:r>
            <a:r>
              <a:rPr lang="en-GB" altLang="en-US" sz="4000" baseline="-25000"/>
              <a:t>2</a:t>
            </a:r>
            <a:r>
              <a:rPr lang="en-GB" altLang="en-US" sz="4000"/>
              <a:t>max Norm values for Men</a:t>
            </a:r>
            <a:br>
              <a:rPr lang="en-GB" altLang="en-US" sz="4000"/>
            </a:br>
            <a:r>
              <a:rPr lang="en-GB" altLang="en-US" sz="4000"/>
              <a:t> (ml/kg/min)</a:t>
            </a:r>
          </a:p>
        </p:txBody>
      </p:sp>
    </p:spTree>
    <p:extLst>
      <p:ext uri="{BB962C8B-B14F-4D97-AF65-F5344CB8AC3E}">
        <p14:creationId xmlns:p14="http://schemas.microsoft.com/office/powerpoint/2010/main" val="130486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04800"/>
            <a:ext cx="7926387" cy="14319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/>
              <a:t>VO</a:t>
            </a:r>
            <a:r>
              <a:rPr lang="en-GB" altLang="en-US" sz="3600" baseline="-25000" dirty="0"/>
              <a:t>2</a:t>
            </a:r>
            <a:r>
              <a:rPr lang="en-GB" altLang="en-US" sz="3600" dirty="0"/>
              <a:t>max Norm values for Women</a:t>
            </a:r>
            <a:br>
              <a:rPr lang="en-GB" altLang="en-US" sz="3600" dirty="0"/>
            </a:br>
            <a:r>
              <a:rPr lang="en-GB" altLang="en-US" sz="3600" dirty="0"/>
              <a:t>(ml/kg/min)</a:t>
            </a:r>
          </a:p>
        </p:txBody>
      </p:sp>
      <p:graphicFrame>
        <p:nvGraphicFramePr>
          <p:cNvPr id="57729" name="Group 385"/>
          <p:cNvGraphicFramePr>
            <a:graphicFrameLocks noGrp="1"/>
          </p:cNvGraphicFramePr>
          <p:nvPr>
            <p:ph type="tbl" idx="1"/>
          </p:nvPr>
        </p:nvGraphicFramePr>
        <p:xfrm>
          <a:off x="395288" y="1981200"/>
          <a:ext cx="8424862" cy="4318002"/>
        </p:xfrm>
        <a:graphic>
          <a:graphicData uri="http://schemas.openxmlformats.org/drawingml/2006/table">
            <a:tbl>
              <a:tblPr/>
              <a:tblGrid>
                <a:gridCol w="1223962"/>
                <a:gridCol w="1081088"/>
                <a:gridCol w="1233487"/>
                <a:gridCol w="1179513"/>
                <a:gridCol w="1177925"/>
                <a:gridCol w="1265237"/>
                <a:gridCol w="1263650"/>
              </a:tblGrid>
              <a:tr h="77470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 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18-25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26-35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36-45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46-55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56-65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65+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years old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excellent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52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good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47-56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45-52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38-45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34-40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32-37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28-32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Above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42-46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39-44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34-37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31-33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28-31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25-27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38-41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35-38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31-33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28-30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25-27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22-24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Below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average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33-37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31-34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27-30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25-27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22-24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19-22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poor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28-32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26-30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22-26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20-24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18-21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17-18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very poor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&lt;26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&lt;22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&lt;20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&lt;18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SimSun" charset="-122"/>
                          <a:cs typeface="Arial" charset="0"/>
                        </a:rPr>
                        <a:t>&lt;17 </a:t>
                      </a:r>
                      <a:endParaRPr kumimoji="0" lang="en-GB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SimSun" charset="-122"/>
                        <a:cs typeface="Arial" charset="0"/>
                      </a:endParaRPr>
                    </a:p>
                  </a:txBody>
                  <a:tcPr marT="45727" marB="45727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97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0050"/>
            <a:ext cx="8142287" cy="1114425"/>
          </a:xfrm>
          <a:solidFill>
            <a:schemeClr val="tx2"/>
          </a:solidFill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sz="3600" dirty="0" smtClean="0"/>
              <a:t>Factors </a:t>
            </a:r>
            <a:r>
              <a:rPr lang="en-US" altLang="en-US" sz="3600" dirty="0"/>
              <a:t>Affecting the Adaptation to Aerobic Training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73238"/>
            <a:ext cx="8142287" cy="4751387"/>
          </a:xfr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lnSpcReduction="10000"/>
          </a:bodyPr>
          <a:lstStyle/>
          <a:p>
            <a:pPr eaLnBrk="1" hangingPunct="1"/>
            <a:r>
              <a:rPr lang="en-US" altLang="en-US" sz="2200">
                <a:solidFill>
                  <a:schemeClr val="folHlink"/>
                </a:solidFill>
              </a:rPr>
              <a:t>Heredity</a:t>
            </a:r>
            <a:r>
              <a:rPr lang="en-US" altLang="en-US" sz="2200"/>
              <a:t> accounts for between 25% and 50% of the variance in VO</a:t>
            </a:r>
            <a:r>
              <a:rPr lang="en-US" altLang="en-US" sz="2200" baseline="-25000"/>
              <a:t>2</a:t>
            </a:r>
            <a:r>
              <a:rPr lang="en-US" altLang="en-US" sz="2200"/>
              <a:t> Max values.</a:t>
            </a:r>
          </a:p>
          <a:p>
            <a:pPr eaLnBrk="1" hangingPunct="1"/>
            <a:r>
              <a:rPr lang="en-US" altLang="en-US" sz="2200">
                <a:solidFill>
                  <a:schemeClr val="folHlink"/>
                </a:solidFill>
              </a:rPr>
              <a:t>Age</a:t>
            </a:r>
            <a:r>
              <a:rPr lang="en-US" altLang="en-US" sz="2200"/>
              <a:t>-Related decreases in VO</a:t>
            </a:r>
            <a:r>
              <a:rPr lang="en-US" altLang="en-US" sz="2200" baseline="-25000"/>
              <a:t>2</a:t>
            </a:r>
            <a:r>
              <a:rPr lang="en-US" altLang="en-US" sz="2200"/>
              <a:t> Max might partly result from an age-related decrease in activity levels.</a:t>
            </a:r>
          </a:p>
          <a:p>
            <a:pPr eaLnBrk="1" hangingPunct="1"/>
            <a:r>
              <a:rPr lang="en-US" altLang="en-US" sz="2200">
                <a:solidFill>
                  <a:schemeClr val="folHlink"/>
                </a:solidFill>
              </a:rPr>
              <a:t>Gender </a:t>
            </a:r>
            <a:r>
              <a:rPr lang="en-US" altLang="en-US" sz="2200"/>
              <a:t>plays a small role (10% difference) in the VO</a:t>
            </a:r>
            <a:r>
              <a:rPr lang="en-US" altLang="en-US" sz="2200" baseline="-25000"/>
              <a:t>2</a:t>
            </a:r>
            <a:r>
              <a:rPr lang="en-US" altLang="en-US" sz="2200"/>
              <a:t> Max values of male and female endurance athletes.</a:t>
            </a:r>
          </a:p>
          <a:p>
            <a:pPr eaLnBrk="1" hangingPunct="1"/>
            <a:r>
              <a:rPr lang="en-US" altLang="en-US" sz="2200"/>
              <a:t>There will be </a:t>
            </a:r>
            <a:r>
              <a:rPr lang="en-US" altLang="en-US" sz="2200">
                <a:solidFill>
                  <a:schemeClr val="folHlink"/>
                </a:solidFill>
              </a:rPr>
              <a:t>RESPONDERS</a:t>
            </a:r>
            <a:r>
              <a:rPr lang="en-US" altLang="en-US" sz="2200"/>
              <a:t> (large improvement) and </a:t>
            </a:r>
            <a:r>
              <a:rPr lang="en-US" altLang="en-US" sz="2200">
                <a:solidFill>
                  <a:schemeClr val="folHlink"/>
                </a:solidFill>
              </a:rPr>
              <a:t>NONRESPONDERS</a:t>
            </a:r>
            <a:r>
              <a:rPr lang="en-US" altLang="en-US" sz="2200"/>
              <a:t> (little improvement) among groups of people who experience identical training.</a:t>
            </a:r>
          </a:p>
          <a:p>
            <a:pPr eaLnBrk="1" hangingPunct="1"/>
            <a:r>
              <a:rPr lang="en-US" altLang="en-US" sz="2200"/>
              <a:t>The greater the </a:t>
            </a:r>
            <a:r>
              <a:rPr lang="en-US" altLang="en-US" sz="2200">
                <a:solidFill>
                  <a:schemeClr val="folHlink"/>
                </a:solidFill>
              </a:rPr>
              <a:t>Specificity of Training </a:t>
            </a:r>
            <a:r>
              <a:rPr lang="en-US" altLang="en-US" sz="2200"/>
              <a:t>for a given sport or activity, the greater the improvement in performance.</a:t>
            </a:r>
          </a:p>
        </p:txBody>
      </p:sp>
    </p:spTree>
    <p:extLst>
      <p:ext uri="{BB962C8B-B14F-4D97-AF65-F5344CB8AC3E}">
        <p14:creationId xmlns:p14="http://schemas.microsoft.com/office/powerpoint/2010/main" val="16885807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52331"/>
            <a:ext cx="8913813" cy="914400"/>
          </a:xfrm>
        </p:spPr>
        <p:txBody>
          <a:bodyPr/>
          <a:lstStyle/>
          <a:p>
            <a:pPr eaLnBrk="1" hangingPunct="1"/>
            <a:r>
              <a:rPr lang="en-GB" altLang="en-US"/>
              <a:t>Measuring VO</a:t>
            </a:r>
            <a:r>
              <a:rPr lang="en-GB" altLang="en-US" baseline="-25000"/>
              <a:t>2</a:t>
            </a:r>
            <a:r>
              <a:rPr lang="en-GB" altLang="en-US"/>
              <a:t>max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412875"/>
            <a:ext cx="8496300" cy="5184775"/>
          </a:xfrm>
        </p:spPr>
        <p:txBody>
          <a:bodyPr>
            <a:normAutofit fontScale="92500" lnSpcReduction="10000"/>
          </a:bodyPr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000" dirty="0"/>
              <a:t>Submaximal</a:t>
            </a: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2000" dirty="0"/>
              <a:t>Multi-stage fitness assessment (bleep test)</a:t>
            </a: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2000" dirty="0" err="1">
                <a:solidFill>
                  <a:srgbClr val="FF0000"/>
                </a:solidFill>
              </a:rPr>
              <a:t>Astrand</a:t>
            </a:r>
            <a:r>
              <a:rPr lang="en-GB" altLang="en-US" sz="2000" dirty="0">
                <a:solidFill>
                  <a:srgbClr val="FF0000"/>
                </a:solidFill>
              </a:rPr>
              <a:t> cycle test</a:t>
            </a: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2000" dirty="0" err="1"/>
              <a:t>Balke</a:t>
            </a:r>
            <a:r>
              <a:rPr lang="en-GB" altLang="en-US" sz="2000" dirty="0"/>
              <a:t> 15 min run</a:t>
            </a: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2000" dirty="0"/>
              <a:t>Maximal oxygen uptake for each of the assessments mentions can be determined using the following equations.</a:t>
            </a:r>
            <a:endParaRPr lang="en-GB" altLang="en-US" sz="2000" u="sng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2000" u="sng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r>
              <a:rPr lang="en-GB" altLang="en-US" sz="2000" u="sng" dirty="0"/>
              <a:t>1 mile steady state jog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/>
              <a:t>100.5 – 0.1636(BW kg) – 1.438 (time min) – 0.1928 (HR bpm) + 8.344 (</a:t>
            </a:r>
            <a:r>
              <a:rPr lang="en-GB" altLang="en-US" sz="2000" dirty="0" smtClean="0"/>
              <a:t>male only</a:t>
            </a:r>
            <a:r>
              <a:rPr lang="en-GB" altLang="en-US" sz="2000" dirty="0"/>
              <a:t>)</a:t>
            </a:r>
            <a:endParaRPr lang="en-GB" altLang="en-US" sz="2000" u="sng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2000" u="sng" dirty="0" smtClean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r>
              <a:rPr lang="en-GB" altLang="en-US" sz="2000" u="sng" dirty="0" smtClean="0"/>
              <a:t>Queens </a:t>
            </a:r>
            <a:r>
              <a:rPr lang="en-GB" altLang="en-US" sz="2000" u="sng" dirty="0"/>
              <a:t>College Step test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2000" u="sng" dirty="0"/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/>
              <a:t>Men	111.33 – (0.42 HR bpm)	Women	65.81 – (0.1847 HR bpm)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000" dirty="0"/>
              <a:t>Maximal </a:t>
            </a:r>
            <a:r>
              <a:rPr lang="en-GB" altLang="en-US" sz="2000" dirty="0">
                <a:solidFill>
                  <a:srgbClr val="FF0000"/>
                </a:solidFill>
              </a:rPr>
              <a:t>(you will do this Exercise Physiology next year)</a:t>
            </a: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2000" dirty="0"/>
              <a:t>Expired air sampling at max exercise using step wise protocol</a:t>
            </a:r>
          </a:p>
        </p:txBody>
      </p:sp>
    </p:spTree>
    <p:extLst>
      <p:ext uri="{BB962C8B-B14F-4D97-AF65-F5344CB8AC3E}">
        <p14:creationId xmlns:p14="http://schemas.microsoft.com/office/powerpoint/2010/main" val="98109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Effects of CV exercise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1" y="2209799"/>
            <a:ext cx="3757614" cy="3670767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1500" dirty="0"/>
              <a:t>Increase heart size and volume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Increase blood volume and haemoglobin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Increase stroke volume 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Increase Cardiac output</a:t>
            </a:r>
          </a:p>
          <a:p>
            <a:pPr>
              <a:lnSpc>
                <a:spcPct val="80000"/>
              </a:lnSpc>
            </a:pPr>
            <a:r>
              <a:rPr lang="en-GB" altLang="en-US" sz="1500" dirty="0" smtClean="0"/>
              <a:t>Increase VO</a:t>
            </a:r>
            <a:r>
              <a:rPr lang="en-GB" altLang="en-US" sz="1500" baseline="-25000" dirty="0" smtClean="0"/>
              <a:t>2</a:t>
            </a:r>
            <a:r>
              <a:rPr lang="en-GB" altLang="en-US" sz="1500" dirty="0" smtClean="0"/>
              <a:t>max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Normalisation of blood </a:t>
            </a:r>
            <a:r>
              <a:rPr lang="en-GB" altLang="en-US" sz="1500" dirty="0" smtClean="0"/>
              <a:t>pressure</a:t>
            </a:r>
            <a:endParaRPr lang="en-GB" altLang="en-US" sz="15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657725" y="2209799"/>
            <a:ext cx="3757614" cy="36707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Char char="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35050" indent="-3492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720850" indent="-3492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Wingdings 2" pitchFamily="18" charset="2"/>
              <a:buChar char="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5813" indent="-344488" algn="l" defTabSz="914400" rtl="0" eaLnBrk="1" latinLnBrk="0" hangingPunct="1">
              <a:spcBef>
                <a:spcPct val="200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398713" indent="-344488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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743200" indent="-344488" algn="l" defTabSz="914400" rtl="0" eaLnBrk="1" latinLnBrk="0" hangingPunct="1">
              <a:spcBef>
                <a:spcPct val="20000"/>
              </a:spcBef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087688" indent="-344488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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500" dirty="0"/>
              <a:t>Increase oxygen extraction from blood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Increase number and size of mitochondria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Increase myoglobin stores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Increase oxidative enzyme concentration</a:t>
            </a:r>
          </a:p>
          <a:p>
            <a:pPr>
              <a:lnSpc>
                <a:spcPct val="80000"/>
              </a:lnSpc>
            </a:pPr>
            <a:r>
              <a:rPr lang="en-GB" altLang="en-US" sz="1500" dirty="0"/>
              <a:t>Decreased heart rate at any given </a:t>
            </a:r>
            <a:r>
              <a:rPr lang="en-GB" altLang="en-US" sz="1500" dirty="0" smtClean="0"/>
              <a:t>intensity</a:t>
            </a:r>
            <a:endParaRPr lang="en-GB" altLang="en-US" sz="1500" dirty="0"/>
          </a:p>
        </p:txBody>
      </p:sp>
    </p:spTree>
    <p:extLst>
      <p:ext uri="{BB962C8B-B14F-4D97-AF65-F5344CB8AC3E}">
        <p14:creationId xmlns:p14="http://schemas.microsoft.com/office/powerpoint/2010/main" val="86217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Effects of CV exercise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Increase strength of connective tissues</a:t>
            </a:r>
          </a:p>
          <a:p>
            <a:r>
              <a:rPr lang="en-GB" altLang="en-US"/>
              <a:t>Improved heat acclimitisation</a:t>
            </a:r>
          </a:p>
          <a:p>
            <a:r>
              <a:rPr lang="en-GB" altLang="en-US"/>
              <a:t>Increase HDL levels</a:t>
            </a:r>
          </a:p>
          <a:p>
            <a:endParaRPr lang="en-GB" altLang="en-US"/>
          </a:p>
          <a:p>
            <a:r>
              <a:rPr lang="en-GB" altLang="en-US"/>
              <a:t>Reduced body fat</a:t>
            </a:r>
          </a:p>
          <a:p>
            <a:r>
              <a:rPr lang="en-GB" altLang="en-US"/>
              <a:t>Reduced LDL and VLDL levels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881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Gender, Fitness and Genetics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Times New Roman" charset="0"/>
              </a:rPr>
              <a:t>Men and women respond similarly to </a:t>
            </a:r>
            <a:r>
              <a:rPr lang="en-GB" altLang="en-US" b="1" dirty="0">
                <a:latin typeface="Times New Roman" charset="0"/>
              </a:rPr>
              <a:t>training</a:t>
            </a:r>
            <a:r>
              <a:rPr lang="en-GB" altLang="en-US" dirty="0">
                <a:latin typeface="Times New Roman" charset="0"/>
              </a:rPr>
              <a:t> programs </a:t>
            </a:r>
            <a:endParaRPr lang="en-GB" altLang="en-US" dirty="0" smtClean="0">
              <a:latin typeface="Times New Roman" charset="0"/>
            </a:endParaRPr>
          </a:p>
          <a:p>
            <a:pPr>
              <a:lnSpc>
                <a:spcPct val="90000"/>
              </a:lnSpc>
            </a:pPr>
            <a:endParaRPr lang="en-GB" altLang="en-US" dirty="0">
              <a:latin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altLang="en-US" b="1" dirty="0">
                <a:latin typeface="Times New Roman" charset="0"/>
              </a:rPr>
              <a:t>Training</a:t>
            </a:r>
            <a:r>
              <a:rPr lang="en-GB" altLang="en-US" dirty="0">
                <a:latin typeface="Times New Roman" charset="0"/>
              </a:rPr>
              <a:t> improvement is always greater in individuals with lower initial </a:t>
            </a:r>
            <a:r>
              <a:rPr lang="en-GB" altLang="en-US" dirty="0" smtClean="0">
                <a:latin typeface="Times New Roman" charset="0"/>
              </a:rPr>
              <a:t>fitness</a:t>
            </a:r>
            <a:endParaRPr lang="en-GB" altLang="en-US" dirty="0">
              <a:latin typeface="Times New Roman" charset="0"/>
            </a:endParaRPr>
          </a:p>
          <a:p>
            <a:pPr>
              <a:lnSpc>
                <a:spcPct val="90000"/>
              </a:lnSpc>
            </a:pPr>
            <a:endParaRPr lang="en-GB" altLang="en-US" dirty="0" smtClean="0">
              <a:latin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smtClean="0">
                <a:latin typeface="Times New Roman" charset="0"/>
              </a:rPr>
              <a:t>Genetics </a:t>
            </a:r>
            <a:r>
              <a:rPr lang="en-GB" altLang="en-US" dirty="0">
                <a:latin typeface="Times New Roman" charset="0"/>
              </a:rPr>
              <a:t>plays an important role in how an individual responds to </a:t>
            </a:r>
            <a:r>
              <a:rPr lang="en-GB" altLang="en-US" b="1" dirty="0">
                <a:latin typeface="Times New Roman" charset="0"/>
              </a:rPr>
              <a:t>training</a:t>
            </a:r>
            <a:r>
              <a:rPr lang="en-GB" altLang="en-US" dirty="0">
                <a:latin typeface="Times New Roman" charset="0"/>
              </a:rPr>
              <a:t> 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265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2351</TotalTime>
  <Words>708</Words>
  <Application>Microsoft Macintosh PowerPoint</Application>
  <PresentationFormat>On-screen Show (4:3)</PresentationFormat>
  <Paragraphs>221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Century Gothic</vt:lpstr>
      <vt:lpstr>SimSun</vt:lpstr>
      <vt:lpstr>Wingdings 2</vt:lpstr>
      <vt:lpstr>Arial</vt:lpstr>
      <vt:lpstr>Calibri</vt:lpstr>
      <vt:lpstr>Tahoma</vt:lpstr>
      <vt:lpstr>Times New Roman</vt:lpstr>
      <vt:lpstr>Perception</vt:lpstr>
      <vt:lpstr>Assessing Health &amp; Functional Fitness </vt:lpstr>
      <vt:lpstr>Cardiovascular Exercise</vt:lpstr>
      <vt:lpstr>Cardiovascular Fitness</vt:lpstr>
      <vt:lpstr>Factors that it may be useful to measure</vt:lpstr>
      <vt:lpstr>Heart Rate</vt:lpstr>
      <vt:lpstr>Determining Heart Rate</vt:lpstr>
      <vt:lpstr>Using Heart Rate for Training</vt:lpstr>
      <vt:lpstr>Blood Pressure</vt:lpstr>
      <vt:lpstr>PowerPoint Presentation</vt:lpstr>
      <vt:lpstr>Oxygen Uptake (VO2)</vt:lpstr>
      <vt:lpstr>Oxygen Uptake</vt:lpstr>
      <vt:lpstr>Oxygen uptake &amp; Heart Rate</vt:lpstr>
      <vt:lpstr>VO2 &amp; HR Relationship</vt:lpstr>
      <vt:lpstr>Factors Affecting VO2max</vt:lpstr>
      <vt:lpstr>VO2max Norm values for Men  (ml/kg/min)</vt:lpstr>
      <vt:lpstr>VO2max Norm values for Women (ml/kg/min)</vt:lpstr>
      <vt:lpstr>Factors Affecting the Adaptation to Aerobic Training</vt:lpstr>
      <vt:lpstr>Measuring VO2max</vt:lpstr>
      <vt:lpstr>Effects of CV exercise</vt:lpstr>
      <vt:lpstr>Effects of CV exercise</vt:lpstr>
      <vt:lpstr>Gender, Fitness and Genetics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56</cp:revision>
  <cp:lastPrinted>2017-02-28T09:35:20Z</cp:lastPrinted>
  <dcterms:created xsi:type="dcterms:W3CDTF">2015-12-21T23:23:13Z</dcterms:created>
  <dcterms:modified xsi:type="dcterms:W3CDTF">2017-02-28T10:55:45Z</dcterms:modified>
</cp:coreProperties>
</file>