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4"/>
  </p:sldMasterIdLst>
  <p:notesMasterIdLst>
    <p:notesMasterId r:id="rId9"/>
  </p:notesMasterIdLst>
  <p:handoutMasterIdLst>
    <p:handoutMasterId r:id="rId10"/>
  </p:handout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4BFF"/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BD35B5-B5A7-4F44-9B20-E6B2642C8FA8}" v="24" dt="2026-05-10T20:25:01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4" d="100"/>
          <a:sy n="104" d="100"/>
        </p:scale>
        <p:origin x="48" y="-1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ona Stepney (2419959)" userId="ad7d99ab-8244-450b-ae23-aa6c98fd7dd3" providerId="ADAL" clId="{4A024CFD-4C9B-45C5-95D7-3DC48F071D52}"/>
    <pc:docChg chg="undo custSel addSld modSld">
      <pc:chgData name="Anona Stepney (2419959)" userId="ad7d99ab-8244-450b-ae23-aa6c98fd7dd3" providerId="ADAL" clId="{4A024CFD-4C9B-45C5-95D7-3DC48F071D52}" dt="2026-05-10T20:33:06.461" v="1230" actId="20577"/>
      <pc:docMkLst>
        <pc:docMk/>
      </pc:docMkLst>
      <pc:sldChg chg="addSp delSp modSp mod">
        <pc:chgData name="Anona Stepney (2419959)" userId="ad7d99ab-8244-450b-ae23-aa6c98fd7dd3" providerId="ADAL" clId="{4A024CFD-4C9B-45C5-95D7-3DC48F071D52}" dt="2026-05-10T20:33:06.461" v="1230" actId="20577"/>
        <pc:sldMkLst>
          <pc:docMk/>
          <pc:sldMk cId="933030046" sldId="256"/>
        </pc:sldMkLst>
        <pc:spChg chg="mod">
          <ac:chgData name="Anona Stepney (2419959)" userId="ad7d99ab-8244-450b-ae23-aa6c98fd7dd3" providerId="ADAL" clId="{4A024CFD-4C9B-45C5-95D7-3DC48F071D52}" dt="2026-05-10T20:15:34.597" v="1142" actId="1076"/>
          <ac:spMkLst>
            <pc:docMk/>
            <pc:sldMk cId="933030046" sldId="256"/>
            <ac:spMk id="18" creationId="{DDD45838-0AD8-72E2-1109-138952D97C90}"/>
          </ac:spMkLst>
        </pc:spChg>
        <pc:spChg chg="mod">
          <ac:chgData name="Anona Stepney (2419959)" userId="ad7d99ab-8244-450b-ae23-aa6c98fd7dd3" providerId="ADAL" clId="{4A024CFD-4C9B-45C5-95D7-3DC48F071D52}" dt="2026-05-10T20:18:04.093" v="1190" actId="122"/>
          <ac:spMkLst>
            <pc:docMk/>
            <pc:sldMk cId="933030046" sldId="256"/>
            <ac:spMk id="19" creationId="{F854AB66-FF7C-47CF-2400-D4856D217F10}"/>
          </ac:spMkLst>
        </pc:spChg>
        <pc:spChg chg="add mod">
          <ac:chgData name="Anona Stepney (2419959)" userId="ad7d99ab-8244-450b-ae23-aa6c98fd7dd3" providerId="ADAL" clId="{4A024CFD-4C9B-45C5-95D7-3DC48F071D52}" dt="2026-05-10T20:33:06.461" v="1230" actId="20577"/>
          <ac:spMkLst>
            <pc:docMk/>
            <pc:sldMk cId="933030046" sldId="256"/>
            <ac:spMk id="20" creationId="{DDFFE5B8-443E-CC6B-B866-937DE2D3F3CB}"/>
          </ac:spMkLst>
        </pc:spChg>
        <pc:spChg chg="add mod">
          <ac:chgData name="Anona Stepney (2419959)" userId="ad7d99ab-8244-450b-ae23-aa6c98fd7dd3" providerId="ADAL" clId="{4A024CFD-4C9B-45C5-95D7-3DC48F071D52}" dt="2026-05-10T20:17:58.316" v="1189" actId="20577"/>
          <ac:spMkLst>
            <pc:docMk/>
            <pc:sldMk cId="933030046" sldId="256"/>
            <ac:spMk id="21" creationId="{DA617303-FD53-8544-2947-21745712B4BB}"/>
          </ac:spMkLst>
        </pc:spChg>
        <pc:spChg chg="add mod">
          <ac:chgData name="Anona Stepney (2419959)" userId="ad7d99ab-8244-450b-ae23-aa6c98fd7dd3" providerId="ADAL" clId="{4A024CFD-4C9B-45C5-95D7-3DC48F071D52}" dt="2026-05-10T20:15:40.669" v="1144" actId="1076"/>
          <ac:spMkLst>
            <pc:docMk/>
            <pc:sldMk cId="933030046" sldId="256"/>
            <ac:spMk id="22" creationId="{D3A3FD40-C024-2F2E-1D1C-F6FCE7F34A5B}"/>
          </ac:spMkLst>
        </pc:spChg>
        <pc:spChg chg="add mod">
          <ac:chgData name="Anona Stepney (2419959)" userId="ad7d99ab-8244-450b-ae23-aa6c98fd7dd3" providerId="ADAL" clId="{4A024CFD-4C9B-45C5-95D7-3DC48F071D52}" dt="2026-05-10T20:17:53.173" v="1188" actId="20577"/>
          <ac:spMkLst>
            <pc:docMk/>
            <pc:sldMk cId="933030046" sldId="256"/>
            <ac:spMk id="23" creationId="{2E0C4DED-F563-C1F8-B1B8-0A63C0758883}"/>
          </ac:spMkLst>
        </pc:spChg>
        <pc:picChg chg="mod">
          <ac:chgData name="Anona Stepney (2419959)" userId="ad7d99ab-8244-450b-ae23-aa6c98fd7dd3" providerId="ADAL" clId="{4A024CFD-4C9B-45C5-95D7-3DC48F071D52}" dt="2026-05-10T20:17:04.101" v="1146" actId="1076"/>
          <ac:picMkLst>
            <pc:docMk/>
            <pc:sldMk cId="933030046" sldId="256"/>
            <ac:picMk id="6" creationId="{A826B141-6E56-AA99-73E5-28B9E500174D}"/>
          </ac:picMkLst>
        </pc:picChg>
        <pc:picChg chg="del mod">
          <ac:chgData name="Anona Stepney (2419959)" userId="ad7d99ab-8244-450b-ae23-aa6c98fd7dd3" providerId="ADAL" clId="{4A024CFD-4C9B-45C5-95D7-3DC48F071D52}" dt="2026-05-10T19:59:48.958" v="91" actId="478"/>
          <ac:picMkLst>
            <pc:docMk/>
            <pc:sldMk cId="933030046" sldId="256"/>
            <ac:picMk id="10" creationId="{E8740704-BA65-B79B-3793-E82B0F975407}"/>
          </ac:picMkLst>
        </pc:picChg>
        <pc:picChg chg="mod ord">
          <ac:chgData name="Anona Stepney (2419959)" userId="ad7d99ab-8244-450b-ae23-aa6c98fd7dd3" providerId="ADAL" clId="{4A024CFD-4C9B-45C5-95D7-3DC48F071D52}" dt="2026-05-10T20:15:13.573" v="1138" actId="1076"/>
          <ac:picMkLst>
            <pc:docMk/>
            <pc:sldMk cId="933030046" sldId="256"/>
            <ac:picMk id="14" creationId="{01FEB363-664B-D6F7-1993-A61C846F2A1B}"/>
          </ac:picMkLst>
        </pc:picChg>
        <pc:picChg chg="mod">
          <ac:chgData name="Anona Stepney (2419959)" userId="ad7d99ab-8244-450b-ae23-aa6c98fd7dd3" providerId="ADAL" clId="{4A024CFD-4C9B-45C5-95D7-3DC48F071D52}" dt="2026-05-10T20:15:16.579" v="1139" actId="1076"/>
          <ac:picMkLst>
            <pc:docMk/>
            <pc:sldMk cId="933030046" sldId="256"/>
            <ac:picMk id="17" creationId="{A24E5D06-2E40-4EEA-FE88-45A3552FD580}"/>
          </ac:picMkLst>
        </pc:picChg>
      </pc:sldChg>
      <pc:sldChg chg="addSp modSp new mod">
        <pc:chgData name="Anona Stepney (2419959)" userId="ad7d99ab-8244-450b-ae23-aa6c98fd7dd3" providerId="ADAL" clId="{4A024CFD-4C9B-45C5-95D7-3DC48F071D52}" dt="2026-05-10T20:24:26.234" v="1216" actId="1076"/>
        <pc:sldMkLst>
          <pc:docMk/>
          <pc:sldMk cId="458703946" sldId="257"/>
        </pc:sldMkLst>
        <pc:spChg chg="add mod">
          <ac:chgData name="Anona Stepney (2419959)" userId="ad7d99ab-8244-450b-ae23-aa6c98fd7dd3" providerId="ADAL" clId="{4A024CFD-4C9B-45C5-95D7-3DC48F071D52}" dt="2026-05-10T20:24:26.234" v="1216" actId="1076"/>
          <ac:spMkLst>
            <pc:docMk/>
            <pc:sldMk cId="458703946" sldId="257"/>
            <ac:spMk id="2" creationId="{241FE216-6E09-9F30-20F1-DD5E9504B3F4}"/>
          </ac:spMkLst>
        </pc:spChg>
      </pc:sldChg>
      <pc:sldChg chg="addSp delSp modSp new mod">
        <pc:chgData name="Anona Stepney (2419959)" userId="ad7d99ab-8244-450b-ae23-aa6c98fd7dd3" providerId="ADAL" clId="{4A024CFD-4C9B-45C5-95D7-3DC48F071D52}" dt="2026-05-10T20:24:49.624" v="1217" actId="20577"/>
        <pc:sldMkLst>
          <pc:docMk/>
          <pc:sldMk cId="3240028366" sldId="258"/>
        </pc:sldMkLst>
        <pc:spChg chg="add del">
          <ac:chgData name="Anona Stepney (2419959)" userId="ad7d99ab-8244-450b-ae23-aa6c98fd7dd3" providerId="ADAL" clId="{4A024CFD-4C9B-45C5-95D7-3DC48F071D52}" dt="2026-05-10T20:22:44.337" v="1199" actId="22"/>
          <ac:spMkLst>
            <pc:docMk/>
            <pc:sldMk cId="3240028366" sldId="258"/>
            <ac:spMk id="3" creationId="{B8EB38BD-9A44-C6EC-A3A3-34841E4030F5}"/>
          </ac:spMkLst>
        </pc:spChg>
        <pc:spChg chg="add mod">
          <ac:chgData name="Anona Stepney (2419959)" userId="ad7d99ab-8244-450b-ae23-aa6c98fd7dd3" providerId="ADAL" clId="{4A024CFD-4C9B-45C5-95D7-3DC48F071D52}" dt="2026-05-10T20:24:49.624" v="1217" actId="20577"/>
          <ac:spMkLst>
            <pc:docMk/>
            <pc:sldMk cId="3240028366" sldId="258"/>
            <ac:spMk id="4" creationId="{7FC436FA-DDFC-3F5E-4AAB-E9CB61B3E236}"/>
          </ac:spMkLst>
        </pc:spChg>
      </pc:sldChg>
      <pc:sldChg chg="addSp modSp new mod">
        <pc:chgData name="Anona Stepney (2419959)" userId="ad7d99ab-8244-450b-ae23-aa6c98fd7dd3" providerId="ADAL" clId="{4A024CFD-4C9B-45C5-95D7-3DC48F071D52}" dt="2026-05-10T20:25:13.044" v="1227" actId="14100"/>
        <pc:sldMkLst>
          <pc:docMk/>
          <pc:sldMk cId="2109639830" sldId="259"/>
        </pc:sldMkLst>
        <pc:spChg chg="add mod">
          <ac:chgData name="Anona Stepney (2419959)" userId="ad7d99ab-8244-450b-ae23-aa6c98fd7dd3" providerId="ADAL" clId="{4A024CFD-4C9B-45C5-95D7-3DC48F071D52}" dt="2026-05-10T20:25:13.044" v="1227" actId="14100"/>
          <ac:spMkLst>
            <pc:docMk/>
            <pc:sldMk cId="2109639830" sldId="259"/>
            <ac:spMk id="2" creationId="{A8E01613-39E0-3CA2-3DDB-7FB07554C6D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3F1CDF-63E6-FC91-ED85-AB073C0B8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ECEY6006/C                             2419959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A3AF6D-9CA6-7993-3FB1-C51E46F7778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A200BA-052D-4FC9-A117-1A85C99E00A8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AB6179-88CE-0500-B40A-FA19A448849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2164F1-573C-F7C3-157F-C00F49B4F9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81D984-D632-4C3D-A21B-3CD0789043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146175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ECEY6006/C                             2419959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81DA5A-6E17-4C14-B06C-B1CEB7562567}" type="datetimeFigureOut">
              <a:rPr lang="en-GB" smtClean="0"/>
              <a:t>10/05/2026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5620DD-4965-4531-BD99-4EA295E2D3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014931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FAE86944-CACE-8994-D623-1170A71B6946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ECEY6006/C                             2419959</a:t>
            </a:r>
          </a:p>
        </p:txBody>
      </p:sp>
    </p:spTree>
    <p:extLst>
      <p:ext uri="{BB962C8B-B14F-4D97-AF65-F5344CB8AC3E}">
        <p14:creationId xmlns:p14="http://schemas.microsoft.com/office/powerpoint/2010/main" val="2242094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33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133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55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473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063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20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482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32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086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293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52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6E793-5835-45A4-BEAB-EFF3F37D6343}" type="datetimeFigureOut">
              <a:rPr lang="en-GB" smtClean="0"/>
              <a:t>09/05/2026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04A87-0CBB-43C0-94BB-AF972A09B4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098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1FEB363-664B-D6F7-1993-A61C846F2A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969" y="5063067"/>
            <a:ext cx="1773904" cy="167461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26B141-6E56-AA99-73E5-28B9E500174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44366" y="365879"/>
            <a:ext cx="11903266" cy="95254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24E5D06-2E40-4EEA-FE88-45A3552FD5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783" y="5328360"/>
            <a:ext cx="2026433" cy="1385921"/>
          </a:xfrm>
          <a:prstGeom prst="rect">
            <a:avLst/>
          </a:prstGeom>
          <a:noFill/>
        </p:spPr>
      </p:pic>
      <p:sp>
        <p:nvSpPr>
          <p:cNvPr id="18" name="Text Box 16">
            <a:extLst>
              <a:ext uri="{FF2B5EF4-FFF2-40B4-BE49-F238E27FC236}">
                <a16:creationId xmlns:a16="http://schemas.microsoft.com/office/drawing/2014/main" id="{DDD45838-0AD8-72E2-1109-138952D97C90}"/>
              </a:ext>
            </a:extLst>
          </p:cNvPr>
          <p:cNvSpPr txBox="1"/>
          <p:nvPr/>
        </p:nvSpPr>
        <p:spPr>
          <a:xfrm>
            <a:off x="111277" y="3157086"/>
            <a:ext cx="2902504" cy="3530598"/>
          </a:xfrm>
          <a:prstGeom prst="rect">
            <a:avLst/>
          </a:prstGeom>
          <a:solidFill>
            <a:srgbClr val="FFCCFF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8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Effaith</a:t>
            </a:r>
            <a:r>
              <a:rPr lang="en-GB" sz="8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8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Les </a:t>
            </a:r>
            <a:r>
              <a:rPr lang="en-GB" sz="8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8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8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Chynhwysiant</a:t>
            </a:r>
            <a:r>
              <a:rPr lang="en-GB" sz="8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u="sng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rhwystrau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synhwyraidd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systemig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sylweddol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les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chynhwysiant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plant ag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Awistiaeth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(Goodall, 2018). Pan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plant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teimlo’n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llethol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neu’n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cael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camddeall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gall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arwain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at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bryder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unigedd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diffyg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hunanhyder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Credir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Cage, Di Monaco a Newell (2018)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bod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llawer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o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unigolion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awtistig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teimlo’n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“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wahanol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i’w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cyfoedion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bod Horgan et al. (2023)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nodi bod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prif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ffrwd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bod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amgylcheddau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cymdeithasol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blinedig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ac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cynhwysiant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ymwneud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â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mynediad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corfforol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â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sicrhau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diogelwch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emosiynol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cyfranogiad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ac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ymdeimlad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o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berthyn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plant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awtistig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tebygol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brofigwaharddiadau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anhawsterau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iechyd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meddwl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oherwydd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diffyg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dealltwriaeth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hangenion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synhwyraidd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chyfathrebu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(Ambitious about Autism, 2023). Mae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perthnasoedd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cadarnhaol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rhwng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staff,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teuluoedd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phlant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chyfranogiad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dysgwyr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awtistig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  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(Goodall, 2018).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9" name="Text Box 17">
            <a:extLst>
              <a:ext uri="{FF2B5EF4-FFF2-40B4-BE49-F238E27FC236}">
                <a16:creationId xmlns:a16="http://schemas.microsoft.com/office/drawing/2014/main" id="{F854AB66-FF7C-47CF-2400-D4856D217F10}"/>
              </a:ext>
            </a:extLst>
          </p:cNvPr>
          <p:cNvSpPr txBox="1"/>
          <p:nvPr/>
        </p:nvSpPr>
        <p:spPr>
          <a:xfrm>
            <a:off x="7157922" y="1337911"/>
            <a:ext cx="4836991" cy="1819175"/>
          </a:xfrm>
          <a:prstGeom prst="rect">
            <a:avLst/>
          </a:prstGeom>
          <a:solidFill>
            <a:srgbClr val="FFC000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9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</a:t>
            </a:r>
            <a:r>
              <a:rPr lang="en-GB" sz="9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Gymorth</a:t>
            </a:r>
            <a:r>
              <a:rPr lang="en-GB" sz="9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 </a:t>
            </a:r>
            <a:r>
              <a:rPr lang="en-GB" sz="9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Strwythuro</a:t>
            </a:r>
            <a:r>
              <a:rPr lang="en-GB" sz="9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b="1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Gweledol</a:t>
            </a:r>
            <a:r>
              <a:rPr lang="en-GB" sz="900" b="1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strwythuro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gweledol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gymorth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sy’n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defnyddio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amserlenni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gweledol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symbolau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systemau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dewis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plant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ddeall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trefn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disgwyliadau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(Knight et al., 2019). Gall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leihau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ansicrwydd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pontio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chynyddu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annibyniaeth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ymchwil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bod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strategaethau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gweledol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gallu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lleihau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straen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gwella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cyfranogiad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plant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awtistig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amgylcheddau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cynhwysol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(Petersson-Bloom a Holmqvist, 2022).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Fodd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bynnag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effeithiolrwydd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y dull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dibynnu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hyfforddiant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staff,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adnoddau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digonol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gweithredu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9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cyson</a:t>
            </a:r>
            <a:r>
              <a:rPr lang="en-GB" sz="9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(Welsh Government, 2021). </a:t>
            </a:r>
            <a:endParaRPr lang="en-GB" sz="9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DFFE5B8-443E-CC6B-B866-937DE2D3F3CB}"/>
              </a:ext>
            </a:extLst>
          </p:cNvPr>
          <p:cNvSpPr txBox="1"/>
          <p:nvPr/>
        </p:nvSpPr>
        <p:spPr>
          <a:xfrm>
            <a:off x="3086879" y="1381043"/>
            <a:ext cx="3957552" cy="36625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 fontAlgn="base"/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a Diagnosis </a:t>
            </a:r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Awtstiaeth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broses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gymhleth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iechyd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(Lord et al., 2020). Yn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broses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pan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neu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sylwi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 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ailadroddus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Sensitifrwydd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neu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berthnasoedd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Gall diagnosis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ganiatau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cyflymach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addasiadau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addysgil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bod y broses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ddiagnostig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Awtistiaeth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anghyson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ddylanwadu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systemig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(Hebron, 2018; Hull et al., 2017; Roman-Urrestarazu et al., 2021). 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Happé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 Frith (2020)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diagnostig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DSM-5 ac ICD-11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cymlethdod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Yn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Hull et al. (2017)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nodi bod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merched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tan-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“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fasgio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”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cuddio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ac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at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briodol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 Roman-Urrestarazu et al. (2021)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bod plant 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gefndiroedd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economaidd-gymdeithasol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is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diagnosis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Gall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gyfyngu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fynediad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at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ac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les 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cyfranogiad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chyrhaeddiad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y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bod diagnosis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broses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glinigol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fater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gyfiawnder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ac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A617303-FD53-8544-2947-21745712B4BB}"/>
              </a:ext>
            </a:extLst>
          </p:cNvPr>
          <p:cNvSpPr txBox="1"/>
          <p:nvPr/>
        </p:nvSpPr>
        <p:spPr>
          <a:xfrm>
            <a:off x="7284126" y="3321365"/>
            <a:ext cx="4836990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 fontAlgn="base"/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sensitifrwydd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neu is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megus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 </a:t>
            </a:r>
          </a:p>
          <a:p>
            <a:pPr algn="ctr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Sŵn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ctr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ctr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Cyffwrdd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ctr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Symudiad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ctr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✔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Arogleuon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ctr"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(O’Nions et al., 2018)  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neu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leoliad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prysur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gall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gorlethriad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bod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wedi’u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niwro-nodweddiadol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bennaf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flinedig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ac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llethol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(Jones et al., 2025). 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fontAlgn="base"/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b="1" u="sng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Gall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at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bryder,blinder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gyfranogiad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rheoleiddio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pan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wynebu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llethol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fontAlgn="base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 O’Nions et al.(2018)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labelir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rhesymegol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straen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nag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broblem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ymddygiadol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ynddi’I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Mae Milton (2012)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egluro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drwy’r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“double empathy problem’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anhawster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methiant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cydfuddiannol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3A3FD40-C024-2F2E-1D1C-F6FCE7F34A5B}"/>
              </a:ext>
            </a:extLst>
          </p:cNvPr>
          <p:cNvSpPr txBox="1"/>
          <p:nvPr/>
        </p:nvSpPr>
        <p:spPr>
          <a:xfrm>
            <a:off x="131473" y="1524223"/>
            <a:ext cx="2862112" cy="1446550"/>
          </a:xfrm>
          <a:prstGeom prst="rect">
            <a:avLst/>
          </a:prstGeom>
          <a:solidFill>
            <a:srgbClr val="DD4BFF"/>
          </a:solidFill>
        </p:spPr>
        <p:txBody>
          <a:bodyPr wrap="square" rtlCol="0">
            <a:spAutoFit/>
          </a:bodyPr>
          <a:lstStyle/>
          <a:p>
            <a:pPr algn="ctr" fontAlgn="base"/>
            <a:r>
              <a:rPr lang="en-GB" sz="8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Ystadegau</a:t>
            </a:r>
            <a:endParaRPr lang="en-GB" sz="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9.5%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ddisgyblion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Dysgu Ychwanegol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2025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Cymru, 2025). 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Credir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merched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tan-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“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masgio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”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(Hull et al., 2017). 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o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awtistig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pryder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ac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prif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ffrwd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(Cage, Di Monaco and Newell, 2018). 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E0C4DED-F563-C1F8-B1B8-0A63C0758883}"/>
              </a:ext>
            </a:extLst>
          </p:cNvPr>
          <p:cNvSpPr txBox="1"/>
          <p:nvPr/>
        </p:nvSpPr>
        <p:spPr>
          <a:xfrm>
            <a:off x="393700" y="0"/>
            <a:ext cx="1136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ECEY6006/C																			2419959	</a:t>
            </a: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933030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1FE216-6E09-9F30-20F1-DD5E9504B3F4}"/>
              </a:ext>
            </a:extLst>
          </p:cNvPr>
          <p:cNvSpPr txBox="1"/>
          <p:nvPr/>
        </p:nvSpPr>
        <p:spPr>
          <a:xfrm>
            <a:off x="406400" y="117693"/>
            <a:ext cx="110871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y-GB" b="1" u="sng" dirty="0">
                <a:latin typeface="Arial" panose="020B0604020202020204" pitchFamily="34" charset="0"/>
                <a:cs typeface="Arial" panose="020B0604020202020204" pitchFamily="34" charset="0"/>
              </a:rPr>
              <a:t>Rhestr Cyfeirnodau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Ambitious about Autism (2023)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School exclusion and autistic children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 London: Ambitious about Autism.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Alassaf, A. (2025) ‘Barriers to inclusive education for autistic learners in mainstream schools’,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Frontiers in Education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10, pp. 1–12.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Ashburner, J., Ziviani, J. and Rodger, S. (2008) ‘Sensory processing and classroom emotional, behavioural, and educational outcomes in children with autism spectrum disorder’,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American Journal of Occupational Therapy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62(5), pp. 564–573.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Baron-Cohen, S. (2008)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Autism and Asperger syndrome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 Oxford: Oxford University Press.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Bauminger, N. and Kasari, C. (2000) ‘Loneliness and friendship in high-functioning children with autism’,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Child Development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71(2), pp. 447–456.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Cage, E., Di Monaco, J. and Newell, V. (2018) ‘Experiences of autism acceptance and mental health in autistic adults’,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 of Autism and Developmental Disorders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48(2), pp. 473–484.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Cook, J. (2022)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The neurodiversity approach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 London: Sage.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Crane, L., Chester, J.W., Goddard, L., Henry, L.A. and Hill, E. (2016) ‘Experiences of autism diagnosis’,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 of Autism and Developmental Disorders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46(12), pp. 3765–3778.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(2023)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Special educational needs in England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 London: DfE.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Dunn, W. (1997) ‘The impact of sensory processing abilities on the daily lives of young children and their families’,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Infants and Young Children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9(4), pp. 23–35.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Goodall, C. (2018) ‘Inclusion is a feeling, not a place: a qualitative study exploring autistic young people’s conceptualisations of inclusion’,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Inclusive Education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24(12), pp. 1285–1310.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8703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FC436FA-DDFC-3F5E-4AAB-E9CB61B3E236}"/>
              </a:ext>
            </a:extLst>
          </p:cNvPr>
          <p:cNvSpPr txBox="1"/>
          <p:nvPr/>
        </p:nvSpPr>
        <p:spPr>
          <a:xfrm>
            <a:off x="482600" y="394692"/>
            <a:ext cx="1143000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Happé, F. and Frith, U. (2020) ‘Annual Research Review: Looking back to look forward – changes in the concept of autism and implications for future research’,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61(3), pp. 218–232.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Hebron, J. (2018) ‘School connectedness and the primary to secondary school transition for young people with autism spectrum conditions’,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Educational Psychology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88(3), pp. 396–409.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Horgan, F., Kenny, N., Flynn, R. and Doody, O. (2023) ‘Experiences of autistic young people in mainstream education’,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Autism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27(2), pp. 526–538.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Hull, L., Petrides, K.V., Allison, C., Smith, P., Baron-Cohen, S., Lai, M.C. and Mandy, W. (2017) ‘“Putting on my best normal”: social camouflaging in adults with autism spectrum conditions’,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 of Autism and Developmental Disorders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47(8), pp. 2519–2534.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Humphrey, N. and Lewis, S. (2008) ‘“Make me normal”: the views and experiences of pupils on the autistic spectrum in mainstream secondary schools’,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Autism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12(1), pp. 23–46.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Jones, R., Williams, S. and Thomas, E. (2025) ‘Sensory experiences of autistic pupils in mainstream classrooms’,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Autism in Adulthood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7(1), pp. 22–35.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Jordan, R. (2008) ‘Autistic spectrum disorders: a challenge and a model for inclusion in education’,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Special Education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35(1), pp. 11–15.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Kasari, C., Freeman, S. and Paparella, T. (2006) ‘Joint attention and symbolic play in young children with autism’,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47(6), pp. 611–620.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028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E01613-39E0-3CA2-3DDB-7FB07554C6D5}"/>
              </a:ext>
            </a:extLst>
          </p:cNvPr>
          <p:cNvSpPr txBox="1"/>
          <p:nvPr/>
        </p:nvSpPr>
        <p:spPr>
          <a:xfrm>
            <a:off x="304800" y="254992"/>
            <a:ext cx="117475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Knight, V.F., Sartini, E. and Spriggs, A.D. (2019) ‘Evaluating visual supports interventions for students with autism spectrum disorder’,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Remedial and Special Education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40(3), pp. 172–186.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Lai, M.C. and Baron-Cohen, S. (2015) ‘Identifying the lost generation of adults with autism spectrum conditions’,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The Lancet Psychiatry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2(11), pp. 1013–1027.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Milton, D. (2012) ‘On the ontological status of autism: the “double empathy problem”’,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Disability &amp; Society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27(6), pp. 883–887.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O’Nions, E., Happé, F., Evers, K., Boonen, H. and Noens, I. (2018) ‘How do parents manage irritability, challenging behaviour and anxiety in children with autism spectrum disorders?’,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European Child &amp; Adolescent Psychiatry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27(3), pp. 363–372.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Oliver, M. (2013) ‘The social model of disability: thirty years on’,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Disability &amp; Society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28(7), pp. 1024–1026.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Pellicano, E. and den Houting, J. (2022) ‘Annual Research Review: Shifting from “normal science” to neurodiversity in autism science’,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63(4), pp. 381–396.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Petersson-Bloom, L. and Holmqvist, M. (2022) ‘Strategies in supporting inclusive education for autistic students’,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Autism &amp; Developmental Language Impairments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7, pp. 1–13.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Robertson, A.E. and Simmons, D.R. (2015) ‘The sensory experiences of adults with autism spectrum disorder’,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Journal of Autism and Developmental Disorders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45(12), pp. 3871–3883.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Roman-Urrestarazu, A., van Kessel, R., Allison, C., Matthews, F.E., Brayne, C. and Baron-Cohen, S. (2021) ‘Association of race/ethnicity and social disadvantage with autism prevalence in 7 million school children in England’,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JAMA Pediatrics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175(6), pp. e210054–e210054.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(2021)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The Additional Learning Needs Code for Wales 2021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 Cardiff: Welsh Government.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(2025) 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Schools census results: January 2025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 Cardiff: Welsh Government.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6398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11" ma:contentTypeDescription="Create a new document." ma:contentTypeScope="" ma:versionID="9f060fe315ad70476d8a0c681af61628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942e2347a9a6bb8019ca311fb537948b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5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0d7878-6d73-463a-a069-a6c57769e00c" xsi:nil="true"/>
  </documentManagement>
</p:properties>
</file>

<file path=customXml/itemProps1.xml><?xml version="1.0" encoding="utf-8"?>
<ds:datastoreItem xmlns:ds="http://schemas.openxmlformats.org/officeDocument/2006/customXml" ds:itemID="{ABA8E2C6-96F9-4509-A8DC-92B77CD522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0d7878-6d73-463a-a069-a6c57769e0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478E0C-0CF1-4CDD-B923-3F887E14C4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4B0FAB-79E4-4C43-904C-0FBA1EFC8AF5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elements/1.1/"/>
    <ds:schemaRef ds:uri="170d7878-6d73-463a-a069-a6c57769e00c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1441</TotalTime>
  <Words>1943</Words>
  <Application>Microsoft Office PowerPoint</Application>
  <PresentationFormat>Widescreen</PresentationFormat>
  <Paragraphs>80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Calibri</vt:lpstr>
      <vt:lpstr>Calibri Light</vt:lpstr>
      <vt:lpstr>Office 2013 - 2022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Anona Stepney</dc:creator>
  <cp:lastModifiedBy>Anona Stepney</cp:lastModifiedBy>
  <cp:revision>1</cp:revision>
  <dcterms:created xsi:type="dcterms:W3CDTF">2026-05-09T20:31:26Z</dcterms:created>
  <dcterms:modified xsi:type="dcterms:W3CDTF">2026-05-10T20:33:14Z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