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38"/>
  </p:handoutMasterIdLst>
  <p:sldIdLst>
    <p:sldId id="256" r:id="rId2"/>
    <p:sldId id="281" r:id="rId3"/>
    <p:sldId id="288" r:id="rId4"/>
    <p:sldId id="290" r:id="rId5"/>
    <p:sldId id="291" r:id="rId6"/>
    <p:sldId id="292" r:id="rId7"/>
    <p:sldId id="293" r:id="rId8"/>
    <p:sldId id="274" r:id="rId9"/>
    <p:sldId id="275" r:id="rId10"/>
    <p:sldId id="276" r:id="rId11"/>
    <p:sldId id="277" r:id="rId12"/>
    <p:sldId id="278" r:id="rId13"/>
    <p:sldId id="279" r:id="rId14"/>
    <p:sldId id="280" r:id="rId15"/>
    <p:sldId id="264" r:id="rId16"/>
    <p:sldId id="257" r:id="rId17"/>
    <p:sldId id="271" r:id="rId18"/>
    <p:sldId id="273" r:id="rId19"/>
    <p:sldId id="272" r:id="rId20"/>
    <p:sldId id="258" r:id="rId21"/>
    <p:sldId id="260" r:id="rId22"/>
    <p:sldId id="285" r:id="rId23"/>
    <p:sldId id="262" r:id="rId24"/>
    <p:sldId id="283" r:id="rId25"/>
    <p:sldId id="287" r:id="rId26"/>
    <p:sldId id="289" r:id="rId27"/>
    <p:sldId id="286" r:id="rId28"/>
    <p:sldId id="267" r:id="rId29"/>
    <p:sldId id="284" r:id="rId30"/>
    <p:sldId id="269" r:id="rId31"/>
    <p:sldId id="268" r:id="rId32"/>
    <p:sldId id="294" r:id="rId33"/>
    <p:sldId id="297" r:id="rId34"/>
    <p:sldId id="295" r:id="rId35"/>
    <p:sldId id="282" r:id="rId36"/>
    <p:sldId id="270" r:id="rId3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9" d="100"/>
          <a:sy n="89" d="100"/>
        </p:scale>
        <p:origin x="46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07ACD81-38A4-455C-910F-915E4A326D6D}" type="datetimeFigureOut">
              <a:rPr lang="en-GB" smtClean="0"/>
              <a:t>16/03/2017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DD04207-3093-4285-91EF-F7A5D13A7377}" type="slidenum">
              <a:rPr lang="en-GB" smtClean="0"/>
              <a:t>‹#›</a:t>
            </a:fld>
            <a:endParaRPr lang="en-GB"/>
          </a:p>
        </p:txBody>
      </p:sp>
    </p:spTree>
    <p:extLst>
      <p:ext uri="{BB962C8B-B14F-4D97-AF65-F5344CB8AC3E}">
        <p14:creationId xmlns:p14="http://schemas.microsoft.com/office/powerpoint/2010/main" val="34261542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048706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062466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003099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BFD35D-C184-4015-A11E-BD70AF28FF55}" type="datetimeFigureOut">
              <a:rPr lang="en-GB" smtClean="0"/>
              <a:t>16/03/2017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4040985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BFD35D-C184-4015-A11E-BD70AF28FF55}" type="datetimeFigureOut">
              <a:rPr lang="en-GB" smtClean="0"/>
              <a:t>16/03/2017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893140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BFD35D-C184-4015-A11E-BD70AF28FF55}" type="datetimeFigureOut">
              <a:rPr lang="en-GB" smtClean="0"/>
              <a:t>16/03/2017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872810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BFD35D-C184-4015-A11E-BD70AF28FF55}" type="datetimeFigureOut">
              <a:rPr lang="en-GB" smtClean="0"/>
              <a:t>16/03/2017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969728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16/03/2017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303965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16/03/2017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392834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455301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99076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6274447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19857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744104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011778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BFD35D-C184-4015-A11E-BD70AF28FF55}"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4244649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BFD35D-C184-4015-A11E-BD70AF28FF55}" type="datetimeFigureOut">
              <a:rPr lang="en-GB" smtClean="0"/>
              <a:t>16/03/2017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D28676C-F5DD-4C41-9656-4F206A9CC004}" type="slidenum">
              <a:rPr lang="en-GB" smtClean="0"/>
              <a:t>‹#›</a:t>
            </a:fld>
            <a:endParaRPr lang="en-GB"/>
          </a:p>
        </p:txBody>
      </p:sp>
    </p:spTree>
    <p:extLst>
      <p:ext uri="{BB962C8B-B14F-4D97-AF65-F5344CB8AC3E}">
        <p14:creationId xmlns:p14="http://schemas.microsoft.com/office/powerpoint/2010/main" val="19248966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hse.gov.uk/coshh/riskassess/index.htm"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hse.gov.uk/biosafety/infection.ht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029730"/>
            <a:ext cx="7766936" cy="1441621"/>
          </a:xfrm>
        </p:spPr>
        <p:txBody>
          <a:bodyPr/>
          <a:lstStyle/>
          <a:p>
            <a:r>
              <a:rPr lang="en-GB" dirty="0" smtClean="0">
                <a:solidFill>
                  <a:srgbClr val="FF0000"/>
                </a:solidFill>
              </a:rPr>
              <a:t>Health and Safety</a:t>
            </a:r>
            <a:endParaRPr lang="en-GB" dirty="0">
              <a:solidFill>
                <a:srgbClr val="FF0000"/>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8090" y="3212758"/>
            <a:ext cx="4470808" cy="2759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88842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33863"/>
            <a:ext cx="10515600" cy="4351338"/>
          </a:xfrm>
        </p:spPr>
        <p:txBody>
          <a:bodyPr/>
          <a:lstStyle/>
          <a:p>
            <a:pPr marL="0" indent="0">
              <a:buNone/>
            </a:pPr>
            <a:r>
              <a:rPr lang="en-GB" sz="2400" dirty="0"/>
              <a:t>Workplace health and safety--also referred to as occupational </a:t>
            </a:r>
            <a:endParaRPr lang="en-GB" sz="2400" dirty="0" smtClean="0"/>
          </a:p>
          <a:p>
            <a:pPr marL="0" indent="0">
              <a:buNone/>
            </a:pPr>
            <a:r>
              <a:rPr lang="en-GB" sz="2400" dirty="0" smtClean="0"/>
              <a:t>health </a:t>
            </a:r>
            <a:r>
              <a:rPr lang="en-GB" sz="2400" dirty="0"/>
              <a:t>and safety--refers to the right of every </a:t>
            </a:r>
            <a:r>
              <a:rPr lang="en-GB" sz="2400" dirty="0" smtClean="0"/>
              <a:t>employee, </a:t>
            </a:r>
          </a:p>
          <a:p>
            <a:pPr marL="0" indent="0">
              <a:buNone/>
            </a:pPr>
            <a:r>
              <a:rPr lang="en-GB" sz="2400" dirty="0" smtClean="0"/>
              <a:t>regardless </a:t>
            </a:r>
            <a:r>
              <a:rPr lang="en-GB" sz="2400" dirty="0"/>
              <a:t>of industry, to carry out his daily work in a safe environment</a:t>
            </a:r>
            <a:r>
              <a:rPr lang="en-GB" sz="2400" dirty="0" smtClean="0"/>
              <a:t>.</a:t>
            </a:r>
          </a:p>
          <a:p>
            <a:pPr marL="0" indent="0">
              <a:buNone/>
            </a:pPr>
            <a:r>
              <a:rPr lang="en-GB" sz="2400" dirty="0" smtClean="0"/>
              <a:t> </a:t>
            </a:r>
            <a:r>
              <a:rPr lang="en-GB" sz="2400" dirty="0"/>
              <a:t>There are various laws and legislations that dictate what employers </a:t>
            </a:r>
            <a:endParaRPr lang="en-GB" sz="2400" dirty="0" smtClean="0"/>
          </a:p>
          <a:p>
            <a:pPr marL="0" indent="0">
              <a:buNone/>
            </a:pPr>
            <a:r>
              <a:rPr lang="en-GB" sz="2400" dirty="0" smtClean="0"/>
              <a:t>must </a:t>
            </a:r>
            <a:r>
              <a:rPr lang="en-GB" sz="2400" dirty="0"/>
              <a:t>do to </a:t>
            </a:r>
            <a:r>
              <a:rPr lang="en-GB" sz="2400" dirty="0" smtClean="0"/>
              <a:t>facilitate this to </a:t>
            </a:r>
            <a:r>
              <a:rPr lang="en-GB" sz="2400" dirty="0"/>
              <a:t>minimise accidents, injuries and fatalities</a:t>
            </a:r>
            <a:r>
              <a:rPr lang="en-GB" sz="2400" dirty="0" smtClean="0"/>
              <a:t>.</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0059" y="4967416"/>
            <a:ext cx="2286000" cy="1095633"/>
          </a:xfrm>
          <a:prstGeom prst="rect">
            <a:avLst/>
          </a:prstGeom>
        </p:spPr>
      </p:pic>
    </p:spTree>
    <p:extLst>
      <p:ext uri="{BB962C8B-B14F-4D97-AF65-F5344CB8AC3E}">
        <p14:creationId xmlns:p14="http://schemas.microsoft.com/office/powerpoint/2010/main" val="22416947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HSAWA 1974</a:t>
            </a:r>
            <a:endParaRPr lang="en-GB" dirty="0"/>
          </a:p>
        </p:txBody>
      </p:sp>
      <p:sp>
        <p:nvSpPr>
          <p:cNvPr id="3" name="Content Placeholder 2"/>
          <p:cNvSpPr>
            <a:spLocks noGrp="1"/>
          </p:cNvSpPr>
          <p:nvPr>
            <p:ph idx="1"/>
          </p:nvPr>
        </p:nvSpPr>
        <p:spPr>
          <a:xfrm>
            <a:off x="677334" y="1304365"/>
            <a:ext cx="8596668" cy="4736997"/>
          </a:xfrm>
        </p:spPr>
        <p:txBody>
          <a:bodyPr>
            <a:normAutofit/>
          </a:bodyPr>
          <a:lstStyle/>
          <a:p>
            <a:r>
              <a:rPr lang="en-GB" sz="2000" dirty="0" smtClean="0"/>
              <a:t>Primary piece of legislation covering occupational health and safety in Great Britain.</a:t>
            </a:r>
          </a:p>
          <a:p>
            <a:r>
              <a:rPr lang="en-GB" sz="2000" dirty="0" smtClean="0"/>
              <a:t>HSAWA requires that a risk assessment is completed this demonstrates that the event organisers have acted responsibly and done everything possible to prevent harm to the participants , this is exercising ‘due diligence’.</a:t>
            </a:r>
          </a:p>
          <a:p>
            <a:endParaRPr lang="en-GB" sz="2000" dirty="0"/>
          </a:p>
          <a:p>
            <a:r>
              <a:rPr lang="en-GB" sz="2000" dirty="0" smtClean="0"/>
              <a:t>Sets out general duties which employers have towards employees </a:t>
            </a:r>
            <a:r>
              <a:rPr lang="en-GB" sz="2000" dirty="0"/>
              <a:t>a</a:t>
            </a:r>
            <a:r>
              <a:rPr lang="en-GB" sz="2000" dirty="0" smtClean="0"/>
              <a:t>nd general public.</a:t>
            </a:r>
          </a:p>
          <a:p>
            <a:r>
              <a:rPr lang="en-GB" sz="2000" dirty="0" smtClean="0"/>
              <a:t>Duty sets out so far as reasonably practicable so you do not have to take action to avoid risk if it is technical impossible. It requires that you look at the risks and take sensible measures to avoid them</a:t>
            </a:r>
            <a:r>
              <a:rPr lang="en-GB" dirty="0" smtClean="0"/>
              <a:t>.</a:t>
            </a:r>
            <a:endParaRPr lang="en-GB" dirty="0"/>
          </a:p>
        </p:txBody>
      </p:sp>
    </p:spTree>
    <p:extLst>
      <p:ext uri="{BB962C8B-B14F-4D97-AF65-F5344CB8AC3E}">
        <p14:creationId xmlns:p14="http://schemas.microsoft.com/office/powerpoint/2010/main" val="2082638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a:t> </a:t>
            </a:r>
            <a:r>
              <a:rPr lang="en-GB" sz="2400" dirty="0"/>
              <a:t>All workers have a right to work in places where risks to their health and safety are properly controlled. Health and safety is about stopping you getting hurt at work or ill through work. Your employer is responsible for health and safety, but you must help. </a:t>
            </a:r>
          </a:p>
        </p:txBody>
      </p:sp>
    </p:spTree>
    <p:extLst>
      <p:ext uri="{BB962C8B-B14F-4D97-AF65-F5344CB8AC3E}">
        <p14:creationId xmlns:p14="http://schemas.microsoft.com/office/powerpoint/2010/main" val="3536949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employers must do for you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 </a:t>
            </a:r>
            <a:endParaRPr lang="en-GB" dirty="0"/>
          </a:p>
          <a:p>
            <a:r>
              <a:rPr lang="en-GB" sz="2000" dirty="0" smtClean="0"/>
              <a:t>Decide </a:t>
            </a:r>
            <a:r>
              <a:rPr lang="en-GB" sz="2000" dirty="0"/>
              <a:t>what could harm you in your job and the precautions to stop it. This is part of risk assessment. </a:t>
            </a:r>
          </a:p>
          <a:p>
            <a:r>
              <a:rPr lang="en-GB" sz="2000" dirty="0" smtClean="0"/>
              <a:t>In </a:t>
            </a:r>
            <a:r>
              <a:rPr lang="en-GB" sz="2000" dirty="0"/>
              <a:t>a way you can understand, explain how risks will be controlled and tell you who is responsible for this. </a:t>
            </a:r>
          </a:p>
          <a:p>
            <a:r>
              <a:rPr lang="en-GB" sz="2000" dirty="0" smtClean="0"/>
              <a:t>Consult </a:t>
            </a:r>
            <a:r>
              <a:rPr lang="en-GB" sz="2000" dirty="0"/>
              <a:t>and work with you and your health and safety representatives in protecting everyone from harm in the workplace. </a:t>
            </a:r>
          </a:p>
          <a:p>
            <a:r>
              <a:rPr lang="en-GB" sz="2000" dirty="0" smtClean="0"/>
              <a:t>Free </a:t>
            </a:r>
            <a:r>
              <a:rPr lang="en-GB" sz="2000" dirty="0"/>
              <a:t>of charge, give you the health and safety training you need to do your job. </a:t>
            </a:r>
          </a:p>
          <a:p>
            <a:r>
              <a:rPr lang="en-GB" sz="2000" dirty="0" smtClean="0"/>
              <a:t>Free </a:t>
            </a:r>
            <a:r>
              <a:rPr lang="en-GB" sz="2000" dirty="0"/>
              <a:t>of charge, provide you with any equipment and protective clothing you need, and ensure it is properly looked after. </a:t>
            </a:r>
          </a:p>
          <a:p>
            <a:pPr marL="0" indent="0">
              <a:buNone/>
            </a:pPr>
            <a:endParaRPr lang="en-GB" sz="2000" dirty="0"/>
          </a:p>
        </p:txBody>
      </p:sp>
    </p:spTree>
    <p:extLst>
      <p:ext uri="{BB962C8B-B14F-4D97-AF65-F5344CB8AC3E}">
        <p14:creationId xmlns:p14="http://schemas.microsoft.com/office/powerpoint/2010/main" val="3101061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Provide </a:t>
            </a:r>
            <a:r>
              <a:rPr lang="en-GB" dirty="0"/>
              <a:t>toilets, washing facilities and drinking water. </a:t>
            </a:r>
          </a:p>
          <a:p>
            <a:r>
              <a:rPr lang="en-GB" dirty="0" smtClean="0"/>
              <a:t>Provide </a:t>
            </a:r>
            <a:r>
              <a:rPr lang="en-GB" dirty="0"/>
              <a:t>adequate first-aid facilities. </a:t>
            </a:r>
          </a:p>
          <a:p>
            <a:r>
              <a:rPr lang="en-GB" dirty="0" smtClean="0"/>
              <a:t>Report </a:t>
            </a:r>
            <a:r>
              <a:rPr lang="en-GB" dirty="0"/>
              <a:t>major injuries and fatalities at </a:t>
            </a:r>
            <a:r>
              <a:rPr lang="en-GB" dirty="0" smtClean="0"/>
              <a:t>work. </a:t>
            </a:r>
            <a:r>
              <a:rPr lang="en-GB" dirty="0"/>
              <a:t>Report other injuries, diseases and dangerous </a:t>
            </a:r>
            <a:r>
              <a:rPr lang="en-GB" dirty="0" smtClean="0"/>
              <a:t>incidents.</a:t>
            </a:r>
            <a:endParaRPr lang="en-GB" dirty="0"/>
          </a:p>
          <a:p>
            <a:r>
              <a:rPr lang="en-GB" dirty="0" smtClean="0"/>
              <a:t>Have </a:t>
            </a:r>
            <a:r>
              <a:rPr lang="en-GB" dirty="0"/>
              <a:t>insurance that covers you in case you get hurt at work or ill through work. Display a hard copy or electronic copy of the current insurance certificate where you can easily read it. </a:t>
            </a:r>
          </a:p>
          <a:p>
            <a:r>
              <a:rPr lang="en-GB" dirty="0" smtClean="0"/>
              <a:t>Work </a:t>
            </a:r>
            <a:r>
              <a:rPr lang="en-GB" dirty="0"/>
              <a:t>with any other employers or contractors sharing the workplace or providing employees (such as agency workers), so that everyone’s health and safety is protected</a:t>
            </a:r>
          </a:p>
        </p:txBody>
      </p:sp>
    </p:spTree>
    <p:extLst>
      <p:ext uri="{BB962C8B-B14F-4D97-AF65-F5344CB8AC3E}">
        <p14:creationId xmlns:p14="http://schemas.microsoft.com/office/powerpoint/2010/main" val="3768214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you must do </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a:p>
          <a:p>
            <a:r>
              <a:rPr lang="en-GB" sz="2000" dirty="0" smtClean="0"/>
              <a:t>Follow </a:t>
            </a:r>
            <a:r>
              <a:rPr lang="en-GB" sz="2000" dirty="0"/>
              <a:t>the training you have received when using any work items your employer has given you. </a:t>
            </a:r>
          </a:p>
          <a:p>
            <a:r>
              <a:rPr lang="en-GB" sz="2000" dirty="0" smtClean="0"/>
              <a:t>Take </a:t>
            </a:r>
            <a:r>
              <a:rPr lang="en-GB" sz="2000" dirty="0"/>
              <a:t>reasonable care of your own and other people’s health and safety. </a:t>
            </a:r>
          </a:p>
          <a:p>
            <a:r>
              <a:rPr lang="en-GB" sz="2000" dirty="0" smtClean="0"/>
              <a:t>Co-operate </a:t>
            </a:r>
            <a:r>
              <a:rPr lang="en-GB" sz="2000" dirty="0"/>
              <a:t>with your employer on health and safety. </a:t>
            </a:r>
          </a:p>
          <a:p>
            <a:r>
              <a:rPr lang="en-GB" sz="2000" dirty="0" smtClean="0"/>
              <a:t>Tell </a:t>
            </a:r>
            <a:r>
              <a:rPr lang="en-GB" sz="2000" dirty="0"/>
              <a:t>someone (your employer, supervisor, or health and safety representative) if you think the work or inadequate precautions are putting anyone’s health and safety at serious risk.</a:t>
            </a:r>
          </a:p>
        </p:txBody>
      </p:sp>
    </p:spTree>
    <p:extLst>
      <p:ext uri="{BB962C8B-B14F-4D97-AF65-F5344CB8AC3E}">
        <p14:creationId xmlns:p14="http://schemas.microsoft.com/office/powerpoint/2010/main" val="234190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Hazards</a:t>
            </a:r>
            <a:endParaRPr lang="en-GB" dirty="0"/>
          </a:p>
        </p:txBody>
      </p:sp>
      <p:sp>
        <p:nvSpPr>
          <p:cNvPr id="3" name="Content Placeholder 2"/>
          <p:cNvSpPr>
            <a:spLocks noGrp="1"/>
          </p:cNvSpPr>
          <p:nvPr>
            <p:ph idx="1"/>
          </p:nvPr>
        </p:nvSpPr>
        <p:spPr/>
        <p:txBody>
          <a:bodyPr>
            <a:normAutofit/>
          </a:bodyPr>
          <a:lstStyle/>
          <a:p>
            <a:r>
              <a:rPr lang="en-GB" sz="2400" dirty="0"/>
              <a:t>Hazards exist in every workplace, but how do you know which ones have the most potential to harm workers? </a:t>
            </a:r>
            <a:endParaRPr lang="en-GB" sz="2400" dirty="0" smtClean="0"/>
          </a:p>
          <a:p>
            <a:r>
              <a:rPr lang="en-GB" sz="2400" dirty="0" smtClean="0"/>
              <a:t>By </a:t>
            </a:r>
            <a:r>
              <a:rPr lang="en-GB" sz="2400" dirty="0"/>
              <a:t>identifying hazards </a:t>
            </a:r>
            <a:r>
              <a:rPr lang="en-GB" sz="2400" dirty="0" smtClean="0"/>
              <a:t>you </a:t>
            </a:r>
            <a:r>
              <a:rPr lang="en-GB" sz="2400" dirty="0"/>
              <a:t>will be better prepared to control or eliminate them and prevent accidents, injuries, property damage and </a:t>
            </a:r>
            <a:r>
              <a:rPr lang="en-GB" sz="2400" dirty="0" smtClean="0"/>
              <a:t>downtime.</a:t>
            </a:r>
            <a:endParaRPr lang="en-GB" sz="2400" dirty="0"/>
          </a:p>
        </p:txBody>
      </p:sp>
    </p:spTree>
    <p:extLst>
      <p:ext uri="{BB962C8B-B14F-4D97-AF65-F5344CB8AC3E}">
        <p14:creationId xmlns:p14="http://schemas.microsoft.com/office/powerpoint/2010/main" val="2916716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Safety Hazards:</a:t>
            </a:r>
            <a:br>
              <a:rPr lang="en-GB" b="1" dirty="0"/>
            </a:br>
            <a:endParaRPr lang="en-GB" dirty="0"/>
          </a:p>
        </p:txBody>
      </p:sp>
      <p:sp>
        <p:nvSpPr>
          <p:cNvPr id="3" name="Content Placeholder 2"/>
          <p:cNvSpPr>
            <a:spLocks noGrp="1"/>
          </p:cNvSpPr>
          <p:nvPr>
            <p:ph idx="1"/>
          </p:nvPr>
        </p:nvSpPr>
        <p:spPr/>
        <p:txBody>
          <a:bodyPr>
            <a:normAutofit/>
          </a:bodyPr>
          <a:lstStyle/>
          <a:p>
            <a:r>
              <a:rPr lang="en-GB" dirty="0" smtClean="0"/>
              <a:t>Safety </a:t>
            </a:r>
            <a:r>
              <a:rPr lang="en-GB" dirty="0"/>
              <a:t>Hazards are unsafe working conditions that that can cause injury, illness and death. Safety hazards are the most common workplace hazards.</a:t>
            </a:r>
          </a:p>
          <a:p>
            <a:r>
              <a:rPr lang="en-GB" i="1" dirty="0"/>
              <a:t>They include:</a:t>
            </a:r>
            <a:endParaRPr lang="en-GB" dirty="0"/>
          </a:p>
          <a:p>
            <a:r>
              <a:rPr lang="en-GB" dirty="0"/>
              <a:t>Anything that can cause spills or tripping such as cords running across the floor or ice</a:t>
            </a:r>
          </a:p>
          <a:p>
            <a:r>
              <a:rPr lang="en-GB" dirty="0"/>
              <a:t>Anything that can cause falls such as working from heights, including ladders, scaffolds, roofs, or any raised work area</a:t>
            </a:r>
          </a:p>
          <a:p>
            <a:r>
              <a:rPr lang="en-GB" dirty="0"/>
              <a:t>Unguarded machinery and moving machinery parts that a worker can accidentally touch</a:t>
            </a:r>
          </a:p>
          <a:p>
            <a:r>
              <a:rPr lang="en-GB" dirty="0"/>
              <a:t>Electrical hazards like frayed cords, missing ground pins, improper wiring</a:t>
            </a:r>
          </a:p>
          <a:p>
            <a:r>
              <a:rPr lang="en-GB" dirty="0"/>
              <a:t>Confined spaces</a:t>
            </a:r>
          </a:p>
          <a:p>
            <a:endParaRPr lang="en-GB" dirty="0"/>
          </a:p>
        </p:txBody>
      </p:sp>
    </p:spTree>
    <p:extLst>
      <p:ext uri="{BB962C8B-B14F-4D97-AF65-F5344CB8AC3E}">
        <p14:creationId xmlns:p14="http://schemas.microsoft.com/office/powerpoint/2010/main" val="29556438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Biological Hazards:</a:t>
            </a:r>
            <a:br>
              <a:rPr lang="en-GB" b="1" dirty="0"/>
            </a:br>
            <a:endParaRPr lang="en-GB" dirty="0"/>
          </a:p>
        </p:txBody>
      </p:sp>
      <p:sp>
        <p:nvSpPr>
          <p:cNvPr id="3" name="Content Placeholder 2"/>
          <p:cNvSpPr>
            <a:spLocks noGrp="1"/>
          </p:cNvSpPr>
          <p:nvPr>
            <p:ph idx="1"/>
          </p:nvPr>
        </p:nvSpPr>
        <p:spPr>
          <a:xfrm>
            <a:off x="677334" y="1309817"/>
            <a:ext cx="8596668" cy="4731546"/>
          </a:xfrm>
        </p:spPr>
        <p:txBody>
          <a:bodyPr>
            <a:noAutofit/>
          </a:bodyPr>
          <a:lstStyle/>
          <a:p>
            <a:r>
              <a:rPr lang="en-GB" sz="2000" dirty="0"/>
              <a:t>I</a:t>
            </a:r>
            <a:r>
              <a:rPr lang="en-GB" sz="2000" dirty="0" smtClean="0"/>
              <a:t>nclude </a:t>
            </a:r>
            <a:r>
              <a:rPr lang="en-GB" sz="2000" dirty="0"/>
              <a:t>exposure to harm or disease associated with working with animals, people, or infectious plant materials. Workplaces with these kinds of hazards include, but are not limited to, work in schools, day care facilities, colleges and universities, hospitals, </a:t>
            </a:r>
            <a:r>
              <a:rPr lang="en-GB" sz="2000" dirty="0" smtClean="0"/>
              <a:t>emergency </a:t>
            </a:r>
            <a:r>
              <a:rPr lang="en-GB" sz="2000" dirty="0"/>
              <a:t>response, nursing homes, or various outdoor occupations.</a:t>
            </a:r>
          </a:p>
          <a:p>
            <a:r>
              <a:rPr lang="en-GB" sz="2000" i="1" dirty="0"/>
              <a:t>Types of things you may be exposed to include:</a:t>
            </a:r>
            <a:endParaRPr lang="en-GB" sz="2000" dirty="0"/>
          </a:p>
          <a:p>
            <a:r>
              <a:rPr lang="en-GB" sz="2000" dirty="0"/>
              <a:t>Blood and other body fluids</a:t>
            </a:r>
          </a:p>
          <a:p>
            <a:r>
              <a:rPr lang="en-GB" sz="2000" dirty="0" smtClean="0"/>
              <a:t>Fungi/mould</a:t>
            </a:r>
            <a:endParaRPr lang="en-GB" sz="2000" dirty="0"/>
          </a:p>
          <a:p>
            <a:r>
              <a:rPr lang="en-GB" sz="2000" dirty="0"/>
              <a:t>Bacteria and viruses</a:t>
            </a:r>
          </a:p>
          <a:p>
            <a:r>
              <a:rPr lang="en-GB" sz="2000" dirty="0"/>
              <a:t>Plants</a:t>
            </a:r>
          </a:p>
          <a:p>
            <a:r>
              <a:rPr lang="en-GB" sz="2000" dirty="0"/>
              <a:t>Insect bites</a:t>
            </a:r>
          </a:p>
          <a:p>
            <a:r>
              <a:rPr lang="en-GB" sz="2000" dirty="0"/>
              <a:t>Animal and bird droppings</a:t>
            </a:r>
          </a:p>
        </p:txBody>
      </p:sp>
    </p:spTree>
    <p:extLst>
      <p:ext uri="{BB962C8B-B14F-4D97-AF65-F5344CB8AC3E}">
        <p14:creationId xmlns:p14="http://schemas.microsoft.com/office/powerpoint/2010/main" val="42035162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Physical Hazards:</a:t>
            </a:r>
            <a:br>
              <a:rPr lang="en-GB" b="1" dirty="0"/>
            </a:br>
            <a:endParaRPr lang="en-GB" dirty="0"/>
          </a:p>
        </p:txBody>
      </p:sp>
      <p:sp>
        <p:nvSpPr>
          <p:cNvPr id="3" name="Content Placeholder 2"/>
          <p:cNvSpPr>
            <a:spLocks noGrp="1"/>
          </p:cNvSpPr>
          <p:nvPr>
            <p:ph idx="1"/>
          </p:nvPr>
        </p:nvSpPr>
        <p:spPr/>
        <p:txBody>
          <a:bodyPr>
            <a:normAutofit/>
          </a:bodyPr>
          <a:lstStyle/>
          <a:p>
            <a:r>
              <a:rPr lang="en-GB" sz="2000" dirty="0" smtClean="0"/>
              <a:t>Physical </a:t>
            </a:r>
            <a:r>
              <a:rPr lang="en-GB" sz="2000" dirty="0"/>
              <a:t>hazards can be any factors within the environment that can harm the body without necessarily touching it.</a:t>
            </a:r>
          </a:p>
          <a:p>
            <a:r>
              <a:rPr lang="en-GB" sz="2000" i="1" dirty="0"/>
              <a:t>They include:</a:t>
            </a:r>
            <a:endParaRPr lang="en-GB" sz="2000" dirty="0"/>
          </a:p>
          <a:p>
            <a:r>
              <a:rPr lang="en-GB" sz="2000" dirty="0"/>
              <a:t>Radiation: including ionizing, non-ionizing (EMF’s, microwaves, </a:t>
            </a:r>
            <a:r>
              <a:rPr lang="en-GB" sz="2000" dirty="0" err="1"/>
              <a:t>radiowaves</a:t>
            </a:r>
            <a:r>
              <a:rPr lang="en-GB" sz="2000" dirty="0"/>
              <a:t>, etc.)</a:t>
            </a:r>
          </a:p>
          <a:p>
            <a:r>
              <a:rPr lang="en-GB" sz="2000" dirty="0"/>
              <a:t>High exposure to sunlight / ultraviolet rays</a:t>
            </a:r>
          </a:p>
          <a:p>
            <a:r>
              <a:rPr lang="en-GB" sz="2000" dirty="0"/>
              <a:t>Temperature extremes – hot and cold</a:t>
            </a:r>
          </a:p>
          <a:p>
            <a:r>
              <a:rPr lang="en-GB" sz="2000" dirty="0"/>
              <a:t>Constant loud noise</a:t>
            </a:r>
          </a:p>
        </p:txBody>
      </p:sp>
    </p:spTree>
    <p:extLst>
      <p:ext uri="{BB962C8B-B14F-4D97-AF65-F5344CB8AC3E}">
        <p14:creationId xmlns:p14="http://schemas.microsoft.com/office/powerpoint/2010/main" val="3827846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Ergonomic Hazards:</a:t>
            </a:r>
            <a:br>
              <a:rPr lang="en-GB" b="1" dirty="0"/>
            </a:br>
            <a:endParaRPr lang="en-GB" dirty="0"/>
          </a:p>
        </p:txBody>
      </p:sp>
      <p:sp>
        <p:nvSpPr>
          <p:cNvPr id="3" name="Content Placeholder 2"/>
          <p:cNvSpPr>
            <a:spLocks noGrp="1"/>
          </p:cNvSpPr>
          <p:nvPr>
            <p:ph idx="1"/>
          </p:nvPr>
        </p:nvSpPr>
        <p:spPr>
          <a:xfrm>
            <a:off x="677334" y="1270000"/>
            <a:ext cx="8596668" cy="5229654"/>
          </a:xfrm>
        </p:spPr>
        <p:txBody>
          <a:bodyPr>
            <a:noAutofit/>
          </a:bodyPr>
          <a:lstStyle/>
          <a:p>
            <a:r>
              <a:rPr lang="en-GB" sz="2000" dirty="0" smtClean="0"/>
              <a:t>Occur </a:t>
            </a:r>
            <a:r>
              <a:rPr lang="en-GB" sz="2000" dirty="0"/>
              <a:t>when the type of work, body positions and working conditions put a strain on your body.  They are the hardest to spot since you don’t always immediately notice the strain on your body or the harm that these hazards pose.  Short-term exposure may result in “sore muscles” the next day or in the days following the exposure, but long term exposure can result in serious long-term illness.</a:t>
            </a:r>
          </a:p>
          <a:p>
            <a:r>
              <a:rPr lang="en-GB" sz="2000" i="1" dirty="0"/>
              <a:t>Ergonomic Hazards include:</a:t>
            </a:r>
            <a:endParaRPr lang="en-GB" sz="2000" dirty="0"/>
          </a:p>
          <a:p>
            <a:r>
              <a:rPr lang="en-GB" sz="2000" dirty="0"/>
              <a:t>Improperly adjusted workstations and chairs</a:t>
            </a:r>
          </a:p>
          <a:p>
            <a:r>
              <a:rPr lang="en-GB" sz="2000" dirty="0"/>
              <a:t>Frequent lifting</a:t>
            </a:r>
          </a:p>
          <a:p>
            <a:r>
              <a:rPr lang="en-GB" sz="2000" dirty="0"/>
              <a:t>Poor posture</a:t>
            </a:r>
          </a:p>
          <a:p>
            <a:r>
              <a:rPr lang="en-GB" sz="2000" dirty="0"/>
              <a:t>Awkward movements, especially if they are repetitive</a:t>
            </a:r>
          </a:p>
          <a:p>
            <a:r>
              <a:rPr lang="en-GB" sz="2000" dirty="0"/>
              <a:t>Having to use too much force, especially if you have to do it frequently</a:t>
            </a:r>
          </a:p>
          <a:p>
            <a:r>
              <a:rPr lang="en-GB" sz="2000" dirty="0"/>
              <a:t>Vibration</a:t>
            </a:r>
          </a:p>
          <a:p>
            <a:endParaRPr lang="en-GB" sz="2000" dirty="0"/>
          </a:p>
        </p:txBody>
      </p:sp>
    </p:spTree>
    <p:extLst>
      <p:ext uri="{BB962C8B-B14F-4D97-AF65-F5344CB8AC3E}">
        <p14:creationId xmlns:p14="http://schemas.microsoft.com/office/powerpoint/2010/main" val="16506885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Chemical Hazards:</a:t>
            </a:r>
            <a:br>
              <a:rPr lang="en-GB" b="1" dirty="0"/>
            </a:br>
            <a:endParaRPr lang="en-GB" dirty="0"/>
          </a:p>
        </p:txBody>
      </p:sp>
      <p:sp>
        <p:nvSpPr>
          <p:cNvPr id="3" name="Content Placeholder 2"/>
          <p:cNvSpPr>
            <a:spLocks noGrp="1"/>
          </p:cNvSpPr>
          <p:nvPr>
            <p:ph idx="1"/>
          </p:nvPr>
        </p:nvSpPr>
        <p:spPr>
          <a:xfrm>
            <a:off x="743237" y="1377995"/>
            <a:ext cx="8596668" cy="5055756"/>
          </a:xfrm>
        </p:spPr>
        <p:txBody>
          <a:bodyPr>
            <a:normAutofit/>
          </a:bodyPr>
          <a:lstStyle/>
          <a:p>
            <a:r>
              <a:rPr lang="en-GB" sz="2000" dirty="0" smtClean="0"/>
              <a:t>Are </a:t>
            </a:r>
            <a:r>
              <a:rPr lang="en-GB" sz="2000" dirty="0"/>
              <a:t>present when a worker is exposed to any chemical preparation in the workplace in any form (solid, liquid or gas).  Some are safer than others, but to some workers who are more sensitive to chemicals, even common solutions can cause illness, skin irritation, or breathing problems.</a:t>
            </a:r>
          </a:p>
          <a:p>
            <a:r>
              <a:rPr lang="en-GB" sz="2000" i="1" dirty="0"/>
              <a:t>Beware of:</a:t>
            </a:r>
            <a:endParaRPr lang="en-GB" sz="2000" dirty="0"/>
          </a:p>
          <a:p>
            <a:r>
              <a:rPr lang="en-GB" sz="2000" dirty="0"/>
              <a:t>Liquids like cleaning products, paints, acids</a:t>
            </a:r>
            <a:r>
              <a:rPr lang="en-GB" sz="2000" dirty="0" smtClean="0"/>
              <a:t>, solvents </a:t>
            </a:r>
            <a:r>
              <a:rPr lang="en-GB" sz="2000" dirty="0"/>
              <a:t>– ESPECIALLY if chemicals are in an </a:t>
            </a:r>
            <a:r>
              <a:rPr lang="en-GB" sz="2000" dirty="0" smtClean="0"/>
              <a:t>unlabelled </a:t>
            </a:r>
            <a:r>
              <a:rPr lang="en-GB" sz="2000" dirty="0"/>
              <a:t>container!</a:t>
            </a:r>
          </a:p>
          <a:p>
            <a:r>
              <a:rPr lang="en-GB" sz="2000" dirty="0" smtClean="0"/>
              <a:t>Vapours </a:t>
            </a:r>
            <a:r>
              <a:rPr lang="en-GB" sz="2000" dirty="0"/>
              <a:t>and fumes that come from welding or exposure to solvents</a:t>
            </a:r>
          </a:p>
          <a:p>
            <a:r>
              <a:rPr lang="en-GB" sz="2000" dirty="0"/>
              <a:t>Gases like acetylene, propane, carbon monoxide and helium</a:t>
            </a:r>
          </a:p>
          <a:p>
            <a:r>
              <a:rPr lang="en-GB" sz="2000" dirty="0"/>
              <a:t>Flammable materials like gasoline, solvents, and explosive chemicals</a:t>
            </a:r>
          </a:p>
          <a:p>
            <a:r>
              <a:rPr lang="en-GB" sz="2000" dirty="0"/>
              <a:t>Pesticides</a:t>
            </a:r>
          </a:p>
          <a:p>
            <a:endParaRPr lang="en-GB" dirty="0"/>
          </a:p>
        </p:txBody>
      </p:sp>
    </p:spTree>
    <p:extLst>
      <p:ext uri="{BB962C8B-B14F-4D97-AF65-F5344CB8AC3E}">
        <p14:creationId xmlns:p14="http://schemas.microsoft.com/office/powerpoint/2010/main" val="9253626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Work Organization Hazards:</a:t>
            </a:r>
            <a:br>
              <a:rPr lang="en-GB" b="1" dirty="0"/>
            </a:br>
            <a:endParaRPr lang="en-GB" dirty="0"/>
          </a:p>
        </p:txBody>
      </p:sp>
      <p:sp>
        <p:nvSpPr>
          <p:cNvPr id="3" name="Content Placeholder 2"/>
          <p:cNvSpPr>
            <a:spLocks noGrp="1"/>
          </p:cNvSpPr>
          <p:nvPr>
            <p:ph idx="1"/>
          </p:nvPr>
        </p:nvSpPr>
        <p:spPr>
          <a:xfrm>
            <a:off x="677334" y="1392195"/>
            <a:ext cx="8596668" cy="5090983"/>
          </a:xfrm>
        </p:spPr>
        <p:txBody>
          <a:bodyPr>
            <a:normAutofit/>
          </a:bodyPr>
          <a:lstStyle/>
          <a:p>
            <a:r>
              <a:rPr lang="en-GB" sz="2000" dirty="0" smtClean="0"/>
              <a:t>Hazards </a:t>
            </a:r>
            <a:r>
              <a:rPr lang="en-GB" sz="2000" dirty="0"/>
              <a:t>or stressors that cause stress (short term effects) and strain (long term effects).  These are hazards associated with workplace issues such as workload, lack of control and/or respect, etc.</a:t>
            </a:r>
          </a:p>
          <a:p>
            <a:r>
              <a:rPr lang="en-GB" sz="2000" i="1" dirty="0"/>
              <a:t>Examples include:</a:t>
            </a:r>
            <a:endParaRPr lang="en-GB" sz="2000" dirty="0"/>
          </a:p>
          <a:p>
            <a:r>
              <a:rPr lang="en-GB" sz="2000" dirty="0"/>
              <a:t>Workload demands</a:t>
            </a:r>
          </a:p>
          <a:p>
            <a:r>
              <a:rPr lang="en-GB" sz="2000" dirty="0"/>
              <a:t>Workplace violence</a:t>
            </a:r>
          </a:p>
          <a:p>
            <a:r>
              <a:rPr lang="en-GB" sz="2000" dirty="0"/>
              <a:t>Intensity and/or pace</a:t>
            </a:r>
          </a:p>
          <a:p>
            <a:r>
              <a:rPr lang="en-GB" sz="2000" dirty="0"/>
              <a:t>Respect (or lack thereof)</a:t>
            </a:r>
          </a:p>
          <a:p>
            <a:r>
              <a:rPr lang="en-GB" sz="2000" dirty="0"/>
              <a:t>Flexibility</a:t>
            </a:r>
          </a:p>
          <a:p>
            <a:r>
              <a:rPr lang="en-GB" sz="2000" dirty="0"/>
              <a:t>Control or say about things</a:t>
            </a:r>
          </a:p>
          <a:p>
            <a:r>
              <a:rPr lang="en-GB" sz="2000" dirty="0"/>
              <a:t>Social support or relations</a:t>
            </a:r>
          </a:p>
          <a:p>
            <a:r>
              <a:rPr lang="en-GB" sz="2000" dirty="0"/>
              <a:t>Sexual harassment</a:t>
            </a:r>
          </a:p>
          <a:p>
            <a:endParaRPr lang="en-GB" dirty="0"/>
          </a:p>
        </p:txBody>
      </p:sp>
    </p:spTree>
    <p:extLst>
      <p:ext uri="{BB962C8B-B14F-4D97-AF65-F5344CB8AC3E}">
        <p14:creationId xmlns:p14="http://schemas.microsoft.com/office/powerpoint/2010/main" val="40238286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dirty="0"/>
              <a:t>There are five steps which need to be taken to assess the risk associated with staging an event.</a:t>
            </a:r>
            <a:r>
              <a:rPr lang="en-GB" dirty="0"/>
              <a:t/>
            </a:r>
            <a:br>
              <a:rPr lang="en-GB" dirty="0"/>
            </a:br>
            <a:endParaRPr lang="en-GB" dirty="0"/>
          </a:p>
        </p:txBody>
      </p:sp>
      <p:sp>
        <p:nvSpPr>
          <p:cNvPr id="3" name="Content Placeholder 2"/>
          <p:cNvSpPr>
            <a:spLocks noGrp="1"/>
          </p:cNvSpPr>
          <p:nvPr>
            <p:ph idx="1"/>
          </p:nvPr>
        </p:nvSpPr>
        <p:spPr/>
        <p:txBody>
          <a:bodyPr>
            <a:noAutofit/>
          </a:bodyPr>
          <a:lstStyle/>
          <a:p>
            <a:r>
              <a:rPr lang="en-GB" sz="2000" dirty="0" smtClean="0"/>
              <a:t>Step 1 Identify the hazards associated with activities contributing to the event, where the activities are carried out and how the activities are to be undertaken</a:t>
            </a:r>
          </a:p>
          <a:p>
            <a:r>
              <a:rPr lang="en-GB" sz="2000" dirty="0" smtClean="0"/>
              <a:t>Step 2 Identify those people who may be harmed and how</a:t>
            </a:r>
          </a:p>
          <a:p>
            <a:r>
              <a:rPr lang="en-GB" sz="2000" dirty="0" smtClean="0"/>
              <a:t>Step 3 Identify existing precautions, </a:t>
            </a:r>
            <a:r>
              <a:rPr lang="en-GB" sz="2000" dirty="0" err="1" smtClean="0"/>
              <a:t>eg</a:t>
            </a:r>
            <a:r>
              <a:rPr lang="en-GB" sz="2000" dirty="0" smtClean="0"/>
              <a:t> venue design, operational procedures or existing ‘safe systems of work’</a:t>
            </a:r>
          </a:p>
          <a:p>
            <a:r>
              <a:rPr lang="en-GB" sz="2000" dirty="0" smtClean="0"/>
              <a:t>Step 4 Evaluate the risks</a:t>
            </a:r>
          </a:p>
          <a:p>
            <a:r>
              <a:rPr lang="en-GB" sz="2000" dirty="0" smtClean="0"/>
              <a:t>Step 5 Decide what further actions may be required, </a:t>
            </a:r>
            <a:r>
              <a:rPr lang="en-GB" sz="2000" dirty="0" err="1" smtClean="0"/>
              <a:t>eg</a:t>
            </a:r>
            <a:r>
              <a:rPr lang="en-GB" sz="2000" dirty="0" smtClean="0"/>
              <a:t> improvement in venue design, safe systems of work, </a:t>
            </a:r>
            <a:r>
              <a:rPr lang="en-GB" sz="2000" dirty="0" err="1" smtClean="0"/>
              <a:t>etc</a:t>
            </a:r>
            <a:endParaRPr lang="en-GB" sz="2000" dirty="0"/>
          </a:p>
        </p:txBody>
      </p:sp>
    </p:spTree>
    <p:extLst>
      <p:ext uri="{BB962C8B-B14F-4D97-AF65-F5344CB8AC3E}">
        <p14:creationId xmlns:p14="http://schemas.microsoft.com/office/powerpoint/2010/main" val="28676030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assessment</a:t>
            </a:r>
            <a:endParaRPr lang="en-GB" dirty="0"/>
          </a:p>
        </p:txBody>
      </p:sp>
      <p:sp>
        <p:nvSpPr>
          <p:cNvPr id="3" name="Content Placeholder 2"/>
          <p:cNvSpPr>
            <a:spLocks noGrp="1"/>
          </p:cNvSpPr>
          <p:nvPr>
            <p:ph idx="1"/>
          </p:nvPr>
        </p:nvSpPr>
        <p:spPr>
          <a:xfrm>
            <a:off x="677334" y="1425147"/>
            <a:ext cx="8596668" cy="4616216"/>
          </a:xfrm>
        </p:spPr>
        <p:txBody>
          <a:bodyPr>
            <a:normAutofit/>
          </a:bodyPr>
          <a:lstStyle/>
          <a:p>
            <a:r>
              <a:rPr lang="en-GB" sz="2000" dirty="0" smtClean="0"/>
              <a:t>A Risk Assessment is the process of assessing the hazards associated with a process or event, in order to be able to decide on what controls are needed. Risk assessments must be recorded and reviewed as necessary.</a:t>
            </a:r>
            <a:endParaRPr lang="en-GB" sz="2000" dirty="0"/>
          </a:p>
          <a:p>
            <a:r>
              <a:rPr lang="en-GB" sz="2000" dirty="0" smtClean="0"/>
              <a:t>Risk assessment is a strict legal requirement where there is significant risk to person or property</a:t>
            </a:r>
          </a:p>
          <a:p>
            <a:r>
              <a:rPr lang="en-GB" sz="2000" dirty="0" smtClean="0"/>
              <a:t>Needs to be written and adhered to</a:t>
            </a:r>
          </a:p>
          <a:p>
            <a:r>
              <a:rPr lang="en-GB" sz="2000" dirty="0" smtClean="0"/>
              <a:t>If used correctly is an excellent method for eliminating and /or mitigating the risks involved with associated activities</a:t>
            </a:r>
          </a:p>
          <a:p>
            <a:endParaRPr lang="en-GB" dirty="0" smtClean="0"/>
          </a:p>
          <a:p>
            <a:endParaRPr lang="en-GB" dirty="0"/>
          </a:p>
        </p:txBody>
      </p:sp>
    </p:spTree>
    <p:extLst>
      <p:ext uri="{BB962C8B-B14F-4D97-AF65-F5344CB8AC3E}">
        <p14:creationId xmlns:p14="http://schemas.microsoft.com/office/powerpoint/2010/main" val="35293387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points to remember:</a:t>
            </a:r>
            <a:br>
              <a:rPr lang="en-GB" dirty="0"/>
            </a:br>
            <a:endParaRPr lang="en-GB" dirty="0"/>
          </a:p>
        </p:txBody>
      </p:sp>
      <p:sp>
        <p:nvSpPr>
          <p:cNvPr id="3" name="Content Placeholder 2"/>
          <p:cNvSpPr>
            <a:spLocks noGrp="1"/>
          </p:cNvSpPr>
          <p:nvPr>
            <p:ph idx="1"/>
          </p:nvPr>
        </p:nvSpPr>
        <p:spPr>
          <a:xfrm>
            <a:off x="677334" y="1301579"/>
            <a:ext cx="8596668" cy="4739784"/>
          </a:xfrm>
        </p:spPr>
        <p:txBody>
          <a:bodyPr>
            <a:normAutofit/>
          </a:bodyPr>
          <a:lstStyle/>
          <a:p>
            <a:r>
              <a:rPr lang="en-GB" sz="2000" dirty="0" smtClean="0"/>
              <a:t>Risks </a:t>
            </a:r>
            <a:r>
              <a:rPr lang="en-GB" sz="2000" dirty="0"/>
              <a:t>will vary from person to person. For example a child or someone slow and unsteady on their feet may be more at risk from traffic or trips and falls than a fit and able bodied adult. Assess risks for your walkers, not for you.</a:t>
            </a:r>
          </a:p>
          <a:p>
            <a:r>
              <a:rPr lang="en-GB" sz="2000" dirty="0"/>
              <a:t>Risks will vary according to weather conditions and season. For example risks of slips and trips may increase in icy conditions, or if heavy rain creates mud on an unsurfaced path. Use your common sense to think about how changing conditions might affect a route, and risk assess in different seasons.</a:t>
            </a:r>
          </a:p>
          <a:p>
            <a:r>
              <a:rPr lang="en-GB" sz="2000" dirty="0"/>
              <a:t>Keep things in proportion! Walking is one of the lowest risk physical activities. Resist the temptation to see risks everywhere</a:t>
            </a:r>
            <a:r>
              <a:rPr lang="en-GB" sz="2000" dirty="0" smtClean="0"/>
              <a:t>.</a:t>
            </a:r>
            <a:endParaRPr lang="en-GB" sz="2000" dirty="0"/>
          </a:p>
        </p:txBody>
      </p:sp>
    </p:spTree>
    <p:extLst>
      <p:ext uri="{BB962C8B-B14F-4D97-AF65-F5344CB8AC3E}">
        <p14:creationId xmlns:p14="http://schemas.microsoft.com/office/powerpoint/2010/main" val="39568185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77334" y="2160589"/>
            <a:ext cx="8596668" cy="4495584"/>
          </a:xfrm>
        </p:spPr>
        <p:txBody>
          <a:bodyPr>
            <a:normAutofit fontScale="92500" lnSpcReduction="10000"/>
          </a:bodyPr>
          <a:lstStyle/>
          <a:p>
            <a:r>
              <a:rPr lang="en-GB" sz="2000" dirty="0"/>
              <a:t>Use pedestrian crossings – it's worth the little bit of extra time walking down busy roads to designated crossing points, where you can cross safely.</a:t>
            </a:r>
          </a:p>
          <a:p>
            <a:r>
              <a:rPr lang="en-GB" sz="2000" dirty="0"/>
              <a:t>Beware of cyclists when crossing – just because you can't hear a car approaching, doesn't mean the road is clear. Check with your eyes as well as your ears, and don't underestimate how fast cyclists can travel.</a:t>
            </a:r>
          </a:p>
          <a:p>
            <a:r>
              <a:rPr lang="en-GB" sz="2000" dirty="0"/>
              <a:t>Wear appropriate footwear for walking, you can always change into your uber-trendy-but-completely-impractical-shoes once you arrive at your destination. Walking in inflexible or unsupportive shoes can cause blisters, corns, knee problems and more serious ongoing muscle problems.</a:t>
            </a:r>
          </a:p>
          <a:p>
            <a:r>
              <a:rPr lang="en-GB" sz="2000" dirty="0"/>
              <a:t>Most importantly, concentrate! Don't walk along with your head down, paying more attention to your phone than to where you are going, or this could happen to you…</a:t>
            </a:r>
          </a:p>
          <a:p>
            <a:endParaRPr lang="en-GB" dirty="0"/>
          </a:p>
        </p:txBody>
      </p:sp>
    </p:spTree>
    <p:extLst>
      <p:ext uri="{BB962C8B-B14F-4D97-AF65-F5344CB8AC3E}">
        <p14:creationId xmlns:p14="http://schemas.microsoft.com/office/powerpoint/2010/main" val="1771625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most likely risks you will encounter are from:</a:t>
            </a:r>
            <a:br>
              <a:rPr lang="en-GB" dirty="0"/>
            </a:br>
            <a:endParaRPr lang="en-GB" dirty="0"/>
          </a:p>
        </p:txBody>
      </p:sp>
      <p:sp>
        <p:nvSpPr>
          <p:cNvPr id="3" name="Content Placeholder 2"/>
          <p:cNvSpPr>
            <a:spLocks noGrp="1"/>
          </p:cNvSpPr>
          <p:nvPr>
            <p:ph idx="1"/>
          </p:nvPr>
        </p:nvSpPr>
        <p:spPr/>
        <p:txBody>
          <a:bodyPr/>
          <a:lstStyle/>
          <a:p>
            <a:r>
              <a:rPr lang="en-GB" sz="2000" dirty="0" smtClean="0"/>
              <a:t>Traffic</a:t>
            </a:r>
            <a:r>
              <a:rPr lang="en-GB" sz="2000" dirty="0"/>
              <a:t>, particularly at crossings and where walks run alongside busy roads.</a:t>
            </a:r>
          </a:p>
          <a:p>
            <a:r>
              <a:rPr lang="en-GB" sz="2000" dirty="0"/>
              <a:t>Cyclists who may use paths that are shared with pedestrians.</a:t>
            </a:r>
          </a:p>
          <a:p>
            <a:r>
              <a:rPr lang="en-GB" sz="2000" dirty="0"/>
              <a:t>Slips and trips on uneven and slippery paths and steps.</a:t>
            </a:r>
          </a:p>
          <a:p>
            <a:r>
              <a:rPr lang="en-GB" sz="2000" dirty="0"/>
              <a:t>Overhanging vegetation.</a:t>
            </a:r>
          </a:p>
          <a:p>
            <a:r>
              <a:rPr lang="en-GB" sz="2000" dirty="0"/>
              <a:t>Animals, particularly farm livestock.</a:t>
            </a:r>
          </a:p>
          <a:p>
            <a:r>
              <a:rPr lang="en-GB" sz="2000" dirty="0"/>
              <a:t>Areas of water, particularly if children are present.</a:t>
            </a:r>
          </a:p>
          <a:p>
            <a:endParaRPr lang="en-GB" dirty="0"/>
          </a:p>
        </p:txBody>
      </p:sp>
    </p:spTree>
    <p:extLst>
      <p:ext uri="{BB962C8B-B14F-4D97-AF65-F5344CB8AC3E}">
        <p14:creationId xmlns:p14="http://schemas.microsoft.com/office/powerpoint/2010/main" val="23856637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a:t>
            </a:r>
            <a:r>
              <a:rPr lang="en-GB" b="1" dirty="0" smtClean="0"/>
              <a:t>Hazard </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sz="2000" dirty="0" smtClean="0"/>
              <a:t>A </a:t>
            </a:r>
            <a:r>
              <a:rPr lang="en-GB" sz="2000" dirty="0"/>
              <a:t>Hazard is anything with the potential to cause harm: e.g. inclement weather, moving vehicles, alcohol, poor housekeeping, chemicals etc. </a:t>
            </a:r>
          </a:p>
          <a:p>
            <a:r>
              <a:rPr lang="en-GB" sz="2000" dirty="0" smtClean="0"/>
              <a:t> </a:t>
            </a:r>
            <a:r>
              <a:rPr lang="en-GB" sz="2000" b="1" dirty="0"/>
              <a:t>Hazardous Event </a:t>
            </a:r>
          </a:p>
          <a:p>
            <a:r>
              <a:rPr lang="en-GB" sz="2000" dirty="0"/>
              <a:t>A hazardous event is an unplanned or unwanted event: e.g. a fire, slip, trip, fall, damage to equipment, an injury etc. </a:t>
            </a:r>
          </a:p>
          <a:p>
            <a:pPr marL="0" indent="0">
              <a:buNone/>
            </a:pPr>
            <a:r>
              <a:rPr lang="en-GB" dirty="0" smtClean="0"/>
              <a:t> </a:t>
            </a:r>
            <a:endParaRPr lang="en-GB" dirty="0"/>
          </a:p>
        </p:txBody>
      </p:sp>
    </p:spTree>
    <p:extLst>
      <p:ext uri="{BB962C8B-B14F-4D97-AF65-F5344CB8AC3E}">
        <p14:creationId xmlns:p14="http://schemas.microsoft.com/office/powerpoint/2010/main" val="8822093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Controls</a:t>
            </a:r>
            <a:r>
              <a:rPr lang="en-GB" dirty="0"/>
              <a:t> </a:t>
            </a:r>
            <a:br>
              <a:rPr lang="en-GB" dirty="0"/>
            </a:br>
            <a:endParaRPr lang="en-GB" dirty="0"/>
          </a:p>
        </p:txBody>
      </p:sp>
      <p:sp>
        <p:nvSpPr>
          <p:cNvPr id="3" name="Content Placeholder 2"/>
          <p:cNvSpPr>
            <a:spLocks noGrp="1"/>
          </p:cNvSpPr>
          <p:nvPr>
            <p:ph idx="1"/>
          </p:nvPr>
        </p:nvSpPr>
        <p:spPr/>
        <p:txBody>
          <a:bodyPr>
            <a:normAutofit/>
          </a:bodyPr>
          <a:lstStyle/>
          <a:p>
            <a:r>
              <a:rPr lang="en-GB" sz="2000" dirty="0" smtClean="0"/>
              <a:t>A </a:t>
            </a:r>
            <a:r>
              <a:rPr lang="en-GB" sz="2000" dirty="0"/>
              <a:t>control is a measure or action necessary to eliminate or mitigate the risk associated with an activity or part of an </a:t>
            </a:r>
            <a:r>
              <a:rPr lang="en-GB" sz="2000" dirty="0" smtClean="0"/>
              <a:t>activity.</a:t>
            </a:r>
            <a:endParaRPr lang="en-GB" sz="2000" dirty="0"/>
          </a:p>
        </p:txBody>
      </p:sp>
    </p:spTree>
    <p:extLst>
      <p:ext uri="{BB962C8B-B14F-4D97-AF65-F5344CB8AC3E}">
        <p14:creationId xmlns:p14="http://schemas.microsoft.com/office/powerpoint/2010/main" val="37577640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Regulations under HSAWA 1974</a:t>
            </a:r>
            <a:endParaRPr lang="en-GB" dirty="0"/>
          </a:p>
        </p:txBody>
      </p:sp>
      <p:sp>
        <p:nvSpPr>
          <p:cNvPr id="3" name="Content Placeholder 2"/>
          <p:cNvSpPr>
            <a:spLocks noGrp="1"/>
          </p:cNvSpPr>
          <p:nvPr>
            <p:ph idx="1"/>
          </p:nvPr>
        </p:nvSpPr>
        <p:spPr/>
        <p:txBody>
          <a:bodyPr/>
          <a:lstStyle/>
          <a:p>
            <a:r>
              <a:rPr lang="en-GB" sz="2000" dirty="0" smtClean="0"/>
              <a:t>All stem from the HSAWA 1974</a:t>
            </a:r>
          </a:p>
          <a:p>
            <a:r>
              <a:rPr lang="en-GB" sz="2000" dirty="0" smtClean="0"/>
              <a:t>Are law</a:t>
            </a:r>
          </a:p>
          <a:p>
            <a:r>
              <a:rPr lang="en-GB" sz="2000" dirty="0" smtClean="0"/>
              <a:t>Approved by parliament</a:t>
            </a:r>
          </a:p>
          <a:p>
            <a:endParaRPr lang="en-GB" dirty="0"/>
          </a:p>
        </p:txBody>
      </p:sp>
    </p:spTree>
    <p:extLst>
      <p:ext uri="{BB962C8B-B14F-4D97-AF65-F5344CB8AC3E}">
        <p14:creationId xmlns:p14="http://schemas.microsoft.com/office/powerpoint/2010/main" val="29713418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Food Safety Act 1990,</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sz="2000" dirty="0" smtClean="0"/>
              <a:t> </a:t>
            </a:r>
            <a:endParaRPr lang="en-GB" sz="2000" dirty="0"/>
          </a:p>
          <a:p>
            <a:r>
              <a:rPr lang="en-GB" sz="2000" dirty="0"/>
              <a:t>Your main responsibilities under the Act are: </a:t>
            </a:r>
          </a:p>
          <a:p>
            <a:endParaRPr lang="en-GB" sz="2000" dirty="0"/>
          </a:p>
          <a:p>
            <a:r>
              <a:rPr lang="en-GB" sz="2000" dirty="0"/>
              <a:t>to ensure you do not include anything in food, remove anything from food or treat food in any way which means it would be damaging to the health of people eating it; </a:t>
            </a:r>
          </a:p>
          <a:p>
            <a:r>
              <a:rPr lang="en-GB" sz="2000" dirty="0"/>
              <a:t>to ensure that the food you serve or sell is of the nature, substance or quality which consumers would expect; </a:t>
            </a:r>
          </a:p>
          <a:p>
            <a:r>
              <a:rPr lang="en-GB" sz="2000" dirty="0"/>
              <a:t>to ensure that the food is labelled, advertised and presented in a way that is not false or misleading </a:t>
            </a:r>
          </a:p>
          <a:p>
            <a:endParaRPr lang="en-GB" sz="2000" dirty="0" smtClean="0"/>
          </a:p>
        </p:txBody>
      </p:sp>
    </p:spTree>
    <p:extLst>
      <p:ext uri="{BB962C8B-B14F-4D97-AF65-F5344CB8AC3E}">
        <p14:creationId xmlns:p14="http://schemas.microsoft.com/office/powerpoint/2010/main" val="3455009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Regulations</a:t>
            </a:r>
            <a:endParaRPr lang="en-GB" dirty="0"/>
          </a:p>
        </p:txBody>
      </p:sp>
      <p:sp>
        <p:nvSpPr>
          <p:cNvPr id="3" name="Content Placeholder 2"/>
          <p:cNvSpPr>
            <a:spLocks noGrp="1"/>
          </p:cNvSpPr>
          <p:nvPr>
            <p:ph idx="1"/>
          </p:nvPr>
        </p:nvSpPr>
        <p:spPr/>
        <p:txBody>
          <a:bodyPr/>
          <a:lstStyle/>
          <a:p>
            <a:pPr marL="0" indent="0">
              <a:buNone/>
            </a:pPr>
            <a:endParaRPr lang="en-GB" dirty="0"/>
          </a:p>
          <a:p>
            <a:r>
              <a:rPr lang="en-GB" dirty="0" smtClean="0"/>
              <a:t>Reporting </a:t>
            </a:r>
            <a:r>
              <a:rPr lang="en-GB" dirty="0"/>
              <a:t>of Injuries, Diseases and Dangerous Occurrences Regulations 1995, </a:t>
            </a:r>
          </a:p>
          <a:p>
            <a:r>
              <a:rPr lang="en-GB" dirty="0"/>
              <a:t>Manual Handling Operations Regulations 1992,</a:t>
            </a:r>
          </a:p>
          <a:p>
            <a:endParaRPr lang="en-GB" dirty="0"/>
          </a:p>
        </p:txBody>
      </p:sp>
    </p:spTree>
    <p:extLst>
      <p:ext uri="{BB962C8B-B14F-4D97-AF65-F5344CB8AC3E}">
        <p14:creationId xmlns:p14="http://schemas.microsoft.com/office/powerpoint/2010/main" val="42204900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Food Safety (General Food Hygiene) Regulations 1995,  </a:t>
            </a:r>
            <a:br>
              <a:rPr lang="en-GB" dirty="0"/>
            </a:br>
            <a:endParaRPr lang="en-GB" dirty="0"/>
          </a:p>
        </p:txBody>
      </p:sp>
      <p:sp>
        <p:nvSpPr>
          <p:cNvPr id="3" name="Content Placeholder 2"/>
          <p:cNvSpPr>
            <a:spLocks noGrp="1"/>
          </p:cNvSpPr>
          <p:nvPr>
            <p:ph idx="1"/>
          </p:nvPr>
        </p:nvSpPr>
        <p:spPr/>
        <p:txBody>
          <a:bodyPr/>
          <a:lstStyle/>
          <a:p>
            <a:r>
              <a:rPr lang="en-GB" dirty="0"/>
              <a:t>As the proprietor of a food business, you must: </a:t>
            </a:r>
          </a:p>
          <a:p>
            <a:r>
              <a:rPr lang="en-GB" dirty="0"/>
              <a:t>make sure food is supplied or sold in a hygienic way; </a:t>
            </a:r>
          </a:p>
          <a:p>
            <a:r>
              <a:rPr lang="en-GB" dirty="0"/>
              <a:t>identify food safety hazards; </a:t>
            </a:r>
          </a:p>
          <a:p>
            <a:r>
              <a:rPr lang="en-GB" dirty="0"/>
              <a:t>know which steps in your activities are critical for food safety; </a:t>
            </a:r>
          </a:p>
          <a:p>
            <a:r>
              <a:rPr lang="en-GB" dirty="0"/>
              <a:t>ensure safety controls are in place, maintained and reviewed.</a:t>
            </a:r>
          </a:p>
          <a:p>
            <a:endParaRPr lang="en-GB" dirty="0"/>
          </a:p>
        </p:txBody>
      </p:sp>
    </p:spTree>
    <p:extLst>
      <p:ext uri="{BB962C8B-B14F-4D97-AF65-F5344CB8AC3E}">
        <p14:creationId xmlns:p14="http://schemas.microsoft.com/office/powerpoint/2010/main" val="16330176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Management of Health and Safety at Work Regulations 1999</a:t>
            </a:r>
            <a:endParaRPr lang="en-GB" dirty="0"/>
          </a:p>
        </p:txBody>
      </p:sp>
      <p:sp>
        <p:nvSpPr>
          <p:cNvPr id="3" name="Content Placeholder 2"/>
          <p:cNvSpPr>
            <a:spLocks noGrp="1"/>
          </p:cNvSpPr>
          <p:nvPr>
            <p:ph idx="1"/>
          </p:nvPr>
        </p:nvSpPr>
        <p:spPr/>
        <p:txBody>
          <a:bodyPr>
            <a:normAutofit/>
          </a:bodyPr>
          <a:lstStyle/>
          <a:p>
            <a:r>
              <a:rPr lang="en-GB" sz="2000" dirty="0"/>
              <a:t>The Management of Health and Safety at Work Regulations 1999 (Management Regulations) require all employers and self-employed people to assess the risks to workers and others who may be affected by their </a:t>
            </a:r>
            <a:r>
              <a:rPr lang="en-GB" sz="2000" dirty="0" smtClean="0"/>
              <a:t>work.</a:t>
            </a:r>
            <a:r>
              <a:rPr lang="en-GB" sz="2000" dirty="0"/>
              <a:t> G</a:t>
            </a:r>
            <a:r>
              <a:rPr lang="en-GB" sz="2000" dirty="0" smtClean="0"/>
              <a:t>enerally they make </a:t>
            </a:r>
            <a:r>
              <a:rPr lang="en-GB" sz="2000" dirty="0"/>
              <a:t>more explicit what employers are required to do to manage health and safety under the Health and Safety at </a:t>
            </a:r>
            <a:r>
              <a:rPr lang="en-GB" sz="2000" dirty="0" smtClean="0"/>
              <a:t>Work Act 1974.</a:t>
            </a:r>
          </a:p>
          <a:p>
            <a:r>
              <a:rPr lang="en-GB" sz="2000" dirty="0" smtClean="0"/>
              <a:t> The </a:t>
            </a:r>
            <a:r>
              <a:rPr lang="en-GB" sz="2000" dirty="0"/>
              <a:t>main requirement on employers is to carry out a </a:t>
            </a:r>
            <a:r>
              <a:rPr lang="en-GB" sz="2000" i="1" dirty="0"/>
              <a:t>risk assessment. </a:t>
            </a:r>
            <a:r>
              <a:rPr lang="en-GB" sz="2000" dirty="0"/>
              <a:t>Employers with five or more employees need to record the significant findings of the risk assessment. </a:t>
            </a:r>
          </a:p>
        </p:txBody>
      </p:sp>
    </p:spTree>
    <p:extLst>
      <p:ext uri="{BB962C8B-B14F-4D97-AF65-F5344CB8AC3E}">
        <p14:creationId xmlns:p14="http://schemas.microsoft.com/office/powerpoint/2010/main" val="302328132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Management of Health and Safety Regulations 1999, </a:t>
            </a:r>
            <a:br>
              <a:rPr lang="en-GB" b="1" dirty="0"/>
            </a:br>
            <a:endParaRPr lang="en-GB" dirty="0"/>
          </a:p>
        </p:txBody>
      </p:sp>
      <p:sp>
        <p:nvSpPr>
          <p:cNvPr id="3" name="Content Placeholder 2"/>
          <p:cNvSpPr>
            <a:spLocks noGrp="1"/>
          </p:cNvSpPr>
          <p:nvPr>
            <p:ph idx="1"/>
          </p:nvPr>
        </p:nvSpPr>
        <p:spPr/>
        <p:txBody>
          <a:bodyPr/>
          <a:lstStyle/>
          <a:p>
            <a:r>
              <a:rPr lang="en-GB" dirty="0"/>
              <a:t>The Regulations were introduced to reinforce the </a:t>
            </a:r>
            <a:r>
              <a:rPr lang="en-GB" dirty="0" smtClean="0">
                <a:solidFill>
                  <a:schemeClr val="tx1"/>
                </a:solidFill>
              </a:rPr>
              <a:t>Health and safety at Work Act 1974. </a:t>
            </a:r>
            <a:r>
              <a:rPr lang="en-GB" dirty="0"/>
              <a:t>The MHSWR places duties on employers and employees including those who are clients, designers, principal contractors or other contractors.</a:t>
            </a:r>
          </a:p>
          <a:p>
            <a:r>
              <a:rPr lang="en-GB" dirty="0"/>
              <a:t>Many of the duties overlap with those of CDM but where they go beyond CDM </a:t>
            </a:r>
            <a:r>
              <a:rPr lang="en-GB" dirty="0" smtClean="0"/>
              <a:t>They </a:t>
            </a:r>
            <a:r>
              <a:rPr lang="en-GB" dirty="0"/>
              <a:t>require the employer to:</a:t>
            </a:r>
          </a:p>
          <a:p>
            <a:r>
              <a:rPr lang="en-GB" dirty="0"/>
              <a:t>Undertake an assessment of the risks to health and safety of their employees and others who may be affected by their work activity. Employers with 5 or more employees should record the significant findings of this risk assessment.</a:t>
            </a:r>
            <a:br>
              <a:rPr lang="en-GB" dirty="0"/>
            </a:br>
            <a:r>
              <a:rPr lang="en-GB" dirty="0"/>
              <a:t> </a:t>
            </a:r>
          </a:p>
        </p:txBody>
      </p:sp>
    </p:spTree>
    <p:extLst>
      <p:ext uri="{BB962C8B-B14F-4D97-AF65-F5344CB8AC3E}">
        <p14:creationId xmlns:p14="http://schemas.microsoft.com/office/powerpoint/2010/main" val="218103385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Health and Safety (First Aid) Regulations 1981</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sz="2000" dirty="0" smtClean="0"/>
              <a:t>Under </a:t>
            </a:r>
            <a:r>
              <a:rPr lang="en-GB" sz="2000" dirty="0"/>
              <a:t>the Health and Safety (First Aid) Regulations 1981, employers are responsible for ensuring that first-aid facilities, equipment and personnel are provided for their employees if they are injured or become ill at work. In order to decide on the level of first-aid provision necessary, an employer should make an assessment of the first-aid needs appropriate to the circumstances of the workplace. </a:t>
            </a:r>
            <a:r>
              <a:rPr lang="en-GB" sz="2000" dirty="0" smtClean="0"/>
              <a:t>Further </a:t>
            </a:r>
            <a:r>
              <a:rPr lang="en-GB" sz="2000" dirty="0"/>
              <a:t>guidance on Health and Safety (First Aid) Regulations is contained in HSE’s publication </a:t>
            </a:r>
            <a:r>
              <a:rPr lang="en-GB" sz="2000" i="1" dirty="0"/>
              <a:t>First aid at work. The Health and Safety (First-Aid) Regulations 1981. Approved Code of Practice and </a:t>
            </a:r>
            <a:r>
              <a:rPr lang="en-GB" sz="2000" i="1" dirty="0" smtClean="0"/>
              <a:t>guidance </a:t>
            </a:r>
            <a:endParaRPr lang="en-GB" sz="2000" dirty="0"/>
          </a:p>
        </p:txBody>
      </p:sp>
    </p:spTree>
    <p:extLst>
      <p:ext uri="{BB962C8B-B14F-4D97-AF65-F5344CB8AC3E}">
        <p14:creationId xmlns:p14="http://schemas.microsoft.com/office/powerpoint/2010/main" val="13404016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Health and Safety (First Aid) Regulations 1981, </a:t>
            </a:r>
            <a:br>
              <a:rPr lang="en-GB" b="1" dirty="0"/>
            </a:br>
            <a:endParaRPr lang="en-GB" dirty="0"/>
          </a:p>
        </p:txBody>
      </p:sp>
      <p:sp>
        <p:nvSpPr>
          <p:cNvPr id="3" name="Content Placeholder 2"/>
          <p:cNvSpPr>
            <a:spLocks noGrp="1"/>
          </p:cNvSpPr>
          <p:nvPr>
            <p:ph idx="1"/>
          </p:nvPr>
        </p:nvSpPr>
        <p:spPr/>
        <p:txBody>
          <a:bodyPr/>
          <a:lstStyle/>
          <a:p>
            <a:r>
              <a:rPr lang="en-GB" dirty="0" smtClean="0"/>
              <a:t>The </a:t>
            </a:r>
            <a:r>
              <a:rPr lang="en-GB" dirty="0"/>
              <a:t>Health &amp; Safety Law stipulates that an employer has a responsibility to ensure that first aid provision in the workplace is sufficient according to their risk assessment carried out.</a:t>
            </a:r>
          </a:p>
          <a:p>
            <a:r>
              <a:rPr lang="en-GB" dirty="0"/>
              <a:t> </a:t>
            </a:r>
            <a:r>
              <a:rPr lang="en-GB" b="1" dirty="0"/>
              <a:t>This includes:</a:t>
            </a:r>
            <a:endParaRPr lang="en-GB" dirty="0"/>
          </a:p>
          <a:p>
            <a:r>
              <a:rPr lang="en-GB" dirty="0"/>
              <a:t>Completing a First Aid Risk Assessment to decide on where and how many First Aiders are needed.</a:t>
            </a:r>
          </a:p>
          <a:p>
            <a:r>
              <a:rPr lang="en-GB" dirty="0"/>
              <a:t>Employers provide the training and refreshers training for those First Aiders.</a:t>
            </a:r>
          </a:p>
          <a:p>
            <a:r>
              <a:rPr lang="en-GB" dirty="0"/>
              <a:t>Employers provide sufficient first aid kits and equipment</a:t>
            </a:r>
          </a:p>
          <a:p>
            <a:endParaRPr lang="en-GB" dirty="0"/>
          </a:p>
        </p:txBody>
      </p:sp>
    </p:spTree>
    <p:extLst>
      <p:ext uri="{BB962C8B-B14F-4D97-AF65-F5344CB8AC3E}">
        <p14:creationId xmlns:p14="http://schemas.microsoft.com/office/powerpoint/2010/main" val="18970503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First aider</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000" dirty="0" smtClean="0"/>
              <a:t>A </a:t>
            </a:r>
            <a:r>
              <a:rPr lang="en-GB" sz="2000" dirty="0"/>
              <a:t>‘first aider’ is a person who holds a current certificate of first-aid competency issued by any of the three voluntary aid societies (or certain other bodies or organisations): St John’s Ambulance, British Red Cross Society or St Andrew’s Ambulance Association. The first aider should have prior training or experience in providing first aid at </a:t>
            </a:r>
            <a:r>
              <a:rPr lang="en-GB" sz="2000" dirty="0" smtClean="0"/>
              <a:t>events.</a:t>
            </a:r>
            <a:endParaRPr lang="en-GB" sz="2000" dirty="0"/>
          </a:p>
        </p:txBody>
      </p:sp>
    </p:spTree>
    <p:extLst>
      <p:ext uri="{BB962C8B-B14F-4D97-AF65-F5344CB8AC3E}">
        <p14:creationId xmlns:p14="http://schemas.microsoft.com/office/powerpoint/2010/main" val="9517618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000" dirty="0"/>
              <a:t>A ‘qualified nurse’ is a nurse whose name is entered in the relevant part of the professional register maintained by the UK Central Council for Nursing, Midwifery </a:t>
            </a:r>
            <a:r>
              <a:rPr lang="en-GB" sz="2000" dirty="0" smtClean="0"/>
              <a:t>and </a:t>
            </a:r>
            <a:r>
              <a:rPr lang="en-GB" sz="2000" dirty="0"/>
              <a:t>Health Visiting. The qualified nurse should have post-registration knowledge and recent experience in dealing with emergencies in the pre-hospital or accident and emergency environment (within two </a:t>
            </a:r>
            <a:r>
              <a:rPr lang="en-GB" sz="2000" dirty="0" smtClean="0"/>
              <a:t>years)</a:t>
            </a:r>
            <a:endParaRPr lang="en-GB" sz="2000" dirty="0"/>
          </a:p>
        </p:txBody>
      </p:sp>
    </p:spTree>
    <p:extLst>
      <p:ext uri="{BB962C8B-B14F-4D97-AF65-F5344CB8AC3E}">
        <p14:creationId xmlns:p14="http://schemas.microsoft.com/office/powerpoint/2010/main" val="21188723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Reporting Injuries Diseases and dangerous Occurrences Regulation RIDDOR</a:t>
            </a:r>
            <a:endParaRPr lang="en-GB" dirty="0"/>
          </a:p>
        </p:txBody>
      </p:sp>
      <p:sp>
        <p:nvSpPr>
          <p:cNvPr id="3" name="Content Placeholder 2"/>
          <p:cNvSpPr>
            <a:spLocks noGrp="1"/>
          </p:cNvSpPr>
          <p:nvPr>
            <p:ph idx="1"/>
          </p:nvPr>
        </p:nvSpPr>
        <p:spPr/>
        <p:txBody>
          <a:bodyPr/>
          <a:lstStyle/>
          <a:p>
            <a:endParaRPr lang="en-GB" dirty="0" smtClean="0"/>
          </a:p>
          <a:p>
            <a:r>
              <a:rPr lang="en-GB" dirty="0" smtClean="0"/>
              <a:t>Reporting has to take place if the accident is:</a:t>
            </a:r>
          </a:p>
          <a:p>
            <a:r>
              <a:rPr lang="en-GB" dirty="0" smtClean="0"/>
              <a:t>Fatal</a:t>
            </a:r>
          </a:p>
          <a:p>
            <a:r>
              <a:rPr lang="en-GB" dirty="0" smtClean="0"/>
              <a:t>Fractures</a:t>
            </a:r>
          </a:p>
          <a:p>
            <a:r>
              <a:rPr lang="en-GB" dirty="0" smtClean="0"/>
              <a:t>Amputations</a:t>
            </a:r>
          </a:p>
          <a:p>
            <a:r>
              <a:rPr lang="en-GB" dirty="0" smtClean="0"/>
              <a:t>Crush injuries</a:t>
            </a:r>
          </a:p>
          <a:p>
            <a:r>
              <a:rPr lang="en-GB" dirty="0" smtClean="0"/>
              <a:t>Serious burns (this list is not exhaustive)</a:t>
            </a:r>
          </a:p>
          <a:p>
            <a:r>
              <a:rPr lang="en-GB" dirty="0" smtClean="0"/>
              <a:t>Over 7 day incapacitation worker</a:t>
            </a:r>
          </a:p>
          <a:p>
            <a:r>
              <a:rPr lang="en-GB" dirty="0" smtClean="0"/>
              <a:t>Accidents members public who are not at work but result in being taken to hospital for treatment injury.</a:t>
            </a:r>
            <a:endParaRPr lang="en-GB" dirty="0"/>
          </a:p>
        </p:txBody>
      </p:sp>
    </p:spTree>
    <p:extLst>
      <p:ext uri="{BB962C8B-B14F-4D97-AF65-F5344CB8AC3E}">
        <p14:creationId xmlns:p14="http://schemas.microsoft.com/office/powerpoint/2010/main" val="2293821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Control of Substances </a:t>
            </a:r>
            <a:r>
              <a:rPr lang="en-GB" dirty="0"/>
              <a:t>Hazardous to </a:t>
            </a:r>
            <a:r>
              <a:rPr lang="en-GB" dirty="0" smtClean="0"/>
              <a:t>Health</a:t>
            </a:r>
            <a:br>
              <a:rPr lang="en-GB" dirty="0" smtClean="0"/>
            </a:br>
            <a:r>
              <a:rPr lang="en-GB" dirty="0" smtClean="0"/>
              <a:t>COSHH</a:t>
            </a:r>
            <a:endParaRPr lang="en-GB" dirty="0"/>
          </a:p>
        </p:txBody>
      </p:sp>
      <p:sp>
        <p:nvSpPr>
          <p:cNvPr id="3" name="Content Placeholder 2"/>
          <p:cNvSpPr>
            <a:spLocks noGrp="1"/>
          </p:cNvSpPr>
          <p:nvPr>
            <p:ph idx="1"/>
          </p:nvPr>
        </p:nvSpPr>
        <p:spPr/>
        <p:txBody>
          <a:bodyPr>
            <a:normAutofit lnSpcReduction="10000"/>
          </a:bodyPr>
          <a:lstStyle/>
          <a:p>
            <a:r>
              <a:rPr lang="en-GB" dirty="0"/>
              <a:t>COSHH is the law that requires employers to control substances that are hazardous to health. You can prevent or reduce workers exposure to hazardous substances by:</a:t>
            </a:r>
          </a:p>
          <a:p>
            <a:r>
              <a:rPr lang="en-GB" dirty="0"/>
              <a:t>finding out what the health hazards are;</a:t>
            </a:r>
          </a:p>
          <a:p>
            <a:r>
              <a:rPr lang="en-GB" dirty="0"/>
              <a:t>deciding how to prevent harm to health (</a:t>
            </a:r>
            <a:r>
              <a:rPr lang="en-GB" dirty="0">
                <a:hlinkClick r:id="rId2"/>
              </a:rPr>
              <a:t>risk </a:t>
            </a:r>
            <a:r>
              <a:rPr lang="en-GB" dirty="0" smtClean="0">
                <a:hlinkClick r:id="rId2"/>
              </a:rPr>
              <a:t>assessment</a:t>
            </a:r>
            <a:r>
              <a:rPr lang="en-GB" dirty="0" smtClean="0"/>
              <a:t>);</a:t>
            </a:r>
            <a:endParaRPr lang="en-GB" dirty="0"/>
          </a:p>
          <a:p>
            <a:r>
              <a:rPr lang="en-GB" dirty="0"/>
              <a:t>providing control measures to reduce harm to health;</a:t>
            </a:r>
          </a:p>
          <a:p>
            <a:r>
              <a:rPr lang="en-GB" dirty="0"/>
              <a:t>making sure they are used ; </a:t>
            </a:r>
          </a:p>
          <a:p>
            <a:r>
              <a:rPr lang="en-GB" dirty="0"/>
              <a:t>keeping all control measures in good working order; </a:t>
            </a:r>
          </a:p>
          <a:p>
            <a:r>
              <a:rPr lang="en-GB" dirty="0"/>
              <a:t>providing information, instruction and training for employees and others; </a:t>
            </a:r>
          </a:p>
          <a:p>
            <a:r>
              <a:rPr lang="en-GB" dirty="0"/>
              <a:t>providing monitoring and health surveillance in appropriate cases; </a:t>
            </a:r>
          </a:p>
          <a:p>
            <a:r>
              <a:rPr lang="en-GB" dirty="0"/>
              <a:t>planning for emergencies. </a:t>
            </a:r>
          </a:p>
        </p:txBody>
      </p:sp>
    </p:spTree>
    <p:extLst>
      <p:ext uri="{BB962C8B-B14F-4D97-AF65-F5344CB8AC3E}">
        <p14:creationId xmlns:p14="http://schemas.microsoft.com/office/powerpoint/2010/main" val="3236434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Substances Hazardous to Health</a:t>
            </a:r>
            <a:endParaRPr lang="en-GB" dirty="0"/>
          </a:p>
        </p:txBody>
      </p:sp>
      <p:sp>
        <p:nvSpPr>
          <p:cNvPr id="3" name="Content Placeholder 2"/>
          <p:cNvSpPr>
            <a:spLocks noGrp="1"/>
          </p:cNvSpPr>
          <p:nvPr>
            <p:ph idx="1"/>
          </p:nvPr>
        </p:nvSpPr>
        <p:spPr/>
        <p:txBody>
          <a:bodyPr>
            <a:normAutofit/>
          </a:bodyPr>
          <a:lstStyle/>
          <a:p>
            <a:r>
              <a:rPr lang="en-GB" b="1" dirty="0" err="1" smtClean="0"/>
              <a:t>Hazadous</a:t>
            </a:r>
            <a:r>
              <a:rPr lang="en-GB" b="1" dirty="0" smtClean="0"/>
              <a:t> substances are:</a:t>
            </a:r>
          </a:p>
          <a:p>
            <a:r>
              <a:rPr lang="en-GB" b="1" dirty="0" smtClean="0"/>
              <a:t>chemicals</a:t>
            </a:r>
            <a:endParaRPr lang="en-GB" dirty="0"/>
          </a:p>
          <a:p>
            <a:r>
              <a:rPr lang="en-GB" b="1" dirty="0"/>
              <a:t>products containing chemicals</a:t>
            </a:r>
            <a:endParaRPr lang="en-GB" dirty="0"/>
          </a:p>
          <a:p>
            <a:r>
              <a:rPr lang="en-GB" b="1" dirty="0"/>
              <a:t>fumes</a:t>
            </a:r>
            <a:endParaRPr lang="en-GB" dirty="0"/>
          </a:p>
          <a:p>
            <a:r>
              <a:rPr lang="en-GB" b="1" dirty="0"/>
              <a:t>dusts</a:t>
            </a:r>
            <a:endParaRPr lang="en-GB" dirty="0"/>
          </a:p>
          <a:p>
            <a:r>
              <a:rPr lang="en-GB" b="1" dirty="0"/>
              <a:t>vapours</a:t>
            </a:r>
            <a:endParaRPr lang="en-GB" dirty="0"/>
          </a:p>
          <a:p>
            <a:r>
              <a:rPr lang="en-GB" b="1" dirty="0"/>
              <a:t>mists</a:t>
            </a:r>
            <a:endParaRPr lang="en-GB" dirty="0"/>
          </a:p>
          <a:p>
            <a:r>
              <a:rPr lang="en-GB" b="1" dirty="0" smtClean="0"/>
              <a:t>gases</a:t>
            </a:r>
            <a:r>
              <a:rPr lang="en-GB" dirty="0" smtClean="0"/>
              <a:t> </a:t>
            </a:r>
            <a:r>
              <a:rPr lang="en-GB" dirty="0"/>
              <a:t>and </a:t>
            </a:r>
            <a:r>
              <a:rPr lang="en-GB" b="1" dirty="0"/>
              <a:t>asphyxiating gases</a:t>
            </a:r>
            <a:r>
              <a:rPr lang="en-GB" dirty="0"/>
              <a:t> and</a:t>
            </a:r>
          </a:p>
          <a:p>
            <a:r>
              <a:rPr lang="en-GB" dirty="0" smtClean="0">
                <a:hlinkClick r:id="rId2"/>
              </a:rPr>
              <a:t>germs </a:t>
            </a:r>
            <a:r>
              <a:rPr lang="en-GB" dirty="0">
                <a:hlinkClick r:id="rId2"/>
              </a:rPr>
              <a:t>that cause </a:t>
            </a:r>
            <a:r>
              <a:rPr lang="en-GB" dirty="0" smtClean="0">
                <a:hlinkClick r:id="rId2"/>
              </a:rPr>
              <a:t>diseases</a:t>
            </a:r>
            <a:r>
              <a:rPr lang="en-GB" dirty="0" smtClean="0"/>
              <a:t> </a:t>
            </a:r>
            <a:r>
              <a:rPr lang="en-GB" dirty="0"/>
              <a:t>such as leptospirosis or legionnaires disease </a:t>
            </a:r>
            <a:r>
              <a:rPr lang="en-GB" b="1" dirty="0"/>
              <a:t>and</a:t>
            </a:r>
            <a:r>
              <a:rPr lang="en-GB" dirty="0"/>
              <a:t> germs used in laboratories.</a:t>
            </a:r>
          </a:p>
          <a:p>
            <a:endParaRPr lang="en-GB" dirty="0"/>
          </a:p>
        </p:txBody>
      </p:sp>
    </p:spTree>
    <p:extLst>
      <p:ext uri="{BB962C8B-B14F-4D97-AF65-F5344CB8AC3E}">
        <p14:creationId xmlns:p14="http://schemas.microsoft.com/office/powerpoint/2010/main" val="41137963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Regulation </a:t>
            </a:r>
            <a:r>
              <a:rPr lang="en-GB" b="1" dirty="0" smtClean="0"/>
              <a:t>9 HSWA 1974</a:t>
            </a:r>
            <a:r>
              <a:rPr lang="en-GB" dirty="0" smtClean="0"/>
              <a:t> </a:t>
            </a:r>
            <a:endParaRPr lang="en-GB" dirty="0"/>
          </a:p>
        </p:txBody>
      </p:sp>
      <p:sp>
        <p:nvSpPr>
          <p:cNvPr id="3" name="Content Placeholder 2"/>
          <p:cNvSpPr>
            <a:spLocks noGrp="1"/>
          </p:cNvSpPr>
          <p:nvPr>
            <p:ph idx="1"/>
          </p:nvPr>
        </p:nvSpPr>
        <p:spPr/>
        <p:txBody>
          <a:bodyPr>
            <a:normAutofit/>
          </a:bodyPr>
          <a:lstStyle/>
          <a:p>
            <a:r>
              <a:rPr lang="en-GB" sz="2000" dirty="0"/>
              <a:t>R</a:t>
            </a:r>
            <a:r>
              <a:rPr lang="en-GB" sz="2000" dirty="0" smtClean="0"/>
              <a:t>equires </a:t>
            </a:r>
            <a:r>
              <a:rPr lang="en-GB" sz="2000" dirty="0"/>
              <a:t>employers to make any necessary contacts with external services, including procedures for employees to follow in securing assistance from police, fire and other emergency services</a:t>
            </a:r>
          </a:p>
        </p:txBody>
      </p:sp>
    </p:spTree>
    <p:extLst>
      <p:ext uri="{BB962C8B-B14F-4D97-AF65-F5344CB8AC3E}">
        <p14:creationId xmlns:p14="http://schemas.microsoft.com/office/powerpoint/2010/main" val="35282067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Meeting point and personal messages</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000" dirty="0" smtClean="0"/>
              <a:t>One </a:t>
            </a:r>
            <a:r>
              <a:rPr lang="en-GB" sz="2000" dirty="0"/>
              <a:t>of the most common problems at events is that people become separated from the group with whom they have travelled. When planning your venue or site design consider a place for people to leave messages for each other and a clearly marked meeting place for people to meet up. </a:t>
            </a:r>
          </a:p>
        </p:txBody>
      </p:sp>
    </p:spTree>
    <p:extLst>
      <p:ext uri="{BB962C8B-B14F-4D97-AF65-F5344CB8AC3E}">
        <p14:creationId xmlns:p14="http://schemas.microsoft.com/office/powerpoint/2010/main" val="2512340550"/>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643</TotalTime>
  <Words>2322</Words>
  <Application>Microsoft Office PowerPoint</Application>
  <PresentationFormat>Widescreen</PresentationFormat>
  <Paragraphs>193</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Trebuchet MS</vt:lpstr>
      <vt:lpstr>Wingdings 3</vt:lpstr>
      <vt:lpstr>Facet</vt:lpstr>
      <vt:lpstr>Health and Safety</vt:lpstr>
      <vt:lpstr>PowerPoint Presentation</vt:lpstr>
      <vt:lpstr>HSAWA 1974</vt:lpstr>
      <vt:lpstr>PowerPoint Presentation</vt:lpstr>
      <vt:lpstr>What employers must do for you </vt:lpstr>
      <vt:lpstr>PowerPoint Presentation</vt:lpstr>
      <vt:lpstr>What you must do  </vt:lpstr>
      <vt:lpstr>Hazards</vt:lpstr>
      <vt:lpstr>Safety Hazards: </vt:lpstr>
      <vt:lpstr>Biological Hazards: </vt:lpstr>
      <vt:lpstr>Physical Hazards: </vt:lpstr>
      <vt:lpstr>Ergonomic Hazards: </vt:lpstr>
      <vt:lpstr>Chemical Hazards: </vt:lpstr>
      <vt:lpstr>Work Organization Hazards: </vt:lpstr>
      <vt:lpstr>There are five steps which need to be taken to assess the risk associated with staging an event. </vt:lpstr>
      <vt:lpstr>Risk assessment</vt:lpstr>
      <vt:lpstr>Important points to remember: </vt:lpstr>
      <vt:lpstr>PowerPoint Presentation</vt:lpstr>
      <vt:lpstr>The most likely risks you will encounter are from: </vt:lpstr>
      <vt:lpstr>Definitions: Hazard  </vt:lpstr>
      <vt:lpstr>Controls  </vt:lpstr>
      <vt:lpstr>Regulations under HSAWA 1974</vt:lpstr>
      <vt:lpstr>Food Safety Act 1990, </vt:lpstr>
      <vt:lpstr>Regulations</vt:lpstr>
      <vt:lpstr>Food Safety (General Food Hygiene) Regulations 1995,   </vt:lpstr>
      <vt:lpstr>The Management of Health and Safety at Work Regulations 1999</vt:lpstr>
      <vt:lpstr>Management of Health and Safety Regulations 1999,  </vt:lpstr>
      <vt:lpstr>Health and Safety (First Aid) Regulations 1981 </vt:lpstr>
      <vt:lpstr>Health and Safety (First Aid) Regulations 1981,  </vt:lpstr>
      <vt:lpstr>First aider </vt:lpstr>
      <vt:lpstr>PowerPoint Presentation</vt:lpstr>
      <vt:lpstr>Reporting Injuries Diseases and dangerous Occurrences Regulation RIDDOR</vt:lpstr>
      <vt:lpstr>Control of Substances Hazardous to Health COSHH</vt:lpstr>
      <vt:lpstr>Control Substances Hazardous to Health</vt:lpstr>
      <vt:lpstr>Regulation 9 HSWA 1974 </vt:lpstr>
      <vt:lpstr>Meeting point and personal messages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dc:title>
  <dc:creator>Karen Burton</dc:creator>
  <cp:lastModifiedBy>Karen Burton</cp:lastModifiedBy>
  <cp:revision>9</cp:revision>
  <cp:lastPrinted>2017-03-09T09:09:01Z</cp:lastPrinted>
  <dcterms:created xsi:type="dcterms:W3CDTF">2016-04-13T10:45:37Z</dcterms:created>
  <dcterms:modified xsi:type="dcterms:W3CDTF">2017-03-16T12:23:18Z</dcterms:modified>
</cp:coreProperties>
</file>