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4"/>
  </p:sldMasterIdLst>
  <p:sldIdLst>
    <p:sldId id="264" r:id="rId5"/>
    <p:sldId id="266" r:id="rId6"/>
    <p:sldId id="265" r:id="rId7"/>
    <p:sldId id="267"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3535"/>
    <a:srgbClr val="F00707"/>
    <a:srgbClr val="F58905"/>
    <a:srgbClr val="FF7300"/>
    <a:srgbClr val="FF8F0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5C7F93-E8A7-4A75-A4A1-CD8822DD2288}" v="85" dt="2021-03-06T13:25:31.486"/>
    <p1510:client id="{0BE1A80B-83E3-413A-B655-5AAAE81AC68A}" v="54" dt="2021-03-14T06:48:00.344"/>
    <p1510:client id="{19EE8B9D-1CC4-4F3F-A802-8D4F98125368}" v="44" dt="2021-03-02T18:56:01.721"/>
    <p1510:client id="{22583374-D160-4D04-96B6-7F3CE2B4AE5E}" v="787" dt="2021-03-06T10:09:23.913"/>
    <p1510:client id="{2526BDD8-1BA6-4D25-A31F-A17CCD3A23C0}" v="1255" dt="2021-02-21T17:17:36.069"/>
    <p1510:client id="{2F528C87-04B2-4093-B125-9F86C2ABF1CD}" v="3" dt="2021-02-19T13:25:42.708"/>
    <p1510:client id="{2FC1978E-D246-41A4-8366-CBBDB2B2C5B4}" v="435" dt="2021-03-01T20:01:10.143"/>
    <p1510:client id="{3103C2F6-9C8A-4D05-8B36-565D9B129ECF}" v="1680" dt="2021-03-08T16:22:57.019"/>
    <p1510:client id="{3707229A-0F5B-4E3E-8C7C-A7341CBC9203}" v="28" dt="2021-02-19T13:02:19.064"/>
    <p1510:client id="{38527045-0995-4138-9A31-70429CAFE8FF}" v="46" dt="2021-02-23T17:06:43.453"/>
    <p1510:client id="{3B1FF606-AA0E-4ED7-A027-69A081ACBBB1}" v="161" dt="2021-03-06T13:40:24.153"/>
    <p1510:client id="{3F3FBE2A-6359-4E3D-BC26-425B570EA8B3}" v="743" dt="2021-03-06T13:11:28.591"/>
    <p1510:client id="{3F769158-A3AF-4597-AD8E-95CC0672AE16}" v="67" dt="2021-02-19T13:25:19.705"/>
    <p1510:client id="{414A75C4-1879-4524-80FF-5CFA668C04DE}" v="507" dt="2021-02-19T19:52:08.600"/>
    <p1510:client id="{4429C7E8-16D5-4B26-878C-4CABFE36A65B}" v="16" dt="2021-02-24T21:25:20.043"/>
    <p1510:client id="{446B9D30-BFD2-4D2B-B861-736757DD7DB8}" v="342" dt="2021-03-14T12:33:33.202"/>
    <p1510:client id="{54E9C6F8-8B69-4BDA-8EF9-9357FADCE808}" v="2" dt="2021-02-02T17:39:45.761"/>
    <p1510:client id="{59077DA1-D8B2-4CF0-850E-A21A04EA665D}" v="70" dt="2021-02-02T17:36:12.459"/>
    <p1510:client id="{5ED63D8A-0C1A-4AB1-B8FC-2DAA701C276C}" v="1" dt="2021-02-02T17:37:33.908"/>
    <p1510:client id="{604809F2-ED08-4D05-8CFA-FA327F421B59}" v="36" dt="2021-03-09T18:42:40.395"/>
    <p1510:client id="{62AD6C85-B9EF-44C4-9A20-514678E0A098}" v="566" dt="2021-03-05T00:00:58.882"/>
    <p1510:client id="{6CEF5B5B-93C4-4BEC-97AA-722BF6574B64}" v="103" dt="2021-03-09T17:59:02.569"/>
    <p1510:client id="{71CFD6F2-2F57-444A-80BF-D8BB53DE5DD8}" v="1073" dt="2021-03-08T00:40:35.386"/>
    <p1510:client id="{72A4009B-1982-4507-B222-59F84FD29EF0}" v="1224" dt="2021-03-09T17:52:38.923"/>
    <p1510:client id="{72DF66A2-8455-42BB-94CB-B3046B590DE0}" v="1" dt="2021-02-19T14:36:42.519"/>
    <p1510:client id="{7681AB0F-697A-4C8D-91C3-1AD6E4C37077}" v="18" dt="2021-03-13T23:57:23.292"/>
    <p1510:client id="{77FB05DF-3A68-4BEC-8A57-680E5D00FE1A}" v="38" dt="2021-03-09T18:05:43.983"/>
    <p1510:client id="{78041351-7393-4594-AC29-0554D42793C3}" v="673" dt="2021-03-06T12:29:32.387"/>
    <p1510:client id="{82023724-8FAB-4C27-B613-B25C9D730032}" v="764" dt="2021-02-28T22:37:24.446"/>
    <p1510:client id="{88E4B08E-B9A4-451B-94DF-002B4EBCF9E3}" v="222" dt="2021-02-19T12:18:49.602"/>
    <p1510:client id="{9139AEF6-6D56-425D-A4E0-B50614DBDB91}" v="231" dt="2021-03-04T00:17:56.039"/>
    <p1510:client id="{9BD8C13C-00B7-4932-BF8E-911B20D93747}" v="63" dt="2021-03-07T18:10:30.490"/>
    <p1510:client id="{9C79EDD0-54A5-44AC-AB63-4F11CC461AC0}" v="120" dt="2021-03-09T17:31:59.959"/>
    <p1510:client id="{9DE2B2FB-CC4F-4E32-833F-475F95BF9DE6}" v="1784" dt="2021-02-21T14:39:53.600"/>
    <p1510:client id="{AEF317C6-A458-4A56-BA6F-909BAB88AD3B}" v="28" dt="2021-02-19T13:08:42.262"/>
    <p1510:client id="{B0335B96-9384-4CAE-8F3F-232E94C142D9}" v="1018" dt="2021-02-23T16:19:30.567"/>
    <p1510:client id="{B2E30444-96A7-4533-8222-CC05A9227709}" v="226" dt="2021-03-07T16:14:31.750"/>
    <p1510:client id="{BFF62EF7-D0EA-4034-A989-0B8E557D6A4D}" v="1" dt="2021-02-19T13:47:39.352"/>
    <p1510:client id="{C0196A24-F97D-4E36-BF57-756766D96F57}" v="30" dt="2021-02-17T13:45:34.434"/>
    <p1510:client id="{CABC8184-2ED0-4FB8-9454-A1A97F00E984}" v="111" dt="2021-03-06T13:15:41.895"/>
    <p1510:client id="{D2D25E6A-AD5C-4915-ACD3-E9AFEE2D8D61}" v="19" dt="2021-02-02T17:15:50.781"/>
    <p1510:client id="{DA5CF2A9-D174-4182-98E3-2456E6AEE76C}" v="717" dt="2021-03-13T13:06:38.325"/>
    <p1510:client id="{DF9A4EFB-A846-4138-BCC2-8A4D3E4D3136}" v="29" dt="2021-03-08T08:54:58.838"/>
    <p1510:client id="{E1BC4DE7-0E8E-4480-8FBF-C38B5D4E686A}" v="728" dt="2021-02-22T23:33:38.770"/>
    <p1510:client id="{E56DE0A3-3774-4086-AF82-139A473AB7B8}" vWet="2" dt="2021-03-09T18:05:40.522"/>
    <p1510:client id="{E70F465F-6C09-49DB-A961-75BA31859111}" v="40" dt="2021-03-08T22:19:13.863"/>
    <p1510:client id="{E7B70CBD-30E5-4DEA-80E7-95DAF75766F6}" v="817" dt="2021-02-22T19:18:56.625"/>
    <p1510:client id="{EA5F6F0E-6B82-43E5-A1BF-0A7C9AAECE34}" v="882" dt="2021-02-22T18:13:20.901"/>
    <p1510:client id="{EC6DFFEC-F098-4990-8DF9-0C11C3C0910C}" v="598" dt="2021-03-09T17:37:39.513"/>
    <p1510:client id="{F119C717-9C10-48D6-81C8-B1F737DD3A1C}" v="140" dt="2021-03-06T06:03:15.905"/>
    <p1510:client id="{F4136372-638D-46A2-BA1D-065F9A740C91}" v="487" dt="2021-02-21T15:29:24.677"/>
    <p1510:client id="{F6BB2297-4BBB-4AFA-B431-3289DC7D2451}" v="1" dt="2021-03-05T20:56:57.8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618"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3/14/2021</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04470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3/14/2021</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1047039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3/14/2021</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4710304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3/14/2021</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299691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3/14/2021</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1586840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3/14/2021</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289698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3/14/2021</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9940568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3/14/2021</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4751526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3/14/2021</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39087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3/14/2021</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166341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3/14/2021</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0676206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3/14/2021</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7673818"/>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700" r:id="rId5"/>
    <p:sldLayoutId id="2147483691" r:id="rId6"/>
    <p:sldLayoutId id="2147483699" r:id="rId7"/>
    <p:sldLayoutId id="2147483698" r:id="rId8"/>
    <p:sldLayoutId id="2147483689" r:id="rId9"/>
    <p:sldLayoutId id="2147483690" r:id="rId10"/>
    <p:sldLayoutId id="2147483692"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svg"/><Relationship Id="rId7"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3.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8" Type="http://schemas.openxmlformats.org/officeDocument/2006/relationships/hyperlink" Target="https://statswales.gov.wales/Catalogue/Health-and-Social-Care/Social-Services/Childrens-Services/Service-Provision/childrenonchildprotectionregister-by-localauthority-categoryofabuse-agegroup" TargetMode="External"/><Relationship Id="rId3" Type="http://schemas.openxmlformats.org/officeDocument/2006/relationships/hyperlink" Target="https://learning.nspcc.org.uk/media/1185/child-protection-register-statistics-united-kingdom.pdf%20-%20June%202020" TargetMode="External"/><Relationship Id="rId7" Type="http://schemas.openxmlformats.org/officeDocument/2006/relationships/hyperlink" Target="https://www.safeguardinginschools.co.uk/definition-of-child-protection/" TargetMode="External"/><Relationship Id="rId2" Type="http://schemas.openxmlformats.org/officeDocument/2006/relationships/hyperlink" Target="https://www.earlyhelppartnership.org.uk/thresholds/Thresholds.aspx" TargetMode="External"/><Relationship Id="rId1" Type="http://schemas.openxmlformats.org/officeDocument/2006/relationships/slideLayout" Target="../slideLayouts/slideLayout7.xml"/><Relationship Id="rId6" Type="http://schemas.openxmlformats.org/officeDocument/2006/relationships/hyperlink" Target="https://www.onlinedbschecks.co.uk/blog/why-is-safeguarding-important-in-schools/" TargetMode="External"/><Relationship Id="rId5" Type="http://schemas.openxmlformats.org/officeDocument/2006/relationships/hyperlink" Target="https://www.onlinecharttool.com/" TargetMode="External"/><Relationship Id="rId10" Type="http://schemas.openxmlformats.org/officeDocument/2006/relationships/hyperlink" Target="https://www.walesonline.co.uk/news/wales-news/schools-swansea-mental-health-council-19823398" TargetMode="External"/><Relationship Id="rId4" Type="http://schemas.openxmlformats.org/officeDocument/2006/relationships/hyperlink" Target="https://learning.nspcc.org.uk/media/1184/child-protection-register-statistics-wales.pdf%20-%20%20June%202020" TargetMode="External"/><Relationship Id="rId9" Type="http://schemas.openxmlformats.org/officeDocument/2006/relationships/hyperlink" Target="https://gov.wales/sites/default/files/statistics-and-research/2019-10/social-services-activity-april-2018-march-2019-253.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28580D4-0777-4880-88AC-0521D4493492}"/>
              </a:ext>
            </a:extLst>
          </p:cNvPr>
          <p:cNvSpPr txBox="1"/>
          <p:nvPr/>
        </p:nvSpPr>
        <p:spPr>
          <a:xfrm>
            <a:off x="3300333" y="3575154"/>
            <a:ext cx="338028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rPr>
              <a:t>What is Child Protection?</a:t>
            </a:r>
          </a:p>
        </p:txBody>
      </p:sp>
      <p:sp>
        <p:nvSpPr>
          <p:cNvPr id="5" name="TextBox 4">
            <a:extLst>
              <a:ext uri="{FF2B5EF4-FFF2-40B4-BE49-F238E27FC236}">
                <a16:creationId xmlns:a16="http://schemas.microsoft.com/office/drawing/2014/main" id="{43658201-0D96-4F13-B4F1-5F232F43DC8E}"/>
              </a:ext>
            </a:extLst>
          </p:cNvPr>
          <p:cNvSpPr txBox="1"/>
          <p:nvPr/>
        </p:nvSpPr>
        <p:spPr>
          <a:xfrm>
            <a:off x="6198433" y="3575154"/>
            <a:ext cx="2943068" cy="400110"/>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rPr>
              <a:t>What is Safeguarding?</a:t>
            </a:r>
          </a:p>
        </p:txBody>
      </p:sp>
      <p:sp>
        <p:nvSpPr>
          <p:cNvPr id="6" name="TextBox 5">
            <a:extLst>
              <a:ext uri="{FF2B5EF4-FFF2-40B4-BE49-F238E27FC236}">
                <a16:creationId xmlns:a16="http://schemas.microsoft.com/office/drawing/2014/main" id="{50148AE5-9111-43D3-945D-E98F574E8FF1}"/>
              </a:ext>
            </a:extLst>
          </p:cNvPr>
          <p:cNvSpPr txBox="1"/>
          <p:nvPr/>
        </p:nvSpPr>
        <p:spPr>
          <a:xfrm>
            <a:off x="11612848" y="6378783"/>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a:latin typeface="Arial"/>
                <a:cs typeface="Arial"/>
              </a:rPr>
              <a:t>VC</a:t>
            </a:r>
          </a:p>
        </p:txBody>
      </p:sp>
      <p:sp>
        <p:nvSpPr>
          <p:cNvPr id="7" name="TextBox 6">
            <a:extLst>
              <a:ext uri="{FF2B5EF4-FFF2-40B4-BE49-F238E27FC236}">
                <a16:creationId xmlns:a16="http://schemas.microsoft.com/office/drawing/2014/main" id="{5FDFF16D-7AD6-4C86-9B01-D9EC51277FAB}"/>
              </a:ext>
            </a:extLst>
          </p:cNvPr>
          <p:cNvSpPr txBox="1"/>
          <p:nvPr/>
        </p:nvSpPr>
        <p:spPr>
          <a:xfrm>
            <a:off x="4722839" y="275757"/>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rPr>
              <a:t>Presentation Overview</a:t>
            </a:r>
          </a:p>
        </p:txBody>
      </p:sp>
      <p:sp>
        <p:nvSpPr>
          <p:cNvPr id="8" name="TextBox 7">
            <a:extLst>
              <a:ext uri="{FF2B5EF4-FFF2-40B4-BE49-F238E27FC236}">
                <a16:creationId xmlns:a16="http://schemas.microsoft.com/office/drawing/2014/main" id="{3CC9A803-929E-4476-A26E-BB2C5403D780}"/>
              </a:ext>
            </a:extLst>
          </p:cNvPr>
          <p:cNvSpPr txBox="1"/>
          <p:nvPr/>
        </p:nvSpPr>
        <p:spPr>
          <a:xfrm>
            <a:off x="818370" y="868336"/>
            <a:ext cx="10563068" cy="584775"/>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Presenting today will be Alison, Danielle, Jemma, Jenna and Victoria. All shall be discussing various policies, laws and legislations, historical theories and reflecting on personal experiences from primary and secondary schools.</a:t>
            </a:r>
          </a:p>
        </p:txBody>
      </p:sp>
      <p:sp>
        <p:nvSpPr>
          <p:cNvPr id="9" name="TextBox 8">
            <a:extLst>
              <a:ext uri="{FF2B5EF4-FFF2-40B4-BE49-F238E27FC236}">
                <a16:creationId xmlns:a16="http://schemas.microsoft.com/office/drawing/2014/main" id="{6D64CE30-27ED-47C5-AE7F-2A1979255FAE}"/>
              </a:ext>
            </a:extLst>
          </p:cNvPr>
          <p:cNvSpPr txBox="1"/>
          <p:nvPr/>
        </p:nvSpPr>
        <p:spPr>
          <a:xfrm>
            <a:off x="823834" y="4028335"/>
            <a:ext cx="2743200" cy="2000548"/>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a:latin typeface="Arial"/>
                <a:ea typeface="+mn-lt"/>
                <a:cs typeface="+mn-lt"/>
              </a:rPr>
              <a:t>The phrases ‘Child Protection' and ‘Safeguarding' are  more often used synonymously, but they are quite distinct in definition. Safeguarding refers to all children, whilst Child Protection refers directly to children at risk of harm.</a:t>
            </a:r>
          </a:p>
          <a:p>
            <a:pPr algn="ctr"/>
            <a:r>
              <a:rPr lang="en-GB" sz="1100">
                <a:latin typeface="Arial"/>
                <a:cs typeface="Arial"/>
              </a:rPr>
              <a:t>(Safeguarding in Schools, 2013.)</a:t>
            </a:r>
          </a:p>
        </p:txBody>
      </p:sp>
      <p:sp>
        <p:nvSpPr>
          <p:cNvPr id="10" name="TextBox 9">
            <a:extLst>
              <a:ext uri="{FF2B5EF4-FFF2-40B4-BE49-F238E27FC236}">
                <a16:creationId xmlns:a16="http://schemas.microsoft.com/office/drawing/2014/main" id="{3E1DC15C-15A9-44AC-B81B-2A2CDD8BE5B0}"/>
              </a:ext>
            </a:extLst>
          </p:cNvPr>
          <p:cNvSpPr txBox="1"/>
          <p:nvPr/>
        </p:nvSpPr>
        <p:spPr>
          <a:xfrm>
            <a:off x="8624184" y="4027201"/>
            <a:ext cx="2743200" cy="2000548"/>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a:latin typeface="Arial"/>
                <a:ea typeface="+mn-lt"/>
                <a:cs typeface="+mn-lt"/>
              </a:rPr>
              <a:t>Written in 'The Children Act 1989', the definition of a child is ‘anyone who has not yet reached their 18th birthday, even if they are living independently, are a member of the armed forces or is in hospital.</a:t>
            </a:r>
            <a:endParaRPr lang="en-US" sz="1400">
              <a:latin typeface="Arial"/>
              <a:ea typeface="+mn-lt"/>
              <a:cs typeface="Arial"/>
            </a:endParaRPr>
          </a:p>
          <a:p>
            <a:pPr algn="ctr"/>
            <a:r>
              <a:rPr lang="en-GB" sz="1100">
                <a:latin typeface="Arial"/>
                <a:cs typeface="Arial"/>
              </a:rPr>
              <a:t>(Safeguarding in Schools, 2013.)</a:t>
            </a:r>
            <a:endParaRPr lang="en-US" sz="1200"/>
          </a:p>
        </p:txBody>
      </p:sp>
      <p:sp>
        <p:nvSpPr>
          <p:cNvPr id="2" name="TextBox 1">
            <a:extLst>
              <a:ext uri="{FF2B5EF4-FFF2-40B4-BE49-F238E27FC236}">
                <a16:creationId xmlns:a16="http://schemas.microsoft.com/office/drawing/2014/main" id="{6F4564C0-46C6-4496-B9AC-FA76B8448492}"/>
              </a:ext>
            </a:extLst>
          </p:cNvPr>
          <p:cNvSpPr txBox="1"/>
          <p:nvPr/>
        </p:nvSpPr>
        <p:spPr>
          <a:xfrm>
            <a:off x="4724400" y="4449581"/>
            <a:ext cx="2743200" cy="1169551"/>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A child or young person who is deemed at risk of harm, will be added to a Child Protection Register (CPR) by the local authority.</a:t>
            </a:r>
            <a:endParaRPr lang="en-GB">
              <a:latin typeface="Arial"/>
              <a:cs typeface="Arial"/>
            </a:endParaRPr>
          </a:p>
        </p:txBody>
      </p:sp>
      <p:pic>
        <p:nvPicPr>
          <p:cNvPr id="12" name="Graphic 12" descr="Man With Pram with solid fill">
            <a:extLst>
              <a:ext uri="{FF2B5EF4-FFF2-40B4-BE49-F238E27FC236}">
                <a16:creationId xmlns:a16="http://schemas.microsoft.com/office/drawing/2014/main" id="{12EBCDD6-E70F-4761-AA07-3A71B8D2755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790013" y="4121046"/>
            <a:ext cx="689548" cy="664564"/>
          </a:xfrm>
          <a:prstGeom prst="rect">
            <a:avLst/>
          </a:prstGeom>
        </p:spPr>
      </p:pic>
      <p:pic>
        <p:nvPicPr>
          <p:cNvPr id="13" name="Graphic 13" descr="Family with two children with solid fill">
            <a:extLst>
              <a:ext uri="{FF2B5EF4-FFF2-40B4-BE49-F238E27FC236}">
                <a16:creationId xmlns:a16="http://schemas.microsoft.com/office/drawing/2014/main" id="{D7F66AF6-0667-4214-B050-77AD04C915B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619341" y="4039025"/>
            <a:ext cx="839448" cy="814465"/>
          </a:xfrm>
          <a:prstGeom prst="rect">
            <a:avLst/>
          </a:prstGeom>
        </p:spPr>
      </p:pic>
      <p:sp>
        <p:nvSpPr>
          <p:cNvPr id="14" name="Arrow: Right 13">
            <a:extLst>
              <a:ext uri="{FF2B5EF4-FFF2-40B4-BE49-F238E27FC236}">
                <a16:creationId xmlns:a16="http://schemas.microsoft.com/office/drawing/2014/main" id="{22D50F26-4F22-456F-AD97-AA31EA32A466}"/>
              </a:ext>
            </a:extLst>
          </p:cNvPr>
          <p:cNvSpPr/>
          <p:nvPr/>
        </p:nvSpPr>
        <p:spPr>
          <a:xfrm>
            <a:off x="3701015" y="4803591"/>
            <a:ext cx="886918" cy="399738"/>
          </a:xfrm>
          <a:prstGeom prst="rightArrow">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4E528447-2FCF-4773-B1DD-E4D0A932CE0A}"/>
              </a:ext>
            </a:extLst>
          </p:cNvPr>
          <p:cNvSpPr/>
          <p:nvPr/>
        </p:nvSpPr>
        <p:spPr>
          <a:xfrm>
            <a:off x="7623440" y="4803590"/>
            <a:ext cx="886918" cy="399738"/>
          </a:xfrm>
          <a:prstGeom prst="rightArrow">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10" descr="Text&#10;&#10;Description automatically generated">
            <a:extLst>
              <a:ext uri="{FF2B5EF4-FFF2-40B4-BE49-F238E27FC236}">
                <a16:creationId xmlns:a16="http://schemas.microsoft.com/office/drawing/2014/main" id="{6667CDE9-C5E7-405B-95DF-4F7BE459609C}"/>
              </a:ext>
            </a:extLst>
          </p:cNvPr>
          <p:cNvPicPr>
            <a:picLocks noChangeAspect="1"/>
          </p:cNvPicPr>
          <p:nvPr/>
        </p:nvPicPr>
        <p:blipFill>
          <a:blip r:embed="rId6"/>
          <a:stretch>
            <a:fillRect/>
          </a:stretch>
        </p:blipFill>
        <p:spPr>
          <a:xfrm>
            <a:off x="5249056" y="1576341"/>
            <a:ext cx="1681397" cy="1594204"/>
          </a:xfrm>
          <a:prstGeom prst="rect">
            <a:avLst/>
          </a:prstGeom>
        </p:spPr>
      </p:pic>
      <p:pic>
        <p:nvPicPr>
          <p:cNvPr id="11" name="Picture 15" descr="A picture containing text&#10;&#10;Description automatically generated">
            <a:extLst>
              <a:ext uri="{FF2B5EF4-FFF2-40B4-BE49-F238E27FC236}">
                <a16:creationId xmlns:a16="http://schemas.microsoft.com/office/drawing/2014/main" id="{73A01355-D0D2-45E0-92A6-E90416D5F2A3}"/>
              </a:ext>
            </a:extLst>
          </p:cNvPr>
          <p:cNvPicPr>
            <a:picLocks noChangeAspect="1"/>
          </p:cNvPicPr>
          <p:nvPr/>
        </p:nvPicPr>
        <p:blipFill>
          <a:blip r:embed="rId7"/>
          <a:stretch>
            <a:fillRect/>
          </a:stretch>
        </p:blipFill>
        <p:spPr>
          <a:xfrm>
            <a:off x="7000250" y="1576857"/>
            <a:ext cx="2113924" cy="1593173"/>
          </a:xfrm>
          <a:prstGeom prst="rect">
            <a:avLst/>
          </a:prstGeom>
        </p:spPr>
      </p:pic>
      <p:pic>
        <p:nvPicPr>
          <p:cNvPr id="16" name="Picture 16" descr="Icon&#10;&#10;Description automatically generated">
            <a:extLst>
              <a:ext uri="{FF2B5EF4-FFF2-40B4-BE49-F238E27FC236}">
                <a16:creationId xmlns:a16="http://schemas.microsoft.com/office/drawing/2014/main" id="{B22C1032-E106-471F-8DE4-B36ACAE60806}"/>
              </a:ext>
            </a:extLst>
          </p:cNvPr>
          <p:cNvPicPr>
            <a:picLocks noChangeAspect="1"/>
          </p:cNvPicPr>
          <p:nvPr/>
        </p:nvPicPr>
        <p:blipFill>
          <a:blip r:embed="rId8"/>
          <a:stretch>
            <a:fillRect/>
          </a:stretch>
        </p:blipFill>
        <p:spPr>
          <a:xfrm>
            <a:off x="3420568" y="1575607"/>
            <a:ext cx="1453421" cy="1595671"/>
          </a:xfrm>
          <a:prstGeom prst="rect">
            <a:avLst/>
          </a:prstGeom>
        </p:spPr>
      </p:pic>
      <p:sp>
        <p:nvSpPr>
          <p:cNvPr id="17" name="TextBox 16">
            <a:extLst>
              <a:ext uri="{FF2B5EF4-FFF2-40B4-BE49-F238E27FC236}">
                <a16:creationId xmlns:a16="http://schemas.microsoft.com/office/drawing/2014/main" id="{71EB4592-D8BA-447C-A6FD-CA57517F2349}"/>
              </a:ext>
            </a:extLst>
          </p:cNvPr>
          <p:cNvSpPr txBox="1"/>
          <p:nvPr/>
        </p:nvSpPr>
        <p:spPr>
          <a:xfrm>
            <a:off x="389745" y="3175417"/>
            <a:ext cx="1136254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                                                                </a:t>
            </a:r>
            <a:r>
              <a:rPr lang="en-GB" sz="1000" dirty="0">
                <a:latin typeface="Arial"/>
                <a:cs typeface="Arial"/>
              </a:rPr>
              <a:t>            Childrens Commissioner (2021)          Welsh Government (2021)                    UNICEF (2021)</a:t>
            </a:r>
          </a:p>
        </p:txBody>
      </p:sp>
    </p:spTree>
    <p:extLst>
      <p:ext uri="{BB962C8B-B14F-4D97-AF65-F5344CB8AC3E}">
        <p14:creationId xmlns:p14="http://schemas.microsoft.com/office/powerpoint/2010/main" val="31854566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C19EF34C-5622-413F-9C9F-AC937E306E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DDF7D965-48A8-49C4-B9FD-8F912ED99379}"/>
              </a:ext>
            </a:extLst>
          </p:cNvPr>
          <p:cNvSpPr txBox="1"/>
          <p:nvPr/>
        </p:nvSpPr>
        <p:spPr>
          <a:xfrm>
            <a:off x="4122138" y="290302"/>
            <a:ext cx="4007809" cy="43727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120000"/>
              </a:lnSpc>
              <a:spcAft>
                <a:spcPts val="600"/>
              </a:spcAft>
            </a:pPr>
            <a:r>
              <a:rPr lang="en-US" sz="2000" b="1">
                <a:latin typeface="Arial"/>
                <a:cs typeface="Arial"/>
              </a:rPr>
              <a:t>The Child Protection Register</a:t>
            </a:r>
          </a:p>
        </p:txBody>
      </p:sp>
      <p:cxnSp>
        <p:nvCxnSpPr>
          <p:cNvPr id="21" name="Straight Connector 20">
            <a:extLst>
              <a:ext uri="{FF2B5EF4-FFF2-40B4-BE49-F238E27FC236}">
                <a16:creationId xmlns:a16="http://schemas.microsoft.com/office/drawing/2014/main" id="{28549954-3C0C-48B7-9BE6-9B32C39D04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81428A8-409B-4549-96E1-89790ECB18F6}"/>
              </a:ext>
            </a:extLst>
          </p:cNvPr>
          <p:cNvSpPr txBox="1"/>
          <p:nvPr/>
        </p:nvSpPr>
        <p:spPr>
          <a:xfrm>
            <a:off x="11525406" y="6341308"/>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2000">
                <a:latin typeface="Arial"/>
                <a:cs typeface="Arial"/>
              </a:rPr>
              <a:t>VC</a:t>
            </a:r>
          </a:p>
        </p:txBody>
      </p:sp>
      <p:sp>
        <p:nvSpPr>
          <p:cNvPr id="9" name="TextBox 8">
            <a:extLst>
              <a:ext uri="{FF2B5EF4-FFF2-40B4-BE49-F238E27FC236}">
                <a16:creationId xmlns:a16="http://schemas.microsoft.com/office/drawing/2014/main" id="{9AEE8154-5F27-4A1E-B6C5-1B37D04B71A3}"/>
              </a:ext>
            </a:extLst>
          </p:cNvPr>
          <p:cNvSpPr txBox="1"/>
          <p:nvPr/>
        </p:nvSpPr>
        <p:spPr>
          <a:xfrm>
            <a:off x="819932" y="819931"/>
            <a:ext cx="10563068" cy="584775"/>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a:latin typeface="Arial"/>
                <a:ea typeface="+mn-lt"/>
                <a:cs typeface="+mn-lt"/>
              </a:rPr>
              <a:t>The child protection register is a confidential list of all children in the local area who have been identified as being at risk of significant harm, the register allows authorised individuals in social work, education, health and the police to check if a child they are working with is known to be at risk. </a:t>
            </a:r>
            <a:endParaRPr lang="en-US" sz="1100">
              <a:latin typeface="Arial"/>
              <a:ea typeface="+mn-lt"/>
              <a:cs typeface="Arial"/>
            </a:endParaRPr>
          </a:p>
          <a:p>
            <a:pPr algn="ctr"/>
            <a:r>
              <a:rPr lang="en-GB" sz="1000">
                <a:latin typeface="Arial"/>
                <a:ea typeface="+mn-lt"/>
                <a:cs typeface="+mn-lt"/>
              </a:rPr>
              <a:t>(NSPCC, 2020.)</a:t>
            </a:r>
            <a:endParaRPr lang="en-US" sz="1000">
              <a:latin typeface="Arial"/>
              <a:cs typeface="Arial"/>
            </a:endParaRPr>
          </a:p>
        </p:txBody>
      </p:sp>
      <p:pic>
        <p:nvPicPr>
          <p:cNvPr id="10" name="Picture 10" descr="Chart&#10;&#10;Description automatically generated">
            <a:extLst>
              <a:ext uri="{FF2B5EF4-FFF2-40B4-BE49-F238E27FC236}">
                <a16:creationId xmlns:a16="http://schemas.microsoft.com/office/drawing/2014/main" id="{3FF7A1C4-BA3A-48F7-9EEA-4B9E530A96CD}"/>
              </a:ext>
            </a:extLst>
          </p:cNvPr>
          <p:cNvPicPr>
            <a:picLocks noChangeAspect="1"/>
          </p:cNvPicPr>
          <p:nvPr/>
        </p:nvPicPr>
        <p:blipFill>
          <a:blip r:embed="rId2"/>
          <a:stretch>
            <a:fillRect/>
          </a:stretch>
        </p:blipFill>
        <p:spPr>
          <a:xfrm>
            <a:off x="752006" y="1446295"/>
            <a:ext cx="5216578" cy="3915443"/>
          </a:xfrm>
          <a:prstGeom prst="rect">
            <a:avLst/>
          </a:prstGeom>
        </p:spPr>
      </p:pic>
      <p:sp>
        <p:nvSpPr>
          <p:cNvPr id="14" name="TextBox 13">
            <a:extLst>
              <a:ext uri="{FF2B5EF4-FFF2-40B4-BE49-F238E27FC236}">
                <a16:creationId xmlns:a16="http://schemas.microsoft.com/office/drawing/2014/main" id="{6D7D6DF5-4B4E-4CC5-B9C7-82C0987475DE}"/>
              </a:ext>
            </a:extLst>
          </p:cNvPr>
          <p:cNvSpPr txBox="1"/>
          <p:nvPr/>
        </p:nvSpPr>
        <p:spPr>
          <a:xfrm>
            <a:off x="976857" y="1506403"/>
            <a:ext cx="4666937"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GB" sz="1000">
                <a:latin typeface="Arial"/>
                <a:cs typeface="Arial"/>
              </a:rPr>
              <a:t>Number of children on Child Protection Register in whole of UK.</a:t>
            </a:r>
            <a:endParaRPr lang="en-US" sz="1000"/>
          </a:p>
        </p:txBody>
      </p:sp>
      <p:pic>
        <p:nvPicPr>
          <p:cNvPr id="11" name="Picture 11" descr="Chart, bar chart, histogram&#10;&#10;Description automatically generated">
            <a:extLst>
              <a:ext uri="{FF2B5EF4-FFF2-40B4-BE49-F238E27FC236}">
                <a16:creationId xmlns:a16="http://schemas.microsoft.com/office/drawing/2014/main" id="{09E0E64D-F722-4BBD-A95D-A9B7E0967017}"/>
              </a:ext>
            </a:extLst>
          </p:cNvPr>
          <p:cNvPicPr>
            <a:picLocks noChangeAspect="1"/>
          </p:cNvPicPr>
          <p:nvPr/>
        </p:nvPicPr>
        <p:blipFill>
          <a:blip r:embed="rId3"/>
          <a:stretch>
            <a:fillRect/>
          </a:stretch>
        </p:blipFill>
        <p:spPr>
          <a:xfrm>
            <a:off x="5973580" y="1508754"/>
            <a:ext cx="5341494" cy="3852984"/>
          </a:xfrm>
          <a:prstGeom prst="rect">
            <a:avLst/>
          </a:prstGeom>
        </p:spPr>
      </p:pic>
      <p:sp>
        <p:nvSpPr>
          <p:cNvPr id="7" name="TextBox 6">
            <a:extLst>
              <a:ext uri="{FF2B5EF4-FFF2-40B4-BE49-F238E27FC236}">
                <a16:creationId xmlns:a16="http://schemas.microsoft.com/office/drawing/2014/main" id="{EEF275DB-F313-4995-A260-0674EE9B6EC6}"/>
              </a:ext>
            </a:extLst>
          </p:cNvPr>
          <p:cNvSpPr txBox="1"/>
          <p:nvPr/>
        </p:nvSpPr>
        <p:spPr>
          <a:xfrm>
            <a:off x="6698104" y="1506404"/>
            <a:ext cx="424221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GB" sz="1000">
                <a:latin typeface="Arial"/>
                <a:cs typeface="Arial"/>
              </a:rPr>
              <a:t>Number of children on Child Protection Register in Wales.</a:t>
            </a:r>
            <a:endParaRPr lang="en-US" sz="1100"/>
          </a:p>
        </p:txBody>
      </p:sp>
      <p:sp>
        <p:nvSpPr>
          <p:cNvPr id="4" name="TextBox 3">
            <a:extLst>
              <a:ext uri="{FF2B5EF4-FFF2-40B4-BE49-F238E27FC236}">
                <a16:creationId xmlns:a16="http://schemas.microsoft.com/office/drawing/2014/main" id="{8FC7A6DD-A6A7-43D6-959A-062A0BE38BE5}"/>
              </a:ext>
            </a:extLst>
          </p:cNvPr>
          <p:cNvSpPr txBox="1"/>
          <p:nvPr/>
        </p:nvSpPr>
        <p:spPr>
          <a:xfrm>
            <a:off x="4187253" y="4761873"/>
            <a:ext cx="386746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050">
                <a:latin typeface="Arial"/>
                <a:cs typeface="Arial"/>
              </a:rPr>
              <a:t>Years 2015-2019, figures taken on 31st March each year.</a:t>
            </a:r>
          </a:p>
        </p:txBody>
      </p:sp>
      <p:sp>
        <p:nvSpPr>
          <p:cNvPr id="5" name="TextBox 4">
            <a:extLst>
              <a:ext uri="{FF2B5EF4-FFF2-40B4-BE49-F238E27FC236}">
                <a16:creationId xmlns:a16="http://schemas.microsoft.com/office/drawing/2014/main" id="{8720D18C-0B05-46BE-8013-7B3CFD75E0AB}"/>
              </a:ext>
            </a:extLst>
          </p:cNvPr>
          <p:cNvSpPr txBox="1"/>
          <p:nvPr/>
        </p:nvSpPr>
        <p:spPr>
          <a:xfrm>
            <a:off x="1064301" y="5086662"/>
            <a:ext cx="10413168" cy="1015663"/>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dirty="0">
                <a:latin typeface="Arial"/>
                <a:cs typeface="Arial"/>
              </a:rPr>
              <a:t>Figures from NSPCC and Welsh Government (2020).</a:t>
            </a:r>
            <a:endParaRPr lang="en-GB" dirty="0">
              <a:latin typeface="Calisto MT"/>
              <a:cs typeface="Arial"/>
            </a:endParaRPr>
          </a:p>
          <a:p>
            <a:pPr algn="ctr"/>
            <a:r>
              <a:rPr lang="en-GB" sz="1200" dirty="0">
                <a:latin typeface="Arial"/>
                <a:cs typeface="Arial"/>
              </a:rPr>
              <a:t> Local figures from 2019 – Carmarthen LA - 75 on CPR, Swansea LA - 225 on CPR.</a:t>
            </a:r>
            <a:endParaRPr lang="en-GB" dirty="0"/>
          </a:p>
          <a:p>
            <a:pPr algn="ctr"/>
            <a:r>
              <a:rPr lang="en-GB" sz="1200" dirty="0">
                <a:latin typeface="Arial"/>
                <a:cs typeface="Arial"/>
              </a:rPr>
              <a:t>Expected increase due to Covid? – 2020 figures due out end of the month. </a:t>
            </a:r>
          </a:p>
          <a:p>
            <a:pPr algn="ctr"/>
            <a:r>
              <a:rPr lang="en-GB" sz="1200" dirty="0">
                <a:latin typeface="Arial"/>
                <a:cs typeface="Arial"/>
              </a:rPr>
              <a:t>Article from </a:t>
            </a:r>
            <a:r>
              <a:rPr lang="en-GB" sz="1200" dirty="0" err="1">
                <a:latin typeface="Arial"/>
                <a:cs typeface="Arial"/>
              </a:rPr>
              <a:t>WalesOnline</a:t>
            </a:r>
            <a:r>
              <a:rPr lang="en-GB" sz="1200" dirty="0">
                <a:latin typeface="Arial"/>
                <a:cs typeface="Arial"/>
              </a:rPr>
              <a:t> – Richard Youle (2021), reported extra DV cases reported to Swansea LA from SWP – 130 cases children have witnessed or been victim too during lockdown. List of 3000 families added to a 'Risk' List with Swansea LA.</a:t>
            </a:r>
            <a:endParaRPr lang="en-GB" sz="1200" dirty="0"/>
          </a:p>
        </p:txBody>
      </p:sp>
    </p:spTree>
    <p:extLst>
      <p:ext uri="{BB962C8B-B14F-4D97-AF65-F5344CB8AC3E}">
        <p14:creationId xmlns:p14="http://schemas.microsoft.com/office/powerpoint/2010/main" val="31682796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CB0E439-9C03-4C11-B70E-2F298BA9847C}"/>
              </a:ext>
            </a:extLst>
          </p:cNvPr>
          <p:cNvSpPr>
            <a:spLocks noGrp="1"/>
          </p:cNvSpPr>
          <p:nvPr>
            <p:ph type="body" idx="1"/>
          </p:nvPr>
        </p:nvSpPr>
        <p:spPr>
          <a:xfrm>
            <a:off x="4100663" y="244605"/>
            <a:ext cx="3995536" cy="332439"/>
          </a:xfrm>
        </p:spPr>
        <p:txBody>
          <a:bodyPr>
            <a:noAutofit/>
          </a:bodyPr>
          <a:lstStyle/>
          <a:p>
            <a:r>
              <a:rPr lang="en-US" sz="2000">
                <a:latin typeface="Arial"/>
                <a:cs typeface="Arial"/>
              </a:rPr>
              <a:t>Who needs to be safeguarded?</a:t>
            </a:r>
          </a:p>
        </p:txBody>
      </p:sp>
      <p:sp>
        <p:nvSpPr>
          <p:cNvPr id="4" name="Content Placeholder 3">
            <a:extLst>
              <a:ext uri="{FF2B5EF4-FFF2-40B4-BE49-F238E27FC236}">
                <a16:creationId xmlns:a16="http://schemas.microsoft.com/office/drawing/2014/main" id="{47DC3A0C-F9E5-47C9-8FA8-08939BDBB2FD}"/>
              </a:ext>
            </a:extLst>
          </p:cNvPr>
          <p:cNvSpPr>
            <a:spLocks noGrp="1"/>
          </p:cNvSpPr>
          <p:nvPr>
            <p:ph sz="half" idx="2"/>
          </p:nvPr>
        </p:nvSpPr>
        <p:spPr>
          <a:xfrm>
            <a:off x="815318" y="1405797"/>
            <a:ext cx="5157274" cy="3748564"/>
          </a:xfrm>
          <a:ln>
            <a:solidFill>
              <a:schemeClr val="tx1"/>
            </a:solidFill>
          </a:ln>
        </p:spPr>
        <p:txBody>
          <a:bodyPr vert="horz" lIns="91440" tIns="45720" rIns="91440" bIns="45720" rtlCol="0" anchor="t">
            <a:noAutofit/>
          </a:bodyPr>
          <a:lstStyle/>
          <a:p>
            <a:r>
              <a:rPr lang="en-US" sz="1100">
                <a:latin typeface="Arial"/>
                <a:ea typeface="+mn-lt"/>
                <a:cs typeface="Arial"/>
              </a:rPr>
              <a:t>Children with Additional Learning Needs (ALN).</a:t>
            </a:r>
          </a:p>
          <a:p>
            <a:r>
              <a:rPr lang="en-US" sz="1100" dirty="0">
                <a:latin typeface="Arial"/>
                <a:ea typeface="+mn-lt"/>
                <a:cs typeface="+mn-lt"/>
              </a:rPr>
              <a:t>Young carers.</a:t>
            </a:r>
            <a:endParaRPr lang="en-US" sz="1100" dirty="0">
              <a:latin typeface="Arial"/>
              <a:cs typeface="Arial"/>
            </a:endParaRPr>
          </a:p>
          <a:p>
            <a:r>
              <a:rPr lang="en-US" sz="1100" dirty="0">
                <a:latin typeface="Arial"/>
                <a:ea typeface="+mn-lt"/>
                <a:cs typeface="+mn-lt"/>
              </a:rPr>
              <a:t>Children who are at risk of performing criminal behaviour.</a:t>
            </a:r>
            <a:endParaRPr lang="en-US" sz="1100" dirty="0">
              <a:latin typeface="Arial"/>
              <a:cs typeface="Arial"/>
            </a:endParaRPr>
          </a:p>
          <a:p>
            <a:r>
              <a:rPr lang="en-US" sz="1100">
                <a:latin typeface="Arial"/>
                <a:ea typeface="+mn-lt"/>
                <a:cs typeface="+mn-lt"/>
              </a:rPr>
              <a:t>Children who are significantly anti-social and vulnerable.</a:t>
            </a:r>
            <a:endParaRPr lang="en-US" sz="1100">
              <a:latin typeface="Arial"/>
              <a:cs typeface="Arial"/>
            </a:endParaRPr>
          </a:p>
          <a:p>
            <a:r>
              <a:rPr lang="en-US" sz="1100">
                <a:latin typeface="Arial"/>
                <a:ea typeface="+mn-lt"/>
                <a:cs typeface="+mn-lt"/>
              </a:rPr>
              <a:t>Children who have previously gone missing.</a:t>
            </a:r>
            <a:endParaRPr lang="en-US" sz="1100">
              <a:latin typeface="Arial"/>
              <a:cs typeface="Arial"/>
            </a:endParaRPr>
          </a:p>
          <a:p>
            <a:r>
              <a:rPr lang="en-US" sz="1100">
                <a:latin typeface="Arial"/>
                <a:ea typeface="+mn-lt"/>
                <a:cs typeface="+mn-lt"/>
              </a:rPr>
              <a:t>Any child at risk of modern slavery, trafficking or exploitation.</a:t>
            </a:r>
            <a:endParaRPr lang="en-US" sz="1100">
              <a:latin typeface="Arial"/>
              <a:cs typeface="Arial"/>
            </a:endParaRPr>
          </a:p>
          <a:p>
            <a:r>
              <a:rPr lang="en-US" sz="1100">
                <a:latin typeface="Arial"/>
                <a:ea typeface="+mn-lt"/>
                <a:cs typeface="+mn-lt"/>
              </a:rPr>
              <a:t>Children who are at risk of being radicalized or exploited.</a:t>
            </a:r>
            <a:endParaRPr lang="en-US" sz="1100">
              <a:latin typeface="Arial"/>
              <a:cs typeface="Arial"/>
            </a:endParaRPr>
          </a:p>
          <a:p>
            <a:r>
              <a:rPr lang="en-US" sz="1100">
                <a:latin typeface="Arial"/>
                <a:ea typeface="+mn-lt"/>
                <a:cs typeface="+mn-lt"/>
              </a:rPr>
              <a:t>Children currently or previously in unstable family situations.</a:t>
            </a:r>
            <a:endParaRPr lang="en-US" sz="1100">
              <a:latin typeface="Arial"/>
              <a:cs typeface="Arial"/>
            </a:endParaRPr>
          </a:p>
          <a:p>
            <a:r>
              <a:rPr lang="en-US" sz="1100">
                <a:latin typeface="Arial"/>
                <a:ea typeface="+mn-lt"/>
                <a:cs typeface="+mn-lt"/>
              </a:rPr>
              <a:t>Children misusing drugs or alcohol.</a:t>
            </a:r>
            <a:endParaRPr lang="en-US" sz="1100">
              <a:latin typeface="Arial"/>
              <a:cs typeface="Arial"/>
            </a:endParaRPr>
          </a:p>
          <a:p>
            <a:r>
              <a:rPr lang="en-US" sz="1100">
                <a:latin typeface="Arial"/>
                <a:ea typeface="+mn-lt"/>
                <a:cs typeface="+mn-lt"/>
              </a:rPr>
              <a:t>Children in care or who have previously been in care, classed as a Looked After Child (LAC).</a:t>
            </a:r>
            <a:endParaRPr lang="en-US" sz="1100">
              <a:latin typeface="Arial"/>
              <a:cs typeface="Arial"/>
            </a:endParaRPr>
          </a:p>
          <a:p>
            <a:pPr marL="0" indent="0">
              <a:buNone/>
            </a:pPr>
            <a:r>
              <a:rPr lang="en-US" sz="1050">
                <a:latin typeface="Arial"/>
              </a:rPr>
              <a:t>(Online DBS, 2019.)</a:t>
            </a:r>
            <a:endParaRPr lang="en-US" sz="1050">
              <a:latin typeface="Arial"/>
              <a:cs typeface="Arial"/>
            </a:endParaRPr>
          </a:p>
          <a:p>
            <a:endParaRPr lang="en-US">
              <a:latin typeface="Calisto MT"/>
            </a:endParaRPr>
          </a:p>
        </p:txBody>
      </p:sp>
      <p:sp>
        <p:nvSpPr>
          <p:cNvPr id="5" name="Text Placeholder 4">
            <a:extLst>
              <a:ext uri="{FF2B5EF4-FFF2-40B4-BE49-F238E27FC236}">
                <a16:creationId xmlns:a16="http://schemas.microsoft.com/office/drawing/2014/main" id="{CF067971-228B-47F0-840E-90D9252D523C}"/>
              </a:ext>
            </a:extLst>
          </p:cNvPr>
          <p:cNvSpPr>
            <a:spLocks noGrp="1"/>
          </p:cNvSpPr>
          <p:nvPr>
            <p:ph type="body" sz="quarter" idx="3"/>
          </p:nvPr>
        </p:nvSpPr>
        <p:spPr>
          <a:xfrm>
            <a:off x="813217" y="806737"/>
            <a:ext cx="10554663" cy="519815"/>
          </a:xfrm>
          <a:ln>
            <a:solidFill>
              <a:schemeClr val="tx1"/>
            </a:solidFill>
          </a:ln>
        </p:spPr>
        <p:txBody>
          <a:bodyPr vert="horz" lIns="91440" tIns="45720" rIns="91440" bIns="45720" rtlCol="0" anchor="t">
            <a:noAutofit/>
          </a:bodyPr>
          <a:lstStyle/>
          <a:p>
            <a:pPr algn="ctr"/>
            <a:r>
              <a:rPr lang="en-US" sz="1200" b="0">
                <a:latin typeface="Arial"/>
                <a:cs typeface="Arial"/>
              </a:rPr>
              <a:t>Every child and young person needs to be protected or safeguarded, not just in education but all the time. This is a list portraying various reasons some children or young people would need safeguarding, and then possibly adding them to a Child Protection Register (CPR).</a:t>
            </a:r>
            <a:endParaRPr lang="en-US" sz="1200"/>
          </a:p>
        </p:txBody>
      </p:sp>
      <p:pic>
        <p:nvPicPr>
          <p:cNvPr id="2" name="Picture 6" descr="Text&#10;&#10;Description automatically generated">
            <a:extLst>
              <a:ext uri="{FF2B5EF4-FFF2-40B4-BE49-F238E27FC236}">
                <a16:creationId xmlns:a16="http://schemas.microsoft.com/office/drawing/2014/main" id="{F4544D7C-2E6F-4665-A8FF-A04E1CAC8C84}"/>
              </a:ext>
            </a:extLst>
          </p:cNvPr>
          <p:cNvPicPr>
            <a:picLocks noGrp="1" noChangeAspect="1"/>
          </p:cNvPicPr>
          <p:nvPr>
            <p:ph sz="quarter" idx="4"/>
          </p:nvPr>
        </p:nvPicPr>
        <p:blipFill>
          <a:blip r:embed="rId2"/>
          <a:stretch>
            <a:fillRect/>
          </a:stretch>
        </p:blipFill>
        <p:spPr>
          <a:xfrm>
            <a:off x="6048626" y="1405795"/>
            <a:ext cx="5305421" cy="3786037"/>
          </a:xfrm>
          <a:ln>
            <a:solidFill>
              <a:schemeClr val="tx1"/>
            </a:solidFill>
          </a:ln>
        </p:spPr>
      </p:pic>
      <p:sp>
        <p:nvSpPr>
          <p:cNvPr id="7" name="TextBox 6">
            <a:extLst>
              <a:ext uri="{FF2B5EF4-FFF2-40B4-BE49-F238E27FC236}">
                <a16:creationId xmlns:a16="http://schemas.microsoft.com/office/drawing/2014/main" id="{C8A8148F-5FDD-47B9-A66F-6262D7ED3CF6}"/>
              </a:ext>
            </a:extLst>
          </p:cNvPr>
          <p:cNvSpPr txBox="1"/>
          <p:nvPr/>
        </p:nvSpPr>
        <p:spPr>
          <a:xfrm>
            <a:off x="9396335" y="4936761"/>
            <a:ext cx="201867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latin typeface="Arial"/>
                <a:cs typeface="Arial"/>
              </a:rPr>
              <a:t>(Early Help Partnership, 2017.)</a:t>
            </a:r>
          </a:p>
        </p:txBody>
      </p:sp>
      <p:sp>
        <p:nvSpPr>
          <p:cNvPr id="8" name="TextBox 7">
            <a:extLst>
              <a:ext uri="{FF2B5EF4-FFF2-40B4-BE49-F238E27FC236}">
                <a16:creationId xmlns:a16="http://schemas.microsoft.com/office/drawing/2014/main" id="{2DDC0CFF-74CF-46FD-AD2C-5AC3F3B5EF79}"/>
              </a:ext>
            </a:extLst>
          </p:cNvPr>
          <p:cNvSpPr txBox="1"/>
          <p:nvPr/>
        </p:nvSpPr>
        <p:spPr>
          <a:xfrm>
            <a:off x="819931" y="5416914"/>
            <a:ext cx="10563068" cy="523220"/>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dirty="0">
                <a:latin typeface="Arial"/>
                <a:cs typeface="Arial"/>
              </a:rPr>
              <a:t>Image taken from an English LA (2017), portraying four levels or thresholds for Child protection.</a:t>
            </a:r>
          </a:p>
          <a:p>
            <a:pPr algn="ctr"/>
            <a:r>
              <a:rPr lang="en-GB" sz="1400" dirty="0">
                <a:latin typeface="Arial"/>
                <a:cs typeface="Arial"/>
              </a:rPr>
              <a:t>Level one – No Concerns. Level two - additional support. Level three – Children in need. Level four – Child Protection needed.</a:t>
            </a:r>
          </a:p>
        </p:txBody>
      </p:sp>
      <p:sp>
        <p:nvSpPr>
          <p:cNvPr id="6" name="TextBox 5">
            <a:extLst>
              <a:ext uri="{FF2B5EF4-FFF2-40B4-BE49-F238E27FC236}">
                <a16:creationId xmlns:a16="http://schemas.microsoft.com/office/drawing/2014/main" id="{607FE27E-BD61-4DF5-A993-C73C08FAC216}"/>
              </a:ext>
            </a:extLst>
          </p:cNvPr>
          <p:cNvSpPr txBox="1"/>
          <p:nvPr/>
        </p:nvSpPr>
        <p:spPr>
          <a:xfrm>
            <a:off x="11594892" y="634833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latin typeface="Arial"/>
                <a:cs typeface="Arial"/>
              </a:rPr>
              <a:t>VC</a:t>
            </a:r>
          </a:p>
        </p:txBody>
      </p:sp>
    </p:spTree>
    <p:extLst>
      <p:ext uri="{BB962C8B-B14F-4D97-AF65-F5344CB8AC3E}">
        <p14:creationId xmlns:p14="http://schemas.microsoft.com/office/powerpoint/2010/main" val="9203672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25A7997-DEB1-4C4C-8FDF-C3C38F95A210}"/>
              </a:ext>
            </a:extLst>
          </p:cNvPr>
          <p:cNvSpPr txBox="1"/>
          <p:nvPr/>
        </p:nvSpPr>
        <p:spPr>
          <a:xfrm>
            <a:off x="5132363" y="267287"/>
            <a:ext cx="1927273"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Reference List</a:t>
            </a:r>
          </a:p>
        </p:txBody>
      </p:sp>
      <p:sp>
        <p:nvSpPr>
          <p:cNvPr id="3" name="TextBox 2">
            <a:extLst>
              <a:ext uri="{FF2B5EF4-FFF2-40B4-BE49-F238E27FC236}">
                <a16:creationId xmlns:a16="http://schemas.microsoft.com/office/drawing/2014/main" id="{8D983692-809E-4C20-8AB7-BB44031D211B}"/>
              </a:ext>
            </a:extLst>
          </p:cNvPr>
          <p:cNvSpPr txBox="1"/>
          <p:nvPr/>
        </p:nvSpPr>
        <p:spPr>
          <a:xfrm>
            <a:off x="844062" y="900332"/>
            <a:ext cx="10536701" cy="5516447"/>
          </a:xfrm>
          <a:prstGeom prst="rect">
            <a:avLst/>
          </a:prstGeom>
          <a:noFill/>
        </p:spPr>
        <p:txBody>
          <a:bodyPr wrap="square" rtlCol="0">
            <a:spAutoFit/>
          </a:bodyPr>
          <a:lstStyle/>
          <a:p>
            <a:pPr>
              <a:lnSpc>
                <a:spcPct val="107000"/>
              </a:lnSpc>
              <a:spcAft>
                <a:spcPts val="800"/>
              </a:spcAft>
            </a:pPr>
            <a:r>
              <a:rPr lang="en-GB" sz="1350" dirty="0">
                <a:effectLst/>
                <a:latin typeface="Arial" panose="020B0604020202020204" pitchFamily="34" charset="0"/>
                <a:ea typeface="Calibri" panose="020F0502020204030204" pitchFamily="34" charset="0"/>
                <a:cs typeface="Arial" panose="020B0604020202020204" pitchFamily="34" charset="0"/>
              </a:rPr>
              <a:t>Early Help Partnership, (2017). </a:t>
            </a:r>
            <a:r>
              <a:rPr lang="en-GB" sz="1350" i="1" dirty="0">
                <a:effectLst/>
                <a:latin typeface="Arial" panose="020B0604020202020204" pitchFamily="34" charset="0"/>
                <a:ea typeface="Calibri" panose="020F0502020204030204" pitchFamily="34" charset="0"/>
                <a:cs typeface="Arial" panose="020B0604020202020204" pitchFamily="34" charset="0"/>
              </a:rPr>
              <a:t>Thresholds</a:t>
            </a:r>
            <a:r>
              <a:rPr lang="en-GB" sz="1350" dirty="0">
                <a:effectLst/>
                <a:latin typeface="Arial" panose="020B0604020202020204" pitchFamily="34" charset="0"/>
                <a:ea typeface="Calibri" panose="020F0502020204030204" pitchFamily="34" charset="0"/>
                <a:cs typeface="Arial" panose="020B0604020202020204" pitchFamily="34" charset="0"/>
              </a:rPr>
              <a:t>. Available at: </a:t>
            </a:r>
            <a:r>
              <a:rPr lang="en-GB" sz="13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https://www.earlyhelppartnership.org.uk/thresholds/Thresholds.aspx</a:t>
            </a:r>
            <a:r>
              <a:rPr lang="en-GB" sz="1350" dirty="0">
                <a:effectLst/>
                <a:latin typeface="Arial" panose="020B0604020202020204" pitchFamily="34" charset="0"/>
                <a:ea typeface="Calibri" panose="020F0502020204030204" pitchFamily="34" charset="0"/>
                <a:cs typeface="Arial" panose="020B0604020202020204" pitchFamily="34" charset="0"/>
              </a:rPr>
              <a:t> (Last Accessed: 14</a:t>
            </a:r>
            <a:r>
              <a:rPr lang="en-GB" sz="1350" baseline="30000" dirty="0">
                <a:effectLst/>
                <a:latin typeface="Arial" panose="020B0604020202020204" pitchFamily="34" charset="0"/>
                <a:ea typeface="Calibri" panose="020F0502020204030204" pitchFamily="34" charset="0"/>
                <a:cs typeface="Arial" panose="020B0604020202020204" pitchFamily="34" charset="0"/>
              </a:rPr>
              <a:t>th</a:t>
            </a:r>
            <a:r>
              <a:rPr lang="en-GB" sz="1350" dirty="0">
                <a:effectLst/>
                <a:latin typeface="Arial" panose="020B0604020202020204" pitchFamily="34" charset="0"/>
                <a:ea typeface="Calibri" panose="020F0502020204030204" pitchFamily="34" charset="0"/>
                <a:cs typeface="Arial" panose="020B0604020202020204" pitchFamily="34" charset="0"/>
              </a:rPr>
              <a:t> March 2021).</a:t>
            </a:r>
          </a:p>
          <a:p>
            <a:pPr>
              <a:lnSpc>
                <a:spcPct val="107000"/>
              </a:lnSpc>
              <a:spcAft>
                <a:spcPts val="800"/>
              </a:spcAft>
            </a:pPr>
            <a:r>
              <a:rPr lang="en-GB" sz="1350" dirty="0">
                <a:effectLst/>
                <a:latin typeface="Arial" panose="020B0604020202020204" pitchFamily="34" charset="0"/>
                <a:ea typeface="Calibri" panose="020F0502020204030204" pitchFamily="34" charset="0"/>
                <a:cs typeface="Arial" panose="020B0604020202020204" pitchFamily="34" charset="0"/>
              </a:rPr>
              <a:t>NSPCC, (2020). </a:t>
            </a:r>
            <a:r>
              <a:rPr lang="en-GB" sz="1350" i="1" dirty="0">
                <a:effectLst/>
                <a:latin typeface="Arial" panose="020B0604020202020204" pitchFamily="34" charset="0"/>
                <a:ea typeface="Calibri" panose="020F0502020204030204" pitchFamily="34" charset="0"/>
                <a:cs typeface="Arial" panose="020B0604020202020204" pitchFamily="34" charset="0"/>
              </a:rPr>
              <a:t>Child Protection Register Statistics United Kingdom</a:t>
            </a:r>
            <a:r>
              <a:rPr lang="en-GB" sz="1350" dirty="0">
                <a:effectLst/>
                <a:latin typeface="Arial" panose="020B0604020202020204" pitchFamily="34" charset="0"/>
                <a:ea typeface="Calibri" panose="020F0502020204030204" pitchFamily="34" charset="0"/>
                <a:cs typeface="Arial" panose="020B0604020202020204" pitchFamily="34" charset="0"/>
              </a:rPr>
              <a:t>. Available at: </a:t>
            </a:r>
            <a:r>
              <a:rPr lang="en-GB" sz="13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https://learning.nspcc.org.uk/media/1185/child-protection-register-statistics-united-kingdom.pdf - June 2020</a:t>
            </a:r>
            <a:r>
              <a:rPr lang="en-GB" sz="1350" dirty="0">
                <a:effectLst/>
                <a:latin typeface="Arial" panose="020B0604020202020204" pitchFamily="34" charset="0"/>
                <a:ea typeface="Calibri" panose="020F0502020204030204" pitchFamily="34" charset="0"/>
                <a:cs typeface="Arial" panose="020B0604020202020204" pitchFamily="34" charset="0"/>
              </a:rPr>
              <a:t> (Last Accessed: 14</a:t>
            </a:r>
            <a:r>
              <a:rPr lang="en-GB" sz="1350" baseline="30000" dirty="0">
                <a:effectLst/>
                <a:latin typeface="Arial" panose="020B0604020202020204" pitchFamily="34" charset="0"/>
                <a:ea typeface="Calibri" panose="020F0502020204030204" pitchFamily="34" charset="0"/>
                <a:cs typeface="Arial" panose="020B0604020202020204" pitchFamily="34" charset="0"/>
              </a:rPr>
              <a:t>th</a:t>
            </a:r>
            <a:r>
              <a:rPr lang="en-GB" sz="1350" dirty="0">
                <a:effectLst/>
                <a:latin typeface="Arial" panose="020B0604020202020204" pitchFamily="34" charset="0"/>
                <a:ea typeface="Calibri" panose="020F0502020204030204" pitchFamily="34" charset="0"/>
                <a:cs typeface="Arial" panose="020B0604020202020204" pitchFamily="34" charset="0"/>
              </a:rPr>
              <a:t> March 2021).</a:t>
            </a:r>
          </a:p>
          <a:p>
            <a:pPr>
              <a:lnSpc>
                <a:spcPct val="107000"/>
              </a:lnSpc>
              <a:spcAft>
                <a:spcPts val="800"/>
              </a:spcAft>
            </a:pPr>
            <a:r>
              <a:rPr lang="en-GB" sz="1350" dirty="0">
                <a:effectLst/>
                <a:latin typeface="Arial" panose="020B0604020202020204" pitchFamily="34" charset="0"/>
                <a:ea typeface="Calibri" panose="020F0502020204030204" pitchFamily="34" charset="0"/>
                <a:cs typeface="Arial" panose="020B0604020202020204" pitchFamily="34" charset="0"/>
              </a:rPr>
              <a:t>NSPCC, (2020). </a:t>
            </a:r>
            <a:r>
              <a:rPr lang="en-GB" sz="1350" i="1" dirty="0">
                <a:effectLst/>
                <a:latin typeface="Arial" panose="020B0604020202020204" pitchFamily="34" charset="0"/>
                <a:ea typeface="Calibri" panose="020F0502020204030204" pitchFamily="34" charset="0"/>
                <a:cs typeface="Arial" panose="020B0604020202020204" pitchFamily="34" charset="0"/>
              </a:rPr>
              <a:t>Child Protection Register Statistics Wales</a:t>
            </a:r>
            <a:r>
              <a:rPr lang="en-GB" sz="1350" dirty="0">
                <a:effectLst/>
                <a:latin typeface="Arial" panose="020B0604020202020204" pitchFamily="34" charset="0"/>
                <a:ea typeface="Calibri" panose="020F0502020204030204" pitchFamily="34" charset="0"/>
                <a:cs typeface="Arial" panose="020B0604020202020204" pitchFamily="34" charset="0"/>
              </a:rPr>
              <a:t>. Available at: </a:t>
            </a:r>
            <a:r>
              <a:rPr lang="en-GB" sz="13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https://learning.nspcc.org.uk/media/1184/child-protection-register-statistics-wales.pdf -  June 2020</a:t>
            </a:r>
            <a:r>
              <a:rPr lang="en-GB" sz="1350" dirty="0">
                <a:effectLst/>
                <a:latin typeface="Arial" panose="020B0604020202020204" pitchFamily="34" charset="0"/>
                <a:ea typeface="Calibri" panose="020F0502020204030204" pitchFamily="34" charset="0"/>
                <a:cs typeface="Arial" panose="020B0604020202020204" pitchFamily="34" charset="0"/>
              </a:rPr>
              <a:t> (Last Accessed: 14</a:t>
            </a:r>
            <a:r>
              <a:rPr lang="en-GB" sz="1350" baseline="30000" dirty="0">
                <a:effectLst/>
                <a:latin typeface="Arial" panose="020B0604020202020204" pitchFamily="34" charset="0"/>
                <a:ea typeface="Calibri" panose="020F0502020204030204" pitchFamily="34" charset="0"/>
                <a:cs typeface="Arial" panose="020B0604020202020204" pitchFamily="34" charset="0"/>
              </a:rPr>
              <a:t>th</a:t>
            </a:r>
            <a:r>
              <a:rPr lang="en-GB" sz="1350" dirty="0">
                <a:effectLst/>
                <a:latin typeface="Arial" panose="020B0604020202020204" pitchFamily="34" charset="0"/>
                <a:ea typeface="Calibri" panose="020F0502020204030204" pitchFamily="34" charset="0"/>
                <a:cs typeface="Arial" panose="020B0604020202020204" pitchFamily="34" charset="0"/>
              </a:rPr>
              <a:t> March 2021).</a:t>
            </a:r>
          </a:p>
          <a:p>
            <a:pPr>
              <a:lnSpc>
                <a:spcPct val="107000"/>
              </a:lnSpc>
              <a:spcAft>
                <a:spcPts val="800"/>
              </a:spcAft>
            </a:pPr>
            <a:r>
              <a:rPr lang="en-GB" sz="1350" dirty="0">
                <a:effectLst/>
                <a:latin typeface="Arial" panose="020B0604020202020204" pitchFamily="34" charset="0"/>
                <a:ea typeface="Calibri" panose="020F0502020204030204" pitchFamily="34" charset="0"/>
                <a:cs typeface="Arial" panose="020B0604020202020204" pitchFamily="34" charset="0"/>
              </a:rPr>
              <a:t>Online Chart tool, (2021). Available at: </a:t>
            </a:r>
            <a:r>
              <a:rPr lang="en-GB" sz="13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https://www.onlinecharttool.com/</a:t>
            </a:r>
            <a:r>
              <a:rPr lang="en-GB" sz="1350" dirty="0">
                <a:effectLst/>
                <a:latin typeface="Arial" panose="020B0604020202020204" pitchFamily="34" charset="0"/>
                <a:ea typeface="Calibri" panose="020F0502020204030204" pitchFamily="34" charset="0"/>
                <a:cs typeface="Arial" panose="020B0604020202020204" pitchFamily="34" charset="0"/>
              </a:rPr>
              <a:t> (Last Accessed: 14</a:t>
            </a:r>
            <a:r>
              <a:rPr lang="en-GB" sz="1350" baseline="30000" dirty="0">
                <a:effectLst/>
                <a:latin typeface="Arial" panose="020B0604020202020204" pitchFamily="34" charset="0"/>
                <a:ea typeface="Calibri" panose="020F0502020204030204" pitchFamily="34" charset="0"/>
                <a:cs typeface="Arial" panose="020B0604020202020204" pitchFamily="34" charset="0"/>
              </a:rPr>
              <a:t>th</a:t>
            </a:r>
            <a:r>
              <a:rPr lang="en-GB" sz="1350" dirty="0">
                <a:effectLst/>
                <a:latin typeface="Arial" panose="020B0604020202020204" pitchFamily="34" charset="0"/>
                <a:ea typeface="Calibri" panose="020F0502020204030204" pitchFamily="34" charset="0"/>
                <a:cs typeface="Arial" panose="020B0604020202020204" pitchFamily="34" charset="0"/>
              </a:rPr>
              <a:t> March 2021).</a:t>
            </a:r>
          </a:p>
          <a:p>
            <a:pPr>
              <a:lnSpc>
                <a:spcPct val="107000"/>
              </a:lnSpc>
              <a:spcAft>
                <a:spcPts val="800"/>
              </a:spcAft>
            </a:pPr>
            <a:r>
              <a:rPr lang="en-GB" sz="1350" dirty="0">
                <a:effectLst/>
                <a:latin typeface="Arial" panose="020B0604020202020204" pitchFamily="34" charset="0"/>
                <a:ea typeface="Calibri" panose="020F0502020204030204" pitchFamily="34" charset="0"/>
                <a:cs typeface="Arial" panose="020B0604020202020204" pitchFamily="34" charset="0"/>
              </a:rPr>
              <a:t>Online DBS Checks, (2019). </a:t>
            </a:r>
            <a:r>
              <a:rPr lang="en-GB" sz="1350" i="1" dirty="0">
                <a:effectLst/>
                <a:latin typeface="Arial" panose="020B0604020202020204" pitchFamily="34" charset="0"/>
                <a:ea typeface="Calibri" panose="020F0502020204030204" pitchFamily="34" charset="0"/>
                <a:cs typeface="Arial" panose="020B0604020202020204" pitchFamily="34" charset="0"/>
              </a:rPr>
              <a:t>Why is safeguarding important in schools?</a:t>
            </a:r>
            <a:r>
              <a:rPr lang="en-GB" sz="1350" dirty="0">
                <a:effectLst/>
                <a:latin typeface="Arial" panose="020B0604020202020204" pitchFamily="34" charset="0"/>
                <a:ea typeface="Calibri" panose="020F0502020204030204" pitchFamily="34" charset="0"/>
                <a:cs typeface="Arial" panose="020B0604020202020204" pitchFamily="34" charset="0"/>
              </a:rPr>
              <a:t> Available at: </a:t>
            </a:r>
            <a:r>
              <a:rPr lang="en-GB" sz="13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https://www.onlinedbschecks.co.uk/blog/why-is-safeguarding-important-in-schools/</a:t>
            </a:r>
            <a:r>
              <a:rPr lang="en-GB" sz="1350" dirty="0">
                <a:effectLst/>
                <a:latin typeface="Arial" panose="020B0604020202020204" pitchFamily="34" charset="0"/>
                <a:ea typeface="Calibri" panose="020F0502020204030204" pitchFamily="34" charset="0"/>
                <a:cs typeface="Arial" panose="020B0604020202020204" pitchFamily="34" charset="0"/>
              </a:rPr>
              <a:t> (Last Accessed: 14</a:t>
            </a:r>
            <a:r>
              <a:rPr lang="en-GB" sz="1350" baseline="30000" dirty="0">
                <a:effectLst/>
                <a:latin typeface="Arial" panose="020B0604020202020204" pitchFamily="34" charset="0"/>
                <a:ea typeface="Calibri" panose="020F0502020204030204" pitchFamily="34" charset="0"/>
                <a:cs typeface="Arial" panose="020B0604020202020204" pitchFamily="34" charset="0"/>
              </a:rPr>
              <a:t>th</a:t>
            </a:r>
            <a:r>
              <a:rPr lang="en-GB" sz="1350" dirty="0">
                <a:effectLst/>
                <a:latin typeface="Arial" panose="020B0604020202020204" pitchFamily="34" charset="0"/>
                <a:ea typeface="Calibri" panose="020F0502020204030204" pitchFamily="34" charset="0"/>
                <a:cs typeface="Arial" panose="020B0604020202020204" pitchFamily="34" charset="0"/>
              </a:rPr>
              <a:t> March 2021).</a:t>
            </a:r>
          </a:p>
          <a:p>
            <a:pPr>
              <a:lnSpc>
                <a:spcPct val="107000"/>
              </a:lnSpc>
              <a:spcAft>
                <a:spcPts val="800"/>
              </a:spcAft>
            </a:pPr>
            <a:r>
              <a:rPr lang="en-GB" sz="1350" dirty="0">
                <a:effectLst/>
                <a:latin typeface="Arial" panose="020B0604020202020204" pitchFamily="34" charset="0"/>
                <a:ea typeface="Calibri" panose="020F0502020204030204" pitchFamily="34" charset="0"/>
                <a:cs typeface="Arial" panose="020B0604020202020204" pitchFamily="34" charset="0"/>
              </a:rPr>
              <a:t>Safeguarding in schools, (2013). </a:t>
            </a:r>
            <a:r>
              <a:rPr lang="en-GB" sz="1350" i="1" dirty="0">
                <a:effectLst/>
                <a:latin typeface="Arial" panose="020B0604020202020204" pitchFamily="34" charset="0"/>
                <a:ea typeface="Calibri" panose="020F0502020204030204" pitchFamily="34" charset="0"/>
                <a:cs typeface="Arial" panose="020B0604020202020204" pitchFamily="34" charset="0"/>
              </a:rPr>
              <a:t>Definition of Child protection</a:t>
            </a:r>
            <a:r>
              <a:rPr lang="en-GB" sz="1350" dirty="0">
                <a:effectLst/>
                <a:latin typeface="Arial" panose="020B0604020202020204" pitchFamily="34" charset="0"/>
                <a:ea typeface="Calibri" panose="020F0502020204030204" pitchFamily="34" charset="0"/>
                <a:cs typeface="Arial" panose="020B0604020202020204" pitchFamily="34" charset="0"/>
              </a:rPr>
              <a:t>. Available at: </a:t>
            </a:r>
            <a:r>
              <a:rPr lang="en-GB" sz="13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https://www.safeguardinginschools.co.uk/definition-of-child-protection/</a:t>
            </a:r>
            <a:r>
              <a:rPr lang="en-GB" sz="1350" dirty="0">
                <a:effectLst/>
                <a:latin typeface="Arial" panose="020B0604020202020204" pitchFamily="34" charset="0"/>
                <a:ea typeface="Calibri" panose="020F0502020204030204" pitchFamily="34" charset="0"/>
                <a:cs typeface="Arial" panose="020B0604020202020204" pitchFamily="34" charset="0"/>
              </a:rPr>
              <a:t> (Last Accessed: 14</a:t>
            </a:r>
            <a:r>
              <a:rPr lang="en-GB" sz="1350" baseline="30000" dirty="0">
                <a:effectLst/>
                <a:latin typeface="Arial" panose="020B0604020202020204" pitchFamily="34" charset="0"/>
                <a:ea typeface="Calibri" panose="020F0502020204030204" pitchFamily="34" charset="0"/>
                <a:cs typeface="Arial" panose="020B0604020202020204" pitchFamily="34" charset="0"/>
              </a:rPr>
              <a:t>th</a:t>
            </a:r>
            <a:r>
              <a:rPr lang="en-GB" sz="1350" dirty="0">
                <a:effectLst/>
                <a:latin typeface="Arial" panose="020B0604020202020204" pitchFamily="34" charset="0"/>
                <a:ea typeface="Calibri" panose="020F0502020204030204" pitchFamily="34" charset="0"/>
                <a:cs typeface="Arial" panose="020B0604020202020204" pitchFamily="34" charset="0"/>
              </a:rPr>
              <a:t> March 2021).</a:t>
            </a:r>
          </a:p>
          <a:p>
            <a:pPr>
              <a:lnSpc>
                <a:spcPct val="107000"/>
              </a:lnSpc>
              <a:spcAft>
                <a:spcPts val="800"/>
              </a:spcAft>
            </a:pPr>
            <a:r>
              <a:rPr lang="en-GB" sz="1350" dirty="0">
                <a:effectLst/>
                <a:latin typeface="Arial" panose="020B0604020202020204" pitchFamily="34" charset="0"/>
                <a:ea typeface="Calibri" panose="020F0502020204030204" pitchFamily="34" charset="0"/>
                <a:cs typeface="Arial" panose="020B0604020202020204" pitchFamily="34" charset="0"/>
              </a:rPr>
              <a:t>Welsh Government, (2019).  </a:t>
            </a:r>
            <a:r>
              <a:rPr lang="en-GB" sz="1350" i="1" dirty="0">
                <a:effectLst/>
                <a:latin typeface="Arial" panose="020B0604020202020204" pitchFamily="34" charset="0"/>
                <a:ea typeface="Calibri" panose="020F0502020204030204" pitchFamily="34" charset="0"/>
                <a:cs typeface="Arial" panose="020B0604020202020204" pitchFamily="34" charset="0"/>
              </a:rPr>
              <a:t>Children on child protection register by local authority, category of abuse and age group.</a:t>
            </a:r>
            <a:r>
              <a:rPr lang="en-GB" sz="1350" dirty="0">
                <a:effectLst/>
                <a:latin typeface="Arial" panose="020B0604020202020204" pitchFamily="34" charset="0"/>
                <a:ea typeface="Calibri" panose="020F0502020204030204" pitchFamily="34" charset="0"/>
                <a:cs typeface="Arial" panose="020B0604020202020204" pitchFamily="34" charset="0"/>
              </a:rPr>
              <a:t> Available at: </a:t>
            </a:r>
            <a:r>
              <a:rPr lang="en-GB" sz="13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https://statswales.gov.wales/Catalogue/Health-and-Social-Care/Social-Services/Childrens-Services/Service-Provision/childrenonchildprotectionregister-by-localauthority-categoryofabuse-agegroup</a:t>
            </a:r>
            <a:r>
              <a:rPr lang="en-GB" sz="1350" dirty="0">
                <a:effectLst/>
                <a:latin typeface="Arial" panose="020B0604020202020204" pitchFamily="34" charset="0"/>
                <a:ea typeface="Calibri" panose="020F0502020204030204" pitchFamily="34" charset="0"/>
                <a:cs typeface="Arial" panose="020B0604020202020204" pitchFamily="34" charset="0"/>
              </a:rPr>
              <a:t> (Last Accessed: 14</a:t>
            </a:r>
            <a:r>
              <a:rPr lang="en-GB" sz="1350" baseline="30000" dirty="0">
                <a:effectLst/>
                <a:latin typeface="Arial" panose="020B0604020202020204" pitchFamily="34" charset="0"/>
                <a:ea typeface="Calibri" panose="020F0502020204030204" pitchFamily="34" charset="0"/>
                <a:cs typeface="Arial" panose="020B0604020202020204" pitchFamily="34" charset="0"/>
              </a:rPr>
              <a:t>th</a:t>
            </a:r>
            <a:r>
              <a:rPr lang="en-GB" sz="1350" dirty="0">
                <a:effectLst/>
                <a:latin typeface="Arial" panose="020B0604020202020204" pitchFamily="34" charset="0"/>
                <a:ea typeface="Calibri" panose="020F0502020204030204" pitchFamily="34" charset="0"/>
                <a:cs typeface="Arial" panose="020B0604020202020204" pitchFamily="34" charset="0"/>
              </a:rPr>
              <a:t> March 2021).</a:t>
            </a:r>
          </a:p>
          <a:p>
            <a:pPr>
              <a:lnSpc>
                <a:spcPct val="107000"/>
              </a:lnSpc>
              <a:spcAft>
                <a:spcPts val="800"/>
              </a:spcAft>
            </a:pPr>
            <a:r>
              <a:rPr lang="en-GB" sz="1350" dirty="0">
                <a:effectLst/>
                <a:latin typeface="Arial" panose="020B0604020202020204" pitchFamily="34" charset="0"/>
                <a:ea typeface="Calibri" panose="020F0502020204030204" pitchFamily="34" charset="0"/>
                <a:cs typeface="Arial" panose="020B0604020202020204" pitchFamily="34" charset="0"/>
              </a:rPr>
              <a:t>Welsh Government, (2019). </a:t>
            </a:r>
            <a:r>
              <a:rPr lang="en-GB" sz="1350" i="1" dirty="0">
                <a:effectLst/>
                <a:latin typeface="Arial" panose="020B0604020202020204" pitchFamily="34" charset="0"/>
                <a:ea typeface="Calibri" panose="020F0502020204030204" pitchFamily="34" charset="0"/>
                <a:cs typeface="Arial" panose="020B0604020202020204" pitchFamily="34" charset="0"/>
              </a:rPr>
              <a:t>Social Services activity 2018-19.</a:t>
            </a:r>
            <a:r>
              <a:rPr lang="en-GB" sz="1350" dirty="0">
                <a:effectLst/>
                <a:latin typeface="Arial" panose="020B0604020202020204" pitchFamily="34" charset="0"/>
                <a:ea typeface="Calibri" panose="020F0502020204030204" pitchFamily="34" charset="0"/>
                <a:cs typeface="Arial" panose="020B0604020202020204" pitchFamily="34" charset="0"/>
              </a:rPr>
              <a:t> Available at: </a:t>
            </a:r>
            <a:r>
              <a:rPr lang="en-GB" sz="13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https://gov.wales/sites/default/files/statistics-and-research/2019-10/social-services-activity-april-2018-march-2019-253.pdf</a:t>
            </a:r>
            <a:r>
              <a:rPr lang="en-GB" sz="1350" dirty="0">
                <a:effectLst/>
                <a:latin typeface="Arial" panose="020B0604020202020204" pitchFamily="34" charset="0"/>
                <a:ea typeface="Calibri" panose="020F0502020204030204" pitchFamily="34" charset="0"/>
                <a:cs typeface="Arial" panose="020B0604020202020204" pitchFamily="34" charset="0"/>
              </a:rPr>
              <a:t> (Last Accessed: 14</a:t>
            </a:r>
            <a:r>
              <a:rPr lang="en-GB" sz="1350" baseline="30000" dirty="0">
                <a:effectLst/>
                <a:latin typeface="Arial" panose="020B0604020202020204" pitchFamily="34" charset="0"/>
                <a:ea typeface="Calibri" panose="020F0502020204030204" pitchFamily="34" charset="0"/>
                <a:cs typeface="Arial" panose="020B0604020202020204" pitchFamily="34" charset="0"/>
              </a:rPr>
              <a:t>th</a:t>
            </a:r>
            <a:r>
              <a:rPr lang="en-GB" sz="1350" dirty="0">
                <a:effectLst/>
                <a:latin typeface="Arial" panose="020B0604020202020204" pitchFamily="34" charset="0"/>
                <a:ea typeface="Calibri" panose="020F0502020204030204" pitchFamily="34" charset="0"/>
                <a:cs typeface="Arial" panose="020B0604020202020204" pitchFamily="34" charset="0"/>
              </a:rPr>
              <a:t> March 2021).</a:t>
            </a:r>
          </a:p>
          <a:p>
            <a:pPr>
              <a:lnSpc>
                <a:spcPct val="107000"/>
              </a:lnSpc>
              <a:spcAft>
                <a:spcPts val="800"/>
              </a:spcAft>
            </a:pPr>
            <a:r>
              <a:rPr lang="en-GB" sz="1350" dirty="0" err="1">
                <a:effectLst/>
                <a:latin typeface="Arial" panose="020B0604020202020204" pitchFamily="34" charset="0"/>
                <a:ea typeface="Calibri" panose="020F0502020204030204" pitchFamily="34" charset="0"/>
                <a:cs typeface="Arial" panose="020B0604020202020204" pitchFamily="34" charset="0"/>
              </a:rPr>
              <a:t>Youle</a:t>
            </a:r>
            <a:r>
              <a:rPr lang="en-GB" sz="1350" dirty="0">
                <a:effectLst/>
                <a:latin typeface="Arial" panose="020B0604020202020204" pitchFamily="34" charset="0"/>
                <a:ea typeface="Calibri" panose="020F0502020204030204" pitchFamily="34" charset="0"/>
                <a:cs typeface="Arial" panose="020B0604020202020204" pitchFamily="34" charset="0"/>
              </a:rPr>
              <a:t>, R. (2021). </a:t>
            </a:r>
            <a:r>
              <a:rPr lang="en-GB" sz="1350" i="1" dirty="0">
                <a:effectLst/>
                <a:latin typeface="Arial" panose="020B0604020202020204" pitchFamily="34" charset="0"/>
                <a:ea typeface="Calibri" panose="020F0502020204030204" pitchFamily="34" charset="0"/>
                <a:cs typeface="Arial" panose="020B0604020202020204" pitchFamily="34" charset="0"/>
              </a:rPr>
              <a:t>Police share domestic abuse reports with council officers to help them identify young people in need of extra support</a:t>
            </a:r>
            <a:r>
              <a:rPr lang="en-GB" sz="1350" dirty="0">
                <a:effectLst/>
                <a:latin typeface="Arial" panose="020B0604020202020204" pitchFamily="34" charset="0"/>
                <a:ea typeface="Calibri" panose="020F0502020204030204" pitchFamily="34" charset="0"/>
                <a:cs typeface="Arial" panose="020B0604020202020204" pitchFamily="34" charset="0"/>
              </a:rPr>
              <a:t>. Available at: </a:t>
            </a:r>
            <a:r>
              <a:rPr lang="en-GB" sz="13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https://www.walesonline.co.uk/news/wales-news/schools-swansea-mental-health-council-19823398</a:t>
            </a:r>
            <a:r>
              <a:rPr lang="en-GB" sz="1350" dirty="0">
                <a:effectLst/>
                <a:latin typeface="Arial" panose="020B0604020202020204" pitchFamily="34" charset="0"/>
                <a:ea typeface="Calibri" panose="020F0502020204030204" pitchFamily="34" charset="0"/>
                <a:cs typeface="Arial" panose="020B0604020202020204" pitchFamily="34" charset="0"/>
              </a:rPr>
              <a:t> (Last Accessed: 14</a:t>
            </a:r>
            <a:r>
              <a:rPr lang="en-GB" sz="1350" baseline="30000" dirty="0">
                <a:effectLst/>
                <a:latin typeface="Arial" panose="020B0604020202020204" pitchFamily="34" charset="0"/>
                <a:ea typeface="Calibri" panose="020F0502020204030204" pitchFamily="34" charset="0"/>
                <a:cs typeface="Arial" panose="020B0604020202020204" pitchFamily="34" charset="0"/>
              </a:rPr>
              <a:t>th</a:t>
            </a:r>
            <a:r>
              <a:rPr lang="en-GB" sz="1350" dirty="0">
                <a:effectLst/>
                <a:latin typeface="Arial" panose="020B0604020202020204" pitchFamily="34" charset="0"/>
                <a:ea typeface="Calibri" panose="020F0502020204030204" pitchFamily="34" charset="0"/>
                <a:cs typeface="Arial" panose="020B0604020202020204" pitchFamily="34" charset="0"/>
              </a:rPr>
              <a:t> March 2021).</a:t>
            </a:r>
          </a:p>
          <a:p>
            <a:endParaRPr lang="en-GB" dirty="0"/>
          </a:p>
        </p:txBody>
      </p:sp>
    </p:spTree>
    <p:extLst>
      <p:ext uri="{BB962C8B-B14F-4D97-AF65-F5344CB8AC3E}">
        <p14:creationId xmlns:p14="http://schemas.microsoft.com/office/powerpoint/2010/main" val="2556967774"/>
      </p:ext>
    </p:extLst>
  </p:cSld>
  <p:clrMapOvr>
    <a:masterClrMapping/>
  </p:clrMapOvr>
</p:sld>
</file>

<file path=ppt/theme/theme1.xml><?xml version="1.0" encoding="utf-8"?>
<a:theme xmlns:a="http://schemas.openxmlformats.org/drawingml/2006/main" name="Chronicle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04DDCB6F0706542992F7DF21F88DE9A" ma:contentTypeVersion="4" ma:contentTypeDescription="Create a new document." ma:contentTypeScope="" ma:versionID="78fb437d7117b2279e6f82a1e8be2d04">
  <xsd:schema xmlns:xsd="http://www.w3.org/2001/XMLSchema" xmlns:xs="http://www.w3.org/2001/XMLSchema" xmlns:p="http://schemas.microsoft.com/office/2006/metadata/properties" xmlns:ns2="203238aa-f11d-48ff-9d91-bed5b961766d" targetNamespace="http://schemas.microsoft.com/office/2006/metadata/properties" ma:root="true" ma:fieldsID="2e11e2ab2f5b21d0c7029ab24b297f05" ns2:_="">
    <xsd:import namespace="203238aa-f11d-48ff-9d91-bed5b961766d"/>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3238aa-f11d-48ff-9d91-bed5b96176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6E69821-848F-4E5A-82C2-5C14E5B69141}">
  <ds:schemaRefs>
    <ds:schemaRef ds:uri="203238aa-f11d-48ff-9d91-bed5b961766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84B62ADD-5139-4493-B9A2-B92F924DB508}">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44D6CCD0-63E1-4F38-B7FE-C559EDA6B26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10</TotalTime>
  <Words>1036</Words>
  <Application>Microsoft Office PowerPoint</Application>
  <PresentationFormat>Widescreen</PresentationFormat>
  <Paragraphs>49</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Calisto MT</vt:lpstr>
      <vt:lpstr>Univers Condensed</vt:lpstr>
      <vt:lpstr>ChronicleVTI</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Victoria Collier</dc:creator>
  <cp:lastModifiedBy>Victoria Collier</cp:lastModifiedBy>
  <cp:revision>64</cp:revision>
  <dcterms:created xsi:type="dcterms:W3CDTF">2021-02-02T17:15:25Z</dcterms:created>
  <dcterms:modified xsi:type="dcterms:W3CDTF">2021-03-14T12:57:11Z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0x010100204DDCB6F0706542992F7DF21F88DE9A</vt:lpwstr>
  </property>
</Properties>
</file>