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723" r:id="rId5"/>
    <p:sldMasterId id="2147483726" r:id="rId6"/>
    <p:sldMasterId id="2147483720" r:id="rId7"/>
    <p:sldMasterId id="2147483666" r:id="rId8"/>
  </p:sldMasterIdLst>
  <p:notesMasterIdLst>
    <p:notesMasterId r:id="rId16"/>
  </p:notesMasterIdLst>
  <p:sldIdLst>
    <p:sldId id="257" r:id="rId9"/>
    <p:sldId id="491" r:id="rId10"/>
    <p:sldId id="493" r:id="rId11"/>
    <p:sldId id="492" r:id="rId12"/>
    <p:sldId id="494" r:id="rId13"/>
    <p:sldId id="495" r:id="rId14"/>
    <p:sldId id="49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D9F28CB-CBE9-2CAC-2597-D676662A255C}" name="Lilian Martin" initials="LM" userId="S::l.martin@uwtsd.ac.uk::865a25aa-5d86-405e-9b5c-e4f83f7b7fb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B90"/>
    <a:srgbClr val="FFFFE7"/>
    <a:srgbClr val="FFFFCC"/>
    <a:srgbClr val="BA4ABA"/>
    <a:srgbClr val="FF66CC"/>
    <a:srgbClr val="FFCCFF"/>
    <a:srgbClr val="FFCC99"/>
    <a:srgbClr val="CCFFFF"/>
    <a:srgbClr val="66CC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CADB88-C727-4447-8EB7-FD5B1F7FAA49}" v="4" dt="2026-04-25T13:54:30.5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59842" autoAdjust="0"/>
  </p:normalViewPr>
  <p:slideViewPr>
    <p:cSldViewPr snapToGrid="0">
      <p:cViewPr varScale="1">
        <p:scale>
          <a:sx n="61" d="100"/>
          <a:sy n="61" d="100"/>
        </p:scale>
        <p:origin x="460" y="28"/>
      </p:cViewPr>
      <p:guideLst/>
    </p:cSldViewPr>
  </p:slideViewPr>
  <p:notesTextViewPr>
    <p:cViewPr>
      <p:scale>
        <a:sx n="1" d="1"/>
        <a:sy n="1" d="1"/>
      </p:scale>
      <p:origin x="0" y="-1472"/>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5" Type="http://schemas.openxmlformats.org/officeDocument/2006/relationships/slideMaster" Target="slideMasters/slideMaster2.xml"/><Relationship Id="rId15" Type="http://schemas.openxmlformats.org/officeDocument/2006/relationships/slide" Target="slides/slide7.xml"/><Relationship Id="rId23" Type="http://schemas.microsoft.com/office/2018/10/relationships/authors" Target="authors.xml"/><Relationship Id="rId10" Type="http://schemas.openxmlformats.org/officeDocument/2006/relationships/slide" Target="slides/slide2.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Sturrock" userId="67c2b33a-22c0-463e-873e-8a560312126b" providerId="ADAL" clId="{5DA2305F-F864-42F0-9426-181089A3A823}"/>
    <pc:docChg chg="custSel modSld">
      <pc:chgData name="Bethan Sturrock" userId="67c2b33a-22c0-463e-873e-8a560312126b" providerId="ADAL" clId="{5DA2305F-F864-42F0-9426-181089A3A823}" dt="2026-04-25T13:55:43.338" v="169" actId="20577"/>
      <pc:docMkLst>
        <pc:docMk/>
      </pc:docMkLst>
      <pc:sldChg chg="modSp mod modNotesTx">
        <pc:chgData name="Bethan Sturrock" userId="67c2b33a-22c0-463e-873e-8a560312126b" providerId="ADAL" clId="{5DA2305F-F864-42F0-9426-181089A3A823}" dt="2026-04-25T13:55:43.338" v="169" actId="20577"/>
        <pc:sldMkLst>
          <pc:docMk/>
          <pc:sldMk cId="3083585152" sldId="492"/>
        </pc:sldMkLst>
        <pc:spChg chg="mod">
          <ac:chgData name="Bethan Sturrock" userId="67c2b33a-22c0-463e-873e-8a560312126b" providerId="ADAL" clId="{5DA2305F-F864-42F0-9426-181089A3A823}" dt="2026-04-25T13:36:28.958" v="8" actId="14100"/>
          <ac:spMkLst>
            <pc:docMk/>
            <pc:sldMk cId="3083585152" sldId="492"/>
            <ac:spMk id="3" creationId="{70254048-5AA5-5F06-ABE0-D48AABDC4532}"/>
          </ac:spMkLst>
        </pc:spChg>
        <pc:spChg chg="mod">
          <ac:chgData name="Bethan Sturrock" userId="67c2b33a-22c0-463e-873e-8a560312126b" providerId="ADAL" clId="{5DA2305F-F864-42F0-9426-181089A3A823}" dt="2026-04-25T13:38:09.215" v="40" actId="20577"/>
          <ac:spMkLst>
            <pc:docMk/>
            <pc:sldMk cId="3083585152" sldId="492"/>
            <ac:spMk id="4" creationId="{2A9D2A6A-9C4C-9836-3533-9E6383BFCAD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25/04/2026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a:t>1</a:t>
            </a:fld>
            <a:endParaRPr lang="en-GB"/>
          </a:p>
        </p:txBody>
      </p:sp>
    </p:spTree>
    <p:extLst>
      <p:ext uri="{BB962C8B-B14F-4D97-AF65-F5344CB8AC3E}">
        <p14:creationId xmlns:p14="http://schemas.microsoft.com/office/powerpoint/2010/main" val="3295492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C07BE-4D72-9A79-2A16-76E3B440D8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E1C0BD-FF55-323D-6AD8-72F2BBF37E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CD1310-E802-EAF4-7592-7A00C204EE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BACA9D4-FBF6-F26B-CB36-F9C2E007CBD6}"/>
              </a:ext>
            </a:extLst>
          </p:cNvPr>
          <p:cNvSpPr>
            <a:spLocks noGrp="1"/>
          </p:cNvSpPr>
          <p:nvPr>
            <p:ph type="sldNum" sz="quarter" idx="5"/>
          </p:nvPr>
        </p:nvSpPr>
        <p:spPr/>
        <p:txBody>
          <a:bodyPr/>
          <a:lstStyle/>
          <a:p>
            <a:fld id="{5603C52C-5E29-41AF-BAA3-8217E886DA08}" type="slidenum">
              <a:rPr lang="en-US" smtClean="0"/>
              <a:t>2</a:t>
            </a:fld>
            <a:endParaRPr lang="en-US" dirty="0"/>
          </a:p>
        </p:txBody>
      </p:sp>
    </p:spTree>
    <p:extLst>
      <p:ext uri="{BB962C8B-B14F-4D97-AF65-F5344CB8AC3E}">
        <p14:creationId xmlns:p14="http://schemas.microsoft.com/office/powerpoint/2010/main" val="2900429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Acknowledge the root causes openly</a:t>
            </a:r>
            <a:r>
              <a:rPr lang="en-GB" dirty="0"/>
              <a:t>: Recognise that rising transport costs and family stress are legitimate barriers, not “lack of motivation.” Communicate empathy in all outreach. </a:t>
            </a:r>
          </a:p>
          <a:p>
            <a:r>
              <a:rPr lang="en-GB" b="1" dirty="0"/>
              <a:t>Gather quick, practical data</a:t>
            </a:r>
            <a:r>
              <a:rPr lang="en-GB" dirty="0"/>
              <a:t>: Run a short survey or informal check-ins with families to understand specific transport issues (cost, routes, safety, timing). </a:t>
            </a:r>
          </a:p>
          <a:p>
            <a:r>
              <a:rPr lang="en-GB" b="1" dirty="0"/>
              <a:t>Flexible attendance responses</a:t>
            </a:r>
            <a:r>
              <a:rPr lang="en-GB" dirty="0"/>
              <a:t>: Temporarily adjust expectations where possible (e.g., phased returns, later start options, or part-time timetables for affected students). </a:t>
            </a:r>
          </a:p>
          <a:p>
            <a:r>
              <a:rPr lang="en-GB" b="1" dirty="0"/>
              <a:t>Transport support strategies</a:t>
            </a:r>
            <a:r>
              <a:rPr lang="en-GB" dirty="0"/>
              <a:t>: </a:t>
            </a:r>
            <a:r>
              <a:rPr lang="en-GB" b="1" dirty="0"/>
              <a:t>Strengthen pastoral support</a:t>
            </a:r>
            <a:r>
              <a:rPr lang="en-GB" dirty="0"/>
              <a:t>: Increase access to school counsellors or wellbeing staff. </a:t>
            </a:r>
          </a:p>
          <a:p>
            <a:r>
              <a:rPr lang="en-GB" dirty="0"/>
              <a:t>Offer safe spaces or drop-in sessions for students under stress. </a:t>
            </a:r>
          </a:p>
          <a:p>
            <a:r>
              <a:rPr lang="en-GB" dirty="0"/>
              <a:t>Train staff to recognise signs of family hardship. </a:t>
            </a:r>
          </a:p>
          <a:p>
            <a:r>
              <a:rPr lang="en-GB" b="1" dirty="0"/>
              <a:t>Proactive family communication</a:t>
            </a:r>
            <a:r>
              <a:rPr lang="en-GB" dirty="0"/>
              <a:t>: Use non-judgemental language when discussing attendance. </a:t>
            </a:r>
          </a:p>
          <a:p>
            <a:r>
              <a:rPr lang="en-GB" dirty="0"/>
              <a:t>Offer phone calls or home visits instead of formal letters where appropriate. </a:t>
            </a:r>
          </a:p>
          <a:p>
            <a:r>
              <a:rPr lang="en-GB" dirty="0"/>
              <a:t>Provide clear points of contact for support. </a:t>
            </a:r>
          </a:p>
          <a:p>
            <a:r>
              <a:rPr lang="en-GB" b="1" dirty="0"/>
              <a:t>In-school support to reduce pressure</a:t>
            </a:r>
            <a:r>
              <a:rPr lang="en-GB" dirty="0"/>
              <a:t>: Breakfast clubs or food support to ease household strain. </a:t>
            </a:r>
          </a:p>
          <a:p>
            <a:r>
              <a:rPr lang="en-GB" dirty="0"/>
              <a:t>Homework clubs to help students who struggle to study at home. </a:t>
            </a:r>
          </a:p>
          <a:p>
            <a:r>
              <a:rPr lang="en-GB" b="1" dirty="0"/>
              <a:t>Academic flexibility</a:t>
            </a:r>
            <a:r>
              <a:rPr lang="en-GB" dirty="0"/>
              <a:t>: Provide catch-up resources or online materials for missed lessons. </a:t>
            </a:r>
          </a:p>
          <a:p>
            <a:r>
              <a:rPr lang="en-GB" dirty="0"/>
              <a:t>Avoid punitive measures for absence linked to hardship. </a:t>
            </a:r>
          </a:p>
          <a:p>
            <a:r>
              <a:rPr lang="en-GB" b="1" dirty="0"/>
              <a:t>Work with external agencies</a:t>
            </a:r>
            <a:r>
              <a:rPr lang="en-GB" dirty="0"/>
              <a:t>: Collaborate with social services, community groups, or organisations like Citizens Advice for financial guidance. </a:t>
            </a:r>
          </a:p>
          <a:p>
            <a:r>
              <a:rPr lang="en-GB" dirty="0"/>
              <a:t>Engage local transport authorities for potential solutions. </a:t>
            </a:r>
          </a:p>
          <a:p>
            <a:r>
              <a:rPr lang="en-GB" b="1" dirty="0"/>
              <a:t>Review policies</a:t>
            </a:r>
            <a:r>
              <a:rPr lang="en-GB" dirty="0"/>
              <a:t>: Reassess attendance and punctuality policies to ensure they are supportive, not punitive, during periods of economic strain. </a:t>
            </a:r>
          </a:p>
          <a:p>
            <a:r>
              <a:rPr lang="en-GB" b="1" dirty="0"/>
              <a:t>Staff alignment</a:t>
            </a:r>
            <a:r>
              <a:rPr lang="en-GB" dirty="0"/>
              <a:t>: Ensure all teachers respond consistently and sensitively. </a:t>
            </a:r>
          </a:p>
          <a:p>
            <a:r>
              <a:rPr lang="en-GB" dirty="0"/>
              <a:t>Share strategies in staff briefings to maintain a unified approach. </a:t>
            </a:r>
          </a:p>
          <a:p>
            <a:r>
              <a:rPr lang="en-GB" b="1" dirty="0"/>
              <a:t>Monitor and adapt</a:t>
            </a:r>
            <a:r>
              <a:rPr lang="en-GB" dirty="0"/>
              <a:t>: Track attendance trends weekly. </a:t>
            </a:r>
          </a:p>
          <a:p>
            <a:r>
              <a:rPr lang="en-GB" dirty="0"/>
              <a:t>Adjust interventions quickly based on what is working.</a:t>
            </a:r>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3</a:t>
            </a:fld>
            <a:endParaRPr lang="en-GB"/>
          </a:p>
        </p:txBody>
      </p:sp>
    </p:spTree>
    <p:extLst>
      <p:ext uri="{BB962C8B-B14F-4D97-AF65-F5344CB8AC3E}">
        <p14:creationId xmlns:p14="http://schemas.microsoft.com/office/powerpoint/2010/main" val="20476981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1" dirty="0" err="1"/>
              <a:t>Adeiladu</a:t>
            </a:r>
            <a:r>
              <a:rPr lang="en-GB" b="1" dirty="0"/>
              <a:t> </a:t>
            </a:r>
            <a:r>
              <a:rPr lang="en-GB" b="1" dirty="0" err="1"/>
              <a:t>perthynas</a:t>
            </a:r>
            <a:r>
              <a:rPr lang="en-GB" b="1" dirty="0"/>
              <a:t> </a:t>
            </a:r>
            <a:r>
              <a:rPr lang="en-GB" b="1" dirty="0" err="1"/>
              <a:t>ymddiriedol</a:t>
            </a:r>
            <a:r>
              <a:rPr lang="en-GB" b="1" dirty="0"/>
              <a:t> </a:t>
            </a:r>
          </a:p>
          <a:p>
            <a:pPr marL="0" indent="0">
              <a:buNone/>
            </a:pPr>
            <a:r>
              <a:rPr lang="en-GB" b="0" dirty="0" err="1"/>
              <a:t>creu</a:t>
            </a:r>
            <a:r>
              <a:rPr lang="en-GB" b="0" dirty="0"/>
              <a:t> </a:t>
            </a:r>
            <a:r>
              <a:rPr lang="en-GB" b="0" dirty="0" err="1"/>
              <a:t>amgylchedd</a:t>
            </a:r>
            <a:r>
              <a:rPr lang="en-GB" b="0" dirty="0"/>
              <a:t> </a:t>
            </a:r>
            <a:r>
              <a:rPr lang="en-GB" b="0" dirty="0" err="1"/>
              <a:t>diogel</a:t>
            </a:r>
            <a:r>
              <a:rPr lang="en-GB" b="0" dirty="0"/>
              <a:t>, </a:t>
            </a:r>
            <a:r>
              <a:rPr lang="en-GB" b="0" dirty="0" err="1"/>
              <a:t>cefnogol</a:t>
            </a:r>
            <a:r>
              <a:rPr lang="en-GB" b="0" dirty="0"/>
              <a:t> </a:t>
            </a:r>
            <a:r>
              <a:rPr lang="en-GB" b="0" dirty="0" err="1"/>
              <a:t>lle</a:t>
            </a:r>
            <a:r>
              <a:rPr lang="en-GB" b="0" dirty="0"/>
              <a:t> </a:t>
            </a:r>
            <a:r>
              <a:rPr lang="en-GB" b="0" dirty="0" err="1"/>
              <a:t>mae</a:t>
            </a:r>
            <a:r>
              <a:rPr lang="en-GB" b="0" dirty="0"/>
              <a:t> Amir </a:t>
            </a:r>
            <a:r>
              <a:rPr lang="en-GB" b="0" dirty="0" err="1"/>
              <a:t>yn</a:t>
            </a:r>
            <a:r>
              <a:rPr lang="en-GB" b="0" dirty="0"/>
              <a:t> </a:t>
            </a:r>
            <a:r>
              <a:rPr lang="en-GB" b="0" dirty="0" err="1"/>
              <a:t>teimlo</a:t>
            </a:r>
            <a:r>
              <a:rPr lang="en-GB" b="0" dirty="0"/>
              <a:t> </a:t>
            </a:r>
            <a:r>
              <a:rPr lang="en-GB" b="0" dirty="0" err="1"/>
              <a:t>ei</a:t>
            </a:r>
            <a:r>
              <a:rPr lang="en-GB" b="0" dirty="0"/>
              <a:t> </a:t>
            </a:r>
            <a:r>
              <a:rPr lang="en-GB" b="0" dirty="0" err="1"/>
              <a:t>fod</a:t>
            </a:r>
            <a:r>
              <a:rPr lang="en-GB" b="0" dirty="0"/>
              <a:t> </a:t>
            </a:r>
            <a:r>
              <a:rPr lang="en-GB" b="0" dirty="0" err="1"/>
              <a:t>yn</a:t>
            </a:r>
            <a:r>
              <a:rPr lang="en-GB" b="0" dirty="0"/>
              <a:t> </a:t>
            </a:r>
            <a:r>
              <a:rPr lang="en-GB" b="0" dirty="0" err="1"/>
              <a:t>cael</a:t>
            </a:r>
            <a:r>
              <a:rPr lang="en-GB" b="0" dirty="0"/>
              <a:t> </a:t>
            </a:r>
            <a:r>
              <a:rPr lang="en-GB" b="0" dirty="0" err="1"/>
              <a:t>ei</a:t>
            </a:r>
            <a:r>
              <a:rPr lang="en-GB" b="0" dirty="0"/>
              <a:t> </a:t>
            </a:r>
            <a:r>
              <a:rPr lang="en-GB" b="0" dirty="0" err="1"/>
              <a:t>werthfawrogi</a:t>
            </a:r>
            <a:r>
              <a:rPr lang="en-GB" b="0" dirty="0"/>
              <a:t>. </a:t>
            </a:r>
          </a:p>
          <a:p>
            <a:pPr marL="0" indent="0">
              <a:buNone/>
            </a:pPr>
            <a:r>
              <a:rPr lang="en-GB" b="0" dirty="0"/>
              <a:t>Gall </a:t>
            </a:r>
            <a:r>
              <a:rPr lang="en-GB" b="0" dirty="0" err="1"/>
              <a:t>gweithredoedd</a:t>
            </a:r>
            <a:r>
              <a:rPr lang="en-GB" b="0" dirty="0"/>
              <a:t> </a:t>
            </a:r>
            <a:r>
              <a:rPr lang="en-GB" b="0" dirty="0" err="1"/>
              <a:t>syml</a:t>
            </a:r>
            <a:r>
              <a:rPr lang="en-GB" b="0" dirty="0"/>
              <a:t> - </a:t>
            </a:r>
            <a:r>
              <a:rPr lang="en-GB" b="0" dirty="0" err="1"/>
              <a:t>ei</a:t>
            </a:r>
            <a:r>
              <a:rPr lang="en-GB" b="0" dirty="0"/>
              <a:t> </a:t>
            </a:r>
            <a:r>
              <a:rPr lang="en-GB" b="0" dirty="0" err="1"/>
              <a:t>gyfarch</a:t>
            </a:r>
            <a:r>
              <a:rPr lang="en-GB" b="0" dirty="0"/>
              <a:t> </a:t>
            </a:r>
            <a:r>
              <a:rPr lang="en-GB" b="0" dirty="0" err="1"/>
              <a:t>yn</a:t>
            </a:r>
            <a:r>
              <a:rPr lang="en-GB" b="0" dirty="0"/>
              <a:t> </a:t>
            </a:r>
            <a:r>
              <a:rPr lang="en-GB" b="0" dirty="0" err="1"/>
              <a:t>gynnes</a:t>
            </a:r>
            <a:r>
              <a:rPr lang="en-GB" b="0" dirty="0"/>
              <a:t>, </a:t>
            </a:r>
            <a:r>
              <a:rPr lang="en-GB" b="0" dirty="0" err="1"/>
              <a:t>dangos</a:t>
            </a:r>
            <a:r>
              <a:rPr lang="en-GB" b="0" dirty="0"/>
              <a:t> </a:t>
            </a:r>
            <a:r>
              <a:rPr lang="en-GB" b="0" dirty="0" err="1"/>
              <a:t>diddordeb</a:t>
            </a:r>
            <a:r>
              <a:rPr lang="en-GB" b="0" dirty="0"/>
              <a:t> </a:t>
            </a:r>
            <a:r>
              <a:rPr lang="en-GB" b="0" dirty="0" err="1"/>
              <a:t>yn</a:t>
            </a:r>
            <a:r>
              <a:rPr lang="en-GB" b="0" dirty="0"/>
              <a:t> </a:t>
            </a:r>
            <a:r>
              <a:rPr lang="en-GB" b="0" dirty="0" err="1"/>
              <a:t>ei</a:t>
            </a:r>
            <a:r>
              <a:rPr lang="en-GB" b="0" dirty="0"/>
              <a:t> </a:t>
            </a:r>
            <a:r>
              <a:rPr lang="en-GB" b="0" dirty="0" err="1"/>
              <a:t>fywyd</a:t>
            </a:r>
            <a:r>
              <a:rPr lang="en-GB" b="0" dirty="0"/>
              <a:t>, a </a:t>
            </a:r>
            <a:r>
              <a:rPr lang="en-GB" b="0" dirty="0" err="1"/>
              <a:t>chynnig</a:t>
            </a:r>
            <a:r>
              <a:rPr lang="en-GB" b="0" dirty="0"/>
              <a:t> </a:t>
            </a:r>
            <a:r>
              <a:rPr lang="en-GB" b="0" dirty="0" err="1"/>
              <a:t>anogaeth</a:t>
            </a:r>
            <a:r>
              <a:rPr lang="en-GB" b="0" dirty="0"/>
              <a:t> </a:t>
            </a:r>
            <a:r>
              <a:rPr lang="en-GB" b="0" dirty="0" err="1"/>
              <a:t>gyson</a:t>
            </a:r>
            <a:r>
              <a:rPr lang="en-GB" b="0" dirty="0"/>
              <a:t> - </a:t>
            </a:r>
            <a:r>
              <a:rPr lang="en-GB" b="0" dirty="0" err="1"/>
              <a:t>helpu</a:t>
            </a:r>
            <a:r>
              <a:rPr lang="en-GB" b="0" dirty="0"/>
              <a:t> </a:t>
            </a:r>
            <a:r>
              <a:rPr lang="en-GB" b="0" dirty="0" err="1"/>
              <a:t>i</a:t>
            </a:r>
            <a:r>
              <a:rPr lang="en-GB" b="0" dirty="0"/>
              <a:t> </a:t>
            </a:r>
            <a:r>
              <a:rPr lang="en-GB" b="0" dirty="0" err="1"/>
              <a:t>adeiladu</a:t>
            </a:r>
            <a:r>
              <a:rPr lang="en-GB" b="0" dirty="0"/>
              <a:t> </a:t>
            </a:r>
            <a:r>
              <a:rPr lang="en-GB" b="0" dirty="0" err="1"/>
              <a:t>ymddiriedaeth</a:t>
            </a:r>
            <a:r>
              <a:rPr lang="en-GB" b="0" dirty="0"/>
              <a:t> a </a:t>
            </a:r>
            <a:r>
              <a:rPr lang="en-GB" b="0" dirty="0" err="1"/>
              <a:t>hyder</a:t>
            </a:r>
            <a:r>
              <a:rPr lang="en-GB" b="0" dirty="0"/>
              <a:t>.</a:t>
            </a:r>
          </a:p>
          <a:p>
            <a:pPr marL="0" indent="0">
              <a:buNone/>
            </a:pPr>
            <a:endParaRPr lang="en-GB" b="0" dirty="0"/>
          </a:p>
          <a:p>
            <a:pPr marL="0" indent="0">
              <a:buNone/>
            </a:pPr>
            <a:r>
              <a:rPr lang="en-GB" b="1" dirty="0"/>
              <a:t>2. </a:t>
            </a:r>
            <a:r>
              <a:rPr lang="en-GB" b="1" dirty="0" err="1"/>
              <a:t>Byddwch</a:t>
            </a:r>
            <a:r>
              <a:rPr lang="en-GB" b="1" dirty="0"/>
              <a:t> </a:t>
            </a:r>
            <a:r>
              <a:rPr lang="en-GB" b="1" dirty="0" err="1"/>
              <a:t>yn</a:t>
            </a:r>
            <a:r>
              <a:rPr lang="en-GB" b="1" dirty="0"/>
              <a:t> </a:t>
            </a:r>
            <a:r>
              <a:rPr lang="en-GB" b="1" dirty="0" err="1"/>
              <a:t>wyliadwrus</a:t>
            </a:r>
            <a:r>
              <a:rPr lang="en-GB" b="1" dirty="0"/>
              <a:t> </a:t>
            </a:r>
            <a:r>
              <a:rPr lang="en-GB" b="1" dirty="0" err="1"/>
              <a:t>ond</a:t>
            </a:r>
            <a:r>
              <a:rPr lang="en-GB" b="1" dirty="0"/>
              <a:t> </a:t>
            </a:r>
            <a:r>
              <a:rPr lang="en-GB" b="1" dirty="0" err="1"/>
              <a:t>heb</a:t>
            </a:r>
            <a:r>
              <a:rPr lang="en-GB" b="1" dirty="0"/>
              <a:t> </a:t>
            </a:r>
            <a:r>
              <a:rPr lang="en-GB" b="1" dirty="0" err="1"/>
              <a:t>feirniadol</a:t>
            </a:r>
            <a:r>
              <a:rPr lang="en-GB" b="1" dirty="0"/>
              <a:t> </a:t>
            </a:r>
          </a:p>
          <a:p>
            <a:pPr marL="0" indent="0">
              <a:buNone/>
            </a:pPr>
            <a:r>
              <a:rPr lang="en-GB" b="0" dirty="0"/>
              <a:t>Mae </a:t>
            </a:r>
            <a:r>
              <a:rPr lang="en-GB" b="0" dirty="0" err="1"/>
              <a:t>adnabod</a:t>
            </a:r>
            <a:r>
              <a:rPr lang="en-GB" b="0" dirty="0"/>
              <a:t> </a:t>
            </a:r>
            <a:r>
              <a:rPr lang="en-GB" b="0" dirty="0" err="1"/>
              <a:t>arwyddion</a:t>
            </a:r>
            <a:r>
              <a:rPr lang="en-GB" b="0" dirty="0"/>
              <a:t> o </a:t>
            </a:r>
            <a:r>
              <a:rPr lang="en-GB" b="0" dirty="0" err="1"/>
              <a:t>amddifadedd</a:t>
            </a:r>
            <a:r>
              <a:rPr lang="en-GB" b="0" dirty="0"/>
              <a:t> </a:t>
            </a:r>
            <a:r>
              <a:rPr lang="en-GB" b="0" dirty="0" err="1"/>
              <a:t>yn</a:t>
            </a:r>
            <a:r>
              <a:rPr lang="en-GB" b="0" dirty="0"/>
              <a:t> </a:t>
            </a:r>
            <a:r>
              <a:rPr lang="en-GB" b="0" dirty="0" err="1"/>
              <a:t>bwysig</a:t>
            </a:r>
            <a:r>
              <a:rPr lang="en-GB" b="0" dirty="0"/>
              <a:t>, </a:t>
            </a:r>
            <a:r>
              <a:rPr lang="en-GB" b="0" dirty="0" err="1"/>
              <a:t>ond</a:t>
            </a:r>
            <a:r>
              <a:rPr lang="en-GB" b="0" dirty="0"/>
              <a:t> </a:t>
            </a:r>
            <a:r>
              <a:rPr lang="en-GB" b="0" dirty="0" err="1"/>
              <a:t>dylid</a:t>
            </a:r>
            <a:r>
              <a:rPr lang="en-GB" b="0" dirty="0"/>
              <a:t> </a:t>
            </a:r>
            <a:r>
              <a:rPr lang="en-GB" b="0" dirty="0" err="1"/>
              <a:t>osgoi</a:t>
            </a:r>
            <a:r>
              <a:rPr lang="en-GB" b="0" dirty="0"/>
              <a:t> </a:t>
            </a:r>
            <a:r>
              <a:rPr lang="en-GB" b="0" dirty="0" err="1"/>
              <a:t>rhagdybiaethau</a:t>
            </a:r>
            <a:r>
              <a:rPr lang="en-GB" b="0" dirty="0"/>
              <a:t>. Dylai </a:t>
            </a:r>
            <a:r>
              <a:rPr lang="en-GB" b="0" dirty="0" err="1"/>
              <a:t>athrawon</a:t>
            </a:r>
            <a:r>
              <a:rPr lang="en-GB" b="0" dirty="0"/>
              <a:t> </a:t>
            </a:r>
            <a:r>
              <a:rPr lang="en-GB" b="0" dirty="0" err="1"/>
              <a:t>sy'n</a:t>
            </a:r>
            <a:r>
              <a:rPr lang="en-GB" b="0" dirty="0"/>
              <a:t> </a:t>
            </a:r>
            <a:r>
              <a:rPr lang="en-GB" b="0" dirty="0" err="1"/>
              <a:t>fyfyrwyr</a:t>
            </a:r>
            <a:r>
              <a:rPr lang="en-GB" b="0" dirty="0"/>
              <a:t> </a:t>
            </a:r>
            <a:r>
              <a:rPr lang="en-GB" b="0" dirty="0" err="1"/>
              <a:t>arsylwi</a:t>
            </a:r>
            <a:r>
              <a:rPr lang="en-GB" b="0" dirty="0"/>
              <a:t> </a:t>
            </a:r>
            <a:r>
              <a:rPr lang="en-GB" b="0" dirty="0" err="1"/>
              <a:t>patrymau</a:t>
            </a:r>
            <a:r>
              <a:rPr lang="en-GB" b="0" dirty="0"/>
              <a:t> (blinder, </a:t>
            </a:r>
            <a:r>
              <a:rPr lang="en-GB" b="0" dirty="0" err="1"/>
              <a:t>diffyg</a:t>
            </a:r>
            <a:r>
              <a:rPr lang="en-GB" b="0" dirty="0"/>
              <a:t> </a:t>
            </a:r>
            <a:r>
              <a:rPr lang="en-GB" b="0" dirty="0" err="1"/>
              <a:t>adnoddau</a:t>
            </a:r>
            <a:r>
              <a:rPr lang="en-GB" b="0" dirty="0"/>
              <a:t>) a </a:t>
            </a:r>
            <a:r>
              <a:rPr lang="en-GB" b="0" dirty="0" err="1"/>
              <a:t>rhannu</a:t>
            </a:r>
            <a:r>
              <a:rPr lang="en-GB" b="0" dirty="0"/>
              <a:t> </a:t>
            </a:r>
            <a:r>
              <a:rPr lang="en-GB" b="0" dirty="0" err="1"/>
              <a:t>pryderon</a:t>
            </a:r>
            <a:r>
              <a:rPr lang="en-GB" b="0" dirty="0"/>
              <a:t> </a:t>
            </a:r>
            <a:r>
              <a:rPr lang="en-GB" b="0" dirty="0" err="1"/>
              <a:t>gyda'r</a:t>
            </a:r>
            <a:r>
              <a:rPr lang="en-GB" b="0" dirty="0"/>
              <a:t> </a:t>
            </a:r>
            <a:r>
              <a:rPr lang="en-GB" b="0" dirty="0" err="1"/>
              <a:t>athro</a:t>
            </a:r>
            <a:r>
              <a:rPr lang="en-GB" b="0" dirty="0"/>
              <a:t> </a:t>
            </a:r>
            <a:r>
              <a:rPr lang="en-GB" b="0" dirty="0" err="1"/>
              <a:t>dosbarth</a:t>
            </a:r>
            <a:r>
              <a:rPr lang="en-GB" b="0" dirty="0"/>
              <a:t> neu </a:t>
            </a:r>
            <a:r>
              <a:rPr lang="en-GB" b="0" dirty="0" err="1"/>
              <a:t>arweinydd</a:t>
            </a:r>
            <a:r>
              <a:rPr lang="en-GB" b="0" dirty="0"/>
              <a:t> </a:t>
            </a:r>
            <a:r>
              <a:rPr lang="en-GB" b="0" dirty="0" err="1"/>
              <a:t>diogelu</a:t>
            </a:r>
            <a:r>
              <a:rPr lang="en-GB" b="0" dirty="0"/>
              <a:t> </a:t>
            </a:r>
            <a:r>
              <a:rPr lang="en-GB" b="0" dirty="0" err="1"/>
              <a:t>yn</a:t>
            </a:r>
            <a:r>
              <a:rPr lang="en-GB" b="0" dirty="0"/>
              <a:t> </a:t>
            </a:r>
            <a:r>
              <a:rPr lang="en-GB" b="0" dirty="0" err="1"/>
              <a:t>hytrach</a:t>
            </a:r>
            <a:r>
              <a:rPr lang="en-GB" b="0" dirty="0"/>
              <a:t> </a:t>
            </a:r>
            <a:r>
              <a:rPr lang="en-GB" b="0" dirty="0" err="1"/>
              <a:t>na</a:t>
            </a:r>
            <a:r>
              <a:rPr lang="en-GB" b="0" dirty="0"/>
              <a:t> </a:t>
            </a:r>
            <a:r>
              <a:rPr lang="en-GB" b="0" dirty="0" err="1"/>
              <a:t>gweithredu'n</a:t>
            </a:r>
            <a:r>
              <a:rPr lang="en-GB" b="0" dirty="0"/>
              <a:t> </a:t>
            </a:r>
            <a:r>
              <a:rPr lang="en-GB" b="0" dirty="0" err="1"/>
              <a:t>annibynnol</a:t>
            </a:r>
            <a:r>
              <a:rPr lang="en-GB" b="0" dirty="0"/>
              <a:t>. 
</a:t>
            </a:r>
            <a:r>
              <a:rPr lang="en-GB" b="1" dirty="0"/>
              <a:t>3. </a:t>
            </a:r>
            <a:r>
              <a:rPr lang="en-GB" b="1" dirty="0" err="1"/>
              <a:t>Addasu</a:t>
            </a:r>
            <a:r>
              <a:rPr lang="en-GB" b="1" dirty="0"/>
              <a:t> </a:t>
            </a:r>
            <a:r>
              <a:rPr lang="en-GB" b="1" dirty="0" err="1"/>
              <a:t>strategaethau</a:t>
            </a:r>
            <a:r>
              <a:rPr lang="en-GB" b="1" dirty="0"/>
              <a:t> </a:t>
            </a:r>
            <a:r>
              <a:rPr lang="en-GB" b="1" dirty="0" err="1"/>
              <a:t>addysgu</a:t>
            </a:r>
            <a:r>
              <a:rPr lang="en-GB" b="1" dirty="0"/>
              <a:t> </a:t>
            </a:r>
          </a:p>
          <a:p>
            <a:pPr marL="0" indent="0">
              <a:buNone/>
            </a:pPr>
            <a:r>
              <a:rPr lang="en-GB" b="0" dirty="0"/>
              <a:t>Gall Amir </a:t>
            </a:r>
            <a:r>
              <a:rPr lang="en-GB" b="0" dirty="0" err="1"/>
              <a:t>elwa</a:t>
            </a:r>
            <a:r>
              <a:rPr lang="en-GB" b="0" dirty="0"/>
              <a:t> o: 
Torri </a:t>
            </a:r>
            <a:r>
              <a:rPr lang="en-GB" b="0" dirty="0" err="1"/>
              <a:t>tasgau</a:t>
            </a:r>
            <a:r>
              <a:rPr lang="en-GB" b="0" dirty="0"/>
              <a:t> </a:t>
            </a:r>
            <a:r>
              <a:rPr lang="en-GB" b="0" dirty="0" err="1"/>
              <a:t>yn</a:t>
            </a:r>
            <a:r>
              <a:rPr lang="en-GB" b="0" dirty="0"/>
              <a:t> </a:t>
            </a:r>
            <a:r>
              <a:rPr lang="en-GB" b="0" dirty="0" err="1"/>
              <a:t>gamau</a:t>
            </a:r>
            <a:r>
              <a:rPr lang="en-GB" b="0" dirty="0"/>
              <a:t> </a:t>
            </a:r>
            <a:r>
              <a:rPr lang="en-GB" b="0" dirty="0" err="1"/>
              <a:t>llai</a:t>
            </a:r>
            <a:r>
              <a:rPr lang="en-GB" b="0" dirty="0"/>
              <a:t>, y </a:t>
            </a:r>
            <a:r>
              <a:rPr lang="en-GB" b="0" dirty="0" err="1"/>
              <a:t>gellir</a:t>
            </a:r>
            <a:r>
              <a:rPr lang="en-GB" b="0" dirty="0"/>
              <a:t> </a:t>
            </a:r>
            <a:r>
              <a:rPr lang="en-GB" b="0" dirty="0" err="1"/>
              <a:t>eu</a:t>
            </a:r>
            <a:r>
              <a:rPr lang="en-GB" b="0" dirty="0"/>
              <a:t> </a:t>
            </a:r>
            <a:r>
              <a:rPr lang="en-GB" b="0" dirty="0" err="1"/>
              <a:t>rheoli</a:t>
            </a:r>
            <a:r>
              <a:rPr lang="en-GB" b="0" dirty="0"/>
              <a:t> 
</a:t>
            </a:r>
            <a:r>
              <a:rPr lang="en-GB" b="0" dirty="0" err="1"/>
              <a:t>Darparu</a:t>
            </a:r>
            <a:r>
              <a:rPr lang="en-GB" b="0" dirty="0"/>
              <a:t> </a:t>
            </a:r>
            <a:r>
              <a:rPr lang="en-GB" b="0" dirty="0" err="1"/>
              <a:t>cymhorthion</a:t>
            </a:r>
            <a:r>
              <a:rPr lang="en-GB" b="0" dirty="0"/>
              <a:t> </a:t>
            </a:r>
            <a:r>
              <a:rPr lang="en-GB" b="0" dirty="0" err="1"/>
              <a:t>gweledol</a:t>
            </a:r>
            <a:r>
              <a:rPr lang="en-GB" b="0" dirty="0"/>
              <a:t> a </a:t>
            </a:r>
            <a:r>
              <a:rPr lang="en-GB" b="0" dirty="0" err="1"/>
              <a:t>sgaffaldiau</a:t>
            </a:r>
            <a:r>
              <a:rPr lang="en-GB" b="0" dirty="0"/>
              <a:t> 
</a:t>
            </a:r>
            <a:r>
              <a:rPr lang="en-GB" b="0" dirty="0" err="1"/>
              <a:t>Rhoi</a:t>
            </a:r>
            <a:r>
              <a:rPr lang="en-GB" b="0" dirty="0"/>
              <a:t> </a:t>
            </a:r>
            <a:r>
              <a:rPr lang="en-GB" b="0" dirty="0" err="1"/>
              <a:t>amser</a:t>
            </a:r>
            <a:r>
              <a:rPr lang="en-GB" b="0" dirty="0"/>
              <a:t> neu </a:t>
            </a:r>
            <a:r>
              <a:rPr lang="en-GB" b="0" dirty="0" err="1"/>
              <a:t>gefnogaeth</a:t>
            </a:r>
            <a:r>
              <a:rPr lang="en-GB" b="0" dirty="0"/>
              <a:t> </a:t>
            </a:r>
            <a:r>
              <a:rPr lang="en-GB" b="0" dirty="0" err="1"/>
              <a:t>ychwanegol</a:t>
            </a:r>
            <a:r>
              <a:rPr lang="en-GB" b="0" dirty="0"/>
              <a:t> </a:t>
            </a:r>
            <a:r>
              <a:rPr lang="en-GB" b="0" dirty="0" err="1"/>
              <a:t>yn</a:t>
            </a:r>
            <a:r>
              <a:rPr lang="en-GB" b="0" dirty="0"/>
              <a:t> </a:t>
            </a:r>
            <a:r>
              <a:rPr lang="en-GB" b="0" dirty="0" err="1"/>
              <a:t>ystod</a:t>
            </a:r>
            <a:r>
              <a:rPr lang="en-GB" b="0" dirty="0"/>
              <a:t> </a:t>
            </a:r>
            <a:r>
              <a:rPr lang="en-GB" b="0" dirty="0" err="1"/>
              <a:t>tasgau</a:t>
            </a:r>
            <a:r>
              <a:rPr lang="en-GB" b="0" dirty="0"/>
              <a:t> </a:t>
            </a:r>
            <a:r>
              <a:rPr lang="en-GB" b="0" dirty="0" err="1"/>
              <a:t>llythrennedd</a:t>
            </a:r>
            <a:r>
              <a:rPr lang="en-GB" b="0" dirty="0"/>
              <a:t> 
</a:t>
            </a:r>
            <a:r>
              <a:rPr lang="en-GB" b="0" dirty="0" err="1"/>
              <a:t>Defnyddio</a:t>
            </a:r>
            <a:r>
              <a:rPr lang="en-GB" b="0" dirty="0"/>
              <a:t> </a:t>
            </a:r>
            <a:r>
              <a:rPr lang="en-GB" b="0" dirty="0" err="1"/>
              <a:t>gweithgareddau</a:t>
            </a:r>
            <a:r>
              <a:rPr lang="en-GB" b="0" dirty="0"/>
              <a:t> </a:t>
            </a:r>
            <a:r>
              <a:rPr lang="en-GB" b="0" dirty="0" err="1"/>
              <a:t>diddorol</a:t>
            </a:r>
            <a:r>
              <a:rPr lang="en-GB" b="0" dirty="0"/>
              <a:t>, </a:t>
            </a:r>
            <a:r>
              <a:rPr lang="en-GB" b="0" dirty="0" err="1"/>
              <a:t>ymarferol</a:t>
            </a:r>
            <a:r>
              <a:rPr lang="en-GB" b="0" dirty="0"/>
              <a:t> </a:t>
            </a:r>
            <a:r>
              <a:rPr lang="en-GB" b="0" dirty="0" err="1"/>
              <a:t>i</a:t>
            </a:r>
            <a:r>
              <a:rPr lang="en-GB" b="0" dirty="0"/>
              <a:t> </a:t>
            </a:r>
            <a:r>
              <a:rPr lang="en-GB" b="0" dirty="0" err="1"/>
              <a:t>gadw</a:t>
            </a:r>
            <a:r>
              <a:rPr lang="en-GB" b="0" dirty="0"/>
              <a:t> </a:t>
            </a:r>
            <a:r>
              <a:rPr lang="en-GB" b="0" dirty="0" err="1"/>
              <a:t>ffocws</a:t>
            </a:r>
            <a:r>
              <a:rPr lang="en-GB" b="0" dirty="0"/>
              <a:t> 
Mae </a:t>
            </a:r>
            <a:r>
              <a:rPr lang="en-GB" b="0" dirty="0" err="1"/>
              <a:t>gwahaniaethu</a:t>
            </a:r>
            <a:r>
              <a:rPr lang="en-GB" b="0" dirty="0"/>
              <a:t> </a:t>
            </a:r>
            <a:r>
              <a:rPr lang="en-GB" b="0" dirty="0" err="1"/>
              <a:t>yn</a:t>
            </a:r>
            <a:r>
              <a:rPr lang="en-GB" b="0" dirty="0"/>
              <a:t> </a:t>
            </a:r>
            <a:r>
              <a:rPr lang="en-GB" b="0" dirty="0" err="1"/>
              <a:t>helpu</a:t>
            </a:r>
            <a:r>
              <a:rPr lang="en-GB" b="0" dirty="0"/>
              <a:t> </a:t>
            </a:r>
            <a:r>
              <a:rPr lang="en-GB" b="0" dirty="0" err="1"/>
              <a:t>i</a:t>
            </a:r>
            <a:r>
              <a:rPr lang="en-GB" b="0" dirty="0"/>
              <a:t> </a:t>
            </a:r>
            <a:r>
              <a:rPr lang="en-GB" b="0" dirty="0" err="1"/>
              <a:t>sicrhau</a:t>
            </a:r>
            <a:r>
              <a:rPr lang="en-GB" b="0" dirty="0"/>
              <a:t> </a:t>
            </a:r>
            <a:r>
              <a:rPr lang="en-GB" b="0" dirty="0" err="1"/>
              <a:t>ei</a:t>
            </a:r>
            <a:r>
              <a:rPr lang="en-GB" b="0" dirty="0"/>
              <a:t> </a:t>
            </a:r>
            <a:r>
              <a:rPr lang="en-GB" b="0" dirty="0" err="1"/>
              <a:t>fod</a:t>
            </a:r>
            <a:r>
              <a:rPr lang="en-GB" b="0" dirty="0"/>
              <a:t> </a:t>
            </a:r>
            <a:r>
              <a:rPr lang="en-GB" b="0" dirty="0" err="1"/>
              <a:t>yn</a:t>
            </a:r>
            <a:r>
              <a:rPr lang="en-GB" b="0" dirty="0"/>
              <a:t> </a:t>
            </a:r>
            <a:r>
              <a:rPr lang="en-GB" b="0" dirty="0" err="1"/>
              <a:t>gallu</a:t>
            </a:r>
            <a:r>
              <a:rPr lang="en-GB" b="0" dirty="0"/>
              <a:t> </a:t>
            </a:r>
            <a:r>
              <a:rPr lang="en-GB" b="0" dirty="0" err="1"/>
              <a:t>cael</a:t>
            </a:r>
            <a:r>
              <a:rPr lang="en-GB" b="0" dirty="0"/>
              <a:t> </a:t>
            </a:r>
            <a:r>
              <a:rPr lang="en-GB" b="0" dirty="0" err="1"/>
              <a:t>mynediad</a:t>
            </a:r>
            <a:r>
              <a:rPr lang="en-GB" b="0" dirty="0"/>
              <a:t> at </a:t>
            </a:r>
            <a:r>
              <a:rPr lang="en-GB" b="0" dirty="0" err="1"/>
              <a:t>ddysgu</a:t>
            </a:r>
            <a:r>
              <a:rPr lang="en-GB" b="0" dirty="0"/>
              <a:t> </a:t>
            </a:r>
            <a:r>
              <a:rPr lang="en-GB" b="0" dirty="0" err="1"/>
              <a:t>heb</a:t>
            </a:r>
            <a:r>
              <a:rPr lang="en-GB" b="0" dirty="0"/>
              <a:t> </a:t>
            </a:r>
            <a:r>
              <a:rPr lang="en-GB" b="0" dirty="0" err="1"/>
              <a:t>deimlo'n</a:t>
            </a:r>
            <a:r>
              <a:rPr lang="en-GB" b="0" dirty="0"/>
              <a:t> </a:t>
            </a:r>
            <a:r>
              <a:rPr lang="en-GB" b="0" dirty="0" err="1"/>
              <a:t>llethu</a:t>
            </a:r>
            <a:r>
              <a:rPr lang="en-GB" b="0" dirty="0"/>
              <a:t>. 
</a:t>
            </a:r>
          </a:p>
          <a:p>
            <a:pPr marL="0" indent="0">
              <a:buNone/>
            </a:pPr>
            <a:r>
              <a:rPr lang="en-GB" b="1" dirty="0"/>
              <a:t>4. </a:t>
            </a:r>
            <a:r>
              <a:rPr lang="en-GB" b="1" dirty="0" err="1"/>
              <a:t>Hyrwyddo</a:t>
            </a:r>
            <a:r>
              <a:rPr lang="en-GB" b="1" dirty="0"/>
              <a:t> </a:t>
            </a:r>
            <a:r>
              <a:rPr lang="en-GB" b="1" dirty="0" err="1"/>
              <a:t>cynhwysiant</a:t>
            </a:r>
            <a:r>
              <a:rPr lang="en-GB" b="1" dirty="0"/>
              <a:t> a </a:t>
            </a:r>
            <a:r>
              <a:rPr lang="en-GB" b="1" dirty="0" err="1"/>
              <a:t>chyfranogiad</a:t>
            </a:r>
            <a:r>
              <a:rPr lang="en-GB" b="1" dirty="0"/>
              <a:t> </a:t>
            </a:r>
            <a:r>
              <a:rPr lang="en-GB" b="0" dirty="0" err="1"/>
              <a:t>Anogwch</a:t>
            </a:r>
            <a:r>
              <a:rPr lang="en-GB" b="0" dirty="0"/>
              <a:t> Amir </a:t>
            </a:r>
            <a:r>
              <a:rPr lang="en-GB" b="0" dirty="0" err="1"/>
              <a:t>i</a:t>
            </a:r>
            <a:r>
              <a:rPr lang="en-GB" b="0" dirty="0"/>
              <a:t> </a:t>
            </a:r>
            <a:r>
              <a:rPr lang="en-GB" b="0" dirty="0" err="1"/>
              <a:t>gymryd</a:t>
            </a:r>
            <a:r>
              <a:rPr lang="en-GB" b="0" dirty="0"/>
              <a:t> </a:t>
            </a:r>
            <a:r>
              <a:rPr lang="en-GB" b="0" dirty="0" err="1"/>
              <a:t>rhan</a:t>
            </a:r>
            <a:r>
              <a:rPr lang="en-GB" b="0" dirty="0"/>
              <a:t> </a:t>
            </a:r>
            <a:r>
              <a:rPr lang="en-GB" b="0" dirty="0" err="1"/>
              <a:t>mewn</a:t>
            </a:r>
            <a:r>
              <a:rPr lang="en-GB" b="0" dirty="0"/>
              <a:t> </a:t>
            </a:r>
            <a:r>
              <a:rPr lang="en-GB" b="0" dirty="0" err="1"/>
              <a:t>gwaith</a:t>
            </a:r>
            <a:r>
              <a:rPr lang="en-GB" b="0" dirty="0"/>
              <a:t> </a:t>
            </a:r>
            <a:r>
              <a:rPr lang="en-GB" b="0" dirty="0" err="1"/>
              <a:t>grŵp</a:t>
            </a:r>
            <a:r>
              <a:rPr lang="en-GB" b="0" dirty="0"/>
              <a:t> </a:t>
            </a:r>
            <a:r>
              <a:rPr lang="en-GB" b="0" dirty="0" err="1"/>
              <a:t>trwy</a:t>
            </a:r>
            <a:r>
              <a:rPr lang="en-GB" b="0" dirty="0"/>
              <a:t> </a:t>
            </a:r>
            <a:r>
              <a:rPr lang="en-GB" b="0" dirty="0" err="1"/>
              <a:t>neilltuo</a:t>
            </a:r>
            <a:r>
              <a:rPr lang="en-GB" b="0" dirty="0"/>
              <a:t> </a:t>
            </a:r>
            <a:r>
              <a:rPr lang="en-GB" b="0" dirty="0" err="1"/>
              <a:t>rolau</a:t>
            </a:r>
            <a:r>
              <a:rPr lang="en-GB" b="0" dirty="0"/>
              <a:t> </a:t>
            </a:r>
            <a:r>
              <a:rPr lang="en-GB" b="0" dirty="0" err="1"/>
              <a:t>clir</a:t>
            </a:r>
            <a:r>
              <a:rPr lang="en-GB" b="0" dirty="0"/>
              <a:t>, </a:t>
            </a:r>
            <a:r>
              <a:rPr lang="en-GB" b="0" dirty="0" err="1"/>
              <a:t>cyraeddadwy</a:t>
            </a:r>
            <a:r>
              <a:rPr lang="en-GB" b="0" dirty="0"/>
              <a:t>. </a:t>
            </a:r>
          </a:p>
          <a:p>
            <a:pPr marL="0" indent="0">
              <a:buNone/>
            </a:pPr>
            <a:r>
              <a:rPr lang="en-GB" b="0" dirty="0"/>
              <a:t>Gall </a:t>
            </a:r>
            <a:r>
              <a:rPr lang="en-GB" b="0" dirty="0" err="1"/>
              <a:t>ei</a:t>
            </a:r>
            <a:r>
              <a:rPr lang="en-GB" b="0" dirty="0"/>
              <a:t> </a:t>
            </a:r>
            <a:r>
              <a:rPr lang="en-GB" b="0" dirty="0" err="1"/>
              <a:t>baru</a:t>
            </a:r>
            <a:r>
              <a:rPr lang="en-GB" b="0" dirty="0"/>
              <a:t> â </a:t>
            </a:r>
            <a:r>
              <a:rPr lang="en-GB" b="0" dirty="0" err="1"/>
              <a:t>chyfoedion</a:t>
            </a:r>
            <a:r>
              <a:rPr lang="en-GB" b="0" dirty="0"/>
              <a:t> </a:t>
            </a:r>
            <a:r>
              <a:rPr lang="en-GB" b="0" dirty="0" err="1"/>
              <a:t>cefnogol</a:t>
            </a:r>
            <a:r>
              <a:rPr lang="en-GB" b="0" dirty="0"/>
              <a:t> </a:t>
            </a:r>
            <a:r>
              <a:rPr lang="en-GB" b="0" dirty="0" err="1"/>
              <a:t>helpu</a:t>
            </a:r>
            <a:r>
              <a:rPr lang="en-GB" b="0" dirty="0"/>
              <a:t> </a:t>
            </a:r>
            <a:r>
              <a:rPr lang="en-GB" b="0" dirty="0" err="1"/>
              <a:t>i</a:t>
            </a:r>
            <a:r>
              <a:rPr lang="en-GB" b="0" dirty="0"/>
              <a:t> </a:t>
            </a:r>
            <a:r>
              <a:rPr lang="en-GB" b="0" dirty="0" err="1"/>
              <a:t>adeiladu</a:t>
            </a:r>
            <a:r>
              <a:rPr lang="en-GB" b="0" dirty="0"/>
              <a:t> </a:t>
            </a:r>
            <a:r>
              <a:rPr lang="en-GB" b="0" dirty="0" err="1"/>
              <a:t>hyder</a:t>
            </a:r>
            <a:r>
              <a:rPr lang="en-GB" b="0" dirty="0"/>
              <a:t> </a:t>
            </a:r>
            <a:r>
              <a:rPr lang="en-GB" b="0" dirty="0" err="1"/>
              <a:t>cymdeithasol</a:t>
            </a:r>
            <a:r>
              <a:rPr lang="en-GB" b="0" dirty="0"/>
              <a:t> </a:t>
            </a:r>
            <a:r>
              <a:rPr lang="en-GB" b="0" dirty="0" err="1"/>
              <a:t>heb</a:t>
            </a:r>
            <a:r>
              <a:rPr lang="en-GB" b="0" dirty="0"/>
              <a:t> </a:t>
            </a:r>
            <a:r>
              <a:rPr lang="en-GB" b="0" dirty="0" err="1"/>
              <a:t>ei</a:t>
            </a:r>
            <a:r>
              <a:rPr lang="en-GB" b="0" dirty="0"/>
              <a:t> </a:t>
            </a:r>
            <a:r>
              <a:rPr lang="en-GB" b="0" dirty="0" err="1"/>
              <a:t>roi</a:t>
            </a:r>
            <a:r>
              <a:rPr lang="en-GB" b="0" dirty="0"/>
              <a:t> </a:t>
            </a:r>
            <a:r>
              <a:rPr lang="en-GB" b="0" dirty="0" err="1"/>
              <a:t>yn</a:t>
            </a:r>
            <a:r>
              <a:rPr lang="en-GB" b="0" dirty="0"/>
              <a:t> y fan </a:t>
            </a:r>
            <a:r>
              <a:rPr lang="en-GB" b="0" dirty="0" err="1"/>
              <a:t>a'r</a:t>
            </a:r>
            <a:r>
              <a:rPr lang="en-GB" b="0" dirty="0"/>
              <a:t> </a:t>
            </a:r>
            <a:r>
              <a:rPr lang="en-GB" b="0" dirty="0" err="1"/>
              <a:t>lle</a:t>
            </a:r>
            <a:r>
              <a:rPr lang="en-GB" b="0" dirty="0"/>
              <a:t>. 
</a:t>
            </a:r>
          </a:p>
          <a:p>
            <a:pPr marL="0" indent="0">
              <a:buNone/>
            </a:pPr>
            <a:r>
              <a:rPr lang="en-GB" b="1" dirty="0"/>
              <a:t>5. </a:t>
            </a:r>
            <a:r>
              <a:rPr lang="en-GB" b="1" dirty="0" err="1"/>
              <a:t>Cefnogi</a:t>
            </a:r>
            <a:r>
              <a:rPr lang="en-GB" b="1" dirty="0"/>
              <a:t> </a:t>
            </a:r>
            <a:r>
              <a:rPr lang="en-GB" b="1" dirty="0" err="1"/>
              <a:t>anghenion</a:t>
            </a:r>
            <a:r>
              <a:rPr lang="en-GB" b="1" dirty="0"/>
              <a:t> </a:t>
            </a:r>
            <a:r>
              <a:rPr lang="en-GB" b="1" dirty="0" err="1"/>
              <a:t>sylfaenol</a:t>
            </a:r>
            <a:r>
              <a:rPr lang="en-GB" b="1" dirty="0"/>
              <a:t> </a:t>
            </a:r>
            <a:r>
              <a:rPr lang="en-GB" b="1" dirty="0" err="1"/>
              <a:t>yn</a:t>
            </a:r>
            <a:r>
              <a:rPr lang="en-GB" b="1" dirty="0"/>
              <a:t> </a:t>
            </a:r>
            <a:r>
              <a:rPr lang="en-GB" b="1" dirty="0" err="1"/>
              <a:t>sensitif</a:t>
            </a:r>
            <a:r>
              <a:rPr lang="en-GB" b="1" dirty="0"/>
              <a:t> </a:t>
            </a:r>
          </a:p>
          <a:p>
            <a:pPr marL="0" indent="0">
              <a:buNone/>
            </a:pPr>
            <a:r>
              <a:rPr lang="en-GB" b="0" dirty="0" err="1"/>
              <a:t>Os</a:t>
            </a:r>
            <a:r>
              <a:rPr lang="en-GB" b="0" dirty="0"/>
              <a:t> </a:t>
            </a:r>
            <a:r>
              <a:rPr lang="en-GB" b="0" dirty="0" err="1"/>
              <a:t>yw'n</a:t>
            </a:r>
            <a:r>
              <a:rPr lang="en-GB" b="0" dirty="0"/>
              <a:t> </a:t>
            </a:r>
            <a:r>
              <a:rPr lang="en-GB" b="0" dirty="0" err="1"/>
              <a:t>briodol</a:t>
            </a:r>
            <a:r>
              <a:rPr lang="en-GB" b="0" dirty="0"/>
              <a:t> o </a:t>
            </a:r>
            <a:r>
              <a:rPr lang="en-GB" b="0" dirty="0" err="1"/>
              <a:t>fewn</a:t>
            </a:r>
            <a:r>
              <a:rPr lang="en-GB" b="0" dirty="0"/>
              <a:t> </a:t>
            </a:r>
            <a:r>
              <a:rPr lang="en-GB" b="0" dirty="0" err="1"/>
              <a:t>polisi</a:t>
            </a:r>
            <a:r>
              <a:rPr lang="en-GB" b="0" dirty="0"/>
              <a:t> </a:t>
            </a:r>
            <a:r>
              <a:rPr lang="en-GB" b="0" dirty="0" err="1"/>
              <a:t>ysgol</a:t>
            </a:r>
            <a:r>
              <a:rPr lang="en-GB" b="0" dirty="0"/>
              <a:t>, </a:t>
            </a:r>
            <a:r>
              <a:rPr lang="en-GB" b="0" dirty="0" err="1"/>
              <a:t>gwnewch</a:t>
            </a:r>
            <a:r>
              <a:rPr lang="en-GB" b="0" dirty="0"/>
              <a:t> </a:t>
            </a:r>
            <a:r>
              <a:rPr lang="en-GB" b="0" dirty="0" err="1"/>
              <a:t>yn</a:t>
            </a:r>
            <a:r>
              <a:rPr lang="en-GB" b="0" dirty="0"/>
              <a:t> </a:t>
            </a:r>
            <a:r>
              <a:rPr lang="en-GB" b="0" dirty="0" err="1"/>
              <a:t>siŵr</a:t>
            </a:r>
            <a:r>
              <a:rPr lang="en-GB" b="0" dirty="0"/>
              <a:t> bod </a:t>
            </a:r>
            <a:r>
              <a:rPr lang="en-GB" b="0" dirty="0" err="1"/>
              <a:t>gan</a:t>
            </a:r>
            <a:r>
              <a:rPr lang="en-GB" b="0" dirty="0"/>
              <a:t> Amir </a:t>
            </a:r>
            <a:r>
              <a:rPr lang="en-GB" b="0" dirty="0" err="1"/>
              <a:t>fynediad</a:t>
            </a:r>
            <a:r>
              <a:rPr lang="en-GB" b="0" dirty="0"/>
              <a:t> at: 
</a:t>
            </a:r>
            <a:r>
              <a:rPr lang="en-GB" b="0" dirty="0" err="1"/>
              <a:t>Clybiau</a:t>
            </a:r>
            <a:r>
              <a:rPr lang="en-GB" b="0" dirty="0"/>
              <a:t> </a:t>
            </a:r>
            <a:r>
              <a:rPr lang="en-GB" b="0" dirty="0" err="1"/>
              <a:t>brecwast</a:t>
            </a:r>
            <a:r>
              <a:rPr lang="en-GB" b="0" dirty="0"/>
              <a:t> 
</a:t>
            </a:r>
            <a:r>
              <a:rPr lang="en-GB" b="0" dirty="0" err="1"/>
              <a:t>Prydau</a:t>
            </a:r>
            <a:r>
              <a:rPr lang="en-GB" b="0" dirty="0"/>
              <a:t> </a:t>
            </a:r>
            <a:r>
              <a:rPr lang="en-GB" b="0" dirty="0" err="1"/>
              <a:t>ysgol</a:t>
            </a:r>
            <a:r>
              <a:rPr lang="en-GB" b="0" dirty="0"/>
              <a:t> am </a:t>
            </a:r>
            <a:r>
              <a:rPr lang="en-GB" b="0" dirty="0" err="1"/>
              <a:t>ddim</a:t>
            </a:r>
            <a:r>
              <a:rPr lang="en-GB" b="0" dirty="0"/>
              <a:t> 
</a:t>
            </a:r>
            <a:r>
              <a:rPr lang="en-GB" b="0" dirty="0" err="1"/>
              <a:t>Gwisg</a:t>
            </a:r>
            <a:r>
              <a:rPr lang="en-GB" b="0" dirty="0"/>
              <a:t> neu </a:t>
            </a:r>
            <a:r>
              <a:rPr lang="en-GB" b="0" dirty="0" err="1"/>
              <a:t>gyflenwadau</a:t>
            </a:r>
            <a:r>
              <a:rPr lang="en-GB" b="0" dirty="0"/>
              <a:t> </a:t>
            </a:r>
            <a:r>
              <a:rPr lang="en-GB" b="0" dirty="0" err="1"/>
              <a:t>sbâr</a:t>
            </a:r>
            <a:r>
              <a:rPr lang="en-GB" b="0" dirty="0"/>
              <a:t> 
Dylai </a:t>
            </a:r>
            <a:r>
              <a:rPr lang="en-GB" b="0" dirty="0" err="1"/>
              <a:t>athrawon</a:t>
            </a:r>
            <a:r>
              <a:rPr lang="en-GB" b="0" dirty="0"/>
              <a:t> </a:t>
            </a:r>
            <a:r>
              <a:rPr lang="en-GB" b="0" dirty="0" err="1"/>
              <a:t>sy'n</a:t>
            </a:r>
            <a:r>
              <a:rPr lang="en-GB" b="0" dirty="0"/>
              <a:t> </a:t>
            </a:r>
            <a:r>
              <a:rPr lang="en-GB" b="0" dirty="0" err="1"/>
              <a:t>fyfyrwyr</a:t>
            </a:r>
            <a:r>
              <a:rPr lang="en-GB" b="0" dirty="0"/>
              <a:t> </a:t>
            </a:r>
            <a:r>
              <a:rPr lang="en-GB" b="0" dirty="0" err="1"/>
              <a:t>weithio</a:t>
            </a:r>
            <a:r>
              <a:rPr lang="en-GB" b="0" dirty="0"/>
              <a:t> </a:t>
            </a:r>
            <a:r>
              <a:rPr lang="en-GB" b="0" dirty="0" err="1"/>
              <a:t>gyda</a:t>
            </a:r>
            <a:r>
              <a:rPr lang="en-GB" b="0" dirty="0"/>
              <a:t> staff </a:t>
            </a:r>
            <a:r>
              <a:rPr lang="en-GB" b="0" dirty="0" err="1"/>
              <a:t>yn</a:t>
            </a:r>
            <a:r>
              <a:rPr lang="en-GB" b="0" dirty="0"/>
              <a:t> </a:t>
            </a:r>
            <a:r>
              <a:rPr lang="en-GB" b="0" dirty="0" err="1"/>
              <a:t>hytrach</a:t>
            </a:r>
            <a:r>
              <a:rPr lang="en-GB" b="0" dirty="0"/>
              <a:t> </a:t>
            </a:r>
            <a:r>
              <a:rPr lang="en-GB" b="0" dirty="0" err="1"/>
              <a:t>na</a:t>
            </a:r>
            <a:r>
              <a:rPr lang="en-GB" b="0" dirty="0"/>
              <a:t> </a:t>
            </a:r>
            <a:r>
              <a:rPr lang="en-GB" b="0" dirty="0" err="1"/>
              <a:t>thrin</a:t>
            </a:r>
            <a:r>
              <a:rPr lang="en-GB" b="0" dirty="0"/>
              <a:t> </a:t>
            </a:r>
            <a:r>
              <a:rPr lang="en-GB" b="0" dirty="0" err="1"/>
              <a:t>hyn</a:t>
            </a:r>
            <a:r>
              <a:rPr lang="en-GB" b="0" dirty="0"/>
              <a:t> </a:t>
            </a:r>
            <a:r>
              <a:rPr lang="en-GB" b="0" dirty="0" err="1"/>
              <a:t>ar</a:t>
            </a:r>
            <a:r>
              <a:rPr lang="en-GB" b="0" dirty="0"/>
              <a:t> </a:t>
            </a:r>
            <a:r>
              <a:rPr lang="en-GB" b="0" dirty="0" err="1"/>
              <a:t>eu</a:t>
            </a:r>
            <a:r>
              <a:rPr lang="en-GB" b="0" dirty="0"/>
              <a:t> </a:t>
            </a:r>
            <a:r>
              <a:rPr lang="en-GB" b="0" dirty="0" err="1"/>
              <a:t>pennau</a:t>
            </a:r>
            <a:r>
              <a:rPr lang="en-GB" b="0" dirty="0"/>
              <a:t> </a:t>
            </a:r>
            <a:r>
              <a:rPr lang="en-GB" b="0" dirty="0" err="1"/>
              <a:t>eu</a:t>
            </a:r>
            <a:r>
              <a:rPr lang="en-GB" b="0" dirty="0"/>
              <a:t> </a:t>
            </a:r>
            <a:r>
              <a:rPr lang="en-GB" b="0" dirty="0" err="1"/>
              <a:t>hunain</a:t>
            </a:r>
            <a:r>
              <a:rPr lang="en-GB" b="0" dirty="0"/>
              <a:t>. 
</a:t>
            </a:r>
          </a:p>
          <a:p>
            <a:pPr marL="0" indent="0">
              <a:buNone/>
            </a:pPr>
            <a:r>
              <a:rPr lang="en-GB" b="1" dirty="0"/>
              <a:t>6. </a:t>
            </a:r>
            <a:r>
              <a:rPr lang="en-GB" b="1" dirty="0" err="1"/>
              <a:t>Annog</a:t>
            </a:r>
            <a:r>
              <a:rPr lang="en-GB" b="1" dirty="0"/>
              <a:t> </a:t>
            </a:r>
            <a:r>
              <a:rPr lang="en-GB" b="1" dirty="0" err="1"/>
              <a:t>mynediad</a:t>
            </a:r>
            <a:r>
              <a:rPr lang="en-GB" b="1" dirty="0"/>
              <a:t> </a:t>
            </a:r>
            <a:r>
              <a:rPr lang="en-GB" b="1" dirty="0" err="1"/>
              <a:t>i</a:t>
            </a:r>
            <a:r>
              <a:rPr lang="en-GB" b="1" dirty="0"/>
              <a:t> </a:t>
            </a:r>
            <a:r>
              <a:rPr lang="en-GB" b="1" dirty="0" err="1"/>
              <a:t>ddarllen</a:t>
            </a:r>
            <a:r>
              <a:rPr lang="en-GB" b="1" dirty="0"/>
              <a:t> a </a:t>
            </a:r>
            <a:r>
              <a:rPr lang="en-GB" b="1" dirty="0" err="1"/>
              <a:t>dysgu</a:t>
            </a:r>
            <a:r>
              <a:rPr lang="en-GB" b="1" dirty="0"/>
              <a:t> </a:t>
            </a:r>
          </a:p>
          <a:p>
            <a:pPr marL="0" indent="0">
              <a:buNone/>
            </a:pPr>
            <a:r>
              <a:rPr lang="en-GB" b="0" dirty="0"/>
              <a:t>Gall </a:t>
            </a:r>
            <a:r>
              <a:rPr lang="en-GB" b="0" dirty="0" err="1"/>
              <a:t>darparu</a:t>
            </a:r>
            <a:r>
              <a:rPr lang="en-GB" b="0" dirty="0"/>
              <a:t> </a:t>
            </a:r>
            <a:r>
              <a:rPr lang="en-GB" b="0" dirty="0" err="1"/>
              <a:t>cyfleoedd</a:t>
            </a:r>
            <a:r>
              <a:rPr lang="en-GB" b="0" dirty="0"/>
              <a:t> </a:t>
            </a:r>
            <a:r>
              <a:rPr lang="en-GB" b="0" dirty="0" err="1"/>
              <a:t>i</a:t>
            </a:r>
            <a:r>
              <a:rPr lang="en-GB" b="0" dirty="0"/>
              <a:t> </a:t>
            </a:r>
            <a:r>
              <a:rPr lang="en-GB" b="0" dirty="0" err="1"/>
              <a:t>ddarllen</a:t>
            </a:r>
            <a:r>
              <a:rPr lang="en-GB" b="0" dirty="0"/>
              <a:t> </a:t>
            </a:r>
            <a:r>
              <a:rPr lang="en-GB" b="0" dirty="0" err="1"/>
              <a:t>yn</a:t>
            </a:r>
            <a:r>
              <a:rPr lang="en-GB" b="0" dirty="0"/>
              <a:t> yr </a:t>
            </a:r>
            <a:r>
              <a:rPr lang="en-GB" b="0" dirty="0" err="1"/>
              <a:t>ysgol</a:t>
            </a:r>
            <a:r>
              <a:rPr lang="en-GB" b="0" dirty="0"/>
              <a:t> - </a:t>
            </a:r>
            <a:r>
              <a:rPr lang="en-GB" b="0" dirty="0" err="1"/>
              <a:t>fel</a:t>
            </a:r>
            <a:r>
              <a:rPr lang="en-GB" b="0" dirty="0"/>
              <a:t> </a:t>
            </a:r>
            <a:r>
              <a:rPr lang="en-GB" b="0" dirty="0" err="1"/>
              <a:t>amser</a:t>
            </a:r>
            <a:r>
              <a:rPr lang="en-GB" b="0" dirty="0"/>
              <a:t> </a:t>
            </a:r>
            <a:r>
              <a:rPr lang="en-GB" b="0" dirty="0" err="1"/>
              <a:t>darllen</a:t>
            </a:r>
            <a:r>
              <a:rPr lang="en-GB" b="0" dirty="0"/>
              <a:t> dan </a:t>
            </a:r>
            <a:r>
              <a:rPr lang="en-GB" b="0" dirty="0" err="1"/>
              <a:t>arweiniad</a:t>
            </a:r>
            <a:r>
              <a:rPr lang="en-GB" b="0" dirty="0"/>
              <a:t> neu </a:t>
            </a:r>
            <a:r>
              <a:rPr lang="en-GB" b="0" dirty="0" err="1"/>
              <a:t>fynediad</a:t>
            </a:r>
            <a:r>
              <a:rPr lang="en-GB" b="0" dirty="0"/>
              <a:t> </a:t>
            </a:r>
            <a:r>
              <a:rPr lang="en-GB" b="0" dirty="0" err="1"/>
              <a:t>i</a:t>
            </a:r>
            <a:r>
              <a:rPr lang="en-GB" b="0" dirty="0"/>
              <a:t> </a:t>
            </a:r>
            <a:r>
              <a:rPr lang="en-GB" b="0" dirty="0" err="1"/>
              <a:t>lyfrgell</a:t>
            </a:r>
            <a:r>
              <a:rPr lang="en-GB" b="0" dirty="0"/>
              <a:t> </a:t>
            </a:r>
            <a:r>
              <a:rPr lang="en-GB" b="0" dirty="0" err="1"/>
              <a:t>dosbarth</a:t>
            </a:r>
            <a:r>
              <a:rPr lang="en-GB" b="0" dirty="0"/>
              <a:t> - </a:t>
            </a:r>
            <a:r>
              <a:rPr lang="en-GB" b="0" dirty="0" err="1"/>
              <a:t>helpu</a:t>
            </a:r>
            <a:r>
              <a:rPr lang="en-GB" b="0" dirty="0"/>
              <a:t> </a:t>
            </a:r>
            <a:r>
              <a:rPr lang="en-GB" b="0" dirty="0" err="1"/>
              <a:t>i</a:t>
            </a:r>
            <a:r>
              <a:rPr lang="en-GB" b="0" dirty="0"/>
              <a:t> </a:t>
            </a:r>
            <a:r>
              <a:rPr lang="en-GB" b="0" dirty="0" err="1"/>
              <a:t>wneud</a:t>
            </a:r>
            <a:r>
              <a:rPr lang="en-GB" b="0" dirty="0"/>
              <a:t> </a:t>
            </a:r>
            <a:r>
              <a:rPr lang="en-GB" b="0" dirty="0" err="1"/>
              <a:t>iawn</a:t>
            </a:r>
            <a:r>
              <a:rPr lang="en-GB" b="0" dirty="0"/>
              <a:t> am </a:t>
            </a:r>
            <a:r>
              <a:rPr lang="en-GB" b="0" dirty="0" err="1"/>
              <a:t>adnoddau</a:t>
            </a:r>
            <a:r>
              <a:rPr lang="en-GB" b="0" dirty="0"/>
              <a:t> </a:t>
            </a:r>
            <a:r>
              <a:rPr lang="en-GB" b="0" dirty="0" err="1"/>
              <a:t>cyfyngedig</a:t>
            </a:r>
            <a:r>
              <a:rPr lang="en-GB" b="0" dirty="0"/>
              <a:t> </a:t>
            </a:r>
            <a:r>
              <a:rPr lang="en-GB" b="0" dirty="0" err="1"/>
              <a:t>gartref</a:t>
            </a:r>
            <a:r>
              <a:rPr lang="en-GB" b="0" dirty="0"/>
              <a:t>. </a:t>
            </a:r>
            <a:r>
              <a:rPr lang="en-GB" b="0" dirty="0" err="1"/>
              <a:t>Osgoi</a:t>
            </a:r>
            <a:r>
              <a:rPr lang="en-GB" b="0" dirty="0"/>
              <a:t> </a:t>
            </a:r>
            <a:r>
              <a:rPr lang="en-GB" b="0" dirty="0" err="1"/>
              <a:t>ei</a:t>
            </a:r>
            <a:r>
              <a:rPr lang="en-GB" b="0" dirty="0"/>
              <a:t> </a:t>
            </a:r>
            <a:r>
              <a:rPr lang="en-GB" b="0" dirty="0" err="1"/>
              <a:t>wahanu</a:t>
            </a:r>
            <a:r>
              <a:rPr lang="en-GB" b="0" dirty="0"/>
              <a:t>; </a:t>
            </a:r>
            <a:r>
              <a:rPr lang="en-GB" b="0" dirty="0" err="1"/>
              <a:t>yn</a:t>
            </a:r>
            <a:r>
              <a:rPr lang="en-GB" b="0" dirty="0"/>
              <a:t> </a:t>
            </a:r>
            <a:r>
              <a:rPr lang="en-GB" b="0" dirty="0" err="1"/>
              <a:t>lle</a:t>
            </a:r>
            <a:r>
              <a:rPr lang="en-GB" b="0" dirty="0"/>
              <a:t> </a:t>
            </a:r>
            <a:r>
              <a:rPr lang="en-GB" b="0" dirty="0" err="1"/>
              <a:t>hynny</a:t>
            </a:r>
            <a:r>
              <a:rPr lang="en-GB" b="0" dirty="0"/>
              <a:t>, </a:t>
            </a:r>
            <a:r>
              <a:rPr lang="en-GB" b="0" dirty="0" err="1"/>
              <a:t>normaleiddio</a:t>
            </a:r>
            <a:r>
              <a:rPr lang="en-GB" b="0" dirty="0"/>
              <a:t> </a:t>
            </a:r>
            <a:r>
              <a:rPr lang="en-GB" b="0" dirty="0" err="1"/>
              <a:t>cefnogaeth</a:t>
            </a:r>
            <a:r>
              <a:rPr lang="en-GB" b="0" dirty="0"/>
              <a:t> </a:t>
            </a:r>
            <a:r>
              <a:rPr lang="en-GB" b="0" dirty="0" err="1"/>
              <a:t>yn</a:t>
            </a:r>
            <a:r>
              <a:rPr lang="en-GB" b="0" dirty="0"/>
              <a:t> y </a:t>
            </a:r>
            <a:r>
              <a:rPr lang="en-GB" b="0" dirty="0" err="1"/>
              <a:t>dosbarth</a:t>
            </a:r>
            <a:r>
              <a:rPr lang="en-GB" b="0" dirty="0"/>
              <a:t> </a:t>
            </a:r>
            <a:r>
              <a:rPr lang="en-GB" b="0" dirty="0" err="1"/>
              <a:t>i</a:t>
            </a:r>
            <a:r>
              <a:rPr lang="en-GB" b="0" dirty="0"/>
              <a:t> </a:t>
            </a:r>
            <a:r>
              <a:rPr lang="en-GB" b="0" dirty="0" err="1"/>
              <a:t>bawb</a:t>
            </a:r>
            <a:r>
              <a:rPr lang="en-GB" b="0" dirty="0"/>
              <a:t>.</a:t>
            </a:r>
          </a:p>
          <a:p>
            <a:pPr marL="0" indent="0">
              <a:buNone/>
            </a:pPr>
            <a:endParaRPr lang="en-GB" b="0" dirty="0"/>
          </a:p>
          <a:p>
            <a:pPr marL="0" indent="0">
              <a:buNone/>
            </a:pPr>
            <a:r>
              <a:rPr lang="en-GB" b="0"/>
              <a:t>**********************************************************************************************</a:t>
            </a:r>
            <a:endParaRPr lang="en-GB" b="0" dirty="0"/>
          </a:p>
          <a:p>
            <a:pPr marL="228600" indent="-228600">
              <a:buAutoNum type="arabicPeriod"/>
            </a:pPr>
            <a:endParaRPr lang="en-GB" b="1" dirty="0"/>
          </a:p>
          <a:p>
            <a:pPr marL="228600" indent="-228600">
              <a:buAutoNum type="arabicPeriod"/>
            </a:pPr>
            <a:r>
              <a:rPr lang="en-GB" b="1" dirty="0"/>
              <a:t>Build a trusting relationship</a:t>
            </a:r>
            <a:br>
              <a:rPr lang="en-GB" dirty="0"/>
            </a:br>
            <a:r>
              <a:rPr lang="en-GB" dirty="0"/>
              <a:t>Student teachers should prioritise creating a safe, supportive environment where Amir feels valued. Simple actions—greeting him warmly, showing interest in his life, and offering consistent encouragement—can help build trust and confidence.</a:t>
            </a:r>
          </a:p>
          <a:p>
            <a:pPr>
              <a:buNone/>
            </a:pPr>
            <a:r>
              <a:rPr lang="en-GB" b="1" dirty="0"/>
              <a:t>2. Be alert but non-judgmental</a:t>
            </a:r>
            <a:br>
              <a:rPr lang="en-GB" dirty="0"/>
            </a:br>
            <a:r>
              <a:rPr lang="en-GB" dirty="0"/>
              <a:t>Recognising signs of deprivation is important, but assumptions should be avoided. Student teachers should observe patterns (tiredness, lack of resources) and share concerns with the class teacher or safeguarding lead rather than acting independently.</a:t>
            </a:r>
          </a:p>
          <a:p>
            <a:pPr>
              <a:buNone/>
            </a:pPr>
            <a:endParaRPr lang="en-GB" dirty="0"/>
          </a:p>
          <a:p>
            <a:pPr>
              <a:buNone/>
            </a:pPr>
            <a:r>
              <a:rPr lang="en-GB" b="1" dirty="0"/>
              <a:t>3. Adapt teaching strategies</a:t>
            </a:r>
            <a:br>
              <a:rPr lang="en-GB" dirty="0"/>
            </a:br>
            <a:r>
              <a:rPr lang="en-GB" dirty="0"/>
              <a:t>Amir may benefit from:</a:t>
            </a:r>
          </a:p>
          <a:p>
            <a:pPr>
              <a:buFont typeface="Arial" panose="020B0604020202020204" pitchFamily="34" charset="0"/>
              <a:buChar char="•"/>
            </a:pPr>
            <a:r>
              <a:rPr lang="en-GB" dirty="0"/>
              <a:t>Breaking tasks into smaller, manageable steps </a:t>
            </a:r>
          </a:p>
          <a:p>
            <a:pPr>
              <a:buFont typeface="Arial" panose="020B0604020202020204" pitchFamily="34" charset="0"/>
              <a:buChar char="•"/>
            </a:pPr>
            <a:r>
              <a:rPr lang="en-GB" dirty="0"/>
              <a:t>Providing visual aids and scaffolding </a:t>
            </a:r>
          </a:p>
          <a:p>
            <a:pPr>
              <a:buFont typeface="Arial" panose="020B0604020202020204" pitchFamily="34" charset="0"/>
              <a:buChar char="•"/>
            </a:pPr>
            <a:r>
              <a:rPr lang="en-GB" dirty="0"/>
              <a:t>Giving extra time or support during literacy tasks </a:t>
            </a:r>
          </a:p>
          <a:p>
            <a:pPr>
              <a:buFont typeface="Arial" panose="020B0604020202020204" pitchFamily="34" charset="0"/>
              <a:buChar char="•"/>
            </a:pPr>
            <a:r>
              <a:rPr lang="en-GB" dirty="0"/>
              <a:t>Using engaging, hands-on activities to maintain focus </a:t>
            </a:r>
          </a:p>
          <a:p>
            <a:pPr>
              <a:buNone/>
            </a:pPr>
            <a:r>
              <a:rPr lang="en-GB" dirty="0"/>
              <a:t>Differentiation helps ensure he can access learning without feeling overwhelmed.</a:t>
            </a:r>
          </a:p>
          <a:p>
            <a:pPr>
              <a:buNone/>
            </a:pPr>
            <a:endParaRPr lang="en-GB" dirty="0"/>
          </a:p>
          <a:p>
            <a:pPr>
              <a:buNone/>
            </a:pPr>
            <a:r>
              <a:rPr lang="en-GB" b="1" dirty="0"/>
              <a:t>4. Promote inclusion and participation</a:t>
            </a:r>
            <a:br>
              <a:rPr lang="en-GB" dirty="0"/>
            </a:br>
            <a:r>
              <a:rPr lang="en-GB" dirty="0"/>
              <a:t>Encourage Amir to take part in group work by assigning clear, achievable roles. Pairing him with supportive peers can help build social confidence without putting him on the spot.</a:t>
            </a:r>
          </a:p>
          <a:p>
            <a:pPr>
              <a:buNone/>
            </a:pPr>
            <a:endParaRPr lang="en-GB" dirty="0"/>
          </a:p>
          <a:p>
            <a:pPr>
              <a:buNone/>
            </a:pPr>
            <a:r>
              <a:rPr lang="en-GB" b="1" dirty="0"/>
              <a:t>5. Support basic needs sensitively</a:t>
            </a:r>
            <a:br>
              <a:rPr lang="en-GB" dirty="0"/>
            </a:br>
            <a:r>
              <a:rPr lang="en-GB" dirty="0"/>
              <a:t>If appropriate within school policy, ensure Amir has access to:</a:t>
            </a:r>
          </a:p>
          <a:p>
            <a:pPr>
              <a:buFont typeface="Arial" panose="020B0604020202020204" pitchFamily="34" charset="0"/>
              <a:buChar char="•"/>
            </a:pPr>
            <a:r>
              <a:rPr lang="en-GB" dirty="0"/>
              <a:t>Breakfast clubs </a:t>
            </a:r>
          </a:p>
          <a:p>
            <a:pPr>
              <a:buFont typeface="Arial" panose="020B0604020202020204" pitchFamily="34" charset="0"/>
              <a:buChar char="•"/>
            </a:pPr>
            <a:r>
              <a:rPr lang="en-GB" dirty="0"/>
              <a:t>Free school meals </a:t>
            </a:r>
          </a:p>
          <a:p>
            <a:pPr>
              <a:buFont typeface="Arial" panose="020B0604020202020204" pitchFamily="34" charset="0"/>
              <a:buChar char="•"/>
            </a:pPr>
            <a:r>
              <a:rPr lang="en-GB" dirty="0"/>
              <a:t>Spare uniform or supplies </a:t>
            </a:r>
          </a:p>
          <a:p>
            <a:pPr>
              <a:buNone/>
            </a:pPr>
            <a:r>
              <a:rPr lang="en-GB" dirty="0"/>
              <a:t>Student teachers should work with staff rather than handling this alone.</a:t>
            </a:r>
          </a:p>
          <a:p>
            <a:pPr>
              <a:buNone/>
            </a:pPr>
            <a:endParaRPr lang="en-GB" dirty="0"/>
          </a:p>
          <a:p>
            <a:pPr>
              <a:buNone/>
            </a:pPr>
            <a:r>
              <a:rPr lang="en-GB" b="1" dirty="0"/>
              <a:t>6. Encourage reading and learning access</a:t>
            </a:r>
            <a:br>
              <a:rPr lang="en-GB" dirty="0"/>
            </a:br>
            <a:r>
              <a:rPr lang="en-GB" dirty="0"/>
              <a:t>Providing opportunities to read at school—like guided reading time or access to a class library—can help compensate for limited resources at home. Avoid singling him out; instead, normalise in-class support for everyone.</a:t>
            </a:r>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4</a:t>
            </a:fld>
            <a:endParaRPr lang="en-GB"/>
          </a:p>
        </p:txBody>
      </p:sp>
    </p:spTree>
    <p:extLst>
      <p:ext uri="{BB962C8B-B14F-4D97-AF65-F5344CB8AC3E}">
        <p14:creationId xmlns:p14="http://schemas.microsoft.com/office/powerpoint/2010/main" val="324308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Recognise early signs</a:t>
            </a:r>
            <a:r>
              <a:rPr lang="en-GB" dirty="0"/>
              <a:t>: Note changes in behaviour (withdrawal, avoidance, low participation, frequent absences) and record concerns consistently. </a:t>
            </a:r>
          </a:p>
          <a:p>
            <a:endParaRPr lang="en-GB" b="1" dirty="0"/>
          </a:p>
          <a:p>
            <a:r>
              <a:rPr lang="en-GB" b="1" dirty="0"/>
              <a:t>Create a safe, predictable environment</a:t>
            </a:r>
            <a:r>
              <a:rPr lang="en-GB" dirty="0"/>
              <a:t>: Keep routines clear and consistent. </a:t>
            </a:r>
          </a:p>
          <a:p>
            <a:r>
              <a:rPr lang="en-GB" dirty="0"/>
              <a:t>Give advance notice of changes to reduce uncertainty. </a:t>
            </a:r>
          </a:p>
          <a:p>
            <a:endParaRPr lang="en-GB" b="1" dirty="0"/>
          </a:p>
          <a:p>
            <a:r>
              <a:rPr lang="en-GB" b="1" dirty="0"/>
              <a:t>Build a trusted adult relationship</a:t>
            </a:r>
            <a:r>
              <a:rPr lang="en-GB" dirty="0"/>
              <a:t>: Identify a key staff member the pupil can check in with daily. </a:t>
            </a:r>
          </a:p>
          <a:p>
            <a:r>
              <a:rPr lang="en-GB" dirty="0"/>
              <a:t>Prioritise listening over immediate problem-solving. </a:t>
            </a:r>
          </a:p>
          <a:p>
            <a:endParaRPr lang="en-GB" b="1" dirty="0"/>
          </a:p>
          <a:p>
            <a:r>
              <a:rPr lang="en-GB" b="1" dirty="0"/>
              <a:t>Use low-pressure engagement strategies</a:t>
            </a:r>
            <a:r>
              <a:rPr lang="en-GB" dirty="0"/>
              <a:t>: Offer choice in tasks or how to participate. </a:t>
            </a:r>
          </a:p>
          <a:p>
            <a:r>
              <a:rPr lang="en-GB" dirty="0"/>
              <a:t>Allow “take-up time” instead of putting the pupil on the spot. </a:t>
            </a:r>
          </a:p>
          <a:p>
            <a:endParaRPr lang="en-GB" b="1" dirty="0"/>
          </a:p>
          <a:p>
            <a:r>
              <a:rPr lang="en-GB" b="1" dirty="0"/>
              <a:t>Adapt classroom practice</a:t>
            </a:r>
            <a:r>
              <a:rPr lang="en-GB" dirty="0"/>
              <a:t>: Break tasks into smaller, manageable steps. </a:t>
            </a:r>
          </a:p>
          <a:p>
            <a:r>
              <a:rPr lang="en-GB" dirty="0"/>
              <a:t>Provide written instructions and scaffolded support. </a:t>
            </a:r>
          </a:p>
          <a:p>
            <a:r>
              <a:rPr lang="en-GB" dirty="0"/>
              <a:t>Use seating plans to reduce stress triggers (e.g. near exits or supportive peers). </a:t>
            </a:r>
          </a:p>
          <a:p>
            <a:endParaRPr lang="en-GB" b="1" dirty="0"/>
          </a:p>
          <a:p>
            <a:r>
              <a:rPr lang="en-GB" b="1" dirty="0"/>
              <a:t>Pastoral and wellbeing support</a:t>
            </a:r>
            <a:r>
              <a:rPr lang="en-GB" dirty="0"/>
              <a:t>: Refer to school counsellor or wellbeing team where available. </a:t>
            </a:r>
          </a:p>
          <a:p>
            <a:r>
              <a:rPr lang="en-GB" dirty="0"/>
              <a:t>Use evidence-informed approaches (e.g. CBT-informed strategies) supported by </a:t>
            </a:r>
            <a:r>
              <a:rPr lang="en-GB" dirty="0" err="1"/>
              <a:t>YoungMinds</a:t>
            </a:r>
            <a:r>
              <a:rPr lang="en-GB" dirty="0"/>
              <a:t>. </a:t>
            </a:r>
          </a:p>
          <a:p>
            <a:endParaRPr lang="en-GB" b="1" dirty="0"/>
          </a:p>
          <a:p>
            <a:r>
              <a:rPr lang="en-GB" b="1" dirty="0"/>
              <a:t>Regular check-ins</a:t>
            </a:r>
            <a:r>
              <a:rPr lang="en-GB" dirty="0"/>
              <a:t>: Short, structured conversations to monitor how the pupil is coping. </a:t>
            </a:r>
          </a:p>
          <a:p>
            <a:r>
              <a:rPr lang="en-GB" dirty="0"/>
              <a:t>Use simple scales (e.g. 1–5) to help them express feelings. </a:t>
            </a:r>
          </a:p>
          <a:p>
            <a:endParaRPr lang="en-GB" b="1" dirty="0"/>
          </a:p>
          <a:p>
            <a:r>
              <a:rPr lang="en-GB" b="1" dirty="0"/>
              <a:t>Work with families</a:t>
            </a:r>
            <a:r>
              <a:rPr lang="en-GB" dirty="0"/>
              <a:t>: Share concerns sensitively and collaboratively. </a:t>
            </a:r>
          </a:p>
          <a:p>
            <a:r>
              <a:rPr lang="en-GB" dirty="0"/>
              <a:t>Avoid blame; focus on joint support strategies. </a:t>
            </a:r>
          </a:p>
          <a:p>
            <a:endParaRPr lang="en-GB" b="1" dirty="0"/>
          </a:p>
          <a:p>
            <a:r>
              <a:rPr lang="en-GB" b="1" dirty="0"/>
              <a:t>Flexible responses where needed</a:t>
            </a:r>
            <a:r>
              <a:rPr lang="en-GB" dirty="0"/>
              <a:t>: Consider reduced timetables, safe spaces, or time-out cards as short-term support. </a:t>
            </a:r>
          </a:p>
          <a:p>
            <a:r>
              <a:rPr lang="en-GB" dirty="0"/>
              <a:t>Gradually reintegrate into full participation. </a:t>
            </a:r>
          </a:p>
          <a:p>
            <a:endParaRPr lang="en-GB" b="1" dirty="0"/>
          </a:p>
          <a:p>
            <a:r>
              <a:rPr lang="en-GB" b="1" dirty="0"/>
              <a:t>Teach coping strategies</a:t>
            </a:r>
            <a:r>
              <a:rPr lang="en-GB" dirty="0"/>
              <a:t>: Breathing techniques, grounding exercises, and ways to manage anxious thoughts. </a:t>
            </a:r>
          </a:p>
          <a:p>
            <a:r>
              <a:rPr lang="en-GB" dirty="0"/>
              <a:t>Build these into normal classroom routines where possible. </a:t>
            </a:r>
          </a:p>
          <a:p>
            <a:endParaRPr lang="en-GB" b="1" dirty="0"/>
          </a:p>
          <a:p>
            <a:r>
              <a:rPr lang="en-GB" b="1" dirty="0"/>
              <a:t>Avoid punitive approaches</a:t>
            </a:r>
            <a:r>
              <a:rPr lang="en-GB" dirty="0"/>
              <a:t>: Do not sanction disengagement that stems from anxiety. </a:t>
            </a:r>
          </a:p>
          <a:p>
            <a:r>
              <a:rPr lang="en-GB" dirty="0"/>
              <a:t>Focus on support rather than consequences. </a:t>
            </a:r>
          </a:p>
          <a:p>
            <a:endParaRPr lang="en-GB" b="1" dirty="0"/>
          </a:p>
          <a:p>
            <a:r>
              <a:rPr lang="en-GB" b="1" dirty="0"/>
              <a:t>Peer support (with care)</a:t>
            </a:r>
            <a:r>
              <a:rPr lang="en-GB" dirty="0"/>
              <a:t>: Encourage positive peer relationships but avoid over-reliance or pressure. </a:t>
            </a:r>
          </a:p>
          <a:p>
            <a:endParaRPr lang="en-GB" b="1" dirty="0"/>
          </a:p>
          <a:p>
            <a:r>
              <a:rPr lang="en-GB" b="1" dirty="0"/>
              <a:t>Monitor academic impact</a:t>
            </a:r>
            <a:r>
              <a:rPr lang="en-GB" dirty="0"/>
              <a:t>: Provide catch-up support and flexible deadlines. </a:t>
            </a:r>
          </a:p>
          <a:p>
            <a:r>
              <a:rPr lang="en-GB" dirty="0"/>
              <a:t>Ensure anxiety does not lead to long-term attainment gaps. </a:t>
            </a:r>
          </a:p>
          <a:p>
            <a:endParaRPr lang="en-GB" b="1" dirty="0"/>
          </a:p>
          <a:p>
            <a:r>
              <a:rPr lang="en-GB" b="1" dirty="0"/>
              <a:t>Staff consistency and communication</a:t>
            </a:r>
            <a:r>
              <a:rPr lang="en-GB" dirty="0"/>
              <a:t>: Share strategies across all teachers to avoid mixed messages. </a:t>
            </a:r>
          </a:p>
          <a:p>
            <a:r>
              <a:rPr lang="en-GB" dirty="0"/>
              <a:t>Record what works and adapt as needed. </a:t>
            </a:r>
          </a:p>
          <a:p>
            <a:endParaRPr lang="en-GB" b="1" dirty="0"/>
          </a:p>
          <a:p>
            <a:r>
              <a:rPr lang="en-GB" b="1" dirty="0"/>
              <a:t>Escalate when necessary</a:t>
            </a:r>
            <a:r>
              <a:rPr lang="en-GB" dirty="0"/>
              <a:t>: If concerns persist or worsen, involve external services (e.g. CAMHS referrals via GP or school processes). </a:t>
            </a:r>
          </a:p>
          <a:p>
            <a:endParaRPr lang="en-GB" b="1" dirty="0"/>
          </a:p>
          <a:p>
            <a:r>
              <a:rPr lang="en-GB" b="1" dirty="0"/>
              <a:t>Review and adapt regularly</a:t>
            </a:r>
            <a:r>
              <a:rPr lang="en-GB" dirty="0"/>
              <a:t>: Set small, achievable goals and celebrate progress. </a:t>
            </a:r>
          </a:p>
          <a:p>
            <a:r>
              <a:rPr lang="en-GB" dirty="0"/>
              <a:t>Adjust support based on ongoing feedback from the pupil.</a:t>
            </a:r>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5</a:t>
            </a:fld>
            <a:endParaRPr lang="en-GB"/>
          </a:p>
        </p:txBody>
      </p:sp>
    </p:spTree>
    <p:extLst>
      <p:ext uri="{BB962C8B-B14F-4D97-AF65-F5344CB8AC3E}">
        <p14:creationId xmlns:p14="http://schemas.microsoft.com/office/powerpoint/2010/main" val="1839967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Acknowledge possible barriers</a:t>
            </a:r>
            <a:r>
              <a:rPr lang="en-GB" dirty="0"/>
              <a:t>: Recognise that reluctance may stem from past negative experiences, time pressures, language barriers, or lack of confidence with schools. </a:t>
            </a:r>
          </a:p>
          <a:p>
            <a:endParaRPr lang="en-GB" b="1" dirty="0"/>
          </a:p>
          <a:p>
            <a:r>
              <a:rPr lang="en-GB" b="1" dirty="0"/>
              <a:t>Adopt a non-judgemental approach</a:t>
            </a:r>
            <a:r>
              <a:rPr lang="en-GB" dirty="0"/>
              <a:t>: Avoid framing parents as “hard to reach.” </a:t>
            </a:r>
          </a:p>
          <a:p>
            <a:r>
              <a:rPr lang="en-GB" dirty="0"/>
              <a:t>Focus on making school more accessible, not blaming families. </a:t>
            </a:r>
          </a:p>
          <a:p>
            <a:endParaRPr lang="en-GB" b="1" dirty="0"/>
          </a:p>
          <a:p>
            <a:r>
              <a:rPr lang="en-GB" b="1" dirty="0"/>
              <a:t>Build trust gradually</a:t>
            </a:r>
            <a:r>
              <a:rPr lang="en-GB" dirty="0"/>
              <a:t>: Start with positive contact (e.g. sharing successes, not just concerns). </a:t>
            </a:r>
          </a:p>
          <a:p>
            <a:r>
              <a:rPr lang="en-GB" dirty="0"/>
              <a:t>Ensure consistency—parents should hear from the same staff member where possible. </a:t>
            </a:r>
          </a:p>
          <a:p>
            <a:endParaRPr lang="en-GB" b="1" dirty="0"/>
          </a:p>
          <a:p>
            <a:r>
              <a:rPr lang="en-GB" b="1" dirty="0"/>
              <a:t>Use flexible communication methods</a:t>
            </a:r>
            <a:r>
              <a:rPr lang="en-GB" dirty="0"/>
              <a:t>: Offer multiple channels (phone, text, email, apps, face-to-face). </a:t>
            </a:r>
          </a:p>
          <a:p>
            <a:r>
              <a:rPr lang="en-GB" dirty="0"/>
              <a:t>Keep messages short, clear, and jargon-free. </a:t>
            </a:r>
          </a:p>
          <a:p>
            <a:endParaRPr lang="en-GB" b="1" dirty="0"/>
          </a:p>
          <a:p>
            <a:r>
              <a:rPr lang="en-GB" b="1" dirty="0"/>
              <a:t>Meet parents where they are</a:t>
            </a:r>
            <a:r>
              <a:rPr lang="en-GB" dirty="0"/>
              <a:t>: Offer meetings at varied times (before/after school, virtual options). </a:t>
            </a:r>
          </a:p>
          <a:p>
            <a:r>
              <a:rPr lang="en-GB" dirty="0"/>
              <a:t>Consider community-based meetings rather than always on-site. </a:t>
            </a:r>
          </a:p>
          <a:p>
            <a:endParaRPr lang="en-GB" b="1" dirty="0"/>
          </a:p>
          <a:p>
            <a:r>
              <a:rPr lang="en-GB" b="1" dirty="0"/>
              <a:t>Strengthen relationships through key staff</a:t>
            </a:r>
            <a:r>
              <a:rPr lang="en-GB" dirty="0"/>
              <a:t>: Assign a familiar point of contact (e.g. tutor, pastoral lead). </a:t>
            </a:r>
          </a:p>
          <a:p>
            <a:r>
              <a:rPr lang="en-GB" dirty="0"/>
              <a:t>Encourage informal conversations rather than only formal appointments. </a:t>
            </a:r>
          </a:p>
          <a:p>
            <a:endParaRPr lang="en-GB" b="1" dirty="0"/>
          </a:p>
          <a:p>
            <a:r>
              <a:rPr lang="en-GB" b="1" dirty="0"/>
              <a:t>Create a welcoming environment</a:t>
            </a:r>
            <a:r>
              <a:rPr lang="en-GB" dirty="0"/>
              <a:t>: Ensure front office staff are approachable and supportive. </a:t>
            </a:r>
          </a:p>
          <a:p>
            <a:r>
              <a:rPr lang="en-GB" dirty="0"/>
              <a:t>Make the school feel inclusive and culturally sensitive. </a:t>
            </a:r>
          </a:p>
          <a:p>
            <a:endParaRPr lang="en-GB" b="1" dirty="0"/>
          </a:p>
          <a:p>
            <a:r>
              <a:rPr lang="en-GB" b="1" dirty="0"/>
              <a:t>Provide practical support</a:t>
            </a:r>
            <a:r>
              <a:rPr lang="en-GB" dirty="0"/>
              <a:t>: Signpost families to external help where needed (e.g. financial or housing advice via Citizens Advice). </a:t>
            </a:r>
          </a:p>
          <a:p>
            <a:r>
              <a:rPr lang="en-GB" dirty="0"/>
              <a:t>Offer translation or interpretation services if required. </a:t>
            </a:r>
          </a:p>
          <a:p>
            <a:endParaRPr lang="en-GB" b="1" dirty="0"/>
          </a:p>
          <a:p>
            <a:r>
              <a:rPr lang="en-GB" b="1" dirty="0"/>
              <a:t>Involve parents in meaningful ways</a:t>
            </a:r>
            <a:r>
              <a:rPr lang="en-GB" dirty="0"/>
              <a:t>: Invite them to low-pressure events (workshops, celebrations, coffee mornings). </a:t>
            </a:r>
          </a:p>
          <a:p>
            <a:r>
              <a:rPr lang="en-GB" dirty="0"/>
              <a:t>Focus on participation rather than attendance at formal meetings. </a:t>
            </a:r>
          </a:p>
          <a:p>
            <a:endParaRPr lang="en-GB" b="1" dirty="0"/>
          </a:p>
          <a:p>
            <a:r>
              <a:rPr lang="en-GB" b="1" dirty="0"/>
              <a:t>Support parental confidence</a:t>
            </a:r>
            <a:r>
              <a:rPr lang="en-GB" dirty="0"/>
              <a:t>: Share simple guidance on how to support learning at home. </a:t>
            </a:r>
          </a:p>
          <a:p>
            <a:r>
              <a:rPr lang="en-GB" dirty="0"/>
              <a:t>Avoid overwhelming parents with too much information at once. </a:t>
            </a:r>
          </a:p>
          <a:p>
            <a:endParaRPr lang="en-GB" b="1" dirty="0"/>
          </a:p>
          <a:p>
            <a:r>
              <a:rPr lang="en-GB" b="1" dirty="0"/>
              <a:t>Be transparent and consistent</a:t>
            </a:r>
            <a:r>
              <a:rPr lang="en-GB" dirty="0"/>
              <a:t>: Clearly explain school expectations, policies, and support available. </a:t>
            </a:r>
          </a:p>
          <a:p>
            <a:r>
              <a:rPr lang="en-GB" dirty="0"/>
              <a:t>Follow through on commitments to build credibility. </a:t>
            </a:r>
          </a:p>
          <a:p>
            <a:endParaRPr lang="en-GB" b="1" dirty="0"/>
          </a:p>
          <a:p>
            <a:r>
              <a:rPr lang="en-GB" b="1" dirty="0"/>
              <a:t>Use student voice as a bridge</a:t>
            </a:r>
            <a:r>
              <a:rPr lang="en-GB" dirty="0"/>
              <a:t>: Encourage pupils to share positive experiences with parents. </a:t>
            </a:r>
          </a:p>
          <a:p>
            <a:r>
              <a:rPr lang="en-GB" dirty="0"/>
              <a:t>Involve students in meetings where appropriate. </a:t>
            </a:r>
          </a:p>
          <a:p>
            <a:endParaRPr lang="en-GB" b="1" dirty="0"/>
          </a:p>
          <a:p>
            <a:r>
              <a:rPr lang="en-GB" b="1" dirty="0"/>
              <a:t>Track engagement patterns</a:t>
            </a:r>
            <a:r>
              <a:rPr lang="en-GB" dirty="0"/>
              <a:t>: Identify which families are less engaged and explore patterns or common barriers. </a:t>
            </a:r>
          </a:p>
          <a:p>
            <a:r>
              <a:rPr lang="en-GB" dirty="0"/>
              <a:t>Adapt strategies rather than repeating ineffective approaches. </a:t>
            </a:r>
          </a:p>
          <a:p>
            <a:endParaRPr lang="en-GB" b="1" dirty="0"/>
          </a:p>
          <a:p>
            <a:r>
              <a:rPr lang="en-GB" b="1" dirty="0"/>
              <a:t>Avoid escalation too quickly</a:t>
            </a:r>
            <a:r>
              <a:rPr lang="en-GB" dirty="0"/>
              <a:t>: Prioritise relationship-building before formal or legal routes unless safeguarding requires otherwise. </a:t>
            </a:r>
          </a:p>
          <a:p>
            <a:endParaRPr lang="en-GB" b="1" dirty="0"/>
          </a:p>
          <a:p>
            <a:r>
              <a:rPr lang="en-GB" b="1" dirty="0"/>
              <a:t>Work with community partners</a:t>
            </a:r>
            <a:r>
              <a:rPr lang="en-GB" dirty="0"/>
              <a:t>: Collaborate with local organisations, faith groups, or support services to build connections and trust. </a:t>
            </a:r>
          </a:p>
          <a:p>
            <a:endParaRPr lang="en-GB" b="1"/>
          </a:p>
          <a:p>
            <a:r>
              <a:rPr lang="en-GB" b="1"/>
              <a:t>Review </a:t>
            </a:r>
            <a:r>
              <a:rPr lang="en-GB" b="1" dirty="0"/>
              <a:t>and adapt regularly</a:t>
            </a:r>
            <a:r>
              <a:rPr lang="en-GB" dirty="0"/>
              <a:t>: Gather feedback from parents (even small samples). </a:t>
            </a:r>
          </a:p>
          <a:p>
            <a:r>
              <a:rPr lang="en-GB" dirty="0"/>
              <a:t>Adjust approaches based on what increases engagement.</a:t>
            </a:r>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6</a:t>
            </a:fld>
            <a:endParaRPr lang="en-GB"/>
          </a:p>
        </p:txBody>
      </p:sp>
    </p:spTree>
    <p:extLst>
      <p:ext uri="{BB962C8B-B14F-4D97-AF65-F5344CB8AC3E}">
        <p14:creationId xmlns:p14="http://schemas.microsoft.com/office/powerpoint/2010/main" val="39393075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endParaRPr lang="en-GB" b="1" dirty="0"/>
          </a:p>
          <a:p>
            <a:r>
              <a:rPr lang="en-GB" b="1" dirty="0" err="1"/>
              <a:t>Darparu</a:t>
            </a:r>
            <a:r>
              <a:rPr lang="en-GB" b="1" dirty="0"/>
              <a:t> </a:t>
            </a:r>
            <a:r>
              <a:rPr lang="en-GB" b="1" dirty="0" err="1"/>
              <a:t>mynediad</a:t>
            </a:r>
            <a:r>
              <a:rPr lang="en-GB" b="1" dirty="0"/>
              <a:t> </a:t>
            </a:r>
            <a:r>
              <a:rPr lang="en-GB" b="1" dirty="0" err="1"/>
              <a:t>i</a:t>
            </a:r>
            <a:r>
              <a:rPr lang="en-GB" b="1" dirty="0"/>
              <a:t> </a:t>
            </a:r>
            <a:r>
              <a:rPr lang="en-GB" b="1" dirty="0" err="1"/>
              <a:t>ddyfais</a:t>
            </a:r>
            <a:r>
              <a:rPr lang="en-GB" b="1" dirty="0"/>
              <a:t> </a:t>
            </a:r>
            <a:r>
              <a:rPr lang="en-GB" b="0" dirty="0"/>
              <a:t>(</a:t>
            </a:r>
            <a:r>
              <a:rPr lang="en-GB" b="0" dirty="0" err="1"/>
              <a:t>benthyg</a:t>
            </a:r>
            <a:r>
              <a:rPr lang="en-GB" b="0" dirty="0"/>
              <a:t> </a:t>
            </a:r>
            <a:r>
              <a:rPr lang="en-GB" b="0" dirty="0" err="1"/>
              <a:t>gliniaduron</a:t>
            </a:r>
            <a:r>
              <a:rPr lang="en-GB" b="0" dirty="0"/>
              <a:t>/</a:t>
            </a:r>
            <a:r>
              <a:rPr lang="en-GB" b="0" dirty="0" err="1"/>
              <a:t>tabledi</a:t>
            </a:r>
            <a:r>
              <a:rPr lang="en-GB" b="0" dirty="0"/>
              <a:t>, </a:t>
            </a:r>
            <a:r>
              <a:rPr lang="en-GB" b="0" dirty="0" err="1"/>
              <a:t>creu</a:t>
            </a:r>
            <a:r>
              <a:rPr lang="en-GB" b="0" dirty="0"/>
              <a:t> banc </a:t>
            </a:r>
            <a:r>
              <a:rPr lang="en-GB" b="0" dirty="0" err="1"/>
              <a:t>dyfeisiau</a:t>
            </a:r>
            <a:r>
              <a:rPr lang="en-GB" b="0" dirty="0"/>
              <a:t> </a:t>
            </a:r>
            <a:r>
              <a:rPr lang="en-GB" b="0" dirty="0" err="1"/>
              <a:t>ysgol</a:t>
            </a:r>
            <a:r>
              <a:rPr lang="en-GB" b="0" dirty="0"/>
              <a:t>, </a:t>
            </a:r>
            <a:r>
              <a:rPr lang="en-GB" b="0" dirty="0" err="1"/>
              <a:t>caniatáu</a:t>
            </a:r>
            <a:r>
              <a:rPr lang="en-GB" b="0" dirty="0"/>
              <a:t> </a:t>
            </a:r>
            <a:r>
              <a:rPr lang="en-GB" b="0" dirty="0" err="1"/>
              <a:t>defnydd</a:t>
            </a:r>
            <a:r>
              <a:rPr lang="en-GB" b="0" dirty="0"/>
              <a:t> </a:t>
            </a:r>
            <a:r>
              <a:rPr lang="en-GB" b="0" dirty="0" err="1"/>
              <a:t>yn</a:t>
            </a:r>
            <a:r>
              <a:rPr lang="en-GB" b="0" dirty="0"/>
              <a:t> yr </a:t>
            </a:r>
            <a:r>
              <a:rPr lang="en-GB" b="0" dirty="0" err="1"/>
              <a:t>ysgol</a:t>
            </a:r>
            <a:r>
              <a:rPr lang="en-GB" b="0" dirty="0"/>
              <a:t> </a:t>
            </a:r>
            <a:r>
              <a:rPr lang="en-GB" b="0" dirty="0" err="1"/>
              <a:t>cyn</a:t>
            </a:r>
            <a:r>
              <a:rPr lang="en-GB" b="0" dirty="0"/>
              <a:t> / </a:t>
            </a:r>
            <a:r>
              <a:rPr lang="en-GB" b="0" dirty="0" err="1"/>
              <a:t>ar</a:t>
            </a:r>
            <a:r>
              <a:rPr lang="en-GB" b="0" dirty="0"/>
              <a:t> </a:t>
            </a:r>
            <a:r>
              <a:rPr lang="en-GB" b="0" dirty="0" err="1"/>
              <a:t>ôl</a:t>
            </a:r>
            <a:r>
              <a:rPr lang="en-GB" b="0" dirty="0"/>
              <a:t> </a:t>
            </a:r>
            <a:r>
              <a:rPr lang="en-GB" b="0" dirty="0" err="1"/>
              <a:t>oriau</a:t>
            </a:r>
            <a:r>
              <a:rPr lang="en-GB" b="0" dirty="0"/>
              <a:t>) </a:t>
            </a:r>
            <a:r>
              <a:rPr lang="en-GB" b="1" dirty="0"/>
              <a:t>
</a:t>
            </a:r>
            <a:r>
              <a:rPr lang="en-GB" b="1" dirty="0" err="1"/>
              <a:t>Sicrhau</a:t>
            </a:r>
            <a:r>
              <a:rPr lang="en-GB" b="1" dirty="0"/>
              <a:t> </a:t>
            </a:r>
            <a:r>
              <a:rPr lang="en-GB" b="1" dirty="0" err="1"/>
              <a:t>cysylltedd</a:t>
            </a:r>
            <a:r>
              <a:rPr lang="en-GB" b="1" dirty="0"/>
              <a:t> </a:t>
            </a:r>
            <a:r>
              <a:rPr lang="en-GB" b="1" dirty="0" err="1"/>
              <a:t>rhyngrwyd</a:t>
            </a:r>
            <a:r>
              <a:rPr lang="en-GB" b="1" dirty="0"/>
              <a:t> </a:t>
            </a:r>
            <a:r>
              <a:rPr lang="en-GB" b="0" dirty="0"/>
              <a:t>(</a:t>
            </a:r>
            <a:r>
              <a:rPr lang="en-GB" b="0" dirty="0" err="1"/>
              <a:t>benthyg</a:t>
            </a:r>
            <a:r>
              <a:rPr lang="en-GB" b="0" dirty="0"/>
              <a:t> </a:t>
            </a:r>
            <a:r>
              <a:rPr lang="en-GB" b="0" dirty="0" err="1"/>
              <a:t>mannau</a:t>
            </a:r>
            <a:r>
              <a:rPr lang="en-GB" b="0" dirty="0"/>
              <a:t> </a:t>
            </a:r>
            <a:r>
              <a:rPr lang="en-GB" b="0" dirty="0" err="1"/>
              <a:t>poeth</a:t>
            </a:r>
            <a:r>
              <a:rPr lang="en-GB" b="0" dirty="0"/>
              <a:t> Wi-Fi, </a:t>
            </a:r>
            <a:r>
              <a:rPr lang="en-GB" b="0" dirty="0" err="1"/>
              <a:t>cymhorthdal</a:t>
            </a:r>
            <a:r>
              <a:rPr lang="en-GB" b="0" dirty="0"/>
              <a:t> band </a:t>
            </a:r>
            <a:r>
              <a:rPr lang="en-GB" b="0" dirty="0" err="1"/>
              <a:t>eang</a:t>
            </a:r>
            <a:r>
              <a:rPr lang="en-GB" b="0" dirty="0"/>
              <a:t>, </a:t>
            </a:r>
            <a:r>
              <a:rPr lang="en-GB" b="0" dirty="0" err="1"/>
              <a:t>darparu</a:t>
            </a:r>
            <a:r>
              <a:rPr lang="en-GB" b="0" dirty="0"/>
              <a:t> </a:t>
            </a:r>
            <a:r>
              <a:rPr lang="en-GB" b="0" dirty="0" err="1"/>
              <a:t>adnoddau</a:t>
            </a:r>
            <a:r>
              <a:rPr lang="en-GB" b="0" dirty="0"/>
              <a:t> all-</a:t>
            </a:r>
            <a:r>
              <a:rPr lang="en-GB" b="0" dirty="0" err="1"/>
              <a:t>lein</a:t>
            </a:r>
            <a:r>
              <a:rPr lang="en-GB" b="0" dirty="0"/>
              <a:t> </a:t>
            </a:r>
            <a:r>
              <a:rPr lang="en-GB" b="0" dirty="0" err="1"/>
              <a:t>ar</a:t>
            </a:r>
            <a:r>
              <a:rPr lang="en-GB" b="0" dirty="0"/>
              <a:t> </a:t>
            </a:r>
            <a:r>
              <a:rPr lang="en-GB" b="0" dirty="0" err="1"/>
              <a:t>becynnau</a:t>
            </a:r>
            <a:r>
              <a:rPr lang="en-GB" b="0" dirty="0"/>
              <a:t> USB/</a:t>
            </a:r>
            <a:r>
              <a:rPr lang="en-GB" b="0" dirty="0" err="1"/>
              <a:t>printiedig</a:t>
            </a:r>
            <a:r>
              <a:rPr lang="en-GB" b="0" dirty="0"/>
              <a:t>) </a:t>
            </a:r>
            <a:r>
              <a:rPr lang="en-GB" b="1" dirty="0"/>
              <a:t>
</a:t>
            </a:r>
            <a:r>
              <a:rPr lang="en-GB" b="1" dirty="0" err="1"/>
              <a:t>Cynnig</a:t>
            </a:r>
            <a:r>
              <a:rPr lang="en-GB" b="1" dirty="0"/>
              <a:t> </a:t>
            </a:r>
            <a:r>
              <a:rPr lang="en-GB" b="1" dirty="0" err="1"/>
              <a:t>clybiau</a:t>
            </a:r>
            <a:r>
              <a:rPr lang="en-GB" b="1" dirty="0"/>
              <a:t> </a:t>
            </a:r>
            <a:r>
              <a:rPr lang="en-GB" b="1" dirty="0" err="1"/>
              <a:t>gwaith</a:t>
            </a:r>
            <a:r>
              <a:rPr lang="en-GB" b="1" dirty="0"/>
              <a:t> </a:t>
            </a:r>
            <a:r>
              <a:rPr lang="en-GB" b="1" dirty="0" err="1"/>
              <a:t>cartref</a:t>
            </a:r>
            <a:r>
              <a:rPr lang="en-GB" b="1" dirty="0"/>
              <a:t> neu </a:t>
            </a:r>
            <a:r>
              <a:rPr lang="en-GB" b="1" dirty="0" err="1"/>
              <a:t>sesiynau</a:t>
            </a:r>
            <a:r>
              <a:rPr lang="en-GB" b="1" dirty="0"/>
              <a:t> </a:t>
            </a:r>
            <a:r>
              <a:rPr lang="en-GB" b="1" dirty="0" err="1"/>
              <a:t>astudio</a:t>
            </a:r>
            <a:r>
              <a:rPr lang="en-GB" b="1" dirty="0"/>
              <a:t> dan </a:t>
            </a:r>
            <a:r>
              <a:rPr lang="en-GB" b="1" dirty="0" err="1"/>
              <a:t>oruchwyliaeth</a:t>
            </a:r>
            <a:r>
              <a:rPr lang="en-GB" b="1" dirty="0"/>
              <a:t> </a:t>
            </a:r>
            <a:r>
              <a:rPr lang="en-GB" b="1" dirty="0" err="1"/>
              <a:t>yn</a:t>
            </a:r>
            <a:r>
              <a:rPr lang="en-GB" b="1" dirty="0"/>
              <a:t> yr </a:t>
            </a:r>
            <a:r>
              <a:rPr lang="en-GB" b="1" dirty="0" err="1"/>
              <a:t>ysgol</a:t>
            </a:r>
            <a:r>
              <a:rPr lang="en-GB" b="1" dirty="0"/>
              <a:t> </a:t>
            </a:r>
            <a:r>
              <a:rPr lang="en-GB" b="0" dirty="0"/>
              <a:t>(</a:t>
            </a:r>
            <a:r>
              <a:rPr lang="en-GB" b="0" dirty="0" err="1"/>
              <a:t>cyn</a:t>
            </a:r>
            <a:r>
              <a:rPr lang="en-GB" b="0" dirty="0"/>
              <a:t> / </a:t>
            </a:r>
            <a:r>
              <a:rPr lang="en-GB" b="0" dirty="0" err="1"/>
              <a:t>ar</a:t>
            </a:r>
            <a:r>
              <a:rPr lang="en-GB" b="0" dirty="0"/>
              <a:t> </a:t>
            </a:r>
            <a:r>
              <a:rPr lang="en-GB" b="0" dirty="0" err="1"/>
              <a:t>ôl</a:t>
            </a:r>
            <a:r>
              <a:rPr lang="en-GB" b="0" dirty="0"/>
              <a:t> </a:t>
            </a:r>
            <a:r>
              <a:rPr lang="en-GB" b="0" dirty="0" err="1"/>
              <a:t>ysgol</a:t>
            </a:r>
            <a:r>
              <a:rPr lang="en-GB" b="0" dirty="0"/>
              <a:t>, </a:t>
            </a:r>
            <a:r>
              <a:rPr lang="en-GB" b="0" dirty="0" err="1"/>
              <a:t>mynediad</a:t>
            </a:r>
            <a:r>
              <a:rPr lang="en-GB" b="0" dirty="0"/>
              <a:t> </a:t>
            </a:r>
            <a:r>
              <a:rPr lang="en-GB" b="0" dirty="0" err="1"/>
              <a:t>amser</a:t>
            </a:r>
            <a:r>
              <a:rPr lang="en-GB" b="0" dirty="0"/>
              <a:t> </a:t>
            </a:r>
            <a:r>
              <a:rPr lang="en-GB" b="0" dirty="0" err="1"/>
              <a:t>cinio</a:t>
            </a:r>
            <a:r>
              <a:rPr lang="en-GB" b="0" dirty="0"/>
              <a:t> </a:t>
            </a:r>
            <a:r>
              <a:rPr lang="en-GB" b="0" dirty="0" err="1"/>
              <a:t>i</a:t>
            </a:r>
            <a:r>
              <a:rPr lang="en-GB" b="0" dirty="0"/>
              <a:t> </a:t>
            </a:r>
            <a:r>
              <a:rPr lang="en-GB" b="0" dirty="0" err="1"/>
              <a:t>gyfrifiaduron</a:t>
            </a:r>
            <a:r>
              <a:rPr lang="en-GB" b="0" dirty="0"/>
              <a:t>) </a:t>
            </a:r>
            <a:r>
              <a:rPr lang="en-GB" b="1" dirty="0"/>
              <a:t>
</a:t>
            </a:r>
            <a:r>
              <a:rPr lang="en-GB" b="1" dirty="0" err="1"/>
              <a:t>Gosod</a:t>
            </a:r>
            <a:r>
              <a:rPr lang="en-GB" b="1" dirty="0"/>
              <a:t> </a:t>
            </a:r>
            <a:r>
              <a:rPr lang="en-GB" b="1" dirty="0" err="1"/>
              <a:t>dyddiadau</a:t>
            </a:r>
            <a:r>
              <a:rPr lang="en-GB" b="1" dirty="0"/>
              <a:t> </a:t>
            </a:r>
            <a:r>
              <a:rPr lang="en-GB" b="1" dirty="0" err="1"/>
              <a:t>cau</a:t>
            </a:r>
            <a:r>
              <a:rPr lang="en-GB" b="1" dirty="0"/>
              <a:t> </a:t>
            </a:r>
            <a:r>
              <a:rPr lang="en-GB" b="1" dirty="0" err="1"/>
              <a:t>hyblyg</a:t>
            </a:r>
            <a:r>
              <a:rPr lang="en-GB" b="1" dirty="0"/>
              <a:t> a </a:t>
            </a:r>
            <a:r>
              <a:rPr lang="en-GB" b="1" dirty="0" err="1"/>
              <a:t>darparu</a:t>
            </a:r>
            <a:r>
              <a:rPr lang="en-GB" b="1" dirty="0"/>
              <a:t> </a:t>
            </a:r>
            <a:r>
              <a:rPr lang="en-GB" b="1" dirty="0" err="1"/>
              <a:t>fformatau</a:t>
            </a:r>
            <a:r>
              <a:rPr lang="en-GB" b="1" dirty="0"/>
              <a:t> </a:t>
            </a:r>
            <a:r>
              <a:rPr lang="en-GB" b="1" dirty="0" err="1"/>
              <a:t>amgen</a:t>
            </a:r>
            <a:r>
              <a:rPr lang="en-GB" b="1" dirty="0"/>
              <a:t> </a:t>
            </a:r>
            <a:r>
              <a:rPr lang="en-GB" b="0" dirty="0"/>
              <a:t>(</a:t>
            </a:r>
            <a:r>
              <a:rPr lang="en-GB" b="0" dirty="0" err="1"/>
              <a:t>tasgau</a:t>
            </a:r>
            <a:r>
              <a:rPr lang="en-GB" b="0" dirty="0"/>
              <a:t> </a:t>
            </a:r>
            <a:r>
              <a:rPr lang="en-GB" b="0" dirty="0" err="1"/>
              <a:t>papur</a:t>
            </a:r>
            <a:r>
              <a:rPr lang="en-GB" b="0" dirty="0"/>
              <a:t>, </a:t>
            </a:r>
            <a:r>
              <a:rPr lang="en-GB" b="0" dirty="0" err="1"/>
              <a:t>cynnwys</a:t>
            </a:r>
            <a:r>
              <a:rPr lang="en-GB" b="0" dirty="0"/>
              <a:t> y </a:t>
            </a:r>
            <a:r>
              <a:rPr lang="en-GB" b="0" dirty="0" err="1"/>
              <a:t>gellir</a:t>
            </a:r>
            <a:r>
              <a:rPr lang="en-GB" b="0" dirty="0"/>
              <a:t> </a:t>
            </a:r>
            <a:r>
              <a:rPr lang="en-GB" b="0" dirty="0" err="1"/>
              <a:t>ei</a:t>
            </a:r>
            <a:r>
              <a:rPr lang="en-GB" b="0" dirty="0"/>
              <a:t> </a:t>
            </a:r>
            <a:r>
              <a:rPr lang="en-GB" b="0" dirty="0" err="1"/>
              <a:t>lawrlwytho</a:t>
            </a:r>
            <a:r>
              <a:rPr lang="en-GB" b="0" dirty="0"/>
              <a:t> all-</a:t>
            </a:r>
            <a:r>
              <a:rPr lang="en-GB" b="0" dirty="0" err="1"/>
              <a:t>lein</a:t>
            </a:r>
            <a:r>
              <a:rPr lang="en-GB" b="0" dirty="0"/>
              <a:t>) </a:t>
            </a:r>
            <a:r>
              <a:rPr lang="en-GB" b="1" dirty="0"/>
              <a:t>
</a:t>
            </a:r>
            <a:r>
              <a:rPr lang="en-GB" b="1" dirty="0" err="1"/>
              <a:t>Rhoi</a:t>
            </a:r>
            <a:r>
              <a:rPr lang="en-GB" b="1" dirty="0"/>
              <a:t> </a:t>
            </a:r>
            <a:r>
              <a:rPr lang="en-GB" b="1" dirty="0" err="1"/>
              <a:t>cymorth</a:t>
            </a:r>
            <a:r>
              <a:rPr lang="en-GB" b="1" dirty="0"/>
              <a:t> </a:t>
            </a:r>
            <a:r>
              <a:rPr lang="en-GB" b="1" dirty="0" err="1"/>
              <a:t>sgiliau</a:t>
            </a:r>
            <a:r>
              <a:rPr lang="en-GB" b="1" dirty="0"/>
              <a:t> </a:t>
            </a:r>
            <a:r>
              <a:rPr lang="en-GB" b="1" dirty="0" err="1"/>
              <a:t>digidol</a:t>
            </a:r>
            <a:r>
              <a:rPr lang="en-GB" b="1" dirty="0"/>
              <a:t> </a:t>
            </a:r>
            <a:r>
              <a:rPr lang="en-GB" b="1" dirty="0" err="1"/>
              <a:t>wedi'i</a:t>
            </a:r>
            <a:r>
              <a:rPr lang="en-GB" b="1" dirty="0"/>
              <a:t> </a:t>
            </a:r>
            <a:r>
              <a:rPr lang="en-GB" b="1" dirty="0" err="1"/>
              <a:t>dargedu</a:t>
            </a:r>
            <a:r>
              <a:rPr lang="en-GB" b="1" dirty="0"/>
              <a:t> </a:t>
            </a:r>
            <a:r>
              <a:rPr lang="en-GB" b="0" dirty="0"/>
              <a:t>(</a:t>
            </a:r>
            <a:r>
              <a:rPr lang="en-GB" b="0" dirty="0" err="1"/>
              <a:t>sesiynau</a:t>
            </a:r>
            <a:r>
              <a:rPr lang="en-GB" b="0" dirty="0"/>
              <a:t> </a:t>
            </a:r>
            <a:r>
              <a:rPr lang="en-GB" b="0" dirty="0" err="1"/>
              <a:t>hyfforddi</a:t>
            </a:r>
            <a:r>
              <a:rPr lang="en-GB" b="0" dirty="0"/>
              <a:t> </a:t>
            </a:r>
            <a:r>
              <a:rPr lang="en-GB" b="0" dirty="0" err="1"/>
              <a:t>byr</a:t>
            </a:r>
            <a:r>
              <a:rPr lang="en-GB" b="0" dirty="0"/>
              <a:t> </a:t>
            </a:r>
            <a:r>
              <a:rPr lang="en-GB" b="0" dirty="0" err="1"/>
              <a:t>i</a:t>
            </a:r>
            <a:r>
              <a:rPr lang="en-GB" b="0" dirty="0"/>
              <a:t> </a:t>
            </a:r>
            <a:r>
              <a:rPr lang="en-GB" b="0" dirty="0" err="1"/>
              <a:t>ddisgyblion</a:t>
            </a:r>
            <a:r>
              <a:rPr lang="en-GB" b="0" dirty="0"/>
              <a:t> a </a:t>
            </a:r>
            <a:r>
              <a:rPr lang="en-GB" b="0" dirty="0" err="1"/>
              <a:t>theuluoedd</a:t>
            </a:r>
            <a:r>
              <a:rPr lang="en-GB" b="0" dirty="0"/>
              <a:t> </a:t>
            </a:r>
            <a:r>
              <a:rPr lang="en-GB" b="0" dirty="0" err="1"/>
              <a:t>ar</a:t>
            </a:r>
            <a:r>
              <a:rPr lang="en-GB" b="0" dirty="0"/>
              <a:t> </a:t>
            </a:r>
            <a:r>
              <a:rPr lang="en-GB" b="0" dirty="0" err="1"/>
              <a:t>ddefnyddio</a:t>
            </a:r>
            <a:r>
              <a:rPr lang="en-GB" b="0" dirty="0"/>
              <a:t> </a:t>
            </a:r>
            <a:r>
              <a:rPr lang="en-GB" b="0" dirty="0" err="1"/>
              <a:t>llwyfannau</a:t>
            </a:r>
            <a:r>
              <a:rPr lang="en-GB" b="0" dirty="0"/>
              <a:t>)</a:t>
            </a:r>
          </a:p>
          <a:p>
            <a:endParaRPr lang="en-GB" b="1" dirty="0"/>
          </a:p>
          <a:p>
            <a:endParaRPr lang="en-GB" b="1" dirty="0"/>
          </a:p>
          <a:p>
            <a:endParaRPr lang="en-GB" b="1" dirty="0"/>
          </a:p>
          <a:p>
            <a:endParaRPr lang="en-GB" b="1" dirty="0"/>
          </a:p>
          <a:p>
            <a:r>
              <a:rPr lang="en-GB" b="1" dirty="0"/>
              <a:t>Provide device access </a:t>
            </a:r>
            <a:r>
              <a:rPr lang="en-GB" dirty="0"/>
              <a:t>(loan laptops/tablets, create a school device bank, allow in-school use before/after hours) </a:t>
            </a:r>
          </a:p>
          <a:p>
            <a:r>
              <a:rPr lang="en-GB" b="1" dirty="0"/>
              <a:t>Ensure internet connectivity </a:t>
            </a:r>
            <a:r>
              <a:rPr lang="en-GB" dirty="0"/>
              <a:t>(loan Wi-Fi hotspots, subsidize broadband, provide offline resources on USB/printed packs) </a:t>
            </a:r>
          </a:p>
          <a:p>
            <a:r>
              <a:rPr lang="en-GB" b="1" dirty="0"/>
              <a:t>Offer homework clubs or supervised study sessions in school </a:t>
            </a:r>
            <a:r>
              <a:rPr lang="en-GB" dirty="0"/>
              <a:t>(before/after school, lunchtime access to computers) </a:t>
            </a:r>
          </a:p>
          <a:p>
            <a:r>
              <a:rPr lang="en-GB" b="1" dirty="0"/>
              <a:t>Set flexible deadlines and provide alternative formats </a:t>
            </a:r>
            <a:r>
              <a:rPr lang="en-GB" dirty="0"/>
              <a:t>(paper-based tasks, downloadable content usable offline) </a:t>
            </a:r>
          </a:p>
          <a:p>
            <a:r>
              <a:rPr lang="en-GB" b="1" dirty="0"/>
              <a:t>Give targeted digital skills support </a:t>
            </a:r>
            <a:r>
              <a:rPr lang="en-GB" dirty="0"/>
              <a:t>(short training sessions for pupils and families on using platforms)</a:t>
            </a:r>
          </a:p>
        </p:txBody>
      </p:sp>
      <p:sp>
        <p:nvSpPr>
          <p:cNvPr id="4" name="Slide Number Placeholder 3"/>
          <p:cNvSpPr>
            <a:spLocks noGrp="1"/>
          </p:cNvSpPr>
          <p:nvPr>
            <p:ph type="sldNum" sz="quarter" idx="5"/>
          </p:nvPr>
        </p:nvSpPr>
        <p:spPr/>
        <p:txBody>
          <a:bodyPr/>
          <a:lstStyle/>
          <a:p>
            <a:fld id="{5FB824EF-40B7-4B64-AAF9-A45E704C992E}" type="slidenum">
              <a:rPr lang="en-GB" smtClean="0"/>
              <a:t>7</a:t>
            </a:fld>
            <a:endParaRPr lang="en-GB"/>
          </a:p>
        </p:txBody>
      </p:sp>
    </p:spTree>
    <p:extLst>
      <p:ext uri="{BB962C8B-B14F-4D97-AF65-F5344CB8AC3E}">
        <p14:creationId xmlns:p14="http://schemas.microsoft.com/office/powerpoint/2010/main" val="35278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ynllun Personol">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cy-GB"/>
              <a:t>Cliciwch i olygu'r arddulliau testun Meistr</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F524A0-9C28-4A49-8D7A-64976118779A}"/>
              </a:ext>
            </a:extLst>
          </p:cNvPr>
          <p:cNvSpPr>
            <a:spLocks noGrp="1"/>
          </p:cNvSpPr>
          <p:nvPr>
            <p:ph type="dt" sz="half" idx="10"/>
          </p:nvPr>
        </p:nvSpPr>
        <p:spPr/>
        <p:txBody>
          <a:bodyPr/>
          <a:lstStyle/>
          <a:p>
            <a:fld id="{5B09236F-209F-49BA-A263-5A444940819B}" type="datetimeFigureOut">
              <a:rPr lang="en-GB" smtClean="0"/>
              <a:t>25/04/2026</a:t>
            </a:fld>
            <a:endParaRPr lang="en-GB"/>
          </a:p>
        </p:txBody>
      </p:sp>
      <p:sp>
        <p:nvSpPr>
          <p:cNvPr id="3" name="Footer Placeholder 2">
            <a:extLst>
              <a:ext uri="{FF2B5EF4-FFF2-40B4-BE49-F238E27FC236}">
                <a16:creationId xmlns:a16="http://schemas.microsoft.com/office/drawing/2014/main" id="{FC38A32B-1B76-48EA-B7E0-9EC5A66454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9B3E18-D677-4000-9151-1E438C644517}"/>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3477798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2814720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5" Type="http://schemas.openxmlformats.org/officeDocument/2006/relationships/image" Target="../media/image5.jpeg"/><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4.xml"/><Relationship Id="rId1" Type="http://schemas.openxmlformats.org/officeDocument/2006/relationships/slideLayout" Target="../slideLayouts/slideLayout4.xml"/><Relationship Id="rId5" Type="http://schemas.openxmlformats.org/officeDocument/2006/relationships/image" Target="../media/image5.jpeg"/><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5" Type="http://schemas.openxmlformats.org/officeDocument/2006/relationships/theme" Target="../theme/theme5.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E62D25CC-879F-3D3E-D7CA-D72201F52C27}"/>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730" r:id="rId3"/>
    <p:sldLayoutId id="214748373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A0C28A-248D-C9C5-268D-A53696B031BD}"/>
              </a:ext>
            </a:extLst>
          </p:cNvPr>
          <p:cNvSpPr>
            <a:spLocks noGrp="1"/>
          </p:cNvSpPr>
          <p:nvPr>
            <p:ph idx="1"/>
          </p:nvPr>
        </p:nvSpPr>
        <p:spPr/>
        <p:txBody>
          <a:bodyPr/>
          <a:lstStyle/>
          <a:p>
            <a:pPr marL="0" indent="0">
              <a:buNone/>
            </a:pPr>
            <a:endParaRPr lang="en-GB" dirty="0">
              <a:highlight>
                <a:srgbClr val="FFFF00"/>
              </a:highlight>
            </a:endParaRPr>
          </a:p>
          <a:p>
            <a:pPr marL="0" indent="0">
              <a:buNone/>
            </a:pPr>
            <a:endParaRPr lang="en-GB" dirty="0"/>
          </a:p>
        </p:txBody>
      </p:sp>
      <p:sp>
        <p:nvSpPr>
          <p:cNvPr id="6" name="TextBox 5">
            <a:extLst>
              <a:ext uri="{FF2B5EF4-FFF2-40B4-BE49-F238E27FC236}">
                <a16:creationId xmlns:a16="http://schemas.microsoft.com/office/drawing/2014/main" id="{EBEE33A7-F235-FE36-C2EE-31C29005A29E}"/>
              </a:ext>
            </a:extLst>
          </p:cNvPr>
          <p:cNvSpPr txBox="1"/>
          <p:nvPr/>
        </p:nvSpPr>
        <p:spPr>
          <a:xfrm>
            <a:off x="323079" y="1362483"/>
            <a:ext cx="5254752" cy="1384995"/>
          </a:xfrm>
          <a:prstGeom prst="rect">
            <a:avLst/>
          </a:prstGeom>
          <a:noFill/>
        </p:spPr>
        <p:txBody>
          <a:bodyPr wrap="square">
            <a:spAutoFit/>
          </a:bodyPr>
          <a:lstStyle/>
          <a:p>
            <a:pPr>
              <a:defRPr/>
            </a:pPr>
            <a:r>
              <a:rPr lang="cy-GB" sz="2800" b="1" dirty="0">
                <a:solidFill>
                  <a:schemeClr val="bg1"/>
                </a:solidFill>
                <a:cs typeface="Calibri"/>
              </a:rPr>
              <a:t>ECAD4018C – Sesiwn 6</a:t>
            </a:r>
          </a:p>
          <a:p>
            <a:pPr>
              <a:defRPr/>
            </a:pPr>
            <a:endParaRPr lang="cy-GB" sz="2800" b="1" dirty="0">
              <a:solidFill>
                <a:schemeClr val="bg1"/>
              </a:solidFill>
              <a:cs typeface="Calibri"/>
            </a:endParaRPr>
          </a:p>
          <a:p>
            <a:pPr>
              <a:defRPr/>
            </a:pPr>
            <a:r>
              <a:rPr lang="cy-GB" sz="2800" b="1" dirty="0">
                <a:solidFill>
                  <a:schemeClr val="bg1"/>
                </a:solidFill>
                <a:cs typeface="Calibri"/>
              </a:rPr>
              <a:t>Goresgyn Effaith Amddifadedd</a:t>
            </a:r>
          </a:p>
        </p:txBody>
      </p:sp>
      <p:sp>
        <p:nvSpPr>
          <p:cNvPr id="8" name="TextBox 7">
            <a:extLst>
              <a:ext uri="{FF2B5EF4-FFF2-40B4-BE49-F238E27FC236}">
                <a16:creationId xmlns:a16="http://schemas.microsoft.com/office/drawing/2014/main" id="{EA3E3C16-C435-C8C8-3AD9-E4AF1792994E}"/>
              </a:ext>
            </a:extLst>
          </p:cNvPr>
          <p:cNvSpPr txBox="1"/>
          <p:nvPr/>
        </p:nvSpPr>
        <p:spPr>
          <a:xfrm>
            <a:off x="323079" y="3520440"/>
            <a:ext cx="5465073" cy="2246769"/>
          </a:xfrm>
          <a:prstGeom prst="rect">
            <a:avLst/>
          </a:prstGeom>
          <a:noFill/>
        </p:spPr>
        <p:txBody>
          <a:bodyPr wrap="square">
            <a:spAutoFit/>
          </a:bodyPr>
          <a:lstStyle/>
          <a:p>
            <a:pPr marL="0" indent="0">
              <a:buFont typeface="Arial" panose="020B0604020202020204" pitchFamily="34" charset="0"/>
              <a:buNone/>
            </a:pPr>
            <a:r>
              <a:rPr lang="en-GB" sz="2800" b="1" dirty="0">
                <a:solidFill>
                  <a:srgbClr val="E1BC4C"/>
                </a:solidFill>
                <a:cs typeface="Calibri"/>
              </a:rPr>
              <a:t>ECAD4018 – Session 6</a:t>
            </a:r>
          </a:p>
          <a:p>
            <a:r>
              <a:rPr lang="en-GB" sz="2800" b="1" dirty="0">
                <a:solidFill>
                  <a:srgbClr val="E1BC4C"/>
                </a:solidFill>
                <a:cs typeface="Calibri"/>
              </a:rPr>
              <a:t>
Overcoming the Impact of Deprivation</a:t>
            </a:r>
          </a:p>
          <a:p>
            <a:pPr marL="0" indent="0">
              <a:buFont typeface="Arial" panose="020B0604020202020204" pitchFamily="34" charset="0"/>
              <a:buNone/>
            </a:pPr>
            <a:endParaRPr lang="en-GB" sz="2800" b="1" dirty="0">
              <a:solidFill>
                <a:srgbClr val="E1BC4C"/>
              </a:solidFill>
              <a:cs typeface="Calibri"/>
            </a:endParaRPr>
          </a:p>
        </p:txBody>
      </p:sp>
      <p:pic>
        <p:nvPicPr>
          <p:cNvPr id="10" name="Picture 9" descr="A logo for a company&#10;&#10;Description automatically generated">
            <a:extLst>
              <a:ext uri="{FF2B5EF4-FFF2-40B4-BE49-F238E27FC236}">
                <a16:creationId xmlns:a16="http://schemas.microsoft.com/office/drawing/2014/main" id="{BDCE53C3-8758-3AA6-6FFD-23CF40C46B17}"/>
              </a:ext>
            </a:extLst>
          </p:cNvPr>
          <p:cNvPicPr>
            <a:picLocks noChangeAspect="1"/>
          </p:cNvPicPr>
          <p:nvPr/>
        </p:nvPicPr>
        <p:blipFill>
          <a:blip r:embed="rId3"/>
          <a:stretch>
            <a:fillRect/>
          </a:stretch>
        </p:blipFill>
        <p:spPr>
          <a:xfrm>
            <a:off x="3360415" y="224919"/>
            <a:ext cx="1372006" cy="888559"/>
          </a:xfrm>
          <a:prstGeom prst="rect">
            <a:avLst/>
          </a:prstGeom>
        </p:spPr>
      </p:pic>
      <p:pic>
        <p:nvPicPr>
          <p:cNvPr id="4" name="Picture 3">
            <a:extLst>
              <a:ext uri="{FF2B5EF4-FFF2-40B4-BE49-F238E27FC236}">
                <a16:creationId xmlns:a16="http://schemas.microsoft.com/office/drawing/2014/main" id="{07140480-4D50-0EC2-91C7-C3978DA1582B}"/>
              </a:ext>
            </a:extLst>
          </p:cNvPr>
          <p:cNvPicPr>
            <a:picLocks noChangeAspect="1"/>
          </p:cNvPicPr>
          <p:nvPr/>
        </p:nvPicPr>
        <p:blipFill>
          <a:blip r:embed="rId4"/>
          <a:srcRect l="6214"/>
          <a:stretch/>
        </p:blipFill>
        <p:spPr>
          <a:xfrm>
            <a:off x="6095883" y="-1"/>
            <a:ext cx="6554116" cy="6917235"/>
          </a:xfrm>
          <a:prstGeom prst="rect">
            <a:avLst/>
          </a:prstGeom>
        </p:spPr>
      </p:pic>
    </p:spTree>
    <p:extLst>
      <p:ext uri="{BB962C8B-B14F-4D97-AF65-F5344CB8AC3E}">
        <p14:creationId xmlns:p14="http://schemas.microsoft.com/office/powerpoint/2010/main" val="2079596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E5D5A-327F-7BFD-E76D-5479D9C66B81}"/>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53A0E6D4-CB2F-A8DD-597C-B66050D50058}"/>
              </a:ext>
            </a:extLst>
          </p:cNvPr>
          <p:cNvPicPr>
            <a:picLocks noChangeAspect="1"/>
          </p:cNvPicPr>
          <p:nvPr/>
        </p:nvPicPr>
        <p:blipFill>
          <a:blip r:embed="rId3"/>
          <a:stretch>
            <a:fillRect/>
          </a:stretch>
        </p:blipFill>
        <p:spPr>
          <a:xfrm>
            <a:off x="0" y="5798800"/>
            <a:ext cx="12196757" cy="1276445"/>
          </a:xfrm>
          <a:prstGeom prst="rect">
            <a:avLst/>
          </a:prstGeom>
        </p:spPr>
      </p:pic>
      <p:sp>
        <p:nvSpPr>
          <p:cNvPr id="5" name="TextBox 4">
            <a:extLst>
              <a:ext uri="{FF2B5EF4-FFF2-40B4-BE49-F238E27FC236}">
                <a16:creationId xmlns:a16="http://schemas.microsoft.com/office/drawing/2014/main" id="{62298F7A-7589-98E8-30E5-7EE2750E4EA7}"/>
              </a:ext>
            </a:extLst>
          </p:cNvPr>
          <p:cNvSpPr txBox="1"/>
          <p:nvPr/>
        </p:nvSpPr>
        <p:spPr>
          <a:xfrm>
            <a:off x="1001485" y="424541"/>
            <a:ext cx="10003972" cy="4832092"/>
          </a:xfrm>
          <a:prstGeom prst="rect">
            <a:avLst/>
          </a:prstGeom>
          <a:noFill/>
        </p:spPr>
        <p:txBody>
          <a:bodyPr wrap="square" rtlCol="0">
            <a:spAutoFit/>
          </a:bodyPr>
          <a:lstStyle/>
          <a:p>
            <a:r>
              <a:rPr lang="cy-GB" sz="2800" b="1" u="sng" dirty="0">
                <a:solidFill>
                  <a:srgbClr val="004B90"/>
                </a:solidFill>
                <a:latin typeface="Aptos" panose="020B0004020202020204" pitchFamily="34" charset="0"/>
              </a:rPr>
              <a:t>Tasg - Senarios</a:t>
            </a:r>
          </a:p>
          <a:p>
            <a:endParaRPr lang="cy-GB" sz="2800" dirty="0">
              <a:solidFill>
                <a:srgbClr val="004B90"/>
              </a:solidFill>
              <a:latin typeface="Aptos" panose="020B0004020202020204" pitchFamily="34" charset="0"/>
            </a:endParaRPr>
          </a:p>
          <a:p>
            <a:r>
              <a:rPr lang="cy-GB" sz="2800" dirty="0" err="1">
                <a:solidFill>
                  <a:srgbClr val="004B90"/>
                </a:solidFill>
                <a:latin typeface="Aptos" panose="020B0004020202020204" pitchFamily="34" charset="0"/>
              </a:rPr>
              <a:t>Darllennwch</a:t>
            </a:r>
            <a:r>
              <a:rPr lang="cy-GB" sz="2800" dirty="0">
                <a:solidFill>
                  <a:srgbClr val="004B90"/>
                </a:solidFill>
                <a:latin typeface="Aptos" panose="020B0004020202020204" pitchFamily="34" charset="0"/>
              </a:rPr>
              <a:t> a thrafodwch y canlynol...</a:t>
            </a:r>
          </a:p>
          <a:p>
            <a:r>
              <a:rPr lang="cy-GB" sz="2800" dirty="0">
                <a:latin typeface="Aptos" panose="020B0004020202020204" pitchFamily="34" charset="0"/>
              </a:rPr>
              <a:t>Adeiladwch  'strategaeth gymorth' ar gyfer dysgwyr sy'n dod o dan y categorïau hyn.</a:t>
            </a:r>
          </a:p>
          <a:p>
            <a:endParaRPr lang="cy-GB" sz="2800" b="1" u="sng" dirty="0">
              <a:latin typeface="Aptos" panose="020B0004020202020204" pitchFamily="34" charset="0"/>
            </a:endParaRPr>
          </a:p>
          <a:p>
            <a:r>
              <a:rPr lang="cy-GB" sz="2800" b="1" u="sng" dirty="0" err="1">
                <a:latin typeface="Aptos" panose="020B0004020202020204" pitchFamily="34" charset="0"/>
              </a:rPr>
              <a:t>Task</a:t>
            </a:r>
            <a:r>
              <a:rPr lang="cy-GB" sz="2800" b="1" u="sng" dirty="0">
                <a:latin typeface="Aptos" panose="020B0004020202020204" pitchFamily="34" charset="0"/>
              </a:rPr>
              <a:t> – </a:t>
            </a:r>
            <a:r>
              <a:rPr lang="cy-GB" sz="2800" b="1" u="sng" dirty="0" err="1">
                <a:latin typeface="Aptos" panose="020B0004020202020204" pitchFamily="34" charset="0"/>
              </a:rPr>
              <a:t>Scenarios</a:t>
            </a:r>
            <a:endParaRPr lang="cy-GB" sz="2800" b="1" u="sng" dirty="0">
              <a:latin typeface="Aptos" panose="020B0004020202020204" pitchFamily="34" charset="0"/>
            </a:endParaRPr>
          </a:p>
          <a:p>
            <a:endParaRPr lang="cy-GB" sz="2800" dirty="0">
              <a:latin typeface="Aptos" panose="020B0004020202020204" pitchFamily="34" charset="0"/>
            </a:endParaRPr>
          </a:p>
          <a:p>
            <a:r>
              <a:rPr lang="cy-GB" sz="2800" dirty="0">
                <a:latin typeface="Aptos" panose="020B0004020202020204" pitchFamily="34" charset="0"/>
              </a:rPr>
              <a:t>Read </a:t>
            </a:r>
            <a:r>
              <a:rPr lang="cy-GB" sz="2800" dirty="0" err="1">
                <a:latin typeface="Aptos" panose="020B0004020202020204" pitchFamily="34" charset="0"/>
              </a:rPr>
              <a:t>and</a:t>
            </a:r>
            <a:r>
              <a:rPr lang="cy-GB" sz="2800" dirty="0">
                <a:latin typeface="Aptos" panose="020B0004020202020204" pitchFamily="34" charset="0"/>
              </a:rPr>
              <a:t> </a:t>
            </a:r>
            <a:r>
              <a:rPr lang="cy-GB" sz="2800" dirty="0" err="1">
                <a:latin typeface="Aptos" panose="020B0004020202020204" pitchFamily="34" charset="0"/>
              </a:rPr>
              <a:t>discuss</a:t>
            </a:r>
            <a:r>
              <a:rPr lang="cy-GB" sz="2800" dirty="0">
                <a:latin typeface="Aptos" panose="020B0004020202020204" pitchFamily="34" charset="0"/>
              </a:rPr>
              <a:t> the </a:t>
            </a:r>
            <a:r>
              <a:rPr lang="cy-GB" sz="2800" dirty="0" err="1">
                <a:latin typeface="Aptos" panose="020B0004020202020204" pitchFamily="34" charset="0"/>
              </a:rPr>
              <a:t>following</a:t>
            </a:r>
            <a:r>
              <a:rPr lang="cy-GB" sz="2800" dirty="0">
                <a:latin typeface="Aptos" panose="020B0004020202020204" pitchFamily="34" charset="0"/>
              </a:rPr>
              <a:t>...</a:t>
            </a:r>
          </a:p>
          <a:p>
            <a:r>
              <a:rPr lang="cy-GB" sz="2800" dirty="0" err="1">
                <a:latin typeface="Aptos" panose="020B0004020202020204" pitchFamily="34" charset="0"/>
              </a:rPr>
              <a:t>Build</a:t>
            </a:r>
            <a:r>
              <a:rPr lang="cy-GB" sz="2800" dirty="0">
                <a:latin typeface="Aptos" panose="020B0004020202020204" pitchFamily="34" charset="0"/>
              </a:rPr>
              <a:t> a ‘</a:t>
            </a:r>
            <a:r>
              <a:rPr lang="cy-GB" sz="2800" dirty="0" err="1">
                <a:latin typeface="Aptos" panose="020B0004020202020204" pitchFamily="34" charset="0"/>
              </a:rPr>
              <a:t>support</a:t>
            </a:r>
            <a:r>
              <a:rPr lang="cy-GB" sz="2800" dirty="0">
                <a:latin typeface="Aptos" panose="020B0004020202020204" pitchFamily="34" charset="0"/>
              </a:rPr>
              <a:t> </a:t>
            </a:r>
            <a:r>
              <a:rPr lang="cy-GB" sz="2800" dirty="0" err="1">
                <a:latin typeface="Aptos" panose="020B0004020202020204" pitchFamily="34" charset="0"/>
              </a:rPr>
              <a:t>strategy</a:t>
            </a:r>
            <a:r>
              <a:rPr lang="cy-GB" sz="2800" dirty="0">
                <a:latin typeface="Aptos" panose="020B0004020202020204" pitchFamily="34" charset="0"/>
              </a:rPr>
              <a:t>’ </a:t>
            </a:r>
            <a:r>
              <a:rPr lang="cy-GB" sz="2800" dirty="0" err="1">
                <a:latin typeface="Aptos" panose="020B0004020202020204" pitchFamily="34" charset="0"/>
              </a:rPr>
              <a:t>for</a:t>
            </a:r>
            <a:r>
              <a:rPr lang="cy-GB" sz="2800" dirty="0">
                <a:latin typeface="Aptos" panose="020B0004020202020204" pitchFamily="34" charset="0"/>
              </a:rPr>
              <a:t> </a:t>
            </a:r>
            <a:r>
              <a:rPr lang="cy-GB" sz="2800" dirty="0" err="1">
                <a:latin typeface="Aptos" panose="020B0004020202020204" pitchFamily="34" charset="0"/>
              </a:rPr>
              <a:t>learners</a:t>
            </a:r>
            <a:r>
              <a:rPr lang="cy-GB" sz="2800" dirty="0">
                <a:latin typeface="Aptos" panose="020B0004020202020204" pitchFamily="34" charset="0"/>
              </a:rPr>
              <a:t> </a:t>
            </a:r>
            <a:r>
              <a:rPr lang="cy-GB" sz="2800" dirty="0" err="1">
                <a:latin typeface="Aptos" panose="020B0004020202020204" pitchFamily="34" charset="0"/>
              </a:rPr>
              <a:t>who</a:t>
            </a:r>
            <a:r>
              <a:rPr lang="cy-GB" sz="2800" dirty="0">
                <a:latin typeface="Aptos" panose="020B0004020202020204" pitchFamily="34" charset="0"/>
              </a:rPr>
              <a:t> </a:t>
            </a:r>
            <a:r>
              <a:rPr lang="cy-GB" sz="2800" dirty="0" err="1">
                <a:latin typeface="Aptos" panose="020B0004020202020204" pitchFamily="34" charset="0"/>
              </a:rPr>
              <a:t>fall</a:t>
            </a:r>
            <a:r>
              <a:rPr lang="cy-GB" sz="2800" dirty="0">
                <a:latin typeface="Aptos" panose="020B0004020202020204" pitchFamily="34" charset="0"/>
              </a:rPr>
              <a:t> </a:t>
            </a:r>
            <a:r>
              <a:rPr lang="cy-GB" sz="2800" dirty="0" err="1">
                <a:latin typeface="Aptos" panose="020B0004020202020204" pitchFamily="34" charset="0"/>
              </a:rPr>
              <a:t>under</a:t>
            </a:r>
            <a:r>
              <a:rPr lang="cy-GB" sz="2800" dirty="0">
                <a:latin typeface="Aptos" panose="020B0004020202020204" pitchFamily="34" charset="0"/>
              </a:rPr>
              <a:t> </a:t>
            </a:r>
            <a:r>
              <a:rPr lang="cy-GB" sz="2800" dirty="0" err="1">
                <a:latin typeface="Aptos" panose="020B0004020202020204" pitchFamily="34" charset="0"/>
              </a:rPr>
              <a:t>these</a:t>
            </a:r>
            <a:r>
              <a:rPr lang="cy-GB" sz="2800" dirty="0">
                <a:latin typeface="Aptos" panose="020B0004020202020204" pitchFamily="34" charset="0"/>
              </a:rPr>
              <a:t> </a:t>
            </a:r>
            <a:r>
              <a:rPr lang="cy-GB" sz="2800" dirty="0" err="1">
                <a:latin typeface="Aptos" panose="020B0004020202020204" pitchFamily="34" charset="0"/>
              </a:rPr>
              <a:t>categories</a:t>
            </a:r>
            <a:r>
              <a:rPr lang="cy-GB" sz="2800" dirty="0">
                <a:latin typeface="Aptos" panose="020B0004020202020204" pitchFamily="34" charset="0"/>
              </a:rPr>
              <a:t>.</a:t>
            </a:r>
            <a:endParaRPr lang="en-GB" sz="2800" dirty="0">
              <a:latin typeface="Aptos" panose="020B0004020202020204" pitchFamily="34" charset="0"/>
            </a:endParaRPr>
          </a:p>
        </p:txBody>
      </p:sp>
    </p:spTree>
    <p:extLst>
      <p:ext uri="{BB962C8B-B14F-4D97-AF65-F5344CB8AC3E}">
        <p14:creationId xmlns:p14="http://schemas.microsoft.com/office/powerpoint/2010/main" val="2252139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12008F-37D4-8002-F1AC-6A0A3C01632F}"/>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257FC721-AEA7-713D-45A5-E352CEAA6A82}"/>
              </a:ext>
            </a:extLst>
          </p:cNvPr>
          <p:cNvPicPr>
            <a:picLocks noChangeAspect="1"/>
          </p:cNvPicPr>
          <p:nvPr/>
        </p:nvPicPr>
        <p:blipFill>
          <a:blip r:embed="rId3"/>
          <a:stretch>
            <a:fillRect/>
          </a:stretch>
        </p:blipFill>
        <p:spPr>
          <a:xfrm>
            <a:off x="0" y="5798800"/>
            <a:ext cx="12196757" cy="1276445"/>
          </a:xfrm>
          <a:prstGeom prst="rect">
            <a:avLst/>
          </a:prstGeom>
        </p:spPr>
      </p:pic>
      <p:sp>
        <p:nvSpPr>
          <p:cNvPr id="3" name="Thought Bubble: Cloud 2">
            <a:extLst>
              <a:ext uri="{FF2B5EF4-FFF2-40B4-BE49-F238E27FC236}">
                <a16:creationId xmlns:a16="http://schemas.microsoft.com/office/drawing/2014/main" id="{CAA66D79-0927-4529-53B5-3305D5920792}"/>
              </a:ext>
            </a:extLst>
          </p:cNvPr>
          <p:cNvSpPr/>
          <p:nvPr/>
        </p:nvSpPr>
        <p:spPr>
          <a:xfrm>
            <a:off x="544285" y="1469571"/>
            <a:ext cx="5551715" cy="3429000"/>
          </a:xfrm>
          <a:prstGeom prst="cloudCallout">
            <a:avLst>
              <a:gd name="adj1" fmla="val -42009"/>
              <a:gd name="adj2" fmla="val 6757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000" dirty="0" err="1">
                <a:latin typeface="Aptos" panose="020B0004020202020204" pitchFamily="34" charset="0"/>
              </a:rPr>
              <a:t>Gostyngiad</a:t>
            </a:r>
            <a:r>
              <a:rPr lang="en-GB" sz="3000" dirty="0">
                <a:latin typeface="Aptos" panose="020B0004020202020204" pitchFamily="34" charset="0"/>
              </a:rPr>
              <a:t> </a:t>
            </a:r>
            <a:r>
              <a:rPr lang="en-GB" sz="3000" dirty="0" err="1">
                <a:latin typeface="Aptos" panose="020B0004020202020204" pitchFamily="34" charset="0"/>
              </a:rPr>
              <a:t>sydyn</a:t>
            </a:r>
            <a:r>
              <a:rPr lang="en-GB" sz="3000" dirty="0">
                <a:latin typeface="Aptos" panose="020B0004020202020204" pitchFamily="34" charset="0"/>
              </a:rPr>
              <a:t> </a:t>
            </a:r>
            <a:r>
              <a:rPr lang="en-GB" sz="3000" dirty="0" err="1">
                <a:latin typeface="Aptos" panose="020B0004020202020204" pitchFamily="34" charset="0"/>
              </a:rPr>
              <a:t>mewn</a:t>
            </a:r>
            <a:r>
              <a:rPr lang="en-GB" sz="3000" dirty="0">
                <a:latin typeface="Aptos" panose="020B0004020202020204" pitchFamily="34" charset="0"/>
              </a:rPr>
              <a:t> </a:t>
            </a:r>
            <a:r>
              <a:rPr lang="en-GB" sz="3000" dirty="0" err="1">
                <a:latin typeface="Aptos" panose="020B0004020202020204" pitchFamily="34" charset="0"/>
              </a:rPr>
              <a:t>presenoldeb</a:t>
            </a:r>
            <a:r>
              <a:rPr lang="en-GB" sz="3000" dirty="0">
                <a:latin typeface="Aptos" panose="020B0004020202020204" pitchFamily="34" charset="0"/>
              </a:rPr>
              <a:t> </a:t>
            </a:r>
            <a:r>
              <a:rPr lang="en-GB" sz="3000" dirty="0" err="1">
                <a:latin typeface="Aptos" panose="020B0004020202020204" pitchFamily="34" charset="0"/>
              </a:rPr>
              <a:t>yn</a:t>
            </a:r>
            <a:r>
              <a:rPr lang="en-GB" sz="3000" dirty="0">
                <a:latin typeface="Aptos" panose="020B0004020202020204" pitchFamily="34" charset="0"/>
              </a:rPr>
              <a:t> </a:t>
            </a:r>
            <a:r>
              <a:rPr lang="en-GB" sz="3000" dirty="0" err="1">
                <a:latin typeface="Aptos" panose="020B0004020202020204" pitchFamily="34" charset="0"/>
              </a:rPr>
              <a:t>gysylltiedig</a:t>
            </a:r>
            <a:r>
              <a:rPr lang="en-GB" sz="3000" dirty="0">
                <a:latin typeface="Aptos" panose="020B0004020202020204" pitchFamily="34" charset="0"/>
              </a:rPr>
              <a:t> â </a:t>
            </a:r>
            <a:r>
              <a:rPr lang="en-GB" sz="3000" dirty="0" err="1">
                <a:latin typeface="Aptos" panose="020B0004020202020204" pitchFamily="34" charset="0"/>
              </a:rPr>
              <a:t>chostau</a:t>
            </a:r>
            <a:r>
              <a:rPr lang="en-GB" sz="3000" dirty="0">
                <a:latin typeface="Aptos" panose="020B0004020202020204" pitchFamily="34" charset="0"/>
              </a:rPr>
              <a:t> </a:t>
            </a:r>
            <a:r>
              <a:rPr lang="en-GB" sz="3000" dirty="0" err="1">
                <a:latin typeface="Aptos" panose="020B0004020202020204" pitchFamily="34" charset="0"/>
              </a:rPr>
              <a:t>trafnidiaeth</a:t>
            </a:r>
            <a:r>
              <a:rPr lang="en-GB" sz="3000" dirty="0">
                <a:latin typeface="Aptos" panose="020B0004020202020204" pitchFamily="34" charset="0"/>
              </a:rPr>
              <a:t> a </a:t>
            </a:r>
            <a:r>
              <a:rPr lang="en-GB" sz="3000" dirty="0" err="1">
                <a:latin typeface="Aptos" panose="020B0004020202020204" pitchFamily="34" charset="0"/>
              </a:rPr>
              <a:t>straen</a:t>
            </a:r>
            <a:r>
              <a:rPr lang="en-GB" sz="3000" dirty="0">
                <a:latin typeface="Aptos" panose="020B0004020202020204" pitchFamily="34" charset="0"/>
              </a:rPr>
              <a:t> </a:t>
            </a:r>
            <a:r>
              <a:rPr lang="en-GB" sz="3000" dirty="0" err="1">
                <a:latin typeface="Aptos" panose="020B0004020202020204" pitchFamily="34" charset="0"/>
              </a:rPr>
              <a:t>teuluol</a:t>
            </a:r>
            <a:r>
              <a:rPr lang="en-GB" sz="3000" dirty="0">
                <a:latin typeface="Aptos" panose="020B0004020202020204" pitchFamily="34" charset="0"/>
              </a:rPr>
              <a:t>.</a:t>
            </a:r>
            <a:endParaRPr lang="en-GB" dirty="0"/>
          </a:p>
        </p:txBody>
      </p:sp>
      <p:sp>
        <p:nvSpPr>
          <p:cNvPr id="4" name="Thought Bubble: Cloud 3">
            <a:extLst>
              <a:ext uri="{FF2B5EF4-FFF2-40B4-BE49-F238E27FC236}">
                <a16:creationId xmlns:a16="http://schemas.microsoft.com/office/drawing/2014/main" id="{8877F396-6F86-C18D-D8C5-E9F63880788C}"/>
              </a:ext>
            </a:extLst>
          </p:cNvPr>
          <p:cNvSpPr/>
          <p:nvPr/>
        </p:nvSpPr>
        <p:spPr>
          <a:xfrm>
            <a:off x="6281057" y="1197429"/>
            <a:ext cx="5551715" cy="3429000"/>
          </a:xfrm>
          <a:prstGeom prst="cloudCallout">
            <a:avLst>
              <a:gd name="adj1" fmla="val 46030"/>
              <a:gd name="adj2" fmla="val 7297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000" dirty="0">
                <a:latin typeface="Aptos" panose="020B0004020202020204" pitchFamily="34" charset="0"/>
              </a:rPr>
              <a:t>A sudden decline in attendance linked to transport costs and family stress.</a:t>
            </a:r>
          </a:p>
        </p:txBody>
      </p:sp>
      <p:sp>
        <p:nvSpPr>
          <p:cNvPr id="5" name="TextBox 4">
            <a:extLst>
              <a:ext uri="{FF2B5EF4-FFF2-40B4-BE49-F238E27FC236}">
                <a16:creationId xmlns:a16="http://schemas.microsoft.com/office/drawing/2014/main" id="{7FFF547F-229D-C31B-C503-B455768A3F8D}"/>
              </a:ext>
            </a:extLst>
          </p:cNvPr>
          <p:cNvSpPr txBox="1"/>
          <p:nvPr/>
        </p:nvSpPr>
        <p:spPr>
          <a:xfrm>
            <a:off x="446314" y="348343"/>
            <a:ext cx="6172200" cy="553998"/>
          </a:xfrm>
          <a:prstGeom prst="rect">
            <a:avLst/>
          </a:prstGeom>
          <a:noFill/>
        </p:spPr>
        <p:txBody>
          <a:bodyPr wrap="square" rtlCol="0">
            <a:spAutoFit/>
          </a:bodyPr>
          <a:lstStyle/>
          <a:p>
            <a:r>
              <a:rPr lang="cy-GB" sz="3000" b="1" dirty="0">
                <a:latin typeface="Aptos" panose="020B0004020202020204" pitchFamily="34" charset="0"/>
              </a:rPr>
              <a:t>Senario 1 – </a:t>
            </a:r>
            <a:r>
              <a:rPr lang="cy-GB" sz="3000" b="1" dirty="0" err="1">
                <a:latin typeface="Aptos" panose="020B0004020202020204" pitchFamily="34" charset="0"/>
              </a:rPr>
              <a:t>Scenario</a:t>
            </a:r>
            <a:r>
              <a:rPr lang="cy-GB" sz="3000" b="1" dirty="0">
                <a:latin typeface="Aptos" panose="020B0004020202020204" pitchFamily="34" charset="0"/>
              </a:rPr>
              <a:t> 1</a:t>
            </a:r>
            <a:endParaRPr lang="en-GB" sz="3000" b="1" dirty="0">
              <a:latin typeface="Aptos" panose="020B0004020202020204" pitchFamily="34" charset="0"/>
            </a:endParaRPr>
          </a:p>
        </p:txBody>
      </p:sp>
    </p:spTree>
    <p:extLst>
      <p:ext uri="{BB962C8B-B14F-4D97-AF65-F5344CB8AC3E}">
        <p14:creationId xmlns:p14="http://schemas.microsoft.com/office/powerpoint/2010/main" val="3733993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Logo">
            <a:extLst>
              <a:ext uri="{FF2B5EF4-FFF2-40B4-BE49-F238E27FC236}">
                <a16:creationId xmlns:a16="http://schemas.microsoft.com/office/drawing/2014/main" id="{AE5B5B33-8060-94CD-4BE3-3FCED3310657}"/>
              </a:ext>
            </a:extLst>
          </p:cNvPr>
          <p:cNvPicPr>
            <a:picLocks noChangeAspect="1"/>
          </p:cNvPicPr>
          <p:nvPr/>
        </p:nvPicPr>
        <p:blipFill>
          <a:blip r:embed="rId3"/>
          <a:stretch>
            <a:fillRect/>
          </a:stretch>
        </p:blipFill>
        <p:spPr>
          <a:xfrm>
            <a:off x="0" y="5798800"/>
            <a:ext cx="12196757" cy="1276445"/>
          </a:xfrm>
          <a:prstGeom prst="rect">
            <a:avLst/>
          </a:prstGeom>
        </p:spPr>
      </p:pic>
      <p:sp>
        <p:nvSpPr>
          <p:cNvPr id="3" name="Thought Bubble: Cloud 2">
            <a:extLst>
              <a:ext uri="{FF2B5EF4-FFF2-40B4-BE49-F238E27FC236}">
                <a16:creationId xmlns:a16="http://schemas.microsoft.com/office/drawing/2014/main" id="{70254048-5AA5-5F06-ABE0-D48AABDC4532}"/>
              </a:ext>
            </a:extLst>
          </p:cNvPr>
          <p:cNvSpPr/>
          <p:nvPr/>
        </p:nvSpPr>
        <p:spPr>
          <a:xfrm>
            <a:off x="359229" y="1324303"/>
            <a:ext cx="5736772" cy="3574268"/>
          </a:xfrm>
          <a:prstGeom prst="cloudCallout">
            <a:avLst>
              <a:gd name="adj1" fmla="val -42009"/>
              <a:gd name="adj2" fmla="val 6757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Amir is a 7-year-old pupil in Year 3. He often arrives late to school and sometimes appears tired or disengaged during lessons. His uniform is occasionally unwashed, and he rarely brings a packed lunch, relying instead on school meals. Amir struggles to concentrate, particularly during literacy tasks, and can become frustrated, sometimes leading to low-level disruptive behaviour.</a:t>
            </a:r>
            <a:endParaRPr lang="en-GB" sz="1600" dirty="0">
              <a:latin typeface="Aptos" panose="020B0004020202020204" pitchFamily="34" charset="0"/>
            </a:endParaRPr>
          </a:p>
        </p:txBody>
      </p:sp>
      <p:sp>
        <p:nvSpPr>
          <p:cNvPr id="4" name="Thought Bubble: Cloud 3">
            <a:extLst>
              <a:ext uri="{FF2B5EF4-FFF2-40B4-BE49-F238E27FC236}">
                <a16:creationId xmlns:a16="http://schemas.microsoft.com/office/drawing/2014/main" id="{2A9D2A6A-9C4C-9836-3533-9E6383BFCADD}"/>
              </a:ext>
            </a:extLst>
          </p:cNvPr>
          <p:cNvSpPr/>
          <p:nvPr/>
        </p:nvSpPr>
        <p:spPr>
          <a:xfrm>
            <a:off x="6096001" y="683172"/>
            <a:ext cx="6096000" cy="3943257"/>
          </a:xfrm>
          <a:prstGeom prst="cloudCallout">
            <a:avLst>
              <a:gd name="adj1" fmla="val 46030"/>
              <a:gd name="adj2" fmla="val 7297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latin typeface="Aptos" panose="020B0004020202020204" pitchFamily="34" charset="0"/>
              </a:rPr>
              <a:t>Mae Amir </a:t>
            </a:r>
            <a:r>
              <a:rPr lang="en-GB" sz="1600" dirty="0" err="1">
                <a:latin typeface="Aptos" panose="020B0004020202020204" pitchFamily="34" charset="0"/>
              </a:rPr>
              <a:t>yn</a:t>
            </a:r>
            <a:r>
              <a:rPr lang="en-GB" sz="1600" dirty="0">
                <a:latin typeface="Aptos" panose="020B0004020202020204" pitchFamily="34" charset="0"/>
              </a:rPr>
              <a:t> </a:t>
            </a:r>
            <a:r>
              <a:rPr lang="en-GB" sz="1600" dirty="0" err="1">
                <a:latin typeface="Aptos" panose="020B0004020202020204" pitchFamily="34" charset="0"/>
              </a:rPr>
              <a:t>ddisgybl</a:t>
            </a:r>
            <a:r>
              <a:rPr lang="en-GB" sz="1600" dirty="0">
                <a:latin typeface="Aptos" panose="020B0004020202020204" pitchFamily="34" charset="0"/>
              </a:rPr>
              <a:t> 7 </a:t>
            </a:r>
            <a:r>
              <a:rPr lang="en-GB" sz="1600" dirty="0" err="1">
                <a:latin typeface="Aptos" panose="020B0004020202020204" pitchFamily="34" charset="0"/>
              </a:rPr>
              <a:t>oed</a:t>
            </a:r>
            <a:r>
              <a:rPr lang="en-GB" sz="1600" dirty="0">
                <a:latin typeface="Aptos" panose="020B0004020202020204" pitchFamily="34" charset="0"/>
              </a:rPr>
              <a:t> </a:t>
            </a:r>
            <a:r>
              <a:rPr lang="en-GB" sz="1600" dirty="0" err="1">
                <a:latin typeface="Aptos" panose="020B0004020202020204" pitchFamily="34" charset="0"/>
              </a:rPr>
              <a:t>ym</a:t>
            </a:r>
            <a:r>
              <a:rPr lang="en-GB" sz="1600" dirty="0">
                <a:latin typeface="Aptos" panose="020B0004020202020204" pitchFamily="34" charset="0"/>
              </a:rPr>
              <a:t> </a:t>
            </a:r>
            <a:r>
              <a:rPr lang="en-GB" sz="1600" dirty="0" err="1">
                <a:latin typeface="Aptos" panose="020B0004020202020204" pitchFamily="34" charset="0"/>
              </a:rPr>
              <a:t>Mlwyddyn</a:t>
            </a:r>
            <a:r>
              <a:rPr lang="en-GB" sz="1600" dirty="0">
                <a:latin typeface="Aptos" panose="020B0004020202020204" pitchFamily="34" charset="0"/>
              </a:rPr>
              <a:t> 3. </a:t>
            </a:r>
            <a:r>
              <a:rPr lang="en-GB" sz="1600" dirty="0" err="1">
                <a:latin typeface="Aptos" panose="020B0004020202020204" pitchFamily="34" charset="0"/>
              </a:rPr>
              <a:t>Mae'n</a:t>
            </a:r>
            <a:r>
              <a:rPr lang="en-GB" sz="1600" dirty="0">
                <a:latin typeface="Aptos" panose="020B0004020202020204" pitchFamily="34" charset="0"/>
              </a:rPr>
              <a:t> </a:t>
            </a:r>
            <a:r>
              <a:rPr lang="en-GB" sz="1600" dirty="0" err="1">
                <a:latin typeface="Aptos" panose="020B0004020202020204" pitchFamily="34" charset="0"/>
              </a:rPr>
              <a:t>aml</a:t>
            </a:r>
            <a:r>
              <a:rPr lang="en-GB" sz="1600" dirty="0">
                <a:latin typeface="Aptos" panose="020B0004020202020204" pitchFamily="34" charset="0"/>
              </a:rPr>
              <a:t> </a:t>
            </a:r>
            <a:r>
              <a:rPr lang="en-GB" sz="1600" dirty="0" err="1">
                <a:latin typeface="Aptos" panose="020B0004020202020204" pitchFamily="34" charset="0"/>
              </a:rPr>
              <a:t>yn</a:t>
            </a:r>
            <a:r>
              <a:rPr lang="en-GB" sz="1600" dirty="0">
                <a:latin typeface="Aptos" panose="020B0004020202020204" pitchFamily="34" charset="0"/>
              </a:rPr>
              <a:t> </a:t>
            </a:r>
            <a:r>
              <a:rPr lang="en-GB" sz="1600" dirty="0" err="1">
                <a:latin typeface="Aptos" panose="020B0004020202020204" pitchFamily="34" charset="0"/>
              </a:rPr>
              <a:t>cyrraedd</a:t>
            </a:r>
            <a:r>
              <a:rPr lang="en-GB" sz="1600" dirty="0">
                <a:latin typeface="Aptos" panose="020B0004020202020204" pitchFamily="34" charset="0"/>
              </a:rPr>
              <a:t> </a:t>
            </a:r>
            <a:r>
              <a:rPr lang="en-GB" sz="1600" dirty="0" err="1">
                <a:latin typeface="Aptos" panose="020B0004020202020204" pitchFamily="34" charset="0"/>
              </a:rPr>
              <a:t>yn</a:t>
            </a:r>
            <a:r>
              <a:rPr lang="en-GB" sz="1600" dirty="0">
                <a:latin typeface="Aptos" panose="020B0004020202020204" pitchFamily="34" charset="0"/>
              </a:rPr>
              <a:t> </a:t>
            </a:r>
            <a:r>
              <a:rPr lang="en-GB" sz="1600" dirty="0" err="1">
                <a:latin typeface="Aptos" panose="020B0004020202020204" pitchFamily="34" charset="0"/>
              </a:rPr>
              <a:t>hwyr</a:t>
            </a:r>
            <a:r>
              <a:rPr lang="en-GB" sz="1600" dirty="0">
                <a:latin typeface="Aptos" panose="020B0004020202020204" pitchFamily="34" charset="0"/>
              </a:rPr>
              <a:t> </a:t>
            </a:r>
            <a:r>
              <a:rPr lang="en-GB" sz="1600" dirty="0" err="1">
                <a:latin typeface="Aptos" panose="020B0004020202020204" pitchFamily="34" charset="0"/>
              </a:rPr>
              <a:t>i'r</a:t>
            </a:r>
            <a:r>
              <a:rPr lang="en-GB" sz="1600" dirty="0">
                <a:latin typeface="Aptos" panose="020B0004020202020204" pitchFamily="34" charset="0"/>
              </a:rPr>
              <a:t> </a:t>
            </a:r>
            <a:r>
              <a:rPr lang="en-GB" sz="1600" dirty="0" err="1">
                <a:latin typeface="Aptos" panose="020B0004020202020204" pitchFamily="34" charset="0"/>
              </a:rPr>
              <a:t>ysgol</a:t>
            </a:r>
            <a:r>
              <a:rPr lang="en-GB" sz="1600" dirty="0">
                <a:latin typeface="Aptos" panose="020B0004020202020204" pitchFamily="34" charset="0"/>
              </a:rPr>
              <a:t> ac </a:t>
            </a:r>
            <a:r>
              <a:rPr lang="en-GB" sz="1600" dirty="0" err="1">
                <a:latin typeface="Aptos" panose="020B0004020202020204" pitchFamily="34" charset="0"/>
              </a:rPr>
              <a:t>weithiau'n</a:t>
            </a:r>
            <a:r>
              <a:rPr lang="en-GB" sz="1600" dirty="0">
                <a:latin typeface="Aptos" panose="020B0004020202020204" pitchFamily="34" charset="0"/>
              </a:rPr>
              <a:t> </a:t>
            </a:r>
            <a:r>
              <a:rPr lang="en-GB" sz="1600" dirty="0" err="1">
                <a:latin typeface="Aptos" panose="020B0004020202020204" pitchFamily="34" charset="0"/>
              </a:rPr>
              <a:t>ymddangos</a:t>
            </a:r>
            <a:r>
              <a:rPr lang="en-GB" sz="1600" dirty="0">
                <a:latin typeface="Aptos" panose="020B0004020202020204" pitchFamily="34" charset="0"/>
              </a:rPr>
              <a:t> </a:t>
            </a:r>
            <a:r>
              <a:rPr lang="en-GB" sz="1600" dirty="0" err="1">
                <a:latin typeface="Aptos" panose="020B0004020202020204" pitchFamily="34" charset="0"/>
              </a:rPr>
              <a:t>yn</a:t>
            </a:r>
            <a:r>
              <a:rPr lang="en-GB" sz="1600" dirty="0">
                <a:latin typeface="Aptos" panose="020B0004020202020204" pitchFamily="34" charset="0"/>
              </a:rPr>
              <a:t> </a:t>
            </a:r>
            <a:r>
              <a:rPr lang="en-GB" sz="1600" dirty="0" err="1">
                <a:latin typeface="Aptos" panose="020B0004020202020204" pitchFamily="34" charset="0"/>
              </a:rPr>
              <a:t>flinedig</a:t>
            </a:r>
            <a:r>
              <a:rPr lang="en-GB" sz="1600" dirty="0">
                <a:latin typeface="Aptos" panose="020B0004020202020204" pitchFamily="34" charset="0"/>
              </a:rPr>
              <a:t> neu </a:t>
            </a:r>
            <a:r>
              <a:rPr lang="en-GB" sz="1600" dirty="0" err="1">
                <a:latin typeface="Aptos" panose="020B0004020202020204" pitchFamily="34" charset="0"/>
              </a:rPr>
              <a:t>ddim</a:t>
            </a:r>
            <a:r>
              <a:rPr lang="en-GB" sz="1600" dirty="0">
                <a:latin typeface="Aptos" panose="020B0004020202020204" pitchFamily="34" charset="0"/>
              </a:rPr>
              <a:t> </a:t>
            </a:r>
            <a:r>
              <a:rPr lang="en-GB" sz="1600" dirty="0" err="1">
                <a:latin typeface="Aptos" panose="020B0004020202020204" pitchFamily="34" charset="0"/>
              </a:rPr>
              <a:t>yn</a:t>
            </a:r>
            <a:r>
              <a:rPr lang="en-GB" sz="1600" dirty="0">
                <a:latin typeface="Aptos" panose="020B0004020202020204" pitchFamily="34" charset="0"/>
              </a:rPr>
              <a:t> </a:t>
            </a:r>
            <a:r>
              <a:rPr lang="en-GB" sz="1600" dirty="0" err="1">
                <a:latin typeface="Aptos" panose="020B0004020202020204" pitchFamily="34" charset="0"/>
              </a:rPr>
              <a:t>ymgysylltu</a:t>
            </a:r>
            <a:r>
              <a:rPr lang="en-GB" sz="1600" dirty="0">
                <a:latin typeface="Aptos" panose="020B0004020202020204" pitchFamily="34" charset="0"/>
              </a:rPr>
              <a:t> </a:t>
            </a:r>
            <a:r>
              <a:rPr lang="en-GB" sz="1600" dirty="0" err="1">
                <a:latin typeface="Aptos" panose="020B0004020202020204" pitchFamily="34" charset="0"/>
              </a:rPr>
              <a:t>yn</a:t>
            </a:r>
            <a:r>
              <a:rPr lang="en-GB" sz="1600" dirty="0">
                <a:latin typeface="Aptos" panose="020B0004020202020204" pitchFamily="34" charset="0"/>
              </a:rPr>
              <a:t> </a:t>
            </a:r>
            <a:r>
              <a:rPr lang="en-GB" sz="1600" dirty="0" err="1">
                <a:latin typeface="Aptos" panose="020B0004020202020204" pitchFamily="34" charset="0"/>
              </a:rPr>
              <a:t>ystod</a:t>
            </a:r>
            <a:r>
              <a:rPr lang="en-GB" sz="1600" dirty="0">
                <a:latin typeface="Aptos" panose="020B0004020202020204" pitchFamily="34" charset="0"/>
              </a:rPr>
              <a:t> </a:t>
            </a:r>
            <a:r>
              <a:rPr lang="en-GB" sz="1600" dirty="0" err="1">
                <a:latin typeface="Aptos" panose="020B0004020202020204" pitchFamily="34" charset="0"/>
              </a:rPr>
              <a:t>gwersi</a:t>
            </a:r>
            <a:r>
              <a:rPr lang="en-GB" sz="1600" dirty="0">
                <a:latin typeface="Aptos" panose="020B0004020202020204" pitchFamily="34" charset="0"/>
              </a:rPr>
              <a:t>. Mae </a:t>
            </a:r>
            <a:r>
              <a:rPr lang="en-GB" sz="1600" dirty="0" err="1">
                <a:latin typeface="Aptos" panose="020B0004020202020204" pitchFamily="34" charset="0"/>
              </a:rPr>
              <a:t>ei</a:t>
            </a:r>
            <a:r>
              <a:rPr lang="en-GB" sz="1600" dirty="0">
                <a:latin typeface="Aptos" panose="020B0004020202020204" pitchFamily="34" charset="0"/>
              </a:rPr>
              <a:t> </a:t>
            </a:r>
            <a:r>
              <a:rPr lang="en-GB" sz="1600" dirty="0" err="1">
                <a:latin typeface="Aptos" panose="020B0004020202020204" pitchFamily="34" charset="0"/>
              </a:rPr>
              <a:t>wisg</a:t>
            </a:r>
            <a:r>
              <a:rPr lang="en-GB" sz="1600" dirty="0">
                <a:latin typeface="Aptos" panose="020B0004020202020204" pitchFamily="34" charset="0"/>
              </a:rPr>
              <a:t> </a:t>
            </a:r>
            <a:r>
              <a:rPr lang="en-GB" sz="1600" dirty="0" err="1">
                <a:latin typeface="Aptos" panose="020B0004020202020204" pitchFamily="34" charset="0"/>
              </a:rPr>
              <a:t>weithiau</a:t>
            </a:r>
            <a:r>
              <a:rPr lang="en-GB" sz="1600" dirty="0">
                <a:latin typeface="Aptos" panose="020B0004020202020204" pitchFamily="34" charset="0"/>
              </a:rPr>
              <a:t> </a:t>
            </a:r>
            <a:r>
              <a:rPr lang="en-GB" sz="1600" dirty="0" err="1">
                <a:latin typeface="Aptos" panose="020B0004020202020204" pitchFamily="34" charset="0"/>
              </a:rPr>
              <a:t>heb</a:t>
            </a:r>
            <a:r>
              <a:rPr lang="en-GB" sz="1600" dirty="0">
                <a:latin typeface="Aptos" panose="020B0004020202020204" pitchFamily="34" charset="0"/>
              </a:rPr>
              <a:t> </a:t>
            </a:r>
            <a:r>
              <a:rPr lang="en-GB" sz="1600" dirty="0" err="1">
                <a:latin typeface="Aptos" panose="020B0004020202020204" pitchFamily="34" charset="0"/>
              </a:rPr>
              <a:t>ei</a:t>
            </a:r>
            <a:r>
              <a:rPr lang="en-GB" sz="1600" dirty="0">
                <a:latin typeface="Aptos" panose="020B0004020202020204" pitchFamily="34" charset="0"/>
              </a:rPr>
              <a:t> </a:t>
            </a:r>
            <a:r>
              <a:rPr lang="en-GB" sz="1600" dirty="0" err="1">
                <a:latin typeface="Aptos" panose="020B0004020202020204" pitchFamily="34" charset="0"/>
              </a:rPr>
              <a:t>olchi</a:t>
            </a:r>
            <a:r>
              <a:rPr lang="en-GB" sz="1600" dirty="0">
                <a:latin typeface="Aptos" panose="020B0004020202020204" pitchFamily="34" charset="0"/>
              </a:rPr>
              <a:t>, ac </a:t>
            </a:r>
            <a:r>
              <a:rPr lang="en-GB" sz="1600" dirty="0" err="1">
                <a:latin typeface="Aptos" panose="020B0004020202020204" pitchFamily="34" charset="0"/>
              </a:rPr>
              <a:t>anaml</a:t>
            </a:r>
            <a:r>
              <a:rPr lang="en-GB" sz="1600" dirty="0">
                <a:latin typeface="Aptos" panose="020B0004020202020204" pitchFamily="34" charset="0"/>
              </a:rPr>
              <a:t> y </a:t>
            </a:r>
            <a:r>
              <a:rPr lang="en-GB" sz="1600" dirty="0" err="1">
                <a:latin typeface="Aptos" panose="020B0004020202020204" pitchFamily="34" charset="0"/>
              </a:rPr>
              <a:t>mae'n</a:t>
            </a:r>
            <a:r>
              <a:rPr lang="en-GB" sz="1600" dirty="0">
                <a:latin typeface="Aptos" panose="020B0004020202020204" pitchFamily="34" charset="0"/>
              </a:rPr>
              <a:t> </a:t>
            </a:r>
            <a:r>
              <a:rPr lang="en-GB" sz="1600" dirty="0" err="1">
                <a:latin typeface="Aptos" panose="020B0004020202020204" pitchFamily="34" charset="0"/>
              </a:rPr>
              <a:t>dod</a:t>
            </a:r>
            <a:r>
              <a:rPr lang="en-GB" sz="1600" dirty="0">
                <a:latin typeface="Aptos" panose="020B0004020202020204" pitchFamily="34" charset="0"/>
              </a:rPr>
              <a:t> â </a:t>
            </a:r>
            <a:r>
              <a:rPr lang="en-GB" sz="1600" dirty="0" err="1">
                <a:latin typeface="Aptos" panose="020B0004020202020204" pitchFamily="34" charset="0"/>
              </a:rPr>
              <a:t>phecyn</a:t>
            </a:r>
            <a:r>
              <a:rPr lang="en-GB" sz="1600" dirty="0">
                <a:latin typeface="Aptos" panose="020B0004020202020204" pitchFamily="34" charset="0"/>
              </a:rPr>
              <a:t> </a:t>
            </a:r>
            <a:r>
              <a:rPr lang="en-GB" sz="1600" dirty="0" err="1">
                <a:latin typeface="Aptos" panose="020B0004020202020204" pitchFamily="34" charset="0"/>
              </a:rPr>
              <a:t>cinio</a:t>
            </a:r>
            <a:r>
              <a:rPr lang="en-GB" sz="1600" dirty="0">
                <a:latin typeface="Aptos" panose="020B0004020202020204" pitchFamily="34" charset="0"/>
              </a:rPr>
              <a:t>, </a:t>
            </a:r>
            <a:r>
              <a:rPr lang="en-GB" sz="1600" dirty="0" err="1">
                <a:latin typeface="Aptos" panose="020B0004020202020204" pitchFamily="34" charset="0"/>
              </a:rPr>
              <a:t>gan</a:t>
            </a:r>
            <a:r>
              <a:rPr lang="en-GB" sz="1600" dirty="0">
                <a:latin typeface="Aptos" panose="020B0004020202020204" pitchFamily="34" charset="0"/>
              </a:rPr>
              <a:t> </a:t>
            </a:r>
            <a:r>
              <a:rPr lang="en-GB" sz="1600" dirty="0" err="1">
                <a:latin typeface="Aptos" panose="020B0004020202020204" pitchFamily="34" charset="0"/>
              </a:rPr>
              <a:t>ddibynnu</a:t>
            </a:r>
            <a:r>
              <a:rPr lang="en-GB" sz="1600" dirty="0">
                <a:latin typeface="Aptos" panose="020B0004020202020204" pitchFamily="34" charset="0"/>
              </a:rPr>
              <a:t> </a:t>
            </a:r>
            <a:r>
              <a:rPr lang="en-GB" sz="1600" dirty="0" err="1">
                <a:latin typeface="Aptos" panose="020B0004020202020204" pitchFamily="34" charset="0"/>
              </a:rPr>
              <a:t>yn</a:t>
            </a:r>
            <a:r>
              <a:rPr lang="en-GB" sz="1600" dirty="0">
                <a:latin typeface="Aptos" panose="020B0004020202020204" pitchFamily="34" charset="0"/>
              </a:rPr>
              <a:t> </a:t>
            </a:r>
            <a:r>
              <a:rPr lang="en-GB" sz="1600" dirty="0" err="1">
                <a:latin typeface="Aptos" panose="020B0004020202020204" pitchFamily="34" charset="0"/>
              </a:rPr>
              <a:t>hytrach</a:t>
            </a:r>
            <a:r>
              <a:rPr lang="en-GB" sz="1600" dirty="0">
                <a:latin typeface="Aptos" panose="020B0004020202020204" pitchFamily="34" charset="0"/>
              </a:rPr>
              <a:t> </a:t>
            </a:r>
            <a:r>
              <a:rPr lang="en-GB" sz="1600" dirty="0" err="1">
                <a:latin typeface="Aptos" panose="020B0004020202020204" pitchFamily="34" charset="0"/>
              </a:rPr>
              <a:t>ar</a:t>
            </a:r>
            <a:r>
              <a:rPr lang="en-GB" sz="1600" dirty="0">
                <a:latin typeface="Aptos" panose="020B0004020202020204" pitchFamily="34" charset="0"/>
              </a:rPr>
              <a:t> </a:t>
            </a:r>
            <a:r>
              <a:rPr lang="en-GB" sz="1600" dirty="0" err="1">
                <a:latin typeface="Aptos" panose="020B0004020202020204" pitchFamily="34" charset="0"/>
              </a:rPr>
              <a:t>brydau</a:t>
            </a:r>
            <a:r>
              <a:rPr lang="en-GB" sz="1600" dirty="0">
                <a:latin typeface="Aptos" panose="020B0004020202020204" pitchFamily="34" charset="0"/>
              </a:rPr>
              <a:t> </a:t>
            </a:r>
            <a:r>
              <a:rPr lang="en-GB" sz="1600" dirty="0" err="1">
                <a:latin typeface="Aptos" panose="020B0004020202020204" pitchFamily="34" charset="0"/>
              </a:rPr>
              <a:t>ysgol</a:t>
            </a:r>
            <a:r>
              <a:rPr lang="en-GB" sz="1600" dirty="0">
                <a:latin typeface="Aptos" panose="020B0004020202020204" pitchFamily="34" charset="0"/>
              </a:rPr>
              <a:t>. Mae Amir </a:t>
            </a:r>
            <a:r>
              <a:rPr lang="en-GB" sz="1600" dirty="0" err="1">
                <a:latin typeface="Aptos" panose="020B0004020202020204" pitchFamily="34" charset="0"/>
              </a:rPr>
              <a:t>yn</a:t>
            </a:r>
            <a:r>
              <a:rPr lang="en-GB" sz="1600" dirty="0">
                <a:latin typeface="Aptos" panose="020B0004020202020204" pitchFamily="34" charset="0"/>
              </a:rPr>
              <a:t> </a:t>
            </a:r>
            <a:r>
              <a:rPr lang="en-GB" sz="1600" dirty="0" err="1">
                <a:latin typeface="Aptos" panose="020B0004020202020204" pitchFamily="34" charset="0"/>
              </a:rPr>
              <a:t>cael</a:t>
            </a:r>
            <a:r>
              <a:rPr lang="en-GB" sz="1600" dirty="0">
                <a:latin typeface="Aptos" panose="020B0004020202020204" pitchFamily="34" charset="0"/>
              </a:rPr>
              <a:t> </a:t>
            </a:r>
            <a:r>
              <a:rPr lang="en-GB" sz="1600" dirty="0" err="1">
                <a:latin typeface="Aptos" panose="020B0004020202020204" pitchFamily="34" charset="0"/>
              </a:rPr>
              <a:t>trafferth</a:t>
            </a:r>
            <a:r>
              <a:rPr lang="en-GB" sz="1600" dirty="0">
                <a:latin typeface="Aptos" panose="020B0004020202020204" pitchFamily="34" charset="0"/>
              </a:rPr>
              <a:t> </a:t>
            </a:r>
            <a:r>
              <a:rPr lang="en-GB" sz="1600" dirty="0" err="1">
                <a:latin typeface="Aptos" panose="020B0004020202020204" pitchFamily="34" charset="0"/>
              </a:rPr>
              <a:t>canolbwyntio</a:t>
            </a:r>
            <a:r>
              <a:rPr lang="en-GB" sz="1600" dirty="0">
                <a:latin typeface="Aptos" panose="020B0004020202020204" pitchFamily="34" charset="0"/>
              </a:rPr>
              <a:t>, </a:t>
            </a:r>
            <a:r>
              <a:rPr lang="en-GB" sz="1600" dirty="0" err="1">
                <a:latin typeface="Aptos" panose="020B0004020202020204" pitchFamily="34" charset="0"/>
              </a:rPr>
              <a:t>yn</a:t>
            </a:r>
            <a:r>
              <a:rPr lang="en-GB" sz="1600" dirty="0">
                <a:latin typeface="Aptos" panose="020B0004020202020204" pitchFamily="34" charset="0"/>
              </a:rPr>
              <a:t> </a:t>
            </a:r>
            <a:r>
              <a:rPr lang="en-GB" sz="1600" dirty="0" err="1">
                <a:latin typeface="Aptos" panose="020B0004020202020204" pitchFamily="34" charset="0"/>
              </a:rPr>
              <a:t>enwedig</a:t>
            </a:r>
            <a:r>
              <a:rPr lang="en-GB" sz="1600" dirty="0">
                <a:latin typeface="Aptos" panose="020B0004020202020204" pitchFamily="34" charset="0"/>
              </a:rPr>
              <a:t> </a:t>
            </a:r>
            <a:r>
              <a:rPr lang="en-GB" sz="1600" dirty="0" err="1">
                <a:latin typeface="Aptos" panose="020B0004020202020204" pitchFamily="34" charset="0"/>
              </a:rPr>
              <a:t>yn</a:t>
            </a:r>
            <a:r>
              <a:rPr lang="en-GB" sz="1600" dirty="0">
                <a:latin typeface="Aptos" panose="020B0004020202020204" pitchFamily="34" charset="0"/>
              </a:rPr>
              <a:t> </a:t>
            </a:r>
            <a:r>
              <a:rPr lang="en-GB" sz="1600" dirty="0" err="1">
                <a:latin typeface="Aptos" panose="020B0004020202020204" pitchFamily="34" charset="0"/>
              </a:rPr>
              <a:t>ystod</a:t>
            </a:r>
            <a:r>
              <a:rPr lang="en-GB" sz="1600" dirty="0">
                <a:latin typeface="Aptos" panose="020B0004020202020204" pitchFamily="34" charset="0"/>
              </a:rPr>
              <a:t> </a:t>
            </a:r>
            <a:r>
              <a:rPr lang="en-GB" sz="1600" dirty="0" err="1">
                <a:latin typeface="Aptos" panose="020B0004020202020204" pitchFamily="34" charset="0"/>
              </a:rPr>
              <a:t>tasgau</a:t>
            </a:r>
            <a:r>
              <a:rPr lang="en-GB" sz="1600" dirty="0">
                <a:latin typeface="Aptos" panose="020B0004020202020204" pitchFamily="34" charset="0"/>
              </a:rPr>
              <a:t> </a:t>
            </a:r>
            <a:r>
              <a:rPr lang="en-GB" sz="1600" dirty="0" err="1">
                <a:latin typeface="Aptos" panose="020B0004020202020204" pitchFamily="34" charset="0"/>
              </a:rPr>
              <a:t>llythrennedd</a:t>
            </a:r>
            <a:r>
              <a:rPr lang="en-GB" sz="1600" dirty="0">
                <a:latin typeface="Aptos" panose="020B0004020202020204" pitchFamily="34" charset="0"/>
              </a:rPr>
              <a:t>, a gall </a:t>
            </a:r>
            <a:r>
              <a:rPr lang="en-GB" sz="1600" dirty="0" err="1">
                <a:latin typeface="Aptos" panose="020B0004020202020204" pitchFamily="34" charset="0"/>
              </a:rPr>
              <a:t>fod</a:t>
            </a:r>
            <a:r>
              <a:rPr lang="en-GB" sz="1600" dirty="0">
                <a:latin typeface="Aptos" panose="020B0004020202020204" pitchFamily="34" charset="0"/>
              </a:rPr>
              <a:t> </a:t>
            </a:r>
            <a:r>
              <a:rPr lang="en-GB" sz="1600" dirty="0" err="1">
                <a:latin typeface="Aptos" panose="020B0004020202020204" pitchFamily="34" charset="0"/>
              </a:rPr>
              <a:t>yn</a:t>
            </a:r>
            <a:r>
              <a:rPr lang="en-GB" sz="1600" dirty="0">
                <a:latin typeface="Aptos" panose="020B0004020202020204" pitchFamily="34" charset="0"/>
              </a:rPr>
              <a:t> </a:t>
            </a:r>
            <a:r>
              <a:rPr lang="en-GB" sz="1600" dirty="0" err="1">
                <a:latin typeface="Aptos" panose="020B0004020202020204" pitchFamily="34" charset="0"/>
              </a:rPr>
              <a:t>rhwystredig</a:t>
            </a:r>
            <a:r>
              <a:rPr lang="en-GB" sz="1600" dirty="0">
                <a:latin typeface="Aptos" panose="020B0004020202020204" pitchFamily="34" charset="0"/>
              </a:rPr>
              <a:t>, </a:t>
            </a:r>
            <a:r>
              <a:rPr lang="en-GB" sz="1600" dirty="0" err="1">
                <a:latin typeface="Aptos" panose="020B0004020202020204" pitchFamily="34" charset="0"/>
              </a:rPr>
              <a:t>weithiau</a:t>
            </a:r>
            <a:r>
              <a:rPr lang="en-GB" sz="1600" dirty="0">
                <a:latin typeface="Aptos" panose="020B0004020202020204" pitchFamily="34" charset="0"/>
              </a:rPr>
              <a:t> </a:t>
            </a:r>
            <a:r>
              <a:rPr lang="en-GB" sz="1600" dirty="0" err="1">
                <a:latin typeface="Aptos" panose="020B0004020202020204" pitchFamily="34" charset="0"/>
              </a:rPr>
              <a:t>gan</a:t>
            </a:r>
            <a:r>
              <a:rPr lang="en-GB" sz="1600" dirty="0">
                <a:latin typeface="Aptos" panose="020B0004020202020204" pitchFamily="34" charset="0"/>
              </a:rPr>
              <a:t> </a:t>
            </a:r>
            <a:r>
              <a:rPr lang="en-GB" sz="1600" dirty="0" err="1">
                <a:latin typeface="Aptos" panose="020B0004020202020204" pitchFamily="34" charset="0"/>
              </a:rPr>
              <a:t>arwain</a:t>
            </a:r>
            <a:r>
              <a:rPr lang="en-GB" sz="1600" dirty="0">
                <a:latin typeface="Aptos" panose="020B0004020202020204" pitchFamily="34" charset="0"/>
              </a:rPr>
              <a:t> at </a:t>
            </a:r>
            <a:r>
              <a:rPr lang="en-GB" sz="1600" dirty="0" err="1">
                <a:latin typeface="Aptos" panose="020B0004020202020204" pitchFamily="34" charset="0"/>
              </a:rPr>
              <a:t>ymddygiad</a:t>
            </a:r>
            <a:r>
              <a:rPr lang="en-GB" sz="1600" dirty="0">
                <a:latin typeface="Aptos" panose="020B0004020202020204" pitchFamily="34" charset="0"/>
              </a:rPr>
              <a:t> </a:t>
            </a:r>
            <a:r>
              <a:rPr lang="en-GB" sz="1600" dirty="0" err="1">
                <a:latin typeface="Aptos" panose="020B0004020202020204" pitchFamily="34" charset="0"/>
              </a:rPr>
              <a:t>aflonyddgar</a:t>
            </a:r>
            <a:r>
              <a:rPr lang="en-GB" sz="1600" dirty="0">
                <a:latin typeface="Aptos" panose="020B0004020202020204" pitchFamily="34" charset="0"/>
              </a:rPr>
              <a:t> </a:t>
            </a:r>
            <a:r>
              <a:rPr lang="en-GB" sz="1600" dirty="0" err="1">
                <a:latin typeface="Aptos" panose="020B0004020202020204" pitchFamily="34" charset="0"/>
              </a:rPr>
              <a:t>lefel</a:t>
            </a:r>
            <a:r>
              <a:rPr lang="en-GB" sz="1600" dirty="0">
                <a:latin typeface="Aptos" panose="020B0004020202020204" pitchFamily="34" charset="0"/>
              </a:rPr>
              <a:t> </a:t>
            </a:r>
            <a:r>
              <a:rPr lang="en-GB" sz="1600" dirty="0" err="1">
                <a:latin typeface="Aptos" panose="020B0004020202020204" pitchFamily="34" charset="0"/>
              </a:rPr>
              <a:t>isel</a:t>
            </a:r>
            <a:r>
              <a:rPr lang="en-GB" sz="1400" dirty="0">
                <a:latin typeface="Aptos" panose="020B0004020202020204" pitchFamily="34" charset="0"/>
              </a:rPr>
              <a:t>.</a:t>
            </a:r>
          </a:p>
        </p:txBody>
      </p:sp>
      <p:sp>
        <p:nvSpPr>
          <p:cNvPr id="5" name="TextBox 4">
            <a:extLst>
              <a:ext uri="{FF2B5EF4-FFF2-40B4-BE49-F238E27FC236}">
                <a16:creationId xmlns:a16="http://schemas.microsoft.com/office/drawing/2014/main" id="{14BDACFA-B26B-FB41-9F86-55DCC6006256}"/>
              </a:ext>
            </a:extLst>
          </p:cNvPr>
          <p:cNvSpPr txBox="1"/>
          <p:nvPr/>
        </p:nvSpPr>
        <p:spPr>
          <a:xfrm>
            <a:off x="446314" y="348343"/>
            <a:ext cx="6172200" cy="553998"/>
          </a:xfrm>
          <a:prstGeom prst="rect">
            <a:avLst/>
          </a:prstGeom>
          <a:noFill/>
        </p:spPr>
        <p:txBody>
          <a:bodyPr wrap="square" rtlCol="0">
            <a:spAutoFit/>
          </a:bodyPr>
          <a:lstStyle/>
          <a:p>
            <a:r>
              <a:rPr lang="cy-GB" sz="3000" b="1" dirty="0">
                <a:latin typeface="Aptos" panose="020B0004020202020204" pitchFamily="34" charset="0"/>
              </a:rPr>
              <a:t>Senario 2 – </a:t>
            </a:r>
            <a:r>
              <a:rPr lang="cy-GB" sz="3000" b="1" dirty="0" err="1">
                <a:latin typeface="Aptos" panose="020B0004020202020204" pitchFamily="34" charset="0"/>
              </a:rPr>
              <a:t>Scenario</a:t>
            </a:r>
            <a:r>
              <a:rPr lang="cy-GB" sz="3000" b="1" dirty="0">
                <a:latin typeface="Aptos" panose="020B0004020202020204" pitchFamily="34" charset="0"/>
              </a:rPr>
              <a:t> 2</a:t>
            </a:r>
            <a:endParaRPr lang="en-GB" sz="3000" b="1" dirty="0">
              <a:latin typeface="Aptos" panose="020B0004020202020204" pitchFamily="34" charset="0"/>
            </a:endParaRPr>
          </a:p>
        </p:txBody>
      </p:sp>
    </p:spTree>
    <p:extLst>
      <p:ext uri="{BB962C8B-B14F-4D97-AF65-F5344CB8AC3E}">
        <p14:creationId xmlns:p14="http://schemas.microsoft.com/office/powerpoint/2010/main" val="3083585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CA626-EA50-5B05-8003-A225F0148CE4}"/>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0A1D62ED-190D-3C7C-3520-4A2737BD4E39}"/>
              </a:ext>
            </a:extLst>
          </p:cNvPr>
          <p:cNvPicPr>
            <a:picLocks noChangeAspect="1"/>
          </p:cNvPicPr>
          <p:nvPr/>
        </p:nvPicPr>
        <p:blipFill>
          <a:blip r:embed="rId3"/>
          <a:stretch>
            <a:fillRect/>
          </a:stretch>
        </p:blipFill>
        <p:spPr>
          <a:xfrm>
            <a:off x="0" y="5798800"/>
            <a:ext cx="12196757" cy="1276445"/>
          </a:xfrm>
          <a:prstGeom prst="rect">
            <a:avLst/>
          </a:prstGeom>
        </p:spPr>
      </p:pic>
      <p:sp>
        <p:nvSpPr>
          <p:cNvPr id="3" name="Thought Bubble: Cloud 2">
            <a:extLst>
              <a:ext uri="{FF2B5EF4-FFF2-40B4-BE49-F238E27FC236}">
                <a16:creationId xmlns:a16="http://schemas.microsoft.com/office/drawing/2014/main" id="{2122215C-989D-F817-8A04-386EC29D17DE}"/>
              </a:ext>
            </a:extLst>
          </p:cNvPr>
          <p:cNvSpPr/>
          <p:nvPr/>
        </p:nvSpPr>
        <p:spPr>
          <a:xfrm>
            <a:off x="544285" y="1469571"/>
            <a:ext cx="5551715" cy="3429000"/>
          </a:xfrm>
          <a:prstGeom prst="cloudCallout">
            <a:avLst>
              <a:gd name="adj1" fmla="val -42009"/>
              <a:gd name="adj2" fmla="val 6757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000" dirty="0">
                <a:latin typeface="Aptos" panose="020B0004020202020204" pitchFamily="34" charset="0"/>
              </a:rPr>
              <a:t>Mae </a:t>
            </a:r>
            <a:r>
              <a:rPr lang="en-GB" sz="3000" dirty="0" err="1">
                <a:latin typeface="Aptos" panose="020B0004020202020204" pitchFamily="34" charset="0"/>
              </a:rPr>
              <a:t>disgybl</a:t>
            </a:r>
            <a:r>
              <a:rPr lang="en-GB" sz="3000" dirty="0">
                <a:latin typeface="Aptos" panose="020B0004020202020204" pitchFamily="34" charset="0"/>
              </a:rPr>
              <a:t> </a:t>
            </a:r>
            <a:r>
              <a:rPr lang="en-GB" sz="3000" dirty="0" err="1">
                <a:latin typeface="Aptos" panose="020B0004020202020204" pitchFamily="34" charset="0"/>
              </a:rPr>
              <a:t>yn</a:t>
            </a:r>
            <a:r>
              <a:rPr lang="en-GB" sz="3000" dirty="0">
                <a:latin typeface="Aptos" panose="020B0004020202020204" pitchFamily="34" charset="0"/>
              </a:rPr>
              <a:t> </a:t>
            </a:r>
            <a:r>
              <a:rPr lang="en-GB" sz="3000" dirty="0" err="1">
                <a:latin typeface="Aptos" panose="020B0004020202020204" pitchFamily="34" charset="0"/>
              </a:rPr>
              <a:t>dangos</a:t>
            </a:r>
            <a:r>
              <a:rPr lang="en-GB" sz="3000" dirty="0">
                <a:latin typeface="Aptos" panose="020B0004020202020204" pitchFamily="34" charset="0"/>
              </a:rPr>
              <a:t> </a:t>
            </a:r>
            <a:r>
              <a:rPr lang="en-GB" sz="3000" dirty="0" err="1">
                <a:latin typeface="Aptos" panose="020B0004020202020204" pitchFamily="34" charset="0"/>
              </a:rPr>
              <a:t>arwyddion</a:t>
            </a:r>
            <a:r>
              <a:rPr lang="en-GB" sz="3000" dirty="0">
                <a:latin typeface="Aptos" panose="020B0004020202020204" pitchFamily="34" charset="0"/>
              </a:rPr>
              <a:t> o </a:t>
            </a:r>
            <a:r>
              <a:rPr lang="en-GB" sz="3000" dirty="0" err="1">
                <a:latin typeface="Aptos" panose="020B0004020202020204" pitchFamily="34" charset="0"/>
              </a:rPr>
              <a:t>bryder</a:t>
            </a:r>
            <a:r>
              <a:rPr lang="en-GB" sz="3000" dirty="0">
                <a:latin typeface="Aptos" panose="020B0004020202020204" pitchFamily="34" charset="0"/>
              </a:rPr>
              <a:t> a </a:t>
            </a:r>
            <a:r>
              <a:rPr lang="en-GB" sz="3000" dirty="0" err="1">
                <a:latin typeface="Aptos" panose="020B0004020202020204" pitchFamily="34" charset="0"/>
              </a:rPr>
              <a:t>datgysylltu</a:t>
            </a:r>
            <a:r>
              <a:rPr lang="en-GB" sz="3000" dirty="0">
                <a:latin typeface="Aptos" panose="020B0004020202020204" pitchFamily="34" charset="0"/>
              </a:rPr>
              <a:t>.</a:t>
            </a:r>
          </a:p>
        </p:txBody>
      </p:sp>
      <p:sp>
        <p:nvSpPr>
          <p:cNvPr id="4" name="Thought Bubble: Cloud 3">
            <a:extLst>
              <a:ext uri="{FF2B5EF4-FFF2-40B4-BE49-F238E27FC236}">
                <a16:creationId xmlns:a16="http://schemas.microsoft.com/office/drawing/2014/main" id="{C4872F72-BACA-A9F9-3A1F-0E28428A03AE}"/>
              </a:ext>
            </a:extLst>
          </p:cNvPr>
          <p:cNvSpPr/>
          <p:nvPr/>
        </p:nvSpPr>
        <p:spPr>
          <a:xfrm>
            <a:off x="6281057" y="1197429"/>
            <a:ext cx="5551715" cy="3429000"/>
          </a:xfrm>
          <a:prstGeom prst="cloudCallout">
            <a:avLst>
              <a:gd name="adj1" fmla="val 46030"/>
              <a:gd name="adj2" fmla="val 7297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A pupil shows signs of anxiety and disengagement.</a:t>
            </a:r>
            <a:endParaRPr lang="en-GB" sz="3000" dirty="0">
              <a:latin typeface="Aptos" panose="020B0004020202020204" pitchFamily="34" charset="0"/>
            </a:endParaRPr>
          </a:p>
        </p:txBody>
      </p:sp>
      <p:sp>
        <p:nvSpPr>
          <p:cNvPr id="5" name="TextBox 4">
            <a:extLst>
              <a:ext uri="{FF2B5EF4-FFF2-40B4-BE49-F238E27FC236}">
                <a16:creationId xmlns:a16="http://schemas.microsoft.com/office/drawing/2014/main" id="{23B54D04-6D6B-144D-4EA1-F7404B46FCD5}"/>
              </a:ext>
            </a:extLst>
          </p:cNvPr>
          <p:cNvSpPr txBox="1"/>
          <p:nvPr/>
        </p:nvSpPr>
        <p:spPr>
          <a:xfrm>
            <a:off x="446314" y="348343"/>
            <a:ext cx="6172200" cy="553998"/>
          </a:xfrm>
          <a:prstGeom prst="rect">
            <a:avLst/>
          </a:prstGeom>
          <a:noFill/>
        </p:spPr>
        <p:txBody>
          <a:bodyPr wrap="square" rtlCol="0">
            <a:spAutoFit/>
          </a:bodyPr>
          <a:lstStyle/>
          <a:p>
            <a:r>
              <a:rPr lang="cy-GB" sz="3000" b="1" dirty="0">
                <a:latin typeface="Aptos" panose="020B0004020202020204" pitchFamily="34" charset="0"/>
              </a:rPr>
              <a:t>Senario 3 – </a:t>
            </a:r>
            <a:r>
              <a:rPr lang="cy-GB" sz="3000" b="1" dirty="0" err="1">
                <a:latin typeface="Aptos" panose="020B0004020202020204" pitchFamily="34" charset="0"/>
              </a:rPr>
              <a:t>Scenario</a:t>
            </a:r>
            <a:r>
              <a:rPr lang="cy-GB" sz="3000" b="1" dirty="0">
                <a:latin typeface="Aptos" panose="020B0004020202020204" pitchFamily="34" charset="0"/>
              </a:rPr>
              <a:t> 3</a:t>
            </a:r>
            <a:endParaRPr lang="en-GB" sz="3000" b="1" dirty="0">
              <a:latin typeface="Aptos" panose="020B0004020202020204" pitchFamily="34" charset="0"/>
            </a:endParaRPr>
          </a:p>
        </p:txBody>
      </p:sp>
    </p:spTree>
    <p:extLst>
      <p:ext uri="{BB962C8B-B14F-4D97-AF65-F5344CB8AC3E}">
        <p14:creationId xmlns:p14="http://schemas.microsoft.com/office/powerpoint/2010/main" val="2736631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26D1F-1FE5-5BE9-3619-14899F6C33FE}"/>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BE99E40C-CAF9-F609-73C8-5E67BAAC7927}"/>
              </a:ext>
            </a:extLst>
          </p:cNvPr>
          <p:cNvPicPr>
            <a:picLocks noChangeAspect="1"/>
          </p:cNvPicPr>
          <p:nvPr/>
        </p:nvPicPr>
        <p:blipFill>
          <a:blip r:embed="rId3"/>
          <a:stretch>
            <a:fillRect/>
          </a:stretch>
        </p:blipFill>
        <p:spPr>
          <a:xfrm>
            <a:off x="0" y="5798800"/>
            <a:ext cx="12196757" cy="1276445"/>
          </a:xfrm>
          <a:prstGeom prst="rect">
            <a:avLst/>
          </a:prstGeom>
        </p:spPr>
      </p:pic>
      <p:sp>
        <p:nvSpPr>
          <p:cNvPr id="3" name="Thought Bubble: Cloud 2">
            <a:extLst>
              <a:ext uri="{FF2B5EF4-FFF2-40B4-BE49-F238E27FC236}">
                <a16:creationId xmlns:a16="http://schemas.microsoft.com/office/drawing/2014/main" id="{71CEC622-07C9-F95B-D078-DEDEB75333B1}"/>
              </a:ext>
            </a:extLst>
          </p:cNvPr>
          <p:cNvSpPr/>
          <p:nvPr/>
        </p:nvSpPr>
        <p:spPr>
          <a:xfrm>
            <a:off x="544285" y="1469571"/>
            <a:ext cx="5551715" cy="3429000"/>
          </a:xfrm>
          <a:prstGeom prst="cloudCallout">
            <a:avLst>
              <a:gd name="adj1" fmla="val -42009"/>
              <a:gd name="adj2" fmla="val 6757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000" dirty="0">
                <a:latin typeface="Aptos" panose="020B0004020202020204" pitchFamily="34" charset="0"/>
              </a:rPr>
              <a:t>Mae </a:t>
            </a:r>
            <a:r>
              <a:rPr lang="en-GB" sz="3000" dirty="0" err="1">
                <a:latin typeface="Aptos" panose="020B0004020202020204" pitchFamily="34" charset="0"/>
              </a:rPr>
              <a:t>rhieni'n</a:t>
            </a:r>
            <a:r>
              <a:rPr lang="en-GB" sz="3000" dirty="0">
                <a:latin typeface="Aptos" panose="020B0004020202020204" pitchFamily="34" charset="0"/>
              </a:rPr>
              <a:t> </a:t>
            </a:r>
            <a:r>
              <a:rPr lang="en-GB" sz="3000" dirty="0" err="1">
                <a:latin typeface="Aptos" panose="020B0004020202020204" pitchFamily="34" charset="0"/>
              </a:rPr>
              <a:t>amharod</a:t>
            </a:r>
            <a:r>
              <a:rPr lang="en-GB" sz="3000" dirty="0">
                <a:latin typeface="Aptos" panose="020B0004020202020204" pitchFamily="34" charset="0"/>
              </a:rPr>
              <a:t> </a:t>
            </a:r>
            <a:r>
              <a:rPr lang="en-GB" sz="3000" dirty="0" err="1">
                <a:latin typeface="Aptos" panose="020B0004020202020204" pitchFamily="34" charset="0"/>
              </a:rPr>
              <a:t>i</a:t>
            </a:r>
            <a:r>
              <a:rPr lang="en-GB" sz="3000" dirty="0">
                <a:latin typeface="Aptos" panose="020B0004020202020204" pitchFamily="34" charset="0"/>
              </a:rPr>
              <a:t> </a:t>
            </a:r>
            <a:r>
              <a:rPr lang="en-GB" sz="3000" dirty="0" err="1">
                <a:latin typeface="Aptos" panose="020B0004020202020204" pitchFamily="34" charset="0"/>
              </a:rPr>
              <a:t>ymgysylltu</a:t>
            </a:r>
            <a:r>
              <a:rPr lang="en-GB" sz="3000" dirty="0">
                <a:latin typeface="Aptos" panose="020B0004020202020204" pitchFamily="34" charset="0"/>
              </a:rPr>
              <a:t> </a:t>
            </a:r>
            <a:r>
              <a:rPr lang="en-GB" sz="3000" dirty="0" err="1">
                <a:latin typeface="Aptos" panose="020B0004020202020204" pitchFamily="34" charset="0"/>
              </a:rPr>
              <a:t>â'r</a:t>
            </a:r>
            <a:r>
              <a:rPr lang="en-GB" sz="3000" dirty="0">
                <a:latin typeface="Aptos" panose="020B0004020202020204" pitchFamily="34" charset="0"/>
              </a:rPr>
              <a:t> </a:t>
            </a:r>
            <a:r>
              <a:rPr lang="en-GB" sz="3000" dirty="0" err="1">
                <a:latin typeface="Aptos" panose="020B0004020202020204" pitchFamily="34" charset="0"/>
              </a:rPr>
              <a:t>ysgol</a:t>
            </a:r>
            <a:r>
              <a:rPr lang="en-GB" sz="3000" dirty="0">
                <a:latin typeface="Aptos" panose="020B0004020202020204" pitchFamily="34" charset="0"/>
              </a:rPr>
              <a:t>.</a:t>
            </a:r>
          </a:p>
        </p:txBody>
      </p:sp>
      <p:sp>
        <p:nvSpPr>
          <p:cNvPr id="4" name="Thought Bubble: Cloud 3">
            <a:extLst>
              <a:ext uri="{FF2B5EF4-FFF2-40B4-BE49-F238E27FC236}">
                <a16:creationId xmlns:a16="http://schemas.microsoft.com/office/drawing/2014/main" id="{E27929D5-BC9E-6B73-47A6-C830B7A58DC4}"/>
              </a:ext>
            </a:extLst>
          </p:cNvPr>
          <p:cNvSpPr/>
          <p:nvPr/>
        </p:nvSpPr>
        <p:spPr>
          <a:xfrm>
            <a:off x="6281057" y="1197429"/>
            <a:ext cx="5551715" cy="3429000"/>
          </a:xfrm>
          <a:prstGeom prst="cloudCallout">
            <a:avLst>
              <a:gd name="adj1" fmla="val 46030"/>
              <a:gd name="adj2" fmla="val 7297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Parents are reluctant to engage with the school.</a:t>
            </a:r>
            <a:endParaRPr lang="en-GB" sz="3000" dirty="0">
              <a:latin typeface="Aptos" panose="020B0004020202020204" pitchFamily="34" charset="0"/>
            </a:endParaRPr>
          </a:p>
        </p:txBody>
      </p:sp>
      <p:sp>
        <p:nvSpPr>
          <p:cNvPr id="5" name="TextBox 4">
            <a:extLst>
              <a:ext uri="{FF2B5EF4-FFF2-40B4-BE49-F238E27FC236}">
                <a16:creationId xmlns:a16="http://schemas.microsoft.com/office/drawing/2014/main" id="{2C8E7953-68E3-FE35-09C5-F6BF1895E90A}"/>
              </a:ext>
            </a:extLst>
          </p:cNvPr>
          <p:cNvSpPr txBox="1"/>
          <p:nvPr/>
        </p:nvSpPr>
        <p:spPr>
          <a:xfrm>
            <a:off x="446314" y="348343"/>
            <a:ext cx="6172200" cy="553998"/>
          </a:xfrm>
          <a:prstGeom prst="rect">
            <a:avLst/>
          </a:prstGeom>
          <a:noFill/>
        </p:spPr>
        <p:txBody>
          <a:bodyPr wrap="square" rtlCol="0">
            <a:spAutoFit/>
          </a:bodyPr>
          <a:lstStyle/>
          <a:p>
            <a:r>
              <a:rPr lang="cy-GB" sz="3000" b="1" dirty="0">
                <a:latin typeface="Aptos" panose="020B0004020202020204" pitchFamily="34" charset="0"/>
              </a:rPr>
              <a:t>Senario 4 – </a:t>
            </a:r>
            <a:r>
              <a:rPr lang="cy-GB" sz="3000" b="1" dirty="0" err="1">
                <a:latin typeface="Aptos" panose="020B0004020202020204" pitchFamily="34" charset="0"/>
              </a:rPr>
              <a:t>Scenario</a:t>
            </a:r>
            <a:r>
              <a:rPr lang="cy-GB" sz="3000" b="1" dirty="0">
                <a:latin typeface="Aptos" panose="020B0004020202020204" pitchFamily="34" charset="0"/>
              </a:rPr>
              <a:t> 4</a:t>
            </a:r>
            <a:endParaRPr lang="en-GB" sz="3000" b="1" dirty="0">
              <a:latin typeface="Aptos" panose="020B0004020202020204" pitchFamily="34" charset="0"/>
            </a:endParaRPr>
          </a:p>
        </p:txBody>
      </p:sp>
    </p:spTree>
    <p:extLst>
      <p:ext uri="{BB962C8B-B14F-4D97-AF65-F5344CB8AC3E}">
        <p14:creationId xmlns:p14="http://schemas.microsoft.com/office/powerpoint/2010/main" val="4027678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2BDC87-882F-D1ED-CD9C-165DE5D55B2A}"/>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31E4DABD-47EA-B56E-BD2C-CE55F62E77C8}"/>
              </a:ext>
            </a:extLst>
          </p:cNvPr>
          <p:cNvPicPr>
            <a:picLocks noChangeAspect="1"/>
          </p:cNvPicPr>
          <p:nvPr/>
        </p:nvPicPr>
        <p:blipFill>
          <a:blip r:embed="rId3"/>
          <a:stretch>
            <a:fillRect/>
          </a:stretch>
        </p:blipFill>
        <p:spPr>
          <a:xfrm>
            <a:off x="0" y="5798800"/>
            <a:ext cx="12196757" cy="1276445"/>
          </a:xfrm>
          <a:prstGeom prst="rect">
            <a:avLst/>
          </a:prstGeom>
        </p:spPr>
      </p:pic>
      <p:sp>
        <p:nvSpPr>
          <p:cNvPr id="3" name="Thought Bubble: Cloud 2">
            <a:extLst>
              <a:ext uri="{FF2B5EF4-FFF2-40B4-BE49-F238E27FC236}">
                <a16:creationId xmlns:a16="http://schemas.microsoft.com/office/drawing/2014/main" id="{666FD9BF-7236-A7F1-1BF4-BCF86B0D9644}"/>
              </a:ext>
            </a:extLst>
          </p:cNvPr>
          <p:cNvSpPr/>
          <p:nvPr/>
        </p:nvSpPr>
        <p:spPr>
          <a:xfrm>
            <a:off x="544285" y="1469571"/>
            <a:ext cx="5551715" cy="3429000"/>
          </a:xfrm>
          <a:prstGeom prst="cloudCallout">
            <a:avLst>
              <a:gd name="adj1" fmla="val -42009"/>
              <a:gd name="adj2" fmla="val 6757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600" dirty="0">
                <a:latin typeface="Aptos" panose="020B0004020202020204" pitchFamily="34" charset="0"/>
              </a:rPr>
              <a:t>Mae </a:t>
            </a:r>
            <a:r>
              <a:rPr lang="en-GB" sz="2600" dirty="0" err="1">
                <a:latin typeface="Aptos" panose="020B0004020202020204" pitchFamily="34" charset="0"/>
              </a:rPr>
              <a:t>sawl</a:t>
            </a:r>
            <a:r>
              <a:rPr lang="en-GB" sz="2600" dirty="0">
                <a:latin typeface="Aptos" panose="020B0004020202020204" pitchFamily="34" charset="0"/>
              </a:rPr>
              <a:t> </a:t>
            </a:r>
            <a:r>
              <a:rPr lang="en-GB" sz="2600" dirty="0" err="1">
                <a:latin typeface="Aptos" panose="020B0004020202020204" pitchFamily="34" charset="0"/>
              </a:rPr>
              <a:t>disgybl</a:t>
            </a:r>
            <a:r>
              <a:rPr lang="en-GB" sz="2600" dirty="0">
                <a:latin typeface="Aptos" panose="020B0004020202020204" pitchFamily="34" charset="0"/>
              </a:rPr>
              <a:t> </a:t>
            </a:r>
            <a:r>
              <a:rPr lang="en-GB" sz="2600" dirty="0" err="1">
                <a:latin typeface="Aptos" panose="020B0004020202020204" pitchFamily="34" charset="0"/>
              </a:rPr>
              <a:t>yn</a:t>
            </a:r>
            <a:r>
              <a:rPr lang="en-GB" sz="2600" dirty="0">
                <a:latin typeface="Aptos" panose="020B0004020202020204" pitchFamily="34" charset="0"/>
              </a:rPr>
              <a:t> </a:t>
            </a:r>
            <a:r>
              <a:rPr lang="en-GB" sz="2600" dirty="0" err="1">
                <a:latin typeface="Aptos" panose="020B0004020202020204" pitchFamily="34" charset="0"/>
              </a:rPr>
              <a:t>gyson</a:t>
            </a:r>
            <a:r>
              <a:rPr lang="en-GB" sz="2600" dirty="0">
                <a:latin typeface="Aptos" panose="020B0004020202020204" pitchFamily="34" charset="0"/>
              </a:rPr>
              <a:t> </a:t>
            </a:r>
            <a:r>
              <a:rPr lang="en-GB" sz="2600" dirty="0" err="1">
                <a:latin typeface="Aptos" panose="020B0004020202020204" pitchFamily="34" charset="0"/>
              </a:rPr>
              <a:t>yn</a:t>
            </a:r>
            <a:r>
              <a:rPr lang="en-GB" sz="2600" dirty="0">
                <a:latin typeface="Aptos" panose="020B0004020202020204" pitchFamily="34" charset="0"/>
              </a:rPr>
              <a:t> </a:t>
            </a:r>
            <a:r>
              <a:rPr lang="en-GB" sz="2600" dirty="0" err="1">
                <a:latin typeface="Aptos" panose="020B0004020202020204" pitchFamily="34" charset="0"/>
              </a:rPr>
              <a:t>methu</a:t>
            </a:r>
            <a:r>
              <a:rPr lang="en-GB" sz="2600" dirty="0">
                <a:latin typeface="Aptos" panose="020B0004020202020204" pitchFamily="34" charset="0"/>
              </a:rPr>
              <a:t> â </a:t>
            </a:r>
            <a:r>
              <a:rPr lang="en-GB" sz="2600" dirty="0" err="1">
                <a:latin typeface="Aptos" panose="020B0004020202020204" pitchFamily="34" charset="0"/>
              </a:rPr>
              <a:t>chwblhau</a:t>
            </a:r>
            <a:r>
              <a:rPr lang="en-GB" sz="2600" dirty="0">
                <a:latin typeface="Aptos" panose="020B0004020202020204" pitchFamily="34" charset="0"/>
              </a:rPr>
              <a:t> </a:t>
            </a:r>
            <a:r>
              <a:rPr lang="en-GB" sz="2600" dirty="0" err="1">
                <a:latin typeface="Aptos" panose="020B0004020202020204" pitchFamily="34" charset="0"/>
              </a:rPr>
              <a:t>gwaith</a:t>
            </a:r>
            <a:r>
              <a:rPr lang="en-GB" sz="2600" dirty="0">
                <a:latin typeface="Aptos" panose="020B0004020202020204" pitchFamily="34" charset="0"/>
              </a:rPr>
              <a:t> </a:t>
            </a:r>
            <a:r>
              <a:rPr lang="en-GB" sz="2600" dirty="0" err="1">
                <a:latin typeface="Aptos" panose="020B0004020202020204" pitchFamily="34" charset="0"/>
              </a:rPr>
              <a:t>cartref</a:t>
            </a:r>
            <a:r>
              <a:rPr lang="en-GB" sz="2600" dirty="0">
                <a:latin typeface="Aptos" panose="020B0004020202020204" pitchFamily="34" charset="0"/>
              </a:rPr>
              <a:t> </a:t>
            </a:r>
            <a:r>
              <a:rPr lang="en-GB" sz="2600" dirty="0" err="1">
                <a:latin typeface="Aptos" panose="020B0004020202020204" pitchFamily="34" charset="0"/>
              </a:rPr>
              <a:t>na</a:t>
            </a:r>
            <a:r>
              <a:rPr lang="en-GB" sz="2600" dirty="0">
                <a:latin typeface="Aptos" panose="020B0004020202020204" pitchFamily="34" charset="0"/>
              </a:rPr>
              <a:t> </a:t>
            </a:r>
            <a:r>
              <a:rPr lang="en-GB" sz="2600" dirty="0" err="1">
                <a:latin typeface="Aptos" panose="020B0004020202020204" pitchFamily="34" charset="0"/>
              </a:rPr>
              <a:t>chael</a:t>
            </a:r>
            <a:r>
              <a:rPr lang="en-GB" sz="2600" dirty="0">
                <a:latin typeface="Aptos" panose="020B0004020202020204" pitchFamily="34" charset="0"/>
              </a:rPr>
              <a:t> </a:t>
            </a:r>
            <a:r>
              <a:rPr lang="en-GB" sz="2600" dirty="0" err="1">
                <a:latin typeface="Aptos" panose="020B0004020202020204" pitchFamily="34" charset="0"/>
              </a:rPr>
              <a:t>mynediad</a:t>
            </a:r>
            <a:r>
              <a:rPr lang="en-GB" sz="2600" dirty="0">
                <a:latin typeface="Aptos" panose="020B0004020202020204" pitchFamily="34" charset="0"/>
              </a:rPr>
              <a:t> at </a:t>
            </a:r>
            <a:r>
              <a:rPr lang="en-GB" sz="2600" dirty="0" err="1">
                <a:latin typeface="Aptos" panose="020B0004020202020204" pitchFamily="34" charset="0"/>
              </a:rPr>
              <a:t>lwyfannau</a:t>
            </a:r>
            <a:r>
              <a:rPr lang="en-GB" sz="2600" dirty="0">
                <a:latin typeface="Aptos" panose="020B0004020202020204" pitchFamily="34" charset="0"/>
              </a:rPr>
              <a:t> </a:t>
            </a:r>
            <a:r>
              <a:rPr lang="en-GB" sz="2600" dirty="0" err="1">
                <a:latin typeface="Aptos" panose="020B0004020202020204" pitchFamily="34" charset="0"/>
              </a:rPr>
              <a:t>dysgu</a:t>
            </a:r>
            <a:r>
              <a:rPr lang="en-GB" sz="2600" dirty="0">
                <a:latin typeface="Aptos" panose="020B0004020202020204" pitchFamily="34" charset="0"/>
              </a:rPr>
              <a:t> </a:t>
            </a:r>
            <a:r>
              <a:rPr lang="en-GB" sz="2600" dirty="0" err="1">
                <a:latin typeface="Aptos" panose="020B0004020202020204" pitchFamily="34" charset="0"/>
              </a:rPr>
              <a:t>ar-lein</a:t>
            </a:r>
            <a:r>
              <a:rPr lang="en-GB" sz="2600" dirty="0">
                <a:latin typeface="Aptos" panose="020B0004020202020204" pitchFamily="34" charset="0"/>
              </a:rPr>
              <a:t>.</a:t>
            </a:r>
          </a:p>
        </p:txBody>
      </p:sp>
      <p:sp>
        <p:nvSpPr>
          <p:cNvPr id="4" name="Thought Bubble: Cloud 3">
            <a:extLst>
              <a:ext uri="{FF2B5EF4-FFF2-40B4-BE49-F238E27FC236}">
                <a16:creationId xmlns:a16="http://schemas.microsoft.com/office/drawing/2014/main" id="{B073178D-83B7-3979-B6AF-26899C4B180F}"/>
              </a:ext>
            </a:extLst>
          </p:cNvPr>
          <p:cNvSpPr/>
          <p:nvPr/>
        </p:nvSpPr>
        <p:spPr>
          <a:xfrm>
            <a:off x="6281057" y="1197429"/>
            <a:ext cx="5551715" cy="3429000"/>
          </a:xfrm>
          <a:prstGeom prst="cloudCallout">
            <a:avLst>
              <a:gd name="adj1" fmla="val 46030"/>
              <a:gd name="adj2" fmla="val 7297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Several pupils are consistently unable to complete homework or access online learning platforms.</a:t>
            </a:r>
            <a:endParaRPr lang="en-GB" sz="2800" dirty="0">
              <a:latin typeface="Aptos" panose="020B0004020202020204" pitchFamily="34" charset="0"/>
            </a:endParaRPr>
          </a:p>
        </p:txBody>
      </p:sp>
      <p:sp>
        <p:nvSpPr>
          <p:cNvPr id="5" name="TextBox 4">
            <a:extLst>
              <a:ext uri="{FF2B5EF4-FFF2-40B4-BE49-F238E27FC236}">
                <a16:creationId xmlns:a16="http://schemas.microsoft.com/office/drawing/2014/main" id="{04B0C991-EC62-9595-F903-C670CA5C15FD}"/>
              </a:ext>
            </a:extLst>
          </p:cNvPr>
          <p:cNvSpPr txBox="1"/>
          <p:nvPr/>
        </p:nvSpPr>
        <p:spPr>
          <a:xfrm>
            <a:off x="446314" y="348343"/>
            <a:ext cx="6172200" cy="553998"/>
          </a:xfrm>
          <a:prstGeom prst="rect">
            <a:avLst/>
          </a:prstGeom>
          <a:noFill/>
        </p:spPr>
        <p:txBody>
          <a:bodyPr wrap="square" rtlCol="0">
            <a:spAutoFit/>
          </a:bodyPr>
          <a:lstStyle/>
          <a:p>
            <a:r>
              <a:rPr lang="cy-GB" sz="3000" b="1" dirty="0">
                <a:latin typeface="Aptos" panose="020B0004020202020204" pitchFamily="34" charset="0"/>
              </a:rPr>
              <a:t>Senario 5 – </a:t>
            </a:r>
            <a:r>
              <a:rPr lang="cy-GB" sz="3000" b="1" dirty="0" err="1">
                <a:latin typeface="Aptos" panose="020B0004020202020204" pitchFamily="34" charset="0"/>
              </a:rPr>
              <a:t>Scenario</a:t>
            </a:r>
            <a:r>
              <a:rPr lang="cy-GB" sz="3000" b="1" dirty="0">
                <a:latin typeface="Aptos" panose="020B0004020202020204" pitchFamily="34" charset="0"/>
              </a:rPr>
              <a:t> 5</a:t>
            </a:r>
            <a:endParaRPr lang="en-GB" sz="3000" b="1" dirty="0">
              <a:latin typeface="Aptos" panose="020B0004020202020204" pitchFamily="34" charset="0"/>
            </a:endParaRPr>
          </a:p>
        </p:txBody>
      </p:sp>
    </p:spTree>
    <p:extLst>
      <p:ext uri="{BB962C8B-B14F-4D97-AF65-F5344CB8AC3E}">
        <p14:creationId xmlns:p14="http://schemas.microsoft.com/office/powerpoint/2010/main" val="282936818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70E3979E-ED76-42C5-A57F-A5F1841E1BED}"/>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AB13C628-E64C-4338-9E2D-7E2C0AB7259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B5AD004F-2CE7-46A6-8456-E8EE21EFA7C8}"/>
    </a:ext>
  </a:extLst>
</a:theme>
</file>

<file path=ppt/theme/theme4.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37F8BE8-395A-4781-835E-358AE9D452AC}"/>
    </a:ext>
  </a:extLst>
</a:theme>
</file>

<file path=ppt/theme/theme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D3C9D65B-A09C-45D6-B818-4985C8CCFE80}"/>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gfen" ma:contentTypeID="0x010100E209B251219B0E4FA192FAB8C3136AE6" ma:contentTypeVersion="39" ma:contentTypeDescription="Creu dogfen newydd." ma:contentTypeScope="" ma:versionID="f95bcb4796cadc3cb9811311446a9c44">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0e2613e0ce83e1944f1456bf38bccab"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Tagiau Delwedd"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Rhannwyd â"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Wedi Rhannu Gyda Manylion"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2CE36C9E-69B7-4239-AB31-A025491662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C0EDD0EC-C1BD-41A2-ABCB-96065693B41B}">
  <ds:schemaRefs>
    <ds:schemaRef ds:uri="8ee9550b-f5f4-4dde-bce5-39f4ba45c2f1"/>
    <ds:schemaRef ds:uri="92c24619-d6d5-42cf-b618-23d930ad9f20"/>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APLP Template yellow</Template>
  <TotalTime>8992</TotalTime>
  <Words>2247</Words>
  <Application>Microsoft Office PowerPoint</Application>
  <PresentationFormat>Widescreen</PresentationFormat>
  <Paragraphs>192</Paragraphs>
  <Slides>7</Slides>
  <Notes>7</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7</vt:i4>
      </vt:variant>
    </vt:vector>
  </HeadingPairs>
  <TitlesOfParts>
    <vt:vector size="16" baseType="lpstr">
      <vt:lpstr>Aptos</vt:lpstr>
      <vt:lpstr>Arial</vt:lpstr>
      <vt:lpstr>Calibri</vt:lpstr>
      <vt:lpstr>Century Gothic</vt:lpstr>
      <vt:lpstr>UWTSD 200_Title Page</vt:lpstr>
      <vt:lpstr>UWTSD 200_Title Page 1</vt:lpstr>
      <vt:lpstr>UWTSD 200_Subtitle 1</vt:lpstr>
      <vt:lpstr>8_UWTSD 200_Subtitle 3</vt:lpstr>
      <vt:lpstr>UWTSD Logo Variations with Image Behind</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PowerPoint</dc:title>
  <dc:creator>Meryl Bowen</dc:creator>
  <cp:lastModifiedBy>Bethan Sturrock</cp:lastModifiedBy>
  <cp:revision>5</cp:revision>
  <dcterms:created xsi:type="dcterms:W3CDTF">2023-11-30T10:14:11Z</dcterms:created>
  <dcterms:modified xsi:type="dcterms:W3CDTF">2026-04-25T13:55:46Z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