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9" r:id="rId2"/>
    <p:sldId id="257" r:id="rId3"/>
    <p:sldId id="260" r:id="rId4"/>
    <p:sldId id="258" r:id="rId5"/>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3" d="100"/>
          <a:sy n="83" d="100"/>
        </p:scale>
        <p:origin x="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A9A2B2A2-8C37-4585-8166-595825D742EA}" type="datetimeFigureOut">
              <a:rPr lang="en-GB" smtClean="0"/>
              <a:t>16/05/2018</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C25A2457-F343-4153-9D72-646173911522}" type="slidenum">
              <a:rPr lang="en-GB" smtClean="0"/>
              <a:t>‹#›</a:t>
            </a:fld>
            <a:endParaRPr lang="en-GB"/>
          </a:p>
        </p:txBody>
      </p:sp>
    </p:spTree>
    <p:extLst>
      <p:ext uri="{BB962C8B-B14F-4D97-AF65-F5344CB8AC3E}">
        <p14:creationId xmlns:p14="http://schemas.microsoft.com/office/powerpoint/2010/main" val="617952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5E72E-7DAD-49CB-A958-3D14C0C70D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FFFD33-F5A9-4D39-BFB9-A4D41F134F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AFB096-5FE6-466C-9FF0-3A61E5FFB3E4}"/>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4F48237E-87EA-4837-BF7B-C61A54A6F3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ED23C-7A73-43F9-8412-7F461931DBB2}"/>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1821040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8273F-0771-4BEC-BE19-97709687C18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B675E6-7831-4D60-94DC-8183784F84A7}"/>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9C03D-5544-4A03-93D6-15D88B86424F}"/>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359FFD30-D745-40D7-AA09-750B955F14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4D8F4B-6966-4713-B93F-7FBD32B7AD7D}"/>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4075300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CBB3-97AC-4BBD-8772-5AD7CF6218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52D1A8-8A0E-4551-9C5D-BB0612201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C98ABFF9-B19A-4920-8654-7F47C9AA46CA}"/>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51619422-34BD-42DC-B5F7-B09A7CA983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EF8835-E42F-4AF2-8FD4-FD0BDA2BC011}"/>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3380929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7AF55-B714-456F-B60B-C59DC3F3D9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81126B-F90E-4BD3-84BA-B9E97F0A14A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D55FEAE-A1EE-48B1-87B7-4D8AFBF58A9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A5EBF1-9D52-4A35-B492-8872FCB9E6C6}"/>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6" name="Footer Placeholder 5">
            <a:extLst>
              <a:ext uri="{FF2B5EF4-FFF2-40B4-BE49-F238E27FC236}">
                <a16:creationId xmlns:a16="http://schemas.microsoft.com/office/drawing/2014/main" id="{173CFB0A-E4D1-43BE-B18D-F2B8F159A9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46119C-07D5-48EF-9194-FAF3A0728856}"/>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4020874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9D576-0F3F-4F7B-9F26-4F9945222C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47B401-8700-46B2-A684-38D8983B9E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B745120-5E00-465F-9902-0724A1C592D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EC050A-D013-4F26-94C3-90B62AEF4A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F76B341-6275-46E1-8522-3D7FC8B9368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442823-6797-422A-8F8C-D1545E702ADF}"/>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8" name="Footer Placeholder 7">
            <a:extLst>
              <a:ext uri="{FF2B5EF4-FFF2-40B4-BE49-F238E27FC236}">
                <a16:creationId xmlns:a16="http://schemas.microsoft.com/office/drawing/2014/main" id="{C0B028DE-680A-434D-B327-7271752B3A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6F139B-1B0C-471C-ADA6-46B08FDCAFFF}"/>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4132469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99E70-7CC5-4473-A928-6B54F9B68C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C874C6-E902-4C28-9E32-5C76128EB3EE}"/>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4" name="Footer Placeholder 3">
            <a:extLst>
              <a:ext uri="{FF2B5EF4-FFF2-40B4-BE49-F238E27FC236}">
                <a16:creationId xmlns:a16="http://schemas.microsoft.com/office/drawing/2014/main" id="{B6C7A1AA-C6E6-4CCD-88F2-9189910340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AAD334-1881-4F1E-A9D2-F83A1B2370FA}"/>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41337307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CABB80-35B1-42A6-8286-7606734A9526}"/>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3" name="Footer Placeholder 2">
            <a:extLst>
              <a:ext uri="{FF2B5EF4-FFF2-40B4-BE49-F238E27FC236}">
                <a16:creationId xmlns:a16="http://schemas.microsoft.com/office/drawing/2014/main" id="{81ACB394-C2E2-49FC-A1F3-30939B069F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7D48FCB-F711-4D5B-BDFA-A92B2087B3CD}"/>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2570128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CE62-25AF-47BF-98D8-272EB98F168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75E5CF-0B37-4130-98F1-B3B8575E38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047108-B28C-492D-B553-B8F99E7C4B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9617FF2-0722-4A46-B90F-57AADF9282EA}"/>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6" name="Footer Placeholder 5">
            <a:extLst>
              <a:ext uri="{FF2B5EF4-FFF2-40B4-BE49-F238E27FC236}">
                <a16:creationId xmlns:a16="http://schemas.microsoft.com/office/drawing/2014/main" id="{48DF2E2B-53F7-4953-8C1A-2A1997577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88468A-BA73-4555-9387-A044B659F64E}"/>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21278372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083BA-4722-4CB9-9EA8-CD99500603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C6801A0-199D-4681-A3E0-0996F27B7C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346D09-C858-4BF1-92C5-73F08A6DB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2C39FB2-D24E-4F09-873E-97D2DE2938A7}"/>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6" name="Footer Placeholder 5">
            <a:extLst>
              <a:ext uri="{FF2B5EF4-FFF2-40B4-BE49-F238E27FC236}">
                <a16:creationId xmlns:a16="http://schemas.microsoft.com/office/drawing/2014/main" id="{CC8808C0-7538-4E60-BA40-6A9061FF12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A35FA8-D074-43CE-9026-C7A6559B28AD}"/>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2017957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79061-1DBD-4B57-9E54-DD6CD46DFC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B22FAF-A127-471B-8ED0-5BC28C63CFF8}"/>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C3F0B-5F31-4CDC-8434-ED49002765CD}"/>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5D29C1AB-36B7-4428-9CF2-A02509D7A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225609-0D2B-47D6-BAEB-DF12D01613AF}"/>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3012475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826553-8884-4D96-B49B-5599DBAAD8B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C1A6A8-B41C-4FCB-8309-640794BA1F2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377103-A723-40B7-B3AE-CF3B7CBC3524}"/>
              </a:ext>
            </a:extLst>
          </p:cNvPr>
          <p:cNvSpPr>
            <a:spLocks noGrp="1"/>
          </p:cNvSpPr>
          <p:nvPr>
            <p:ph type="dt" sz="half" idx="10"/>
          </p:nvPr>
        </p:nvSpPr>
        <p:spPr/>
        <p:txBody>
          <a:body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E04E0608-A80E-4502-B42B-3E55A6AC51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E1C333-885A-4212-974C-6DCA0CE95099}"/>
              </a:ext>
            </a:extLst>
          </p:cNvPr>
          <p:cNvSpPr>
            <a:spLocks noGrp="1"/>
          </p:cNvSpPr>
          <p:nvPr>
            <p:ph type="sldNum" sz="quarter" idx="12"/>
          </p:nvPr>
        </p:nvSpPr>
        <p:spPr/>
        <p:txBody>
          <a:bodyPr/>
          <a:lstStyle/>
          <a:p>
            <a:fld id="{C0A695A7-33FB-4231-9B67-441000E10DFE}" type="slidenum">
              <a:rPr lang="en-GB" smtClean="0"/>
              <a:t>‹#›</a:t>
            </a:fld>
            <a:endParaRPr lang="en-GB"/>
          </a:p>
        </p:txBody>
      </p:sp>
    </p:spTree>
    <p:extLst>
      <p:ext uri="{BB962C8B-B14F-4D97-AF65-F5344CB8AC3E}">
        <p14:creationId xmlns:p14="http://schemas.microsoft.com/office/powerpoint/2010/main" val="989671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0066"/>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28C6BA-A5ED-47F6-962F-5D58D1D24B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522DA2-4DBE-45A8-9B7C-F0AB69989D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83B0F-887B-41E3-872A-42516A300C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3FC770-DB27-403B-B420-36780A59A8CD}" type="datetimeFigureOut">
              <a:rPr lang="en-GB" smtClean="0"/>
              <a:t>16/05/2018</a:t>
            </a:fld>
            <a:endParaRPr lang="en-GB"/>
          </a:p>
        </p:txBody>
      </p:sp>
      <p:sp>
        <p:nvSpPr>
          <p:cNvPr id="5" name="Footer Placeholder 4">
            <a:extLst>
              <a:ext uri="{FF2B5EF4-FFF2-40B4-BE49-F238E27FC236}">
                <a16:creationId xmlns:a16="http://schemas.microsoft.com/office/drawing/2014/main" id="{D081ED5D-71F6-4298-A1BA-380AEAE6F4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0D05760-EC4C-442B-9D95-8C7D1F34B8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A695A7-33FB-4231-9B67-441000E10DFE}" type="slidenum">
              <a:rPr lang="en-GB" smtClean="0"/>
              <a:t>‹#›</a:t>
            </a:fld>
            <a:endParaRPr lang="en-GB"/>
          </a:p>
        </p:txBody>
      </p:sp>
    </p:spTree>
    <p:extLst>
      <p:ext uri="{BB962C8B-B14F-4D97-AF65-F5344CB8AC3E}">
        <p14:creationId xmlns:p14="http://schemas.microsoft.com/office/powerpoint/2010/main" val="3425713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4.xml"/><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13B12-5F92-49E8-8008-6CC9338F3006}"/>
              </a:ext>
            </a:extLst>
          </p:cNvPr>
          <p:cNvSpPr>
            <a:spLocks noGrp="1"/>
          </p:cNvSpPr>
          <p:nvPr>
            <p:ph type="ctrTitle"/>
          </p:nvPr>
        </p:nvSpPr>
        <p:spPr>
          <a:xfrm>
            <a:off x="1524000" y="177063"/>
            <a:ext cx="9144000" cy="2387600"/>
          </a:xfrm>
        </p:spPr>
        <p:txBody>
          <a:bodyPr>
            <a:normAutofit fontScale="90000"/>
          </a:bodyPr>
          <a:lstStyle/>
          <a:p>
            <a:r>
              <a:rPr lang="en-GB" b="1" i="1" dirty="0">
                <a:solidFill>
                  <a:srgbClr val="FFFF00"/>
                </a:solidFill>
              </a:rPr>
              <a:t>“Do birds of a feather flock together or do opposites attract?”</a:t>
            </a:r>
          </a:p>
        </p:txBody>
      </p:sp>
      <p:pic>
        <p:nvPicPr>
          <p:cNvPr id="1026" name="Picture 2" descr="https://ritadiamonds.files.wordpress.com/2010/12/lois2blane2b252812529.jpeg">
            <a:extLst>
              <a:ext uri="{FF2B5EF4-FFF2-40B4-BE49-F238E27FC236}">
                <a16:creationId xmlns:a16="http://schemas.microsoft.com/office/drawing/2014/main" id="{D9D87840-3F8D-4B81-9BA0-5AA38F60A1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4888" y="2646705"/>
            <a:ext cx="3581744" cy="3521098"/>
          </a:xfrm>
          <a:prstGeom prst="rect">
            <a:avLst/>
          </a:prstGeom>
          <a:noFill/>
          <a:ln>
            <a:solidFill>
              <a:srgbClr val="FFFF00"/>
            </a:solidFill>
          </a:ln>
          <a:effectLst/>
          <a:extLst>
            <a:ext uri="{909E8E84-426E-40DD-AFC4-6F175D3DCCD1}">
              <a14:hiddenFill xmlns:a14="http://schemas.microsoft.com/office/drawing/2010/main">
                <a:solidFill>
                  <a:srgbClr val="FFFFFF"/>
                </a:solidFill>
              </a14:hiddenFill>
            </a:ext>
          </a:extLst>
        </p:spPr>
      </p:pic>
      <p:pic>
        <p:nvPicPr>
          <p:cNvPr id="1028" name="Picture 4" descr="Owl Feather Necklace Birds Of A Flock Together Friendship Wish Bridesmaid">
            <a:extLst>
              <a:ext uri="{FF2B5EF4-FFF2-40B4-BE49-F238E27FC236}">
                <a16:creationId xmlns:a16="http://schemas.microsoft.com/office/drawing/2014/main" id="{5B7FA3DF-BB7B-4870-B457-C10D29F3AA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0183" y="2646704"/>
            <a:ext cx="3880119" cy="3521099"/>
          </a:xfrm>
          <a:prstGeom prst="rect">
            <a:avLst/>
          </a:prstGeom>
          <a:noFill/>
          <a:ln>
            <a:solidFill>
              <a:srgbClr val="FFFF00"/>
            </a:solidFill>
          </a:ln>
          <a:effectLst/>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256FA95-FFD5-47FA-8B68-67D7D59E1909}"/>
              </a:ext>
            </a:extLst>
          </p:cNvPr>
          <p:cNvSpPr txBox="1"/>
          <p:nvPr/>
        </p:nvSpPr>
        <p:spPr>
          <a:xfrm>
            <a:off x="7440574" y="6138006"/>
            <a:ext cx="2057107" cy="276999"/>
          </a:xfrm>
          <a:prstGeom prst="rect">
            <a:avLst/>
          </a:prstGeom>
          <a:noFill/>
        </p:spPr>
        <p:txBody>
          <a:bodyPr wrap="square" rtlCol="0">
            <a:spAutoFit/>
          </a:bodyPr>
          <a:lstStyle/>
          <a:p>
            <a:r>
              <a:rPr lang="en-GB" sz="1200" dirty="0"/>
              <a:t>(Diamonds, 2010)</a:t>
            </a:r>
          </a:p>
        </p:txBody>
      </p:sp>
      <p:sp>
        <p:nvSpPr>
          <p:cNvPr id="6" name="TextBox 5">
            <a:extLst>
              <a:ext uri="{FF2B5EF4-FFF2-40B4-BE49-F238E27FC236}">
                <a16:creationId xmlns:a16="http://schemas.microsoft.com/office/drawing/2014/main" id="{6CC73A12-B5D9-4AC3-B1C1-94C36C156FB1}"/>
              </a:ext>
            </a:extLst>
          </p:cNvPr>
          <p:cNvSpPr txBox="1"/>
          <p:nvPr/>
        </p:nvSpPr>
        <p:spPr>
          <a:xfrm>
            <a:off x="1035368" y="6106670"/>
            <a:ext cx="1362002" cy="276999"/>
          </a:xfrm>
          <a:prstGeom prst="rect">
            <a:avLst/>
          </a:prstGeom>
          <a:noFill/>
        </p:spPr>
        <p:txBody>
          <a:bodyPr wrap="square" rtlCol="0">
            <a:spAutoFit/>
          </a:bodyPr>
          <a:lstStyle/>
          <a:p>
            <a:r>
              <a:rPr lang="en-GB" sz="1200" dirty="0"/>
              <a:t>(Cop, 2018)</a:t>
            </a:r>
          </a:p>
        </p:txBody>
      </p:sp>
      <p:sp>
        <p:nvSpPr>
          <p:cNvPr id="5" name="Arrow: Striped Right 4">
            <a:extLst>
              <a:ext uri="{FF2B5EF4-FFF2-40B4-BE49-F238E27FC236}">
                <a16:creationId xmlns:a16="http://schemas.microsoft.com/office/drawing/2014/main" id="{8B5F1385-226E-4BEE-AFCC-051B3A733BAC}"/>
              </a:ext>
            </a:extLst>
          </p:cNvPr>
          <p:cNvSpPr/>
          <p:nvPr/>
        </p:nvSpPr>
        <p:spPr>
          <a:xfrm>
            <a:off x="5319932" y="4419600"/>
            <a:ext cx="1824633" cy="389467"/>
          </a:xfrm>
          <a:prstGeom prst="stripedRightArrow">
            <a:avLst/>
          </a:prstGeom>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94212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D4CDE91E-9FCB-41B2-A7AB-BD023F474F9A}"/>
              </a:ext>
            </a:extLst>
          </p:cNvPr>
          <p:cNvSpPr/>
          <p:nvPr/>
        </p:nvSpPr>
        <p:spPr>
          <a:xfrm>
            <a:off x="267361" y="223990"/>
            <a:ext cx="3167269" cy="1325563"/>
          </a:xfrm>
          <a:prstGeom prst="ellipse">
            <a:avLst/>
          </a:prstGeom>
          <a:solidFill>
            <a:srgbClr val="FF0066"/>
          </a:solid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solidFill>
                  <a:srgbClr val="FFFF00"/>
                </a:solidFill>
              </a:rPr>
              <a:t>Halo effect</a:t>
            </a:r>
          </a:p>
        </p:txBody>
      </p:sp>
      <p:pic>
        <p:nvPicPr>
          <p:cNvPr id="2050" name="Picture 2" descr="The Halo Effect on People">
            <a:extLst>
              <a:ext uri="{FF2B5EF4-FFF2-40B4-BE49-F238E27FC236}">
                <a16:creationId xmlns:a16="http://schemas.microsoft.com/office/drawing/2014/main" id="{489C556A-AF9A-408F-930E-CA53CB4327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3975" y="1709586"/>
            <a:ext cx="3999158" cy="2191358"/>
          </a:xfrm>
          <a:prstGeom prst="rect">
            <a:avLst/>
          </a:prstGeom>
          <a:noFill/>
          <a:ln>
            <a:solidFill>
              <a:srgbClr val="FFFF00"/>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F251C34-5CA1-4ED8-9268-B2AE4C1D92D5}"/>
              </a:ext>
            </a:extLst>
          </p:cNvPr>
          <p:cNvSpPr txBox="1"/>
          <p:nvPr/>
        </p:nvSpPr>
        <p:spPr>
          <a:xfrm>
            <a:off x="267361" y="3848110"/>
            <a:ext cx="2276035" cy="276999"/>
          </a:xfrm>
          <a:prstGeom prst="rect">
            <a:avLst/>
          </a:prstGeom>
          <a:noFill/>
        </p:spPr>
        <p:txBody>
          <a:bodyPr wrap="square" rtlCol="0">
            <a:spAutoFit/>
          </a:bodyPr>
          <a:lstStyle/>
          <a:p>
            <a:r>
              <a:rPr lang="en-GB" sz="1050" dirty="0"/>
              <a:t>(</a:t>
            </a:r>
            <a:r>
              <a:rPr lang="en-GB" sz="1050" dirty="0" err="1"/>
              <a:t>Psychologenie</a:t>
            </a:r>
            <a:r>
              <a:rPr lang="en-GB" sz="1050" dirty="0"/>
              <a:t>, 2018</a:t>
            </a:r>
            <a:r>
              <a:rPr lang="en-GB" sz="1200" dirty="0"/>
              <a:t>)</a:t>
            </a:r>
          </a:p>
        </p:txBody>
      </p:sp>
      <p:pic>
        <p:nvPicPr>
          <p:cNvPr id="2052" name="Picture 4" descr="halo, effect, reverse, confirmation, bias, employment, interview">
            <a:extLst>
              <a:ext uri="{FF2B5EF4-FFF2-40B4-BE49-F238E27FC236}">
                <a16:creationId xmlns:a16="http://schemas.microsoft.com/office/drawing/2014/main" id="{DD967367-6774-414D-A9E3-1D58B626825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571370" y="223990"/>
            <a:ext cx="4186505" cy="296643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F61A8E9-A27D-47EC-A3FD-8AAA6E57014D}"/>
              </a:ext>
            </a:extLst>
          </p:cNvPr>
          <p:cNvSpPr txBox="1"/>
          <p:nvPr/>
        </p:nvSpPr>
        <p:spPr>
          <a:xfrm>
            <a:off x="8011785" y="2990776"/>
            <a:ext cx="1989189" cy="253916"/>
          </a:xfrm>
          <a:prstGeom prst="rect">
            <a:avLst/>
          </a:prstGeom>
          <a:noFill/>
        </p:spPr>
        <p:txBody>
          <a:bodyPr wrap="square" rtlCol="0">
            <a:spAutoFit/>
          </a:bodyPr>
          <a:lstStyle/>
          <a:p>
            <a:r>
              <a:rPr lang="en-GB" sz="1050" dirty="0"/>
              <a:t>(Hendricks, 2018)</a:t>
            </a:r>
          </a:p>
        </p:txBody>
      </p:sp>
      <p:sp>
        <p:nvSpPr>
          <p:cNvPr id="6" name="TextBox 5">
            <a:extLst>
              <a:ext uri="{FF2B5EF4-FFF2-40B4-BE49-F238E27FC236}">
                <a16:creationId xmlns:a16="http://schemas.microsoft.com/office/drawing/2014/main" id="{0A9356AB-2CCC-4F74-9F06-0B49B248ADCE}"/>
              </a:ext>
            </a:extLst>
          </p:cNvPr>
          <p:cNvSpPr txBox="1"/>
          <p:nvPr/>
        </p:nvSpPr>
        <p:spPr>
          <a:xfrm>
            <a:off x="468229" y="4244475"/>
            <a:ext cx="3964558" cy="2492990"/>
          </a:xfrm>
          <a:prstGeom prst="rect">
            <a:avLst/>
          </a:prstGeom>
          <a:noFill/>
          <a:ln>
            <a:solidFill>
              <a:srgbClr val="FFFF00"/>
            </a:solidFill>
          </a:ln>
        </p:spPr>
        <p:txBody>
          <a:bodyPr wrap="square" rtlCol="0">
            <a:spAutoFit/>
          </a:bodyPr>
          <a:lstStyle/>
          <a:p>
            <a:pPr marL="285750" indent="-285750">
              <a:buFont typeface="Wingdings" panose="05000000000000000000" pitchFamily="2" charset="2"/>
              <a:buChar char="v"/>
            </a:pPr>
            <a:r>
              <a:rPr lang="en-GB" sz="1200" b="1" dirty="0"/>
              <a:t>Edward Thorndike (1920) was the founder of The ‘Halo Effect’.</a:t>
            </a:r>
          </a:p>
          <a:p>
            <a:pPr marL="285750" indent="-285750">
              <a:lnSpc>
                <a:spcPct val="150000"/>
              </a:lnSpc>
              <a:buFont typeface="Wingdings" panose="05000000000000000000" pitchFamily="2" charset="2"/>
              <a:buChar char="v"/>
            </a:pPr>
            <a:r>
              <a:rPr lang="en-GB" sz="1200" b="1" dirty="0"/>
              <a:t>First impressions can be perceived through one trait ( positive, negative).</a:t>
            </a:r>
          </a:p>
          <a:p>
            <a:pPr marL="285750" indent="-285750">
              <a:buFont typeface="Wingdings" panose="05000000000000000000" pitchFamily="2" charset="2"/>
              <a:buChar char="v"/>
            </a:pPr>
            <a:r>
              <a:rPr lang="en-GB" sz="1200" b="1" dirty="0"/>
              <a:t>How ones decisions can be influenced by radiant beauty, celebrity status and professional status.</a:t>
            </a:r>
          </a:p>
          <a:p>
            <a:pPr marL="285750" indent="-285750">
              <a:buFont typeface="Wingdings" panose="05000000000000000000" pitchFamily="2" charset="2"/>
              <a:buChar char="v"/>
            </a:pPr>
            <a:r>
              <a:rPr lang="en-GB" sz="1200" b="1" dirty="0"/>
              <a:t>The initial first act of conscious impulse, seeing something as “GOOD”  on one single trait of positive first impressions.</a:t>
            </a:r>
          </a:p>
          <a:p>
            <a:pPr marL="285750" indent="-285750">
              <a:buFont typeface="Wingdings" panose="05000000000000000000" pitchFamily="2" charset="2"/>
              <a:buChar char="v"/>
            </a:pPr>
            <a:r>
              <a:rPr lang="en-GB" sz="1200" b="1" dirty="0"/>
              <a:t>Studies shown High correlation in soldiers  whom were perceived attractive than the soldiers that were less attractive= ‘Halo Effect’.  </a:t>
            </a:r>
          </a:p>
        </p:txBody>
      </p:sp>
      <p:sp>
        <p:nvSpPr>
          <p:cNvPr id="8" name="TextBox 7">
            <a:extLst>
              <a:ext uri="{FF2B5EF4-FFF2-40B4-BE49-F238E27FC236}">
                <a16:creationId xmlns:a16="http://schemas.microsoft.com/office/drawing/2014/main" id="{044AFAA9-118C-4A98-97A8-7A24617518F2}"/>
              </a:ext>
            </a:extLst>
          </p:cNvPr>
          <p:cNvSpPr txBox="1"/>
          <p:nvPr/>
        </p:nvSpPr>
        <p:spPr>
          <a:xfrm>
            <a:off x="7565624" y="3268328"/>
            <a:ext cx="3964557" cy="2002728"/>
          </a:xfrm>
          <a:prstGeom prst="rect">
            <a:avLst/>
          </a:prstGeom>
          <a:noFill/>
          <a:ln>
            <a:solidFill>
              <a:srgbClr val="FFFF00"/>
            </a:solidFill>
          </a:ln>
        </p:spPr>
        <p:txBody>
          <a:bodyPr wrap="square" rtlCol="0">
            <a:spAutoFit/>
          </a:bodyPr>
          <a:lstStyle/>
          <a:p>
            <a:pPr marL="285750" indent="-285750">
              <a:lnSpc>
                <a:spcPct val="150000"/>
              </a:lnSpc>
              <a:buFont typeface="Wingdings" panose="05000000000000000000" pitchFamily="2" charset="2"/>
              <a:buChar char="v"/>
            </a:pPr>
            <a:r>
              <a:rPr lang="en-GB" sz="1200" b="1" dirty="0"/>
              <a:t>The ‘Horn Effect’ Opposition to the ‘Halo Effect’.</a:t>
            </a:r>
          </a:p>
          <a:p>
            <a:pPr marL="285750" indent="-285750">
              <a:lnSpc>
                <a:spcPct val="150000"/>
              </a:lnSpc>
              <a:buFont typeface="Wingdings" panose="05000000000000000000" pitchFamily="2" charset="2"/>
              <a:buChar char="v"/>
            </a:pPr>
            <a:r>
              <a:rPr lang="en-GB" sz="1200" b="1" dirty="0"/>
              <a:t>Negative Bias on first impressions.</a:t>
            </a:r>
          </a:p>
          <a:p>
            <a:pPr marL="285750" indent="-285750">
              <a:lnSpc>
                <a:spcPct val="150000"/>
              </a:lnSpc>
              <a:buFont typeface="Wingdings" panose="05000000000000000000" pitchFamily="2" charset="2"/>
              <a:buChar char="v"/>
            </a:pPr>
            <a:r>
              <a:rPr lang="en-GB" sz="1200" b="1" dirty="0"/>
              <a:t>‘Recency Effect’ To avoid appraising an  employee on first impression on their behaviour.</a:t>
            </a:r>
          </a:p>
          <a:p>
            <a:pPr marL="285750" indent="-285750">
              <a:lnSpc>
                <a:spcPct val="150000"/>
              </a:lnSpc>
              <a:buFont typeface="Wingdings" panose="05000000000000000000" pitchFamily="2" charset="2"/>
              <a:buChar char="v"/>
            </a:pPr>
            <a:r>
              <a:rPr lang="en-GB" sz="1200" b="1" dirty="0"/>
              <a:t>Negative view on behaviour=lower rating on judgment</a:t>
            </a:r>
          </a:p>
          <a:p>
            <a:pPr marL="285750" indent="-285750">
              <a:lnSpc>
                <a:spcPct val="150000"/>
              </a:lnSpc>
              <a:buFont typeface="Wingdings" panose="05000000000000000000" pitchFamily="2" charset="2"/>
              <a:buChar char="v"/>
            </a:pPr>
            <a:r>
              <a:rPr lang="en-GB" sz="1200" b="1" dirty="0"/>
              <a:t>Don’t be deceived. </a:t>
            </a:r>
          </a:p>
          <a:p>
            <a:pPr marL="285750" indent="-285750">
              <a:lnSpc>
                <a:spcPct val="150000"/>
              </a:lnSpc>
              <a:buFont typeface="Wingdings" panose="05000000000000000000" pitchFamily="2" charset="2"/>
              <a:buChar char="v"/>
            </a:pPr>
            <a:endParaRPr lang="en-GB" sz="1200" dirty="0"/>
          </a:p>
        </p:txBody>
      </p:sp>
      <p:pic>
        <p:nvPicPr>
          <p:cNvPr id="2058" name="Picture 10" descr="bookbyitscover">
            <a:extLst>
              <a:ext uri="{FF2B5EF4-FFF2-40B4-BE49-F238E27FC236}">
                <a16:creationId xmlns:a16="http://schemas.microsoft.com/office/drawing/2014/main" id="{DD9873EC-C39D-47F6-B562-383CD69601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9214" y="5387560"/>
            <a:ext cx="3770967" cy="1365867"/>
          </a:xfrm>
          <a:prstGeom prst="rect">
            <a:avLst/>
          </a:prstGeom>
          <a:noFill/>
          <a:extLst>
            <a:ext uri="{909E8E84-426E-40DD-AFC4-6F175D3DCCD1}">
              <a14:hiddenFill xmlns:a14="http://schemas.microsoft.com/office/drawing/2010/main">
                <a:solidFill>
                  <a:srgbClr val="FFFFFF"/>
                </a:solidFill>
              </a14:hiddenFill>
            </a:ext>
          </a:extLst>
        </p:spPr>
      </p:pic>
      <p:sp>
        <p:nvSpPr>
          <p:cNvPr id="9" name="Star: 5 Points 8">
            <a:extLst>
              <a:ext uri="{FF2B5EF4-FFF2-40B4-BE49-F238E27FC236}">
                <a16:creationId xmlns:a16="http://schemas.microsoft.com/office/drawing/2014/main" id="{1815FC59-3183-447F-B3FB-1CB375CD3588}"/>
              </a:ext>
            </a:extLst>
          </p:cNvPr>
          <p:cNvSpPr/>
          <p:nvPr/>
        </p:nvSpPr>
        <p:spPr>
          <a:xfrm rot="1040451">
            <a:off x="7555173" y="5193621"/>
            <a:ext cx="408081" cy="387879"/>
          </a:xfrm>
          <a:prstGeom prst="star5">
            <a:avLst>
              <a:gd name="adj" fmla="val 18171"/>
              <a:gd name="hf" fmla="val 105146"/>
              <a:gd name="vf" fmla="val 110557"/>
            </a:avLst>
          </a:prstGeom>
          <a:solidFill>
            <a:srgbClr val="FFFF00"/>
          </a:solidFill>
          <a:ln>
            <a:solidFill>
              <a:srgbClr val="FFFF00"/>
            </a:solidFill>
          </a:ln>
          <a:effectLst>
            <a:glow rad="228600">
              <a:schemeClr val="accent4">
                <a:satMod val="175000"/>
                <a:alpha val="40000"/>
              </a:schemeClr>
            </a:glo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ightning Bolt 10">
            <a:extLst>
              <a:ext uri="{FF2B5EF4-FFF2-40B4-BE49-F238E27FC236}">
                <a16:creationId xmlns:a16="http://schemas.microsoft.com/office/drawing/2014/main" id="{3492D181-177B-413F-B60C-55D7F13CA67B}"/>
              </a:ext>
            </a:extLst>
          </p:cNvPr>
          <p:cNvSpPr/>
          <p:nvPr/>
        </p:nvSpPr>
        <p:spPr>
          <a:xfrm>
            <a:off x="3532909" y="223990"/>
            <a:ext cx="4364182" cy="2574627"/>
          </a:xfrm>
          <a:prstGeom prst="lightningBolt">
            <a:avLst/>
          </a:prstGeom>
          <a:solidFill>
            <a:srgbClr val="FFFF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solidFill>
                  <a:srgbClr val="FF0066"/>
                </a:solidFill>
                <a:highlight>
                  <a:srgbClr val="FFFF00"/>
                </a:highlight>
              </a:rPr>
              <a:t>IN-CONTRAST</a:t>
            </a:r>
          </a:p>
        </p:txBody>
      </p:sp>
    </p:spTree>
    <p:extLst>
      <p:ext uri="{BB962C8B-B14F-4D97-AF65-F5344CB8AC3E}">
        <p14:creationId xmlns:p14="http://schemas.microsoft.com/office/powerpoint/2010/main" val="18027609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9AF2B-2F65-4F35-B6ED-B1FAA64A7832}"/>
              </a:ext>
            </a:extLst>
          </p:cNvPr>
          <p:cNvSpPr>
            <a:spLocks noGrp="1"/>
          </p:cNvSpPr>
          <p:nvPr>
            <p:ph type="title"/>
          </p:nvPr>
        </p:nvSpPr>
        <p:spPr>
          <a:xfrm>
            <a:off x="347325" y="0"/>
            <a:ext cx="10515600" cy="1325563"/>
          </a:xfrm>
        </p:spPr>
        <p:txBody>
          <a:bodyPr/>
          <a:lstStyle/>
          <a:p>
            <a:r>
              <a:rPr lang="en-GB" b="1" i="1" dirty="0">
                <a:solidFill>
                  <a:srgbClr val="FFFF00"/>
                </a:solidFill>
              </a:rPr>
              <a:t>Does Similarity  lead to attraction? </a:t>
            </a:r>
          </a:p>
        </p:txBody>
      </p:sp>
      <p:pic>
        <p:nvPicPr>
          <p:cNvPr id="3076" name="Picture 4" descr="https://ippl2010.files.wordpress.com/2012/01/sad-gray-person-standing-alone-near-a-crowd-of-different-colored1.jpg?w=900">
            <a:extLst>
              <a:ext uri="{FF2B5EF4-FFF2-40B4-BE49-F238E27FC236}">
                <a16:creationId xmlns:a16="http://schemas.microsoft.com/office/drawing/2014/main" id="{CF462132-0DEA-4921-BFA8-E86035891D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7325" y="1242412"/>
            <a:ext cx="3603272" cy="2702454"/>
          </a:xfrm>
          <a:prstGeom prst="rect">
            <a:avLst/>
          </a:prstGeom>
          <a:noFill/>
          <a:ln>
            <a:solidFill>
              <a:srgbClr val="FFFF00"/>
            </a:solidFill>
          </a:ln>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A99167A-88F5-4F93-BA10-23D64610480D}"/>
              </a:ext>
            </a:extLst>
          </p:cNvPr>
          <p:cNvSpPr txBox="1"/>
          <p:nvPr/>
        </p:nvSpPr>
        <p:spPr>
          <a:xfrm>
            <a:off x="253081" y="3705999"/>
            <a:ext cx="1962503" cy="276999"/>
          </a:xfrm>
          <a:prstGeom prst="rect">
            <a:avLst/>
          </a:prstGeom>
          <a:noFill/>
        </p:spPr>
        <p:txBody>
          <a:bodyPr wrap="square" rtlCol="0">
            <a:spAutoFit/>
          </a:bodyPr>
          <a:lstStyle/>
          <a:p>
            <a:r>
              <a:rPr lang="en-GB" sz="1200" dirty="0"/>
              <a:t>(Sedgeman,2012)</a:t>
            </a:r>
          </a:p>
        </p:txBody>
      </p:sp>
      <p:sp>
        <p:nvSpPr>
          <p:cNvPr id="4" name="TextBox 3">
            <a:extLst>
              <a:ext uri="{FF2B5EF4-FFF2-40B4-BE49-F238E27FC236}">
                <a16:creationId xmlns:a16="http://schemas.microsoft.com/office/drawing/2014/main" id="{ACECB466-156D-4A03-8B0B-F643DF42E686}"/>
              </a:ext>
            </a:extLst>
          </p:cNvPr>
          <p:cNvSpPr txBox="1"/>
          <p:nvPr/>
        </p:nvSpPr>
        <p:spPr>
          <a:xfrm>
            <a:off x="10862925" y="1982115"/>
            <a:ext cx="2287981" cy="276999"/>
          </a:xfrm>
          <a:prstGeom prst="rect">
            <a:avLst/>
          </a:prstGeom>
          <a:noFill/>
          <a:effectLst>
            <a:reflection blurRad="6350" stA="50000" endA="295" endPos="92000" dist="101600" dir="5400000" sy="-100000" algn="bl" rotWithShape="0"/>
          </a:effectLst>
        </p:spPr>
        <p:txBody>
          <a:bodyPr wrap="square" rtlCol="0">
            <a:spAutoFit/>
          </a:bodyPr>
          <a:lstStyle/>
          <a:p>
            <a:r>
              <a:rPr lang="en-GB" sz="1050" dirty="0"/>
              <a:t>(</a:t>
            </a:r>
            <a:r>
              <a:rPr lang="en-GB" sz="1050" dirty="0" err="1"/>
              <a:t>Fanpop</a:t>
            </a:r>
            <a:r>
              <a:rPr lang="en-GB" sz="1050" dirty="0"/>
              <a:t>, 2006-2018</a:t>
            </a:r>
            <a:r>
              <a:rPr lang="en-GB" sz="1200" dirty="0"/>
              <a:t>)</a:t>
            </a:r>
          </a:p>
        </p:txBody>
      </p:sp>
      <p:pic>
        <p:nvPicPr>
          <p:cNvPr id="9" name="Picture 2" descr="Hottest Actors wallpaper with a hunk, a six pack, and skin called Sexy Tom Hardy :) ">
            <a:extLst>
              <a:ext uri="{FF2B5EF4-FFF2-40B4-BE49-F238E27FC236}">
                <a16:creationId xmlns:a16="http://schemas.microsoft.com/office/drawing/2014/main" id="{2B38289F-34F7-4A57-9CEA-1D0C71DFE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58026" y="2102583"/>
            <a:ext cx="2232565" cy="3008847"/>
          </a:xfrm>
          <a:prstGeom prst="rect">
            <a:avLst/>
          </a:prstGeom>
          <a:noFill/>
          <a:ln>
            <a:solidFill>
              <a:srgbClr val="FFFF00"/>
            </a:solidFill>
          </a:ln>
          <a:effectLst>
            <a:glow rad="228600">
              <a:schemeClr val="accent4">
                <a:satMod val="175000"/>
                <a:alpha val="40000"/>
              </a:schemeClr>
            </a:glow>
          </a:effectLst>
          <a:scene3d>
            <a:camera prst="isometricLeftDown"/>
            <a:lightRig rig="threePt" dir="t"/>
          </a:scene3d>
          <a:extLst>
            <a:ext uri="{909E8E84-426E-40DD-AFC4-6F175D3DCCD1}">
              <a14:hiddenFill xmlns:a14="http://schemas.microsoft.com/office/drawing/2010/main">
                <a:solidFill>
                  <a:srgbClr val="FFFFFF"/>
                </a:solidFill>
              </a14:hiddenFill>
            </a:ext>
          </a:extLst>
        </p:spPr>
      </p:pic>
      <p:pic>
        <p:nvPicPr>
          <p:cNvPr id="10" name="Picture 9" descr="Commission: TymanTy353: Daisy(Heartbeat) by TastyBarrel">
            <a:extLst>
              <a:ext uri="{FF2B5EF4-FFF2-40B4-BE49-F238E27FC236}">
                <a16:creationId xmlns:a16="http://schemas.microsoft.com/office/drawing/2014/main" id="{D3C7804C-2738-474C-9E51-94AFD37D29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1908" y="3427292"/>
            <a:ext cx="1550844" cy="2072270"/>
          </a:xfrm>
          <a:prstGeom prst="rect">
            <a:avLst/>
          </a:prstGeom>
          <a:noFill/>
          <a:effectLst>
            <a:glow rad="228600">
              <a:schemeClr val="accent4">
                <a:satMod val="175000"/>
                <a:alpha val="40000"/>
              </a:schemeClr>
            </a:glow>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F7AE985-39DE-4942-BF64-049B95A7C51A}"/>
              </a:ext>
            </a:extLst>
          </p:cNvPr>
          <p:cNvSpPr txBox="1"/>
          <p:nvPr/>
        </p:nvSpPr>
        <p:spPr>
          <a:xfrm>
            <a:off x="8906331" y="5361062"/>
            <a:ext cx="1764858" cy="276999"/>
          </a:xfrm>
          <a:prstGeom prst="rect">
            <a:avLst/>
          </a:prstGeom>
          <a:noFill/>
        </p:spPr>
        <p:txBody>
          <a:bodyPr wrap="square" rtlCol="0">
            <a:spAutoFit/>
          </a:bodyPr>
          <a:lstStyle/>
          <a:p>
            <a:r>
              <a:rPr lang="en-GB" sz="1200" dirty="0"/>
              <a:t>(</a:t>
            </a:r>
            <a:r>
              <a:rPr lang="en-GB" sz="1050" dirty="0"/>
              <a:t>Barrel, 2018)</a:t>
            </a:r>
          </a:p>
        </p:txBody>
      </p:sp>
      <p:sp>
        <p:nvSpPr>
          <p:cNvPr id="7" name="TextBox 6">
            <a:extLst>
              <a:ext uri="{FF2B5EF4-FFF2-40B4-BE49-F238E27FC236}">
                <a16:creationId xmlns:a16="http://schemas.microsoft.com/office/drawing/2014/main" id="{3737A985-C041-4F0A-AD11-BFCFE26472AE}"/>
              </a:ext>
            </a:extLst>
          </p:cNvPr>
          <p:cNvSpPr txBox="1"/>
          <p:nvPr/>
        </p:nvSpPr>
        <p:spPr>
          <a:xfrm>
            <a:off x="347325" y="4012456"/>
            <a:ext cx="3603272" cy="2677656"/>
          </a:xfrm>
          <a:prstGeom prst="rect">
            <a:avLst/>
          </a:prstGeom>
          <a:noFill/>
          <a:ln>
            <a:solidFill>
              <a:srgbClr val="FFFF00"/>
            </a:solidFill>
          </a:ln>
        </p:spPr>
        <p:txBody>
          <a:bodyPr wrap="square" rtlCol="0">
            <a:spAutoFit/>
          </a:bodyPr>
          <a:lstStyle/>
          <a:p>
            <a:pPr marL="285750" indent="-285750">
              <a:buFont typeface="Arial" panose="020B0604020202020204" pitchFamily="34" charset="0"/>
              <a:buChar char="•"/>
            </a:pPr>
            <a:r>
              <a:rPr lang="en-GB" sz="1200" b="1" dirty="0"/>
              <a:t>‘Do Birds of the flock together flock together’=Similarity.</a:t>
            </a:r>
          </a:p>
          <a:p>
            <a:pPr marL="285750" indent="-285750">
              <a:buFont typeface="Arial" panose="020B0604020202020204" pitchFamily="34" charset="0"/>
              <a:buChar char="•"/>
            </a:pPr>
            <a:r>
              <a:rPr lang="en-GB" sz="1200" b="1" dirty="0"/>
              <a:t>Closed-field relationships-Forced to interact with each other.</a:t>
            </a:r>
          </a:p>
          <a:p>
            <a:pPr marL="285750" indent="-285750">
              <a:buFont typeface="Arial" panose="020B0604020202020204" pitchFamily="34" charset="0"/>
              <a:buChar char="•"/>
            </a:pPr>
            <a:r>
              <a:rPr lang="en-GB" sz="1200" b="1" dirty="0"/>
              <a:t>Open-Field relationships-Free to interact or not</a:t>
            </a:r>
          </a:p>
          <a:p>
            <a:pPr marL="285750" indent="-285750">
              <a:buFont typeface="Arial" panose="020B0604020202020204" pitchFamily="34" charset="0"/>
              <a:buChar char="•"/>
            </a:pPr>
            <a:r>
              <a:rPr lang="en-GB" sz="1200" b="1" dirty="0"/>
              <a:t>Do we like or prefer romantic partners who are similar to ourselves or to we look for the opposite.</a:t>
            </a:r>
          </a:p>
          <a:p>
            <a:pPr marL="285750" indent="-285750">
              <a:lnSpc>
                <a:spcPct val="150000"/>
              </a:lnSpc>
              <a:buFont typeface="Arial" panose="020B0604020202020204" pitchFamily="34" charset="0"/>
              <a:buChar char="•"/>
            </a:pPr>
            <a:r>
              <a:rPr lang="en-GB" sz="1200" b="1" dirty="0"/>
              <a:t>Attraction theory= We are attracted to others not only for their initial attractiveness but also there characteristics  of ones traits. </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E90B10AC-3613-49A8-B742-569A2EC96661}"/>
              </a:ext>
            </a:extLst>
          </p:cNvPr>
          <p:cNvSpPr txBox="1"/>
          <p:nvPr/>
        </p:nvSpPr>
        <p:spPr>
          <a:xfrm>
            <a:off x="5371344" y="2258129"/>
            <a:ext cx="2897042" cy="4431983"/>
          </a:xfrm>
          <a:prstGeom prst="rect">
            <a:avLst/>
          </a:prstGeom>
          <a:noFill/>
          <a:ln>
            <a:solidFill>
              <a:srgbClr val="FFFF00"/>
            </a:solidFill>
          </a:ln>
        </p:spPr>
        <p:txBody>
          <a:bodyPr wrap="square" rtlCol="0">
            <a:spAutoFit/>
          </a:bodyPr>
          <a:lstStyle/>
          <a:p>
            <a:pPr marL="171450" indent="-171450">
              <a:lnSpc>
                <a:spcPct val="150000"/>
              </a:lnSpc>
              <a:buFont typeface="Arial" panose="020B0604020202020204" pitchFamily="34" charset="0"/>
              <a:buChar char="•"/>
            </a:pPr>
            <a:r>
              <a:rPr lang="en-GB" sz="1200" dirty="0"/>
              <a:t>Physical Attractiveness refers to a greater sense of familiarity helping a connection form.</a:t>
            </a:r>
          </a:p>
          <a:p>
            <a:pPr marL="171450" indent="-171450">
              <a:buFont typeface="Arial" panose="020B0604020202020204" pitchFamily="34" charset="0"/>
              <a:buChar char="•"/>
            </a:pPr>
            <a:r>
              <a:rPr lang="en-GB" sz="1200" dirty="0"/>
              <a:t>Attraction is defined as a persons makes decisions on regarding them as relationship material or liking/disliking them (Baron &amp; Byrne,2000).</a:t>
            </a:r>
          </a:p>
          <a:p>
            <a:pPr marL="171450" indent="-171450">
              <a:buFont typeface="Arial" panose="020B0604020202020204" pitchFamily="34" charset="0"/>
              <a:buChar char="•"/>
            </a:pPr>
            <a:r>
              <a:rPr lang="en-GB" sz="1200" dirty="0"/>
              <a:t>Personality traits play a role in the development of attraction </a:t>
            </a:r>
          </a:p>
          <a:p>
            <a:pPr marL="171450" indent="-171450">
              <a:buFont typeface="Arial" panose="020B0604020202020204" pitchFamily="34" charset="0"/>
              <a:buChar char="•"/>
            </a:pPr>
            <a:r>
              <a:rPr lang="en-GB" sz="1200" dirty="0"/>
              <a:t>Role of cultural influences shows how physical attractiveness is consistent across cultures .</a:t>
            </a:r>
          </a:p>
          <a:p>
            <a:pPr marL="171450" indent="-171450">
              <a:buFont typeface="Arial" panose="020B0604020202020204" pitchFamily="34" charset="0"/>
              <a:buChar char="•"/>
            </a:pPr>
            <a:r>
              <a:rPr lang="en-GB" sz="1200" dirty="0"/>
              <a:t>Female Traits= Males find features highly attractive; such as large eyes, contoured cheekbones, nice figure, small nose, full lips(all cultural races). (Cunningham, 1995).</a:t>
            </a:r>
          </a:p>
          <a:p>
            <a:pPr marL="171450" indent="-171450">
              <a:buFont typeface="Arial" panose="020B0604020202020204" pitchFamily="34" charset="0"/>
              <a:buChar char="•"/>
            </a:pPr>
            <a:r>
              <a:rPr lang="en-GB" sz="1200" dirty="0"/>
              <a:t>Male traits= Women find desirable features such as, defined jaw line,  dark, tall and handsome, nice body and eyes. </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endParaRPr lang="en-GB" sz="1200" dirty="0"/>
          </a:p>
        </p:txBody>
      </p:sp>
      <p:sp>
        <p:nvSpPr>
          <p:cNvPr id="8" name="Heart 7">
            <a:extLst>
              <a:ext uri="{FF2B5EF4-FFF2-40B4-BE49-F238E27FC236}">
                <a16:creationId xmlns:a16="http://schemas.microsoft.com/office/drawing/2014/main" id="{C029F518-905D-4438-B8A9-FD41FF33EC28}"/>
              </a:ext>
            </a:extLst>
          </p:cNvPr>
          <p:cNvSpPr/>
          <p:nvPr/>
        </p:nvSpPr>
        <p:spPr>
          <a:xfrm rot="19756193">
            <a:off x="4271234" y="1262650"/>
            <a:ext cx="1893750" cy="1142046"/>
          </a:xfrm>
          <a:prstGeom prst="hear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Physical Attractiveness</a:t>
            </a:r>
          </a:p>
        </p:txBody>
      </p:sp>
    </p:spTree>
    <p:extLst>
      <p:ext uri="{BB962C8B-B14F-4D97-AF65-F5344CB8AC3E}">
        <p14:creationId xmlns:p14="http://schemas.microsoft.com/office/powerpoint/2010/main" val="31396939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6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AE676-DD26-4CE5-A8BC-28D4740A235D}"/>
              </a:ext>
            </a:extLst>
          </p:cNvPr>
          <p:cNvSpPr>
            <a:spLocks noGrp="1"/>
          </p:cNvSpPr>
          <p:nvPr>
            <p:ph type="title"/>
          </p:nvPr>
        </p:nvSpPr>
        <p:spPr>
          <a:xfrm>
            <a:off x="275492" y="-285520"/>
            <a:ext cx="10515600" cy="1325563"/>
          </a:xfrm>
        </p:spPr>
        <p:txBody>
          <a:bodyPr/>
          <a:lstStyle/>
          <a:p>
            <a:r>
              <a:rPr lang="en-GB" b="1" i="1" dirty="0">
                <a:solidFill>
                  <a:srgbClr val="FFFF00"/>
                </a:solidFill>
              </a:rPr>
              <a:t>To conclude</a:t>
            </a:r>
          </a:p>
        </p:txBody>
      </p:sp>
      <p:sp>
        <p:nvSpPr>
          <p:cNvPr id="3" name="TextBox 2">
            <a:extLst>
              <a:ext uri="{FF2B5EF4-FFF2-40B4-BE49-F238E27FC236}">
                <a16:creationId xmlns:a16="http://schemas.microsoft.com/office/drawing/2014/main" id="{B0D4B66C-ED2F-437F-8910-297445B95C7B}"/>
              </a:ext>
            </a:extLst>
          </p:cNvPr>
          <p:cNvSpPr txBox="1"/>
          <p:nvPr/>
        </p:nvSpPr>
        <p:spPr>
          <a:xfrm>
            <a:off x="436058" y="3907674"/>
            <a:ext cx="2133600" cy="276999"/>
          </a:xfrm>
          <a:prstGeom prst="rect">
            <a:avLst/>
          </a:prstGeom>
          <a:noFill/>
        </p:spPr>
        <p:txBody>
          <a:bodyPr wrap="square" rtlCol="0">
            <a:spAutoFit/>
          </a:bodyPr>
          <a:lstStyle/>
          <a:p>
            <a:r>
              <a:rPr lang="en-GB" sz="1200" dirty="0"/>
              <a:t>(</a:t>
            </a:r>
            <a:r>
              <a:rPr lang="en-GB" sz="1200" dirty="0" err="1"/>
              <a:t>Agarwar</a:t>
            </a:r>
            <a:r>
              <a:rPr lang="en-GB" sz="1200" dirty="0"/>
              <a:t>, 2015)</a:t>
            </a:r>
          </a:p>
        </p:txBody>
      </p:sp>
      <p:pic>
        <p:nvPicPr>
          <p:cNvPr id="4" name="Picture 2" descr="Image result for relationship formation and similarity in psychology quotes">
            <a:extLst>
              <a:ext uri="{FF2B5EF4-FFF2-40B4-BE49-F238E27FC236}">
                <a16:creationId xmlns:a16="http://schemas.microsoft.com/office/drawing/2014/main" id="{86908B7E-9056-43F8-AFC5-9FCF9A6BC1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73" y="4416561"/>
            <a:ext cx="2778342" cy="2004415"/>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https://4.bp.blogspot.com/-lnu4p0xvsSA/VlfMonkLPkI/AAAAAAAAKss/mPYf-ZV413U/s400/Smiley-thinking%2Bof%2Byou3.png">
            <a:extLst>
              <a:ext uri="{FF2B5EF4-FFF2-40B4-BE49-F238E27FC236}">
                <a16:creationId xmlns:a16="http://schemas.microsoft.com/office/drawing/2014/main" id="{DE14F135-F8DE-4F91-864D-872506B19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8539" y="798094"/>
            <a:ext cx="3056467" cy="3056467"/>
          </a:xfrm>
          <a:prstGeom prst="rect">
            <a:avLst/>
          </a:prstGeom>
          <a:ln>
            <a:solidFill>
              <a:srgbClr val="FFFF00"/>
            </a:solidFill>
          </a:ln>
          <a:effectLst>
            <a:reflection blurRad="12700" stA="30000" endPos="30000" dist="5000" dir="5400000" sy="-100000" algn="bl" rotWithShape="0"/>
          </a:effectLst>
          <a:scene3d>
            <a:camera prst="perspectiveRight"/>
            <a:lightRig rig="threePt" dir="t">
              <a:rot lat="0" lon="0" rev="2700000"/>
            </a:lightRig>
          </a:scene3d>
          <a:sp3d>
            <a:bevelT w="63500" h="50800"/>
          </a:sp3d>
        </p:spPr>
      </p:pic>
      <p:pic>
        <p:nvPicPr>
          <p:cNvPr id="3082" name="Picture 10" descr="Image result for three hearts of clipheart">
            <a:extLst>
              <a:ext uri="{FF2B5EF4-FFF2-40B4-BE49-F238E27FC236}">
                <a16:creationId xmlns:a16="http://schemas.microsoft.com/office/drawing/2014/main" id="{2F9B2FE0-2A6B-403C-BD4E-D658F44FE6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625428" y="5485957"/>
            <a:ext cx="1339925" cy="100271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2729A28-440C-466B-9F43-C7E78DC7C2E4}"/>
              </a:ext>
            </a:extLst>
          </p:cNvPr>
          <p:cNvSpPr txBox="1"/>
          <p:nvPr/>
        </p:nvSpPr>
        <p:spPr>
          <a:xfrm>
            <a:off x="10623855" y="6488668"/>
            <a:ext cx="2147454" cy="369332"/>
          </a:xfrm>
          <a:prstGeom prst="rect">
            <a:avLst/>
          </a:prstGeom>
          <a:noFill/>
        </p:spPr>
        <p:txBody>
          <a:bodyPr wrap="square" rtlCol="0">
            <a:spAutoFit/>
          </a:bodyPr>
          <a:lstStyle/>
          <a:p>
            <a:r>
              <a:rPr lang="en-GB" dirty="0"/>
              <a:t>(</a:t>
            </a:r>
            <a:r>
              <a:rPr lang="en-GB" sz="1050" dirty="0"/>
              <a:t>Clker.com, 2011</a:t>
            </a:r>
            <a:r>
              <a:rPr lang="en-GB" sz="1200" dirty="0"/>
              <a:t>) </a:t>
            </a:r>
          </a:p>
        </p:txBody>
      </p:sp>
      <p:sp>
        <p:nvSpPr>
          <p:cNvPr id="7" name="TextBox 6">
            <a:extLst>
              <a:ext uri="{FF2B5EF4-FFF2-40B4-BE49-F238E27FC236}">
                <a16:creationId xmlns:a16="http://schemas.microsoft.com/office/drawing/2014/main" id="{F25B8B7A-B15F-4517-BFF7-807A6650B61A}"/>
              </a:ext>
            </a:extLst>
          </p:cNvPr>
          <p:cNvSpPr txBox="1"/>
          <p:nvPr/>
        </p:nvSpPr>
        <p:spPr>
          <a:xfrm>
            <a:off x="3440543" y="798094"/>
            <a:ext cx="8500347" cy="5078313"/>
          </a:xfrm>
          <a:prstGeom prst="rect">
            <a:avLst/>
          </a:prstGeom>
          <a:noFill/>
        </p:spPr>
        <p:txBody>
          <a:bodyPr wrap="square" rtlCol="0">
            <a:spAutoFit/>
          </a:bodyPr>
          <a:lstStyle/>
          <a:p>
            <a:r>
              <a:rPr lang="en-GB" dirty="0"/>
              <a:t>‘Birds of the feather flock together’ as we tend to have connections with those whom possess similar qualities to ourselves, such as hobbies, interests and characteristic traits. We always see flocks of birds flying in groups closely together, all in sync flying through the clouds. Some might travel together in small formations others in larger flock formations.</a:t>
            </a:r>
          </a:p>
          <a:p>
            <a:r>
              <a:rPr lang="en-GB" dirty="0"/>
              <a:t>Relationship formation depends on proximity, first impressions, similarity(homophily), and complementarity</a:t>
            </a:r>
          </a:p>
          <a:p>
            <a:r>
              <a:rPr lang="en-GB" dirty="0"/>
              <a:t>This is how an individual perceives and relates to another individual on first impressions also known as the ‘Halo Effect’ this has shown correlations in effect of how people perceive other people on a rate scale of attractiveness, celebrity status or professional uniform on workers from first impressions, However deception comes into play as the when the initial person you assume as ‘Good’ or positive could be ‘Bad’ and seen as negative which is known as the  ‘Horn Effect’ or ‘Devil Effect’  this is the complete opposite to ‘Halo Effect’ and counteracts it. Similarity is perceived high towards physical attraction in people, the more someone relates to someone the more desirable they become. Physical Attractiveness refers to a greater sense of familiarity helping deeper connections form helping an individual decide if they find that person attractive and compatible. ‘Do birds of the feather flock together or do opposites attract’.      </a:t>
            </a:r>
          </a:p>
        </p:txBody>
      </p:sp>
      <p:sp>
        <p:nvSpPr>
          <p:cNvPr id="8" name="Sun 7">
            <a:extLst>
              <a:ext uri="{FF2B5EF4-FFF2-40B4-BE49-F238E27FC236}">
                <a16:creationId xmlns:a16="http://schemas.microsoft.com/office/drawing/2014/main" id="{D87F326C-A4EF-4C68-8FFB-D6103ACF81C7}"/>
              </a:ext>
            </a:extLst>
          </p:cNvPr>
          <p:cNvSpPr/>
          <p:nvPr/>
        </p:nvSpPr>
        <p:spPr>
          <a:xfrm rot="21410908">
            <a:off x="3029797" y="96261"/>
            <a:ext cx="821491" cy="562000"/>
          </a:xfrm>
          <a:prstGeom prst="sun">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17579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1195</TotalTime>
  <Words>648</Words>
  <Application>Microsoft Office PowerPoint</Application>
  <PresentationFormat>Widescreen</PresentationFormat>
  <Paragraphs>39</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Wingdings</vt:lpstr>
      <vt:lpstr>Office Theme</vt:lpstr>
      <vt:lpstr>“Do birds of a feather flock together or do opposites attract?”</vt:lpstr>
      <vt:lpstr>PowerPoint Presentation</vt:lpstr>
      <vt:lpstr>Does Similarity  lead to attraction? </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birds of the feather flock together?</dc:title>
  <dc:creator>Kelly Pryce (1703438)</dc:creator>
  <cp:lastModifiedBy>Kelly Pryce</cp:lastModifiedBy>
  <cp:revision>62</cp:revision>
  <cp:lastPrinted>2018-05-16T08:01:19Z</cp:lastPrinted>
  <dcterms:created xsi:type="dcterms:W3CDTF">2018-05-01T10:19:01Z</dcterms:created>
  <dcterms:modified xsi:type="dcterms:W3CDTF">2018-05-16T09:05:35Z</dcterms:modified>
</cp:coreProperties>
</file>