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4" r:id="rId19"/>
    <p:sldId id="275" r:id="rId20"/>
    <p:sldId id="278" r:id="rId21"/>
    <p:sldId id="276" r:id="rId22"/>
    <p:sldId id="277" r:id="rId23"/>
  </p:sldIdLst>
  <p:sldSz cx="16256000" cy="9144000"/>
  <p:notesSz cx="9144000" cy="16256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DC4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2" d="100"/>
          <a:sy n="52" d="100"/>
        </p:scale>
        <p:origin x="780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66F1F-CE9B-4651-A6AA-CD717754106B}" type="datetimeFigureOut">
              <a:rPr lang="en-US" smtClean="0"/>
              <a:t>3/15/2020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93E5F-521B-4CAD-9D3A-AE923D912DC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har char="•"/>
            </a:pPr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116CE-C4A3-4A05-B2D7-7C2E9A889C0F}" type="datetimeFigureOut">
              <a:rPr lang="en-US" smtClean="0"/>
              <a:t>3/15/2020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93E5F-521B-4CAD-9D3A-AE923D912DC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116CE-C4A3-4A05-B2D7-7C2E9A889C0F}" type="datetimeFigureOut">
              <a:rPr lang="en-US" smtClean="0"/>
              <a:t>3/15/2020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93E5F-521B-4CAD-9D3A-AE923D912DC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116CE-C4A3-4A05-B2D7-7C2E9A889C0F}" type="datetimeFigureOut">
              <a:rPr lang="en-US" smtClean="0"/>
              <a:t>3/15/2020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93E5F-521B-4CAD-9D3A-AE923D912DC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116CE-C4A3-4A05-B2D7-7C2E9A889C0F}" type="datetimeFigureOut">
              <a:rPr lang="en-US" smtClean="0"/>
              <a:t>3/15/2020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93E5F-521B-4CAD-9D3A-AE923D912DC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116CE-C4A3-4A05-B2D7-7C2E9A889C0F}" type="datetimeFigureOut">
              <a:rPr lang="en-US" smtClean="0"/>
              <a:t>3/15/2020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93E5F-521B-4CAD-9D3A-AE923D912DC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116CE-C4A3-4A05-B2D7-7C2E9A889C0F}" type="datetimeFigureOut">
              <a:rPr lang="en-US" smtClean="0"/>
              <a:t>3/15/2020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93E5F-521B-4CAD-9D3A-AE923D912DC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116CE-C4A3-4A05-B2D7-7C2E9A889C0F}" type="datetimeFigureOut">
              <a:rPr lang="en-US" smtClean="0"/>
              <a:t>3/15/2020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93E5F-521B-4CAD-9D3A-AE923D912DC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116CE-C4A3-4A05-B2D7-7C2E9A889C0F}" type="datetimeFigureOut">
              <a:rPr lang="en-US" smtClean="0"/>
              <a:t>3/15/2020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93E5F-521B-4CAD-9D3A-AE923D912DC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116CE-C4A3-4A05-B2D7-7C2E9A889C0F}" type="datetimeFigureOut">
              <a:rPr lang="en-US" smtClean="0"/>
              <a:t>3/15/2020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93E5F-521B-4CAD-9D3A-AE923D912DC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116CE-C4A3-4A05-B2D7-7C2E9A889C0F}" type="datetimeFigureOut">
              <a:rPr lang="en-US" smtClean="0"/>
              <a:t>3/15/2020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93E5F-521B-4CAD-9D3A-AE923D912DC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166F1F-CE9B-4651-A6AA-CD717754106B}" type="datetimeFigureOut">
              <a:rPr lang="en-US" smtClean="0"/>
              <a:t>3/15/2020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21451-1387-4CA6-816F-3879F97B5CBC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�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�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�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�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�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�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�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�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�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ec.europa.eu/environment/waste/" TargetMode="External"/><Relationship Id="rId3" Type="http://schemas.openxmlformats.org/officeDocument/2006/relationships/hyperlink" Target="https://www-sciencedirect-com.ezproxy.uwtsd.ac.uk/science/article/pii/S0950329317301908" TargetMode="External"/><Relationship Id="rId7" Type="http://schemas.openxmlformats.org/officeDocument/2006/relationships/hyperlink" Target="https://ec.europa.eu/environment/waste/framework/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costa.co.uk/about-us/" TargetMode="External"/><Relationship Id="rId5" Type="http://schemas.openxmlformats.org/officeDocument/2006/relationships/hyperlink" Target="https://www.costa.co.uk/behind-the-beans/our-story/history" TargetMode="External"/><Relationship Id="rId4" Type="http://schemas.openxmlformats.org/officeDocument/2006/relationships/hyperlink" Target="http://www.climateaction.org/news/costa-coffee-pledges-to-halve-food-waste-by-2030" TargetMode="External"/><Relationship Id="rId9" Type="http://schemas.openxmlformats.org/officeDocument/2006/relationships/hyperlink" Target="https://books.google.co.uk/books?id=-eoPBgAAQBAJ&amp;pg=PA107&amp;dq=differences+between+large+org+and+sme+innovation+process&amp;hl=en&amp;sa=X&amp;ved=0ahUKEwiOpd69ppzoAhXhVBUIHb4MAxYQ6AEIOTAC#v=onepage&amp;q&amp;f=false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ndependent.co.uk/news/uk/home-news/costa-coffee-customer-homeless-man-refuses-a7847866.html" TargetMode="External"/><Relationship Id="rId3" Type="http://schemas.openxmlformats.org/officeDocument/2006/relationships/hyperlink" Target="https://www.gov.uk/government/news/slashing-food-waste-major-players-urged-to-step-up-to-the-plate" TargetMode="External"/><Relationship Id="rId7" Type="http://schemas.openxmlformats.org/officeDocument/2006/relationships/hyperlink" Target="https://www.bbc.com/future/article/20200224-how-cutting-your-food-waste-can-help-the-climate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inkedin.com/pulse/innovation-7-key-differences-between-big-small-stefan-lindegaard" TargetMode="External"/><Relationship Id="rId11" Type="http://schemas.openxmlformats.org/officeDocument/2006/relationships/hyperlink" Target="https://www.revocommunity.org/blog/pret-foundation-homelessness-case-study" TargetMode="External"/><Relationship Id="rId5" Type="http://schemas.openxmlformats.org/officeDocument/2006/relationships/hyperlink" Target="https://www-sciencedirect-com.ezproxy.uwtsd.ac.uk/science/article/pii/S0007681318300119" TargetMode="External"/><Relationship Id="rId10" Type="http://schemas.openxmlformats.org/officeDocument/2006/relationships/hyperlink" Target="https://www.pret.co.uk/en-gb/sustainability" TargetMode="External"/><Relationship Id="rId4" Type="http://schemas.openxmlformats.org/officeDocument/2006/relationships/hyperlink" Target="https://www.guardiansofgrub.com/" TargetMode="External"/><Relationship Id="rId9" Type="http://schemas.openxmlformats.org/officeDocument/2006/relationships/hyperlink" Target="https://www.pret.co.uk/en-gb/pret-charity-run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books.google.co.uk/books?id=S11nDwAAQBAJ&amp;pg=PA24&amp;lpg=PA24&amp;dq=Haagen+Dazs+changing+the+target+market+for+ice+cream+from+children+to+consenting+adults&amp;source=bl&amp;ots=dXWv6fE_OE&amp;sig=ACfU3U0Hyq3S_OtytRH8E7BzxMNpWYkLqQ&amp;hl=en&amp;sa=X&amp;ved=2ahUKEwjYkY7k_v7nAhUsQkEAHTJ6A-UQ6AEwAXoECAkQAQ#v=onepage&amp;q&amp;f=false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rap.org.uk/sites/files/wrap/Food_%20surplus_and_waste_in_the_UK_key_facts_Jan_2020.pdf" TargetMode="External"/><Relationship Id="rId5" Type="http://schemas.openxmlformats.org/officeDocument/2006/relationships/hyperlink" Target="https://wrap.org.uk/sites/files/wrap/Food_Waste_Trends_Survey_Report_%202019.pdf" TargetMode="External"/><Relationship Id="rId4" Type="http://schemas.openxmlformats.org/officeDocument/2006/relationships/hyperlink" Target="https://www.theguardian.com/business/2018/aug/31/coca-cola-buys-costa-coffee-from-whitbead-for-39bn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 flipH="1" flipV="1">
            <a:off x="7289800" y="4953000"/>
            <a:ext cx="1295400" cy="381000"/>
          </a:xfrm>
          <a:prstGeom prst="line">
            <a:avLst/>
          </a:pr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584200" y="2057400"/>
            <a:ext cx="15087600" cy="6553200"/>
          </a:xfrm>
          <a:prstGeom prst="rect">
            <a:avLst/>
          </a:prstGeom>
          <a:solidFill>
            <a:srgbClr val="DDC4E8"/>
          </a:solidFill>
          <a:ln>
            <a:solidFill>
              <a:srgbClr val="DDC4E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584200" y="2142163"/>
            <a:ext cx="15087600" cy="64940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dirty="0" err="1"/>
              <a:t>Aschemann-Witzel</a:t>
            </a:r>
            <a:r>
              <a:rPr lang="en-GB" sz="2000" dirty="0"/>
              <a:t>, J. (2017). ‘Consumer perception and preference for suboptimal food under the emerging practice of expiration date based pricing in supermarkets’, </a:t>
            </a:r>
            <a:r>
              <a:rPr lang="en-GB" sz="2000" i="1" dirty="0"/>
              <a:t>Food quality and preference, </a:t>
            </a:r>
            <a:r>
              <a:rPr lang="en-GB" sz="2000" dirty="0"/>
              <a:t>vol.63, pp. 119 – 128. Available at:  </a:t>
            </a:r>
            <a:r>
              <a:rPr lang="en-GB" sz="2000" u="sng" dirty="0">
                <a:hlinkClick r:id="rId3"/>
              </a:rPr>
              <a:t>https://www-sciencedirect-com.ezproxy.uwtsd.ac.uk/science/article/pii/S0950329317301908</a:t>
            </a:r>
            <a:r>
              <a:rPr lang="en-GB" sz="2000" dirty="0"/>
              <a:t> (Accessed: 08 March 2020</a:t>
            </a:r>
            <a:r>
              <a:rPr lang="en-GB" sz="2000" dirty="0" smtClean="0"/>
              <a:t>).</a:t>
            </a:r>
          </a:p>
          <a:p>
            <a:pPr algn="just"/>
            <a:endParaRPr lang="en-GB" sz="2000" dirty="0"/>
          </a:p>
          <a:p>
            <a:pPr algn="just"/>
            <a:r>
              <a:rPr lang="en-GB" sz="2000" dirty="0" err="1"/>
              <a:t>Bootman</a:t>
            </a:r>
            <a:r>
              <a:rPr lang="en-GB" sz="2000" dirty="0"/>
              <a:t>, P. (2019). ‘Costa Coffee pledges to halve food waste by 2030’, </a:t>
            </a:r>
            <a:r>
              <a:rPr lang="en-GB" sz="2000" i="1" dirty="0"/>
              <a:t>Climate Action, </a:t>
            </a:r>
            <a:r>
              <a:rPr lang="en-GB" sz="2000" dirty="0"/>
              <a:t>17</a:t>
            </a:r>
            <a:r>
              <a:rPr lang="en-GB" sz="2000" baseline="30000" dirty="0"/>
              <a:t>th</a:t>
            </a:r>
            <a:r>
              <a:rPr lang="en-GB" sz="2000" dirty="0"/>
              <a:t> June. Available at: </a:t>
            </a:r>
            <a:r>
              <a:rPr lang="en-GB" sz="2000" u="sng" dirty="0">
                <a:hlinkClick r:id="rId4"/>
              </a:rPr>
              <a:t>http://www.climateaction.org/news/costa-coffee-pledges-to-halve-food-waste-by-2030</a:t>
            </a:r>
            <a:r>
              <a:rPr lang="en-GB" sz="2000" dirty="0"/>
              <a:t> (Accessed: 08 March 2020</a:t>
            </a:r>
            <a:r>
              <a:rPr lang="en-GB" sz="2000" dirty="0" smtClean="0"/>
              <a:t>).</a:t>
            </a:r>
          </a:p>
          <a:p>
            <a:pPr algn="just"/>
            <a:endParaRPr lang="en-GB" sz="2000" dirty="0"/>
          </a:p>
          <a:p>
            <a:pPr algn="just"/>
            <a:r>
              <a:rPr lang="en-GB" sz="2000" dirty="0"/>
              <a:t>Costa, Coffee. (2020). </a:t>
            </a:r>
            <a:r>
              <a:rPr lang="en-GB" sz="2000" i="1" dirty="0"/>
              <a:t>Our history. </a:t>
            </a:r>
            <a:r>
              <a:rPr lang="en-GB" sz="2000" dirty="0"/>
              <a:t>Available at: </a:t>
            </a:r>
            <a:r>
              <a:rPr lang="en-GB" sz="2000" u="sng" dirty="0">
                <a:hlinkClick r:id="rId5"/>
              </a:rPr>
              <a:t>https://www.costa.co.uk/behind-the-beans/our-story/history</a:t>
            </a:r>
            <a:r>
              <a:rPr lang="en-GB" sz="2000" dirty="0"/>
              <a:t> (Accessed: 08 March 2020</a:t>
            </a:r>
            <a:r>
              <a:rPr lang="en-GB" sz="2000" dirty="0" smtClean="0"/>
              <a:t>).</a:t>
            </a:r>
          </a:p>
          <a:p>
            <a:pPr algn="just"/>
            <a:endParaRPr lang="en-GB" sz="2000" dirty="0"/>
          </a:p>
          <a:p>
            <a:pPr algn="just"/>
            <a:r>
              <a:rPr lang="en-GB" sz="2000" dirty="0"/>
              <a:t>Costa, Coffee. (2020). </a:t>
            </a:r>
            <a:r>
              <a:rPr lang="en-GB" sz="2000" i="1" dirty="0"/>
              <a:t>The nation’s favourite coffee. </a:t>
            </a:r>
            <a:r>
              <a:rPr lang="en-GB" sz="2000" dirty="0"/>
              <a:t>Available at: </a:t>
            </a:r>
            <a:r>
              <a:rPr lang="en-GB" sz="2000" u="sng" dirty="0">
                <a:hlinkClick r:id="rId6"/>
              </a:rPr>
              <a:t>https://www.costa.co.uk/about-us/</a:t>
            </a:r>
            <a:r>
              <a:rPr lang="en-GB" sz="2000" dirty="0"/>
              <a:t> (Accessed: 08 March 2020</a:t>
            </a:r>
            <a:r>
              <a:rPr lang="en-GB" sz="2000" dirty="0" smtClean="0"/>
              <a:t>).</a:t>
            </a:r>
          </a:p>
          <a:p>
            <a:pPr algn="just"/>
            <a:endParaRPr lang="en-GB" sz="2000" dirty="0"/>
          </a:p>
          <a:p>
            <a:pPr algn="just"/>
            <a:r>
              <a:rPr lang="en-GB" sz="2000" dirty="0"/>
              <a:t>European Commission. (2020). </a:t>
            </a:r>
            <a:r>
              <a:rPr lang="en-GB" sz="2000" i="1" dirty="0"/>
              <a:t>Environment:</a:t>
            </a:r>
            <a:r>
              <a:rPr lang="en-GB" sz="2000" dirty="0"/>
              <a:t> Directive 2008/98/EC on waste (Waste Framework Directive). Available at: </a:t>
            </a:r>
            <a:r>
              <a:rPr lang="en-GB" sz="2000" u="sng" dirty="0">
                <a:hlinkClick r:id="rId7"/>
              </a:rPr>
              <a:t>https://ec.europa.eu/environment/waste/framework/</a:t>
            </a:r>
            <a:r>
              <a:rPr lang="en-GB" sz="2000" dirty="0"/>
              <a:t> (Accessed: 10 March 2020</a:t>
            </a:r>
            <a:r>
              <a:rPr lang="en-GB" sz="2000" dirty="0" smtClean="0"/>
              <a:t>).</a:t>
            </a:r>
          </a:p>
          <a:p>
            <a:pPr algn="just"/>
            <a:endParaRPr lang="en-GB" sz="2000" dirty="0"/>
          </a:p>
          <a:p>
            <a:pPr algn="just"/>
            <a:r>
              <a:rPr lang="en-GB" sz="2000" dirty="0"/>
              <a:t>European Commission. (2020). </a:t>
            </a:r>
            <a:r>
              <a:rPr lang="en-GB" sz="2000" i="1" dirty="0"/>
              <a:t>Environment: waste. </a:t>
            </a:r>
            <a:r>
              <a:rPr lang="en-GB" sz="2000" dirty="0"/>
              <a:t>Available at: </a:t>
            </a:r>
            <a:r>
              <a:rPr lang="en-GB" sz="2000" u="sng" dirty="0">
                <a:hlinkClick r:id="rId8"/>
              </a:rPr>
              <a:t>https://ec.europa.eu/environment/waste/</a:t>
            </a:r>
            <a:r>
              <a:rPr lang="en-GB" sz="2000" dirty="0"/>
              <a:t> (Accessed: 10</a:t>
            </a:r>
            <a:r>
              <a:rPr lang="en-GB" sz="2000" baseline="30000" dirty="0"/>
              <a:t> </a:t>
            </a:r>
            <a:r>
              <a:rPr lang="en-GB" sz="2000" dirty="0"/>
              <a:t>March 2020).</a:t>
            </a:r>
          </a:p>
          <a:p>
            <a:pPr algn="just"/>
            <a:r>
              <a:rPr lang="en-GB" sz="2000" dirty="0"/>
              <a:t>Fu, W. (2015). </a:t>
            </a:r>
            <a:r>
              <a:rPr lang="en-GB" sz="2000" i="1" dirty="0"/>
              <a:t>Towards a dynamic regional innovation system: investigation into the electronics industry in the pearl river delta, China. </a:t>
            </a:r>
            <a:r>
              <a:rPr lang="en-GB" sz="2000" dirty="0"/>
              <a:t>Berlin: Springer. Available at: </a:t>
            </a:r>
            <a:r>
              <a:rPr lang="en-GB" sz="2000" u="sng" dirty="0">
                <a:hlinkClick r:id="rId9"/>
              </a:rPr>
              <a:t>https://books.google.co.uk/books?id=-eoPBgAAQBAJ&amp;pg=PA107&amp;dq=differences+between+large+org+and+sme+innovation+process&amp;hl=en&amp;sa=X&amp;ved=0ahUKEwiOpd69ppzoAhXhVBUIHb4MAxYQ6AEIOTAC#v=onepage&amp;q&amp;f=false</a:t>
            </a:r>
            <a:r>
              <a:rPr lang="en-GB" sz="2000" dirty="0"/>
              <a:t> (Accessed: 08 March 2020).</a:t>
            </a:r>
          </a:p>
          <a:p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355600" y="46762"/>
            <a:ext cx="15485705" cy="8944838"/>
          </a:xfrm>
          <a:prstGeom prst="rect">
            <a:avLst/>
          </a:prstGeom>
          <a:solidFill>
            <a:srgbClr val="DDC4E8"/>
          </a:solidFill>
          <a:ln>
            <a:solidFill>
              <a:srgbClr val="DDC4E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355600" y="685800"/>
            <a:ext cx="15485706" cy="80945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dirty="0"/>
              <a:t>Gov.uk. (2019). </a:t>
            </a:r>
            <a:r>
              <a:rPr lang="en-GB" sz="2000" i="1" dirty="0"/>
              <a:t>Slashing food waste: Major players urged to ‘Step up to the Plate’</a:t>
            </a:r>
            <a:r>
              <a:rPr lang="en-GB" sz="2000" dirty="0"/>
              <a:t>, [press release], 6</a:t>
            </a:r>
            <a:r>
              <a:rPr lang="en-GB" sz="2000" baseline="30000" dirty="0"/>
              <a:t>th</a:t>
            </a:r>
            <a:r>
              <a:rPr lang="en-GB" sz="2000" dirty="0"/>
              <a:t> May. Available at: </a:t>
            </a:r>
            <a:r>
              <a:rPr lang="en-GB" sz="2000" u="sng" dirty="0">
                <a:hlinkClick r:id="rId3"/>
              </a:rPr>
              <a:t>https://www.gov.uk/government/news/slashing-food-waste-major-players-urged-to-step-up-to-the-plate</a:t>
            </a:r>
            <a:r>
              <a:rPr lang="en-GB" sz="2000" dirty="0"/>
              <a:t> (Accessed: 09</a:t>
            </a:r>
            <a:r>
              <a:rPr lang="en-GB" sz="2000" baseline="30000" dirty="0"/>
              <a:t> </a:t>
            </a:r>
            <a:r>
              <a:rPr lang="en-GB" sz="2000" dirty="0"/>
              <a:t>March 2020</a:t>
            </a:r>
            <a:r>
              <a:rPr lang="en-GB" sz="2000" dirty="0" smtClean="0"/>
              <a:t>).</a:t>
            </a:r>
          </a:p>
          <a:p>
            <a:pPr algn="just"/>
            <a:endParaRPr lang="en-GB" sz="2000" dirty="0"/>
          </a:p>
          <a:p>
            <a:pPr algn="just"/>
            <a:r>
              <a:rPr lang="en-GB" sz="2000" dirty="0"/>
              <a:t>Guardians of Grub. (2020). ‘Helping you rise up against food waste’, [PowerPoint presentation]. Available at: </a:t>
            </a:r>
            <a:r>
              <a:rPr lang="en-GB" sz="2000" u="sng" dirty="0">
                <a:hlinkClick r:id="rId4"/>
              </a:rPr>
              <a:t>https://www.guardiansofgrub.com/</a:t>
            </a:r>
            <a:r>
              <a:rPr lang="en-GB" sz="2000" dirty="0"/>
              <a:t> (Accessed: 08 March 2020</a:t>
            </a:r>
            <a:r>
              <a:rPr lang="en-GB" sz="2000" dirty="0" smtClean="0"/>
              <a:t>).</a:t>
            </a:r>
          </a:p>
          <a:p>
            <a:pPr algn="just"/>
            <a:endParaRPr lang="en-GB" sz="2000" dirty="0"/>
          </a:p>
          <a:p>
            <a:pPr algn="just"/>
            <a:r>
              <a:rPr lang="en-GB" sz="2000" dirty="0"/>
              <a:t>Khan, B. K. (2018). ‘Understanding innovation’, </a:t>
            </a:r>
            <a:r>
              <a:rPr lang="en-GB" sz="2000" i="1" dirty="0"/>
              <a:t>Business Horizons</a:t>
            </a:r>
            <a:r>
              <a:rPr lang="en-GB" sz="2000" dirty="0"/>
              <a:t>, 61(3), pp. 453 – 460. Available at: </a:t>
            </a:r>
            <a:r>
              <a:rPr lang="en-GB" sz="2000" u="sng" dirty="0">
                <a:hlinkClick r:id="rId5"/>
              </a:rPr>
              <a:t>https://www-sciencedirect-com.ezproxy.uwtsd.ac.uk/science/article/pii/S0007681318300119</a:t>
            </a:r>
            <a:r>
              <a:rPr lang="en-GB" sz="2000" dirty="0"/>
              <a:t> (Accessed: 08 March 2020</a:t>
            </a:r>
            <a:r>
              <a:rPr lang="en-GB" sz="2000" dirty="0" smtClean="0"/>
              <a:t>).</a:t>
            </a:r>
          </a:p>
          <a:p>
            <a:pPr algn="just"/>
            <a:endParaRPr lang="en-GB" sz="2000" dirty="0"/>
          </a:p>
          <a:p>
            <a:pPr algn="just"/>
            <a:r>
              <a:rPr lang="en-GB" sz="2000" i="1" dirty="0" err="1"/>
              <a:t>Lindegaard</a:t>
            </a:r>
            <a:r>
              <a:rPr lang="en-GB" sz="2000" i="1" dirty="0"/>
              <a:t>, S</a:t>
            </a:r>
            <a:r>
              <a:rPr lang="en-GB" sz="2000" dirty="0"/>
              <a:t>. (2015). [</a:t>
            </a:r>
            <a:r>
              <a:rPr lang="en-GB" sz="2000" dirty="0" err="1"/>
              <a:t>Linkedin</a:t>
            </a:r>
            <a:r>
              <a:rPr lang="en-GB" sz="2000" dirty="0"/>
              <a:t>] 19</a:t>
            </a:r>
            <a:r>
              <a:rPr lang="en-GB" sz="2000" baseline="30000" dirty="0"/>
              <a:t>th</a:t>
            </a:r>
            <a:r>
              <a:rPr lang="en-GB" sz="2000" dirty="0"/>
              <a:t> March Available at: </a:t>
            </a:r>
            <a:r>
              <a:rPr lang="en-GB" sz="2000" u="sng" dirty="0">
                <a:hlinkClick r:id="rId6"/>
              </a:rPr>
              <a:t>https://www.linkedin.com/pulse/innovation-7-key-differences-between-big-small-stefan-lindegaard</a:t>
            </a:r>
            <a:r>
              <a:rPr lang="en-GB" sz="2000" u="sng" dirty="0"/>
              <a:t> </a:t>
            </a:r>
            <a:r>
              <a:rPr lang="en-GB" sz="2000" dirty="0"/>
              <a:t>(Accessed: 09 March 2020</a:t>
            </a:r>
            <a:r>
              <a:rPr lang="en-GB" sz="2000" dirty="0" smtClean="0"/>
              <a:t>).</a:t>
            </a:r>
          </a:p>
          <a:p>
            <a:pPr algn="just"/>
            <a:endParaRPr lang="en-GB" sz="2000" dirty="0"/>
          </a:p>
          <a:p>
            <a:pPr algn="just"/>
            <a:r>
              <a:rPr lang="en-GB" sz="2000" dirty="0"/>
              <a:t>Oakes, K. (2020). ‘How cutting your food waste can help the climate’, </a:t>
            </a:r>
            <a:r>
              <a:rPr lang="en-GB" sz="2000" i="1" dirty="0"/>
              <a:t>BBC Future, </a:t>
            </a:r>
            <a:r>
              <a:rPr lang="en-GB" sz="2000" dirty="0"/>
              <a:t>26</a:t>
            </a:r>
            <a:r>
              <a:rPr lang="en-GB" sz="2000" baseline="30000" dirty="0"/>
              <a:t>th</a:t>
            </a:r>
            <a:r>
              <a:rPr lang="en-GB" sz="2000" dirty="0"/>
              <a:t> February. Available at: </a:t>
            </a:r>
            <a:r>
              <a:rPr lang="en-GB" sz="2000" u="sng" dirty="0">
                <a:hlinkClick r:id="rId7"/>
              </a:rPr>
              <a:t>https://www.bbc.com/future/article/20200224-how-cutting-your-food-waste-can-help-the-climate</a:t>
            </a:r>
            <a:r>
              <a:rPr lang="en-GB" sz="2000" dirty="0"/>
              <a:t> (Accessed: 08 March 2020</a:t>
            </a:r>
            <a:r>
              <a:rPr lang="en-GB" sz="2000" dirty="0" smtClean="0"/>
              <a:t>).</a:t>
            </a:r>
          </a:p>
          <a:p>
            <a:pPr algn="just"/>
            <a:endParaRPr lang="en-GB" sz="2000" dirty="0"/>
          </a:p>
          <a:p>
            <a:pPr algn="just"/>
            <a:r>
              <a:rPr lang="en-GB" sz="2000" dirty="0"/>
              <a:t>Oppenheim, M. (2017). ‘Costa Coffee refuse to let customer buy food for homeless man’, </a:t>
            </a:r>
            <a:r>
              <a:rPr lang="en-GB" sz="2000" i="1" dirty="0"/>
              <a:t>Independent, </a:t>
            </a:r>
            <a:r>
              <a:rPr lang="en-GB" sz="2000" dirty="0"/>
              <a:t>[video], 18</a:t>
            </a:r>
            <a:r>
              <a:rPr lang="en-GB" sz="2000" baseline="30000" dirty="0"/>
              <a:t>th</a:t>
            </a:r>
            <a:r>
              <a:rPr lang="en-GB" sz="2000" dirty="0"/>
              <a:t> July. Available </a:t>
            </a:r>
            <a:r>
              <a:rPr lang="en-GB" sz="2000" dirty="0" err="1"/>
              <a:t>at:</a:t>
            </a:r>
            <a:r>
              <a:rPr lang="en-GB" sz="2000" u="sng" dirty="0" err="1">
                <a:hlinkClick r:id="rId8"/>
              </a:rPr>
              <a:t>https</a:t>
            </a:r>
            <a:r>
              <a:rPr lang="en-GB" sz="2000" u="sng" dirty="0">
                <a:hlinkClick r:id="rId8"/>
              </a:rPr>
              <a:t>://www.independent.co.uk/news/uk/home-news/costa-coffee-customer-homeless-man-refuses-a7847866.html</a:t>
            </a:r>
            <a:r>
              <a:rPr lang="en-GB" sz="2000" dirty="0"/>
              <a:t> (Accessed: 08 March 2020</a:t>
            </a:r>
            <a:r>
              <a:rPr lang="en-GB" sz="2000" dirty="0" smtClean="0"/>
              <a:t>).</a:t>
            </a:r>
          </a:p>
          <a:p>
            <a:pPr algn="just"/>
            <a:endParaRPr lang="en-GB" sz="2000" dirty="0"/>
          </a:p>
          <a:p>
            <a:pPr algn="just"/>
            <a:r>
              <a:rPr lang="en-GB" sz="2000" dirty="0" err="1"/>
              <a:t>Pret</a:t>
            </a:r>
            <a:r>
              <a:rPr lang="en-GB" sz="2000" dirty="0"/>
              <a:t> A Manager. (2019). </a:t>
            </a:r>
            <a:r>
              <a:rPr lang="en-GB" sz="2000" i="1" dirty="0"/>
              <a:t>Food donation: The </a:t>
            </a:r>
            <a:r>
              <a:rPr lang="en-GB" sz="2000" i="1" dirty="0" err="1"/>
              <a:t>Pret</a:t>
            </a:r>
            <a:r>
              <a:rPr lang="en-GB" sz="2000" i="1" dirty="0"/>
              <a:t> charity run. </a:t>
            </a:r>
            <a:r>
              <a:rPr lang="en-GB" sz="2000" dirty="0"/>
              <a:t>Available at: </a:t>
            </a:r>
            <a:r>
              <a:rPr lang="en-GB" sz="2000" u="sng" dirty="0">
                <a:hlinkClick r:id="rId9"/>
              </a:rPr>
              <a:t>https://www.pret.co.uk/en-gb/pret-charity-run</a:t>
            </a:r>
            <a:r>
              <a:rPr lang="en-GB" sz="2000" dirty="0"/>
              <a:t> (Accessed: 09 March 2020</a:t>
            </a:r>
            <a:r>
              <a:rPr lang="en-GB" sz="2000" dirty="0" smtClean="0"/>
              <a:t>).</a:t>
            </a:r>
          </a:p>
          <a:p>
            <a:pPr algn="just"/>
            <a:endParaRPr lang="en-GB" sz="2000" dirty="0"/>
          </a:p>
          <a:p>
            <a:pPr algn="just"/>
            <a:r>
              <a:rPr lang="en-GB" sz="2000" dirty="0" err="1"/>
              <a:t>Pret</a:t>
            </a:r>
            <a:r>
              <a:rPr lang="en-GB" sz="2000" dirty="0"/>
              <a:t> A Manager. (2019). </a:t>
            </a:r>
            <a:r>
              <a:rPr lang="en-GB" sz="2000" i="1" dirty="0"/>
              <a:t>Sustainability. </a:t>
            </a:r>
            <a:r>
              <a:rPr lang="en-GB" sz="2000" dirty="0"/>
              <a:t>Available at: </a:t>
            </a:r>
            <a:r>
              <a:rPr lang="en-GB" sz="2000" u="sng" dirty="0">
                <a:hlinkClick r:id="rId10"/>
              </a:rPr>
              <a:t>https://www.pret.co.uk/en-gb/sustainability</a:t>
            </a:r>
            <a:r>
              <a:rPr lang="en-GB" sz="2000" dirty="0"/>
              <a:t> (Accessed: 09 March 2020</a:t>
            </a:r>
            <a:r>
              <a:rPr lang="en-GB" sz="2000" dirty="0" smtClean="0"/>
              <a:t>).</a:t>
            </a:r>
          </a:p>
          <a:p>
            <a:pPr algn="just"/>
            <a:endParaRPr lang="en-GB" sz="2000" dirty="0"/>
          </a:p>
          <a:p>
            <a:pPr algn="just"/>
            <a:r>
              <a:rPr lang="en-GB" sz="2000" dirty="0" err="1"/>
              <a:t>Revo</a:t>
            </a:r>
            <a:r>
              <a:rPr lang="en-GB" sz="2000" dirty="0"/>
              <a:t>. (2020). ‘</a:t>
            </a:r>
            <a:r>
              <a:rPr lang="en-GB" sz="2000" dirty="0" err="1"/>
              <a:t>Pret</a:t>
            </a:r>
            <a:r>
              <a:rPr lang="en-GB" sz="2000" dirty="0"/>
              <a:t> foundation: endless homelessness case study’, </a:t>
            </a:r>
            <a:r>
              <a:rPr lang="en-GB" sz="2000" i="1" dirty="0" err="1"/>
              <a:t>Revo</a:t>
            </a:r>
            <a:r>
              <a:rPr lang="en-GB" sz="2000" i="1" dirty="0"/>
              <a:t>. </a:t>
            </a:r>
            <a:r>
              <a:rPr lang="en-GB" sz="2000" dirty="0"/>
              <a:t>[blog]. Available at: </a:t>
            </a:r>
            <a:r>
              <a:rPr lang="en-GB" sz="2000" u="sng" dirty="0">
                <a:hlinkClick r:id="rId11"/>
              </a:rPr>
              <a:t>https://www.revocommunity.org/blog/pret-foundation-homelessness-case-study</a:t>
            </a:r>
            <a:r>
              <a:rPr lang="en-GB" sz="2000" dirty="0"/>
              <a:t> (Accessed: 09 March 2020</a:t>
            </a:r>
            <a:r>
              <a:rPr lang="en-GB" sz="2000" dirty="0" smtClean="0"/>
              <a:t>).</a:t>
            </a:r>
          </a:p>
          <a:p>
            <a:pPr algn="just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1467942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584200" y="228600"/>
            <a:ext cx="15087600" cy="8763000"/>
          </a:xfrm>
          <a:prstGeom prst="rect">
            <a:avLst/>
          </a:prstGeom>
          <a:solidFill>
            <a:srgbClr val="DDC4E8"/>
          </a:solidFill>
          <a:ln>
            <a:solidFill>
              <a:srgbClr val="DDC4E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707312" y="786348"/>
            <a:ext cx="14841376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dirty="0" err="1"/>
              <a:t>Tidd</a:t>
            </a:r>
            <a:r>
              <a:rPr lang="en-GB" sz="2000" dirty="0"/>
              <a:t>, J. and Bessant, J. (2018). </a:t>
            </a:r>
            <a:r>
              <a:rPr lang="en-GB" sz="2000" i="1" dirty="0"/>
              <a:t>Managing innovation: integrating technological, market and organizational change, </a:t>
            </a:r>
            <a:r>
              <a:rPr lang="en-GB" sz="2000" dirty="0"/>
              <a:t>6</a:t>
            </a:r>
            <a:r>
              <a:rPr lang="en-GB" sz="2000" baseline="30000" dirty="0"/>
              <a:t>th</a:t>
            </a:r>
            <a:r>
              <a:rPr lang="en-GB" sz="2000" dirty="0"/>
              <a:t> ed. Hoboken: Wiley. Available at: </a:t>
            </a:r>
            <a:r>
              <a:rPr lang="en-GB" sz="2000" u="sng" dirty="0">
                <a:hlinkClick r:id="rId3"/>
              </a:rPr>
              <a:t>https://books.google.co.uk/books?id=S11nDwAAQBAJ&amp;pg=PA24&amp;lpg=PA24&amp;dq=Haagen+Dazs+changing+the+target+market+for+ice+cream+from+children+to+consenting+adults&amp;source=bl&amp;ots=dXWv6fE_OE&amp;sig=ACfU3U0Hyq3S_OtytRH8E7BzxMNpWYkLqQ&amp;hl=en&amp;sa=X&amp;ved=2ahUKEwjYkY7k_v7nAhUsQkEAHTJ6A-UQ6AEwAXoECAkQAQ#v=onepage&amp;q&amp;f=false</a:t>
            </a:r>
            <a:r>
              <a:rPr lang="en-GB" sz="2000" dirty="0"/>
              <a:t> (Accessed: 08 March 2020</a:t>
            </a:r>
            <a:r>
              <a:rPr lang="en-GB" sz="2000" dirty="0" smtClean="0"/>
              <a:t>).</a:t>
            </a:r>
          </a:p>
          <a:p>
            <a:pPr algn="just"/>
            <a:endParaRPr lang="en-GB" sz="2000" dirty="0"/>
          </a:p>
          <a:p>
            <a:pPr algn="just"/>
            <a:r>
              <a:rPr lang="en-GB" sz="2000" dirty="0"/>
              <a:t>Wood, Z. and </a:t>
            </a:r>
            <a:r>
              <a:rPr lang="en-GB" sz="2000" dirty="0" err="1"/>
              <a:t>Sweney</a:t>
            </a:r>
            <a:r>
              <a:rPr lang="en-GB" sz="2000" dirty="0"/>
              <a:t>, M. (2018). ‘Coca-Cola buys Costa Coffee from Whitbread for £3.9bn’,</a:t>
            </a:r>
            <a:r>
              <a:rPr lang="en-GB" sz="2000" b="1" dirty="0"/>
              <a:t> </a:t>
            </a:r>
            <a:r>
              <a:rPr lang="en-GB" sz="2000" i="1" dirty="0"/>
              <a:t>The Guardian, </a:t>
            </a:r>
            <a:r>
              <a:rPr lang="en-GB" sz="2000" dirty="0"/>
              <a:t>31</a:t>
            </a:r>
            <a:r>
              <a:rPr lang="en-GB" sz="2000" baseline="30000" dirty="0"/>
              <a:t>st</a:t>
            </a:r>
            <a:r>
              <a:rPr lang="en-GB" sz="2000" dirty="0"/>
              <a:t> August. Available at: </a:t>
            </a:r>
            <a:r>
              <a:rPr lang="en-GB" sz="2000" u="sng" dirty="0">
                <a:hlinkClick r:id="rId4"/>
              </a:rPr>
              <a:t>https://www.theguardian.com/business/2018/aug/31/coca-cola-buys-costa-coffee-from-whitbead-for-39bn</a:t>
            </a:r>
            <a:r>
              <a:rPr lang="en-GB" sz="2000" dirty="0"/>
              <a:t> (Accessed: 08 March 2020</a:t>
            </a:r>
            <a:r>
              <a:rPr lang="en-GB" sz="2000" dirty="0" smtClean="0"/>
              <a:t>).</a:t>
            </a:r>
          </a:p>
          <a:p>
            <a:pPr algn="just"/>
            <a:endParaRPr lang="en-GB" sz="2000" dirty="0"/>
          </a:p>
          <a:p>
            <a:pPr algn="just"/>
            <a:r>
              <a:rPr lang="en-GB" sz="2000" dirty="0"/>
              <a:t>Wrap. (2019). </a:t>
            </a:r>
            <a:r>
              <a:rPr lang="en-GB" sz="2000" i="1" dirty="0"/>
              <a:t>Food waste trends survey 2019: behaviours, attitudes and awareness around food waste</a:t>
            </a:r>
            <a:r>
              <a:rPr lang="en-GB" sz="2000" dirty="0"/>
              <a:t>. Available at: </a:t>
            </a:r>
            <a:r>
              <a:rPr lang="en-GB" sz="2000" u="sng" dirty="0">
                <a:hlinkClick r:id="rId5"/>
              </a:rPr>
              <a:t>https://wrap.org.uk/sites/files/wrap/Food_Waste_Trends_Survey_Report_%202019.pdf</a:t>
            </a:r>
            <a:r>
              <a:rPr lang="en-GB" sz="2000" dirty="0"/>
              <a:t> (Accessed: 09 March 2020</a:t>
            </a:r>
            <a:r>
              <a:rPr lang="en-GB" sz="2000" dirty="0" smtClean="0"/>
              <a:t>).</a:t>
            </a:r>
          </a:p>
          <a:p>
            <a:pPr algn="just"/>
            <a:endParaRPr lang="en-GB" sz="2000" dirty="0"/>
          </a:p>
          <a:p>
            <a:pPr algn="just"/>
            <a:r>
              <a:rPr lang="en-GB" sz="2000" dirty="0"/>
              <a:t>Wrap. (2020). </a:t>
            </a:r>
            <a:r>
              <a:rPr lang="en-GB" sz="2000" i="1" dirty="0"/>
              <a:t>Food surplus and waste in the UK – key facts.</a:t>
            </a:r>
            <a:r>
              <a:rPr lang="en-GB" sz="2000" dirty="0"/>
              <a:t> Available at: </a:t>
            </a:r>
            <a:r>
              <a:rPr lang="en-GB" sz="2000" u="sng" dirty="0">
                <a:hlinkClick r:id="rId6"/>
              </a:rPr>
              <a:t>https://wrap.org.uk/sites/files/wrap/Food_%20surplus_and_waste_in_the_UK_key_facts_Jan_2020.pdf</a:t>
            </a:r>
            <a:r>
              <a:rPr lang="en-GB" sz="2000" dirty="0"/>
              <a:t> (Accessed: 09 March 2020).</a:t>
            </a:r>
          </a:p>
          <a:p>
            <a:pPr algn="just"/>
            <a:endParaRPr lang="en-GB" sz="20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MS P????"/>
        <a:font script="Hang" typeface="?? ??"/>
        <a:font script="Hans" typeface="??"/>
        <a:font script="Hant" typeface="????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MS P????"/>
        <a:font script="Hang" typeface="?? ??"/>
        <a:font script="Hans" typeface="??"/>
        <a:font script="Hant" typeface="????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685</Words>
  <Application>Microsoft Office PowerPoint</Application>
  <PresentationFormat>Custom</PresentationFormat>
  <Paragraphs>37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officegen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officegen</dc:creator>
  <cp:lastModifiedBy>UWTSD</cp:lastModifiedBy>
  <cp:revision>3</cp:revision>
  <dcterms:created xsi:type="dcterms:W3CDTF">2020-03-15T13:12:22Z</dcterms:created>
  <dcterms:modified xsi:type="dcterms:W3CDTF">2020-03-15T13:34:27Z</dcterms:modified>
</cp:coreProperties>
</file>