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media1.mp4" ContentType="video/unknown"/>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1pPr>
    <a:lvl2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2pPr>
    <a:lvl3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3pPr>
    <a:lvl4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4pPr>
    <a:lvl5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5pPr>
    <a:lvl6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6pPr>
    <a:lvl7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7pPr>
    <a:lvl8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8pPr>
    <a:lvl9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Light"/>
          <a:ea typeface="Helvetica Neue Light"/>
          <a:cs typeface="Helvetica Neue Light"/>
        </a:font>
        <a:srgbClr val="BC00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4ED"/>
          </a:solidFill>
        </a:fill>
      </a:tcStyle>
    </a:wholeTbl>
    <a:band2H>
      <a:tcTxStyle b="def" i="def"/>
      <a:tcStyle>
        <a:tcBdr/>
        <a:fill>
          <a:solidFill>
            <a:srgbClr val="E6EBF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Helvetica Neue Light"/>
          <a:ea typeface="Helvetica Neue Light"/>
          <a:cs typeface="Helvetica Neue Light"/>
        </a:font>
        <a:srgbClr val="BC00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2E7CB"/>
          </a:solidFill>
        </a:fill>
      </a:tcStyle>
    </a:wholeTbl>
    <a:band2H>
      <a:tcTxStyle b="def" i="def"/>
      <a:tcStyle>
        <a:tcBdr/>
        <a:fill>
          <a:solidFill>
            <a:srgbClr val="F8F4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Helvetica Neue Light"/>
          <a:ea typeface="Helvetica Neue Light"/>
          <a:cs typeface="Helvetica Neue Light"/>
        </a:font>
        <a:srgbClr val="BC00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5CDDE"/>
          </a:solidFill>
        </a:fill>
      </a:tcStyle>
    </a:wholeTbl>
    <a:band2H>
      <a:tcTxStyle b="def" i="def"/>
      <a:tcStyle>
        <a:tcBdr/>
        <a:fill>
          <a:solidFill>
            <a:srgbClr val="EBE8E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Helvetica Neue Light"/>
          <a:ea typeface="Helvetica Neue Light"/>
          <a:cs typeface="Helvetica Neue Light"/>
        </a:font>
        <a:srgbClr val="BC00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3E6FF"/>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BC00FF"/>
        </a:fontRef>
        <a:srgbClr val="BC00FF"/>
      </a:tcTxStyle>
      <a:tcStyle>
        <a:tcBdr>
          <a:left>
            <a:ln w="12700" cap="flat">
              <a:noFill/>
              <a:miter lim="400000"/>
            </a:ln>
          </a:left>
          <a:right>
            <a:ln w="12700" cap="flat">
              <a:noFill/>
              <a:miter lim="400000"/>
            </a:ln>
          </a:right>
          <a:top>
            <a:ln w="50800" cap="flat">
              <a:solidFill>
                <a:srgbClr val="BC00FF"/>
              </a:solidFill>
              <a:prstDash val="solid"/>
              <a:round/>
            </a:ln>
          </a:top>
          <a:bottom>
            <a:ln w="25400" cap="flat">
              <a:solidFill>
                <a:srgbClr val="BC00FF"/>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BC00FF"/>
              </a:solidFill>
              <a:prstDash val="solid"/>
              <a:round/>
            </a:ln>
          </a:top>
          <a:bottom>
            <a:ln w="25400" cap="flat">
              <a:solidFill>
                <a:srgbClr val="BC00FF"/>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Helvetica Neue Light"/>
          <a:ea typeface="Helvetica Neue Light"/>
          <a:cs typeface="Helvetica Neue Light"/>
        </a:font>
        <a:srgbClr val="BC00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7CAFF"/>
          </a:solidFill>
        </a:fill>
      </a:tcStyle>
    </a:wholeTbl>
    <a:band2H>
      <a:tcTxStyle b="def" i="def"/>
      <a:tcStyle>
        <a:tcBdr/>
        <a:fill>
          <a:solidFill>
            <a:srgbClr val="F3E6F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BC00FF"/>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BC00FF"/>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BC00FF"/>
          </a:solidFill>
        </a:fill>
      </a:tcStyle>
    </a:firstRow>
  </a:tblStyle>
  <a:tblStyle styleId="{2708684C-4D16-4618-839F-0558EEFCDFE6}" styleName="">
    <a:tblBg/>
    <a:wholeTbl>
      <a:tcTxStyle b="off" i="off">
        <a:font>
          <a:latin typeface="Helvetica Neue Light"/>
          <a:ea typeface="Helvetica Neue Light"/>
          <a:cs typeface="Helvetica Neue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508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254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Shape 115"/>
          <p:cNvSpPr/>
          <p:nvPr>
            <p:ph type="sldImg"/>
          </p:nvPr>
        </p:nvSpPr>
        <p:spPr>
          <a:xfrm>
            <a:off x="1143000" y="685800"/>
            <a:ext cx="4572000" cy="3429000"/>
          </a:xfrm>
          <a:prstGeom prst="rect">
            <a:avLst/>
          </a:prstGeom>
        </p:spPr>
        <p:txBody>
          <a:bodyPr/>
          <a:lstStyle/>
          <a:p>
            <a:pPr/>
          </a:p>
        </p:txBody>
      </p:sp>
      <p:sp>
        <p:nvSpPr>
          <p:cNvPr id="116" name="Shape 116"/>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850900" y="1270000"/>
            <a:ext cx="11303000" cy="3505200"/>
          </a:xfrm>
          <a:prstGeom prst="rect">
            <a:avLst/>
          </a:prstGeom>
        </p:spPr>
        <p:txBody>
          <a:bodyPr anchor="b"/>
          <a:lstStyle/>
          <a:p>
            <a:pPr/>
            <a:r>
              <a:t>Title Text</a:t>
            </a:r>
          </a:p>
        </p:txBody>
      </p:sp>
      <p:sp>
        <p:nvSpPr>
          <p:cNvPr id="12" name="Body Level One…"/>
          <p:cNvSpPr txBox="1"/>
          <p:nvPr>
            <p:ph type="body" sz="quarter" idx="1"/>
          </p:nvPr>
        </p:nvSpPr>
        <p:spPr>
          <a:xfrm>
            <a:off x="850900" y="4864100"/>
            <a:ext cx="11303000" cy="1574800"/>
          </a:xfrm>
          <a:prstGeom prst="rect">
            <a:avLst/>
          </a:prstGeom>
        </p:spPr>
        <p:txBody>
          <a:bodyPr anchor="t"/>
          <a:lstStyle>
            <a:lvl1pPr marL="0" indent="0">
              <a:spcBef>
                <a:spcPts val="0"/>
              </a:spcBef>
              <a:buSzTx/>
              <a:buNone/>
              <a:defRPr sz="4200">
                <a:solidFill>
                  <a:srgbClr val="73BFFF"/>
                </a:solidFill>
              </a:defRPr>
            </a:lvl1pPr>
            <a:lvl2pPr marL="0" indent="0">
              <a:spcBef>
                <a:spcPts val="0"/>
              </a:spcBef>
              <a:buSzTx/>
              <a:buNone/>
              <a:defRPr sz="4200">
                <a:solidFill>
                  <a:srgbClr val="73BFFF"/>
                </a:solidFill>
              </a:defRPr>
            </a:lvl2pPr>
            <a:lvl3pPr marL="0" indent="0">
              <a:spcBef>
                <a:spcPts val="0"/>
              </a:spcBef>
              <a:buSzTx/>
              <a:buNone/>
              <a:defRPr sz="4200">
                <a:solidFill>
                  <a:srgbClr val="73BFFF"/>
                </a:solidFill>
              </a:defRPr>
            </a:lvl3pPr>
            <a:lvl4pPr marL="0" indent="0">
              <a:spcBef>
                <a:spcPts val="0"/>
              </a:spcBef>
              <a:buSzTx/>
              <a:buNone/>
              <a:defRPr sz="4200">
                <a:solidFill>
                  <a:srgbClr val="73BFFF"/>
                </a:solidFill>
              </a:defRPr>
            </a:lvl4pPr>
            <a:lvl5pPr marL="0" indent="0">
              <a:spcBef>
                <a:spcPts val="0"/>
              </a:spcBef>
              <a:buSzTx/>
              <a:buNone/>
              <a:defRPr sz="4200">
                <a:solidFill>
                  <a:srgbClr val="73BFFF"/>
                </a:solidFill>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Photo - Horizontal">
    <p:spTree>
      <p:nvGrpSpPr>
        <p:cNvPr id="1" name=""/>
        <p:cNvGrpSpPr/>
        <p:nvPr/>
      </p:nvGrpSpPr>
      <p:grpSpPr>
        <a:xfrm>
          <a:off x="0" y="0"/>
          <a:ext cx="0" cy="0"/>
          <a:chOff x="0" y="0"/>
          <a:chExt cx="0" cy="0"/>
        </a:xfrm>
      </p:grpSpPr>
      <p:sp>
        <p:nvSpPr>
          <p:cNvPr id="20" name="Image"/>
          <p:cNvSpPr/>
          <p:nvPr>
            <p:ph type="pic" idx="13"/>
          </p:nvPr>
        </p:nvSpPr>
        <p:spPr>
          <a:xfrm>
            <a:off x="825500" y="914400"/>
            <a:ext cx="11341100" cy="5740400"/>
          </a:xfrm>
          <a:prstGeom prst="rect">
            <a:avLst/>
          </a:prstGeom>
        </p:spPr>
        <p:txBody>
          <a:bodyPr lIns="91439" tIns="45719" rIns="91439" bIns="45719" anchor="t">
            <a:noAutofit/>
          </a:bodyPr>
          <a:lstStyle/>
          <a:p>
            <a:pPr/>
          </a:p>
        </p:txBody>
      </p:sp>
      <p:sp>
        <p:nvSpPr>
          <p:cNvPr id="21" name="Title Text"/>
          <p:cNvSpPr txBox="1"/>
          <p:nvPr>
            <p:ph type="title"/>
          </p:nvPr>
        </p:nvSpPr>
        <p:spPr>
          <a:xfrm>
            <a:off x="787400" y="6807200"/>
            <a:ext cx="11430000" cy="1219200"/>
          </a:xfrm>
          <a:prstGeom prst="rect">
            <a:avLst/>
          </a:prstGeom>
        </p:spPr>
        <p:txBody>
          <a:bodyPr anchor="b"/>
          <a:lstStyle/>
          <a:p>
            <a:pPr/>
            <a:r>
              <a:t>Title Text</a:t>
            </a:r>
          </a:p>
        </p:txBody>
      </p:sp>
      <p:sp>
        <p:nvSpPr>
          <p:cNvPr id="22"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spTree>
      <p:nvGrpSpPr>
        <p:cNvPr id="1" name=""/>
        <p:cNvGrpSpPr/>
        <p:nvPr/>
      </p:nvGrpSpPr>
      <p:grpSpPr>
        <a:xfrm>
          <a:off x="0" y="0"/>
          <a:ext cx="0" cy="0"/>
          <a:chOff x="0" y="0"/>
          <a:chExt cx="0" cy="0"/>
        </a:xfrm>
      </p:grpSpPr>
      <p:sp>
        <p:nvSpPr>
          <p:cNvPr id="29" name="Title Text"/>
          <p:cNvSpPr txBox="1"/>
          <p:nvPr>
            <p:ph type="title"/>
          </p:nvPr>
        </p:nvSpPr>
        <p:spPr>
          <a:xfrm>
            <a:off x="787400" y="3657600"/>
            <a:ext cx="11430000" cy="2438400"/>
          </a:xfrm>
          <a:prstGeom prst="rect">
            <a:avLst/>
          </a:prstGeom>
        </p:spPr>
        <p:txBody>
          <a:bodyPr/>
          <a:lstStyle/>
          <a:p>
            <a:pPr/>
            <a:r>
              <a:t>Title Text</a:t>
            </a:r>
          </a:p>
        </p:txBody>
      </p:sp>
      <p:sp>
        <p:nvSpPr>
          <p:cNvPr id="30"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spTree>
      <p:nvGrpSpPr>
        <p:cNvPr id="1" name=""/>
        <p:cNvGrpSpPr/>
        <p:nvPr/>
      </p:nvGrpSpPr>
      <p:grpSpPr>
        <a:xfrm>
          <a:off x="0" y="0"/>
          <a:ext cx="0" cy="0"/>
          <a:chOff x="0" y="0"/>
          <a:chExt cx="0" cy="0"/>
        </a:xfrm>
      </p:grpSpPr>
      <p:sp>
        <p:nvSpPr>
          <p:cNvPr id="37" name="143070716_1012x1350.jpeg"/>
          <p:cNvSpPr/>
          <p:nvPr>
            <p:ph type="pic" sz="half" idx="13"/>
          </p:nvPr>
        </p:nvSpPr>
        <p:spPr>
          <a:xfrm>
            <a:off x="7200900" y="1257300"/>
            <a:ext cx="5016500" cy="7213600"/>
          </a:xfrm>
          <a:prstGeom prst="rect">
            <a:avLst/>
          </a:prstGeom>
        </p:spPr>
        <p:txBody>
          <a:bodyPr lIns="91439" tIns="45719" rIns="91439" bIns="45719" anchor="t">
            <a:noAutofit/>
          </a:bodyPr>
          <a:lstStyle/>
          <a:p>
            <a:pPr/>
          </a:p>
        </p:txBody>
      </p:sp>
      <p:sp>
        <p:nvSpPr>
          <p:cNvPr id="38" name="Title Text"/>
          <p:cNvSpPr txBox="1"/>
          <p:nvPr>
            <p:ph type="title"/>
          </p:nvPr>
        </p:nvSpPr>
        <p:spPr>
          <a:xfrm>
            <a:off x="787400" y="1384300"/>
            <a:ext cx="5638800" cy="3505200"/>
          </a:xfrm>
          <a:prstGeom prst="rect">
            <a:avLst/>
          </a:prstGeom>
        </p:spPr>
        <p:txBody>
          <a:bodyPr anchor="b"/>
          <a:lstStyle/>
          <a:p>
            <a:pPr/>
            <a:r>
              <a:t>Title Text</a:t>
            </a:r>
          </a:p>
        </p:txBody>
      </p:sp>
      <p:sp>
        <p:nvSpPr>
          <p:cNvPr id="39" name="Body Level One…"/>
          <p:cNvSpPr txBox="1"/>
          <p:nvPr>
            <p:ph type="body" sz="quarter" idx="1"/>
          </p:nvPr>
        </p:nvSpPr>
        <p:spPr>
          <a:xfrm>
            <a:off x="787400" y="4876800"/>
            <a:ext cx="5638800" cy="3759200"/>
          </a:xfrm>
          <a:prstGeom prst="rect">
            <a:avLst/>
          </a:prstGeom>
        </p:spPr>
        <p:txBody>
          <a:bodyPr anchor="t"/>
          <a:lstStyle>
            <a:lvl1pPr marL="0" indent="0">
              <a:spcBef>
                <a:spcPts val="0"/>
              </a:spcBef>
              <a:buSzTx/>
              <a:buNone/>
              <a:defRPr sz="4200">
                <a:solidFill>
                  <a:srgbClr val="73BFFF"/>
                </a:solidFill>
              </a:defRPr>
            </a:lvl1pPr>
            <a:lvl2pPr marL="0" indent="0">
              <a:spcBef>
                <a:spcPts val="0"/>
              </a:spcBef>
              <a:buSzTx/>
              <a:buNone/>
              <a:defRPr sz="4200">
                <a:solidFill>
                  <a:srgbClr val="73BFFF"/>
                </a:solidFill>
              </a:defRPr>
            </a:lvl2pPr>
            <a:lvl3pPr marL="0" indent="0">
              <a:spcBef>
                <a:spcPts val="0"/>
              </a:spcBef>
              <a:buSzTx/>
              <a:buNone/>
              <a:defRPr sz="4200">
                <a:solidFill>
                  <a:srgbClr val="73BFFF"/>
                </a:solidFill>
              </a:defRPr>
            </a:lvl3pPr>
            <a:lvl4pPr marL="0" indent="0">
              <a:spcBef>
                <a:spcPts val="0"/>
              </a:spcBef>
              <a:buSzTx/>
              <a:buNone/>
              <a:defRPr sz="4200">
                <a:solidFill>
                  <a:srgbClr val="73BFFF"/>
                </a:solidFill>
              </a:defRPr>
            </a:lvl4pPr>
            <a:lvl5pPr marL="0" indent="0">
              <a:spcBef>
                <a:spcPts val="0"/>
              </a:spcBef>
              <a:buSzTx/>
              <a:buNone/>
              <a:defRPr sz="4200">
                <a:solidFill>
                  <a:srgbClr val="73BFFF"/>
                </a:solidFill>
              </a:defRPr>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47" name="Title Text"/>
          <p:cNvSpPr txBox="1"/>
          <p:nvPr>
            <p:ph type="title"/>
          </p:nvPr>
        </p:nvSpPr>
        <p:spPr>
          <a:xfrm>
            <a:off x="787400" y="254000"/>
            <a:ext cx="11430000" cy="2438400"/>
          </a:xfrm>
          <a:prstGeom prst="rect">
            <a:avLst/>
          </a:prstGeom>
        </p:spPr>
        <p:txBody>
          <a:bodyPr/>
          <a:lstStyle/>
          <a:p>
            <a:pPr/>
            <a:r>
              <a:t>Title Text</a:t>
            </a:r>
          </a:p>
        </p:txBody>
      </p:sp>
      <p:sp>
        <p:nvSpPr>
          <p:cNvPr id="48"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55" name="Title Text"/>
          <p:cNvSpPr txBox="1"/>
          <p:nvPr>
            <p:ph type="title"/>
          </p:nvPr>
        </p:nvSpPr>
        <p:spPr>
          <a:xfrm>
            <a:off x="787400" y="254000"/>
            <a:ext cx="11430000" cy="2438400"/>
          </a:xfrm>
          <a:prstGeom prst="rect">
            <a:avLst/>
          </a:prstGeom>
        </p:spPr>
        <p:txBody>
          <a:bodyPr/>
          <a:lstStyle/>
          <a:p>
            <a:pPr/>
            <a:r>
              <a:t>Title Text</a:t>
            </a:r>
          </a:p>
        </p:txBody>
      </p:sp>
      <p:sp>
        <p:nvSpPr>
          <p:cNvPr id="56" name="Body Level One…"/>
          <p:cNvSpPr txBox="1"/>
          <p:nvPr>
            <p:ph type="body" idx="1"/>
          </p:nvPr>
        </p:nvSpPr>
        <p:spPr>
          <a:xfrm>
            <a:off x="787400" y="2768600"/>
            <a:ext cx="11430000" cy="5715000"/>
          </a:xfrm>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57"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64" name="143070716_1012x1350.jpeg"/>
          <p:cNvSpPr/>
          <p:nvPr>
            <p:ph type="pic" sz="half" idx="13"/>
          </p:nvPr>
        </p:nvSpPr>
        <p:spPr>
          <a:xfrm>
            <a:off x="7213600" y="2755900"/>
            <a:ext cx="5016500" cy="5715000"/>
          </a:xfrm>
          <a:prstGeom prst="rect">
            <a:avLst/>
          </a:prstGeom>
        </p:spPr>
        <p:txBody>
          <a:bodyPr lIns="91439" tIns="45719" rIns="91439" bIns="45719" anchor="t">
            <a:noAutofit/>
          </a:bodyPr>
          <a:lstStyle/>
          <a:p>
            <a:pPr/>
          </a:p>
        </p:txBody>
      </p:sp>
      <p:sp>
        <p:nvSpPr>
          <p:cNvPr id="65" name="Title Text"/>
          <p:cNvSpPr txBox="1"/>
          <p:nvPr>
            <p:ph type="title"/>
          </p:nvPr>
        </p:nvSpPr>
        <p:spPr>
          <a:xfrm>
            <a:off x="787400" y="254000"/>
            <a:ext cx="11430000" cy="2438400"/>
          </a:xfrm>
          <a:prstGeom prst="rect">
            <a:avLst/>
          </a:prstGeom>
        </p:spPr>
        <p:txBody>
          <a:bodyPr/>
          <a:lstStyle/>
          <a:p>
            <a:pPr/>
            <a:r>
              <a:t>Title Text</a:t>
            </a:r>
          </a:p>
        </p:txBody>
      </p:sp>
      <p:sp>
        <p:nvSpPr>
          <p:cNvPr id="66" name="Body Level One…"/>
          <p:cNvSpPr txBox="1"/>
          <p:nvPr>
            <p:ph type="body" sz="half" idx="1"/>
          </p:nvPr>
        </p:nvSpPr>
        <p:spPr>
          <a:xfrm>
            <a:off x="787400" y="2768600"/>
            <a:ext cx="5422900" cy="5715000"/>
          </a:xfrm>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67"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74" name="Body Level One…"/>
          <p:cNvSpPr txBox="1"/>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pPr/>
            <a:r>
              <a:t>Body Level One</a:t>
            </a:r>
          </a:p>
          <a:p>
            <a:pPr lvl="1"/>
            <a:r>
              <a:t>Body Level Two</a:t>
            </a:r>
          </a:p>
          <a:p>
            <a:pPr lvl="2"/>
            <a:r>
              <a:t>Body Level Three</a:t>
            </a:r>
          </a:p>
          <a:p>
            <a:pPr lvl="3"/>
            <a:r>
              <a:t>Body Level Four</a:t>
            </a:r>
          </a:p>
          <a:p>
            <a:pPr lvl="4"/>
            <a:r>
              <a:t>Body Level Five</a:t>
            </a:r>
          </a:p>
        </p:txBody>
      </p:sp>
      <p:sp>
        <p:nvSpPr>
          <p:cNvPr id="75"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hoto - 3 Up">
    <p:spTree>
      <p:nvGrpSpPr>
        <p:cNvPr id="1" name=""/>
        <p:cNvGrpSpPr/>
        <p:nvPr/>
      </p:nvGrpSpPr>
      <p:grpSpPr>
        <a:xfrm>
          <a:off x="0" y="0"/>
          <a:ext cx="0" cy="0"/>
          <a:chOff x="0" y="0"/>
          <a:chExt cx="0" cy="0"/>
        </a:xfrm>
      </p:grpSpPr>
      <p:sp>
        <p:nvSpPr>
          <p:cNvPr id="82" name="143070718_1000x750.jpeg"/>
          <p:cNvSpPr/>
          <p:nvPr>
            <p:ph type="pic" sz="quarter" idx="13"/>
          </p:nvPr>
        </p:nvSpPr>
        <p:spPr>
          <a:xfrm>
            <a:off x="6858000" y="5105400"/>
            <a:ext cx="5321300" cy="3381384"/>
          </a:xfrm>
          <a:prstGeom prst="rect">
            <a:avLst/>
          </a:prstGeom>
        </p:spPr>
        <p:txBody>
          <a:bodyPr lIns="91439" tIns="45719" rIns="91439" bIns="45719" anchor="t">
            <a:noAutofit/>
          </a:bodyPr>
          <a:lstStyle/>
          <a:p>
            <a:pPr/>
          </a:p>
        </p:txBody>
      </p:sp>
      <p:sp>
        <p:nvSpPr>
          <p:cNvPr id="83" name="143070724_2880x2159.jpeg"/>
          <p:cNvSpPr/>
          <p:nvPr>
            <p:ph type="pic" sz="quarter" idx="14"/>
          </p:nvPr>
        </p:nvSpPr>
        <p:spPr>
          <a:xfrm>
            <a:off x="6858000" y="1270000"/>
            <a:ext cx="5316293" cy="3378200"/>
          </a:xfrm>
          <a:prstGeom prst="rect">
            <a:avLst/>
          </a:prstGeom>
        </p:spPr>
        <p:txBody>
          <a:bodyPr lIns="91439" tIns="45719" rIns="91439" bIns="45719" anchor="t">
            <a:noAutofit/>
          </a:bodyPr>
          <a:lstStyle/>
          <a:p>
            <a:pPr/>
          </a:p>
        </p:txBody>
      </p:sp>
      <p:sp>
        <p:nvSpPr>
          <p:cNvPr id="84" name="143070716_1012x1350.jpeg"/>
          <p:cNvSpPr/>
          <p:nvPr>
            <p:ph type="pic" sz="half" idx="15"/>
          </p:nvPr>
        </p:nvSpPr>
        <p:spPr>
          <a:xfrm>
            <a:off x="1143000" y="1244600"/>
            <a:ext cx="5219700" cy="7213600"/>
          </a:xfrm>
          <a:prstGeom prst="rect">
            <a:avLst/>
          </a:prstGeom>
        </p:spPr>
        <p:txBody>
          <a:bodyPr lIns="91439" tIns="45719" rIns="91439" bIns="45719" anchor="t">
            <a:noAutofit/>
          </a:bodyPr>
          <a:lstStyle/>
          <a:p>
            <a:pPr/>
          </a:p>
        </p:txBody>
      </p:sp>
      <p:sp>
        <p:nvSpPr>
          <p:cNvPr id="85" name="Slide Number"/>
          <p:cNvSpPr txBox="1"/>
          <p:nvPr>
            <p:ph type="sldNum" sz="quarter" idx="2"/>
          </p:nvPr>
        </p:nvSpPr>
        <p:spPr>
          <a:xfrm>
            <a:off x="12534900" y="9311678"/>
            <a:ext cx="312015" cy="312344"/>
          </a:xfrm>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
        <p:nvSpPr>
          <p:cNvPr id="92" name="Body Level One…"/>
          <p:cNvSpPr txBox="1"/>
          <p:nvPr>
            <p:ph type="body" sz="quarter" idx="1"/>
          </p:nvPr>
        </p:nvSpPr>
        <p:spPr>
          <a:xfrm>
            <a:off x="1270000" y="6362700"/>
            <a:ext cx="10464800" cy="461366"/>
          </a:xfrm>
          <a:prstGeom prst="rect">
            <a:avLst/>
          </a:prstGeom>
        </p:spPr>
        <p:txBody>
          <a:bodyPr anchor="t"/>
          <a:lstStyle>
            <a:lvl1pPr marL="0" indent="0" algn="ctr">
              <a:spcBef>
                <a:spcPts val="0"/>
              </a:spcBef>
              <a:buSzTx/>
              <a:buNone/>
              <a:defRPr i="1" sz="2400">
                <a:solidFill>
                  <a:srgbClr val="73BFFF"/>
                </a:solidFill>
                <a:effectLst>
                  <a:outerShdw sx="100000" sy="100000" kx="0" ky="0" algn="b" rotWithShape="0" blurRad="38100" dist="36285" dir="2700000">
                    <a:srgbClr val="000000">
                      <a:alpha val="48000"/>
                    </a:srgbClr>
                  </a:outerShdw>
                </a:effectLst>
                <a:latin typeface="+mn-lt"/>
                <a:ea typeface="+mn-ea"/>
                <a:cs typeface="+mn-cs"/>
                <a:sym typeface="Helvetica Neue"/>
              </a:defRPr>
            </a:lvl1pPr>
            <a:lvl2pPr marL="740833" indent="-296333" algn="ctr">
              <a:spcBef>
                <a:spcPts val="0"/>
              </a:spcBef>
              <a:buBlip>
                <a:blip r:embed="rId2"/>
              </a:buBlip>
              <a:defRPr i="1" sz="2400">
                <a:solidFill>
                  <a:srgbClr val="73BFFF"/>
                </a:solidFill>
                <a:effectLst>
                  <a:outerShdw sx="100000" sy="100000" kx="0" ky="0" algn="b" rotWithShape="0" blurRad="38100" dist="36285" dir="2700000">
                    <a:srgbClr val="000000">
                      <a:alpha val="48000"/>
                    </a:srgbClr>
                  </a:outerShdw>
                </a:effectLst>
                <a:latin typeface="+mn-lt"/>
                <a:ea typeface="+mn-ea"/>
                <a:cs typeface="+mn-cs"/>
                <a:sym typeface="Helvetica Neue"/>
              </a:defRPr>
            </a:lvl2pPr>
            <a:lvl3pPr marL="1185333" indent="-296333" algn="ctr">
              <a:spcBef>
                <a:spcPts val="0"/>
              </a:spcBef>
              <a:buBlip>
                <a:blip r:embed="rId2"/>
              </a:buBlip>
              <a:defRPr i="1" sz="2400">
                <a:solidFill>
                  <a:srgbClr val="73BFFF"/>
                </a:solidFill>
                <a:effectLst>
                  <a:outerShdw sx="100000" sy="100000" kx="0" ky="0" algn="b" rotWithShape="0" blurRad="38100" dist="36285" dir="2700000">
                    <a:srgbClr val="000000">
                      <a:alpha val="48000"/>
                    </a:srgbClr>
                  </a:outerShdw>
                </a:effectLst>
                <a:latin typeface="+mn-lt"/>
                <a:ea typeface="+mn-ea"/>
                <a:cs typeface="+mn-cs"/>
                <a:sym typeface="Helvetica Neue"/>
              </a:defRPr>
            </a:lvl3pPr>
            <a:lvl4pPr marL="1629833" indent="-296333" algn="ctr">
              <a:spcBef>
                <a:spcPts val="0"/>
              </a:spcBef>
              <a:buBlip>
                <a:blip r:embed="rId2"/>
              </a:buBlip>
              <a:defRPr i="1" sz="2400">
                <a:solidFill>
                  <a:srgbClr val="73BFFF"/>
                </a:solidFill>
                <a:effectLst>
                  <a:outerShdw sx="100000" sy="100000" kx="0" ky="0" algn="b" rotWithShape="0" blurRad="38100" dist="36285" dir="2700000">
                    <a:srgbClr val="000000">
                      <a:alpha val="48000"/>
                    </a:srgbClr>
                  </a:outerShdw>
                </a:effectLst>
                <a:latin typeface="+mn-lt"/>
                <a:ea typeface="+mn-ea"/>
                <a:cs typeface="+mn-cs"/>
                <a:sym typeface="Helvetica Neue"/>
              </a:defRPr>
            </a:lvl4pPr>
            <a:lvl5pPr marL="2074333" indent="-296333" algn="ctr">
              <a:spcBef>
                <a:spcPts val="0"/>
              </a:spcBef>
              <a:buBlip>
                <a:blip r:embed="rId2"/>
              </a:buBlip>
              <a:defRPr i="1" sz="2400">
                <a:solidFill>
                  <a:srgbClr val="73BFFF"/>
                </a:solidFill>
                <a:effectLst>
                  <a:outerShdw sx="100000" sy="100000" kx="0" ky="0" algn="b" rotWithShape="0" blurRad="38100" dist="36285" dir="2700000">
                    <a:srgbClr val="000000">
                      <a:alpha val="48000"/>
                    </a:srgbClr>
                  </a:outerShdw>
                </a:effectLst>
                <a:latin typeface="+mn-lt"/>
                <a:ea typeface="+mn-ea"/>
                <a:cs typeface="+mn-cs"/>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93" name="“Type a quote here.”"/>
          <p:cNvSpPr txBox="1"/>
          <p:nvPr>
            <p:ph type="body" sz="quarter" idx="13"/>
          </p:nvPr>
        </p:nvSpPr>
        <p:spPr>
          <a:xfrm>
            <a:off x="1270000" y="4267200"/>
            <a:ext cx="10464800" cy="647700"/>
          </a:xfrm>
          <a:prstGeom prst="rect">
            <a:avLst/>
          </a:prstGeom>
        </p:spPr>
        <p:txBody>
          <a:bodyPr/>
          <a:lstStyle/>
          <a:p>
            <a:pPr marL="0" indent="0" algn="ctr">
              <a:spcBef>
                <a:spcPts val="0"/>
              </a:spcBef>
              <a:buSzTx/>
              <a:buNone/>
              <a:defRPr>
                <a:effectLst>
                  <a:outerShdw sx="100000" sy="100000" kx="0" ky="0" algn="b" rotWithShape="0" blurRad="38100" dist="54428" dir="2700000">
                    <a:srgbClr val="000000">
                      <a:alpha val="48000"/>
                    </a:srgbClr>
                  </a:outerShdw>
                </a:effectLst>
              </a:defRPr>
            </a:pPr>
          </a:p>
        </p:txBody>
      </p:sp>
      <p:sp>
        <p:nvSpPr>
          <p:cNvPr id="94"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hoto">
    <p:spTree>
      <p:nvGrpSpPr>
        <p:cNvPr id="1" name=""/>
        <p:cNvGrpSpPr/>
        <p:nvPr/>
      </p:nvGrpSpPr>
      <p:grpSpPr>
        <a:xfrm>
          <a:off x="0" y="0"/>
          <a:ext cx="0" cy="0"/>
          <a:chOff x="0" y="0"/>
          <a:chExt cx="0" cy="0"/>
        </a:xfrm>
      </p:grpSpPr>
      <p:sp>
        <p:nvSpPr>
          <p:cNvPr id="101" name="143070724_2880x2159.jpeg"/>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2"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109" name="Slide Number"/>
          <p:cNvSpPr txBox="1"/>
          <p:nvPr>
            <p:ph type="sldNum" sz="quarter" idx="2"/>
          </p:nvPr>
        </p:nvSpPr>
        <p:spPr>
          <a:prstGeom prst="rect">
            <a:avLst/>
          </a:prstGeom>
        </p:spPr>
        <p:txBody>
          <a:bodyPr/>
          <a:lstStyle/>
          <a:p>
            <a:pPr>
              <a:defRPr>
                <a:effectLst/>
              </a:defRPr>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Body Level One…"/>
          <p:cNvSpPr txBox="1"/>
          <p:nvPr>
            <p:ph type="body" idx="1"/>
          </p:nvPr>
        </p:nvSpPr>
        <p:spPr>
          <a:xfrm>
            <a:off x="787400" y="1371600"/>
            <a:ext cx="11430000" cy="7010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lvl1pPr>
              <a:buBlip>
                <a:blip r:embed="rId3"/>
              </a:buBlip>
            </a:lvl1pPr>
            <a:lvl2pPr>
              <a:buBlip>
                <a:blip r:embed="rId3"/>
              </a:buBlip>
            </a:lvl2pPr>
            <a:lvl3pPr>
              <a:buBlip>
                <a:blip r:embed="rId3"/>
              </a:buBlip>
            </a:lvl3pPr>
            <a:lvl4pPr>
              <a:buBlip>
                <a:blip r:embed="rId3"/>
              </a:buBlip>
            </a:lvl4pPr>
            <a:lvl5pPr>
              <a:buBlip>
                <a:blip r:embed="rId3"/>
              </a:buBlip>
            </a:lvl5pPr>
          </a:lstStyle>
          <a:p>
            <a:pPr/>
            <a:r>
              <a:t>Body Level One</a:t>
            </a:r>
          </a:p>
          <a:p>
            <a:pPr lvl="1"/>
            <a:r>
              <a:t>Body Level Two</a:t>
            </a:r>
          </a:p>
          <a:p>
            <a:pPr lvl="2"/>
            <a:r>
              <a:t>Body Level Three</a:t>
            </a:r>
          </a:p>
          <a:p>
            <a:pPr lvl="3"/>
            <a:r>
              <a:t>Body Level Four</a:t>
            </a:r>
          </a:p>
          <a:p>
            <a:pPr lvl="4"/>
            <a:r>
              <a:t>Body Level Five</a:t>
            </a:r>
          </a:p>
        </p:txBody>
      </p:sp>
      <p:sp>
        <p:nvSpPr>
          <p:cNvPr id="3" name="Title Text"/>
          <p:cNvSpPr txBox="1"/>
          <p:nvPr>
            <p:ph type="title"/>
          </p:nvPr>
        </p:nvSpPr>
        <p:spPr>
          <a:xfrm>
            <a:off x="1948462" y="1950720"/>
            <a:ext cx="10403841" cy="66152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4" name="Slide Number"/>
          <p:cNvSpPr txBox="1"/>
          <p:nvPr>
            <p:ph type="sldNum" sz="quarter" idx="2"/>
          </p:nvPr>
        </p:nvSpPr>
        <p:spPr>
          <a:xfrm>
            <a:off x="12536221" y="9311678"/>
            <a:ext cx="312015" cy="312344"/>
          </a:xfrm>
          <a:prstGeom prst="rect">
            <a:avLst/>
          </a:prstGeom>
          <a:ln w="12700">
            <a:miter lim="400000"/>
          </a:ln>
        </p:spPr>
        <p:txBody>
          <a:bodyPr wrap="none" lIns="50800" tIns="50800" rIns="50800" bIns="50800" anchor="ctr">
            <a:spAutoFit/>
          </a:bodyPr>
          <a:lstStyle>
            <a:lvl1pPr algn="r">
              <a:defRPr b="1" sz="1400">
                <a:solidFill>
                  <a:srgbClr val="FFFFFF">
                    <a:alpha val="70000"/>
                  </a:srgbClr>
                </a:solidFill>
                <a:latin typeface="+mn-lt"/>
                <a:ea typeface="+mn-ea"/>
                <a:cs typeface="+mn-cs"/>
                <a:sym typeface="Helvetica Neue"/>
              </a:defRPr>
            </a:lvl1pPr>
          </a:lstStyle>
          <a:p>
            <a:pPr>
              <a:defRPr>
                <a:effectLst/>
              </a:defRPr>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transition xmlns:p14="http://schemas.microsoft.com/office/powerpoint/2010/main" spd="med" advClick="1"/>
  <p:txStyles>
    <p:titleStyle>
      <a:lvl1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1pPr>
      <a:lvl2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2pPr>
      <a:lvl3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3pPr>
      <a:lvl4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4pPr>
      <a:lvl5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5pPr>
      <a:lvl6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6pPr>
      <a:lvl7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7pPr>
      <a:lvl8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8pPr>
      <a:lvl9pPr marL="0" marR="0" indent="0" algn="l" defTabSz="584200" rtl="0" latinLnBrk="0">
        <a:lnSpc>
          <a:spcPct val="100000"/>
        </a:lnSpc>
        <a:spcBef>
          <a:spcPts val="0"/>
        </a:spcBef>
        <a:spcAft>
          <a:spcPts val="0"/>
        </a:spcAft>
        <a:buClrTx/>
        <a:buSzTx/>
        <a:buFontTx/>
        <a:buNone/>
        <a:tabLst/>
        <a:defRPr b="0" baseline="0" cap="none" i="0" spc="0" strike="noStrike" sz="72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9pPr>
    </p:titleStyle>
    <p:bodyStyle>
      <a:lvl1pPr marL="4445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1pPr>
      <a:lvl2pPr marL="8890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2pPr>
      <a:lvl3pPr marL="13335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3pPr>
      <a:lvl4pPr marL="17780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4pPr>
      <a:lvl5pPr marL="22225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5pPr>
      <a:lvl6pPr marL="26670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6pPr>
      <a:lvl7pPr marL="31115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7pPr>
      <a:lvl8pPr marL="35560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8pPr>
      <a:lvl9pPr marL="4000500" marR="0" indent="-444500" algn="l" defTabSz="584200" rtl="0" latinLnBrk="0">
        <a:lnSpc>
          <a:spcPct val="100000"/>
        </a:lnSpc>
        <a:spcBef>
          <a:spcPts val="3600"/>
        </a:spcBef>
        <a:spcAft>
          <a:spcPts val="0"/>
        </a:spcAft>
        <a:buClrTx/>
        <a:buSzPct val="30000"/>
        <a:buFontTx/>
        <a:buBlip>
          <a:blip r:embed="rId3"/>
        </a:buBlip>
        <a:tabLst/>
        <a:defRPr b="0" baseline="0" cap="none" i="0" spc="0" strike="noStrike" sz="3600" u="none">
          <a:ln>
            <a:noFill/>
          </a:ln>
          <a:solidFill>
            <a:srgbClr val="FFFF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lvl9pPr>
    </p:bodyStyle>
    <p:otherStyle>
      <a:lvl1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1pPr>
      <a:lvl2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2pPr>
      <a:lvl3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3pPr>
      <a:lvl4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4pPr>
      <a:lvl5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5pPr>
      <a:lvl6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6pPr>
      <a:lvl7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7pPr>
      <a:lvl8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8pPr>
      <a:lvl9pPr marL="0" marR="0" indent="0" algn="r" defTabSz="584200" rtl="0" latinLnBrk="0">
        <a:lnSpc>
          <a:spcPct val="100000"/>
        </a:lnSpc>
        <a:spcBef>
          <a:spcPts val="0"/>
        </a:spcBef>
        <a:spcAft>
          <a:spcPts val="0"/>
        </a:spcAft>
        <a:buClrTx/>
        <a:buSzTx/>
        <a:buFontTx/>
        <a:buNone/>
        <a:tabLst/>
        <a:defRPr b="1" baseline="0" cap="none" i="0" spc="0" strike="noStrike" sz="1400" u="none">
          <a:ln>
            <a:noFill/>
          </a:ln>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video" Target="../media/media1.mp4"/><Relationship Id="rId3" Type="http://schemas.microsoft.com/office/2007/relationships/media" Target="../media/media1.mp4"/><Relationship Id="rId4" Type="http://schemas.openxmlformats.org/officeDocument/2006/relationships/image" Target="../media/image2.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 Id="rId3" Type="http://schemas.openxmlformats.org/officeDocument/2006/relationships/image" Target="../media/image6.png"/><Relationship Id="rId4" Type="http://schemas.openxmlformats.org/officeDocument/2006/relationships/hyperlink" Target="https://www.quora.com/profile/Avinash-Chandra-51" TargetMode="External"/></Relationships>

</file>

<file path=ppt/slides/_rels/slide11.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 Id="rId3" Type="http://schemas.openxmlformats.org/officeDocument/2006/relationships/image" Target="../media/image1.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 Id="rId3" Type="http://schemas.openxmlformats.org/officeDocument/2006/relationships/hyperlink" Target="http://www.budgetmusicvideo.co.uk/prices/" TargetMode="External"/></Relationships>

</file>

<file path=ppt/slides/_rels/slide19.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 Id="rId3" Type="http://schemas.openxmlformats.org/officeDocument/2006/relationships/hyperlink" Target="https://blog.hootsuite.com/facebook-demographics" TargetMode="External"/><Relationship Id="rId4" Type="http://schemas.openxmlformats.org/officeDocument/2006/relationships/hyperlink" Target="http://www.ifpi.org/downloads/GMR2017.pdf" TargetMode="External"/><Relationship Id="rId5" Type="http://schemas.openxmlformats.org/officeDocument/2006/relationships/hyperlink" Target="https://www.forbes.com/sites/ajagrawal/2017/01/19/how-visual-advertising-will-change-marketing-in-2017/#9bdbf0d3408d" TargetMode="External"/><Relationship Id="rId6" Type="http://schemas.openxmlformats.org/officeDocument/2006/relationships/hyperlink" Target="https://www.quora.com/profile/Avinash-Chandra-51" TargetMode="External"/><Relationship Id="rId7" Type="http://schemas.openxmlformats.org/officeDocument/2006/relationships/hyperlink" Target="https://www.quora.com/What-do-you-mean-by-digital-world-What-does-digital-business-mean" TargetMode="External"/><Relationship Id="rId8" Type="http://schemas.openxmlformats.org/officeDocument/2006/relationships/hyperlink" Target="https://books.google.co.uk/books?id=0ROXOZCJa1kC&amp;pg=PT27&amp;lpg=PT27&amp;dq=4+c%27s+of+entertainment+marketing&amp;source=bl&amp;ots=A2tvhNfo4C&amp;sig=Nmr7i4uAGyQnJ4y35X3hRsku1Lk&amp;hl=en&amp;sa=X&amp;ved=0ahUKEwjuyJ69--DaAhVKD8AKHaaVDtUQ6AEIPTAD#v=onepage&amp;q=4%20c's%20of%20entertainment%20marketing&amp;f=false" TargetMode="External"/><Relationship Id="rId9" Type="http://schemas.openxmlformats.org/officeDocument/2006/relationships/hyperlink" Target="http://www.budgetmusicvideo.co.uk/prices/" TargetMode="External"/></Relationships>

</file>

<file path=ppt/slides/_rels/slide21.xml.rels><?xml version="1.0" encoding="UTF-8"?>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18" name="Entertainment marketing presentation"/>
          <p:cNvSpPr txBox="1"/>
          <p:nvPr>
            <p:ph type="ctrTitle"/>
          </p:nvPr>
        </p:nvSpPr>
        <p:spPr>
          <a:xfrm>
            <a:off x="737089" y="387965"/>
            <a:ext cx="11303001" cy="3505201"/>
          </a:xfrm>
          <a:prstGeom prst="rect">
            <a:avLst/>
          </a:prstGeom>
        </p:spPr>
        <p:txBody>
          <a:bodyPr/>
          <a:lstStyle/>
          <a:p>
            <a:pPr/>
            <a:r>
              <a:t>Entertainment marketing presentation</a:t>
            </a:r>
          </a:p>
        </p:txBody>
      </p:sp>
      <p:sp>
        <p:nvSpPr>
          <p:cNvPr id="119" name="Temuulen Khorloo…"/>
          <p:cNvSpPr txBox="1"/>
          <p:nvPr>
            <p:ph type="subTitle" sz="half" idx="1"/>
          </p:nvPr>
        </p:nvSpPr>
        <p:spPr>
          <a:xfrm>
            <a:off x="850900" y="4864100"/>
            <a:ext cx="11303000" cy="2890573"/>
          </a:xfrm>
          <a:prstGeom prst="rect">
            <a:avLst/>
          </a:prstGeom>
        </p:spPr>
        <p:txBody>
          <a:bodyPr/>
          <a:lstStyle/>
          <a:p>
            <a:pPr defTabSz="420624">
              <a:defRPr sz="3024">
                <a:effectLst>
                  <a:outerShdw sx="100000" sy="100000" kx="0" ky="0" algn="b" rotWithShape="0" blurRad="36576" dist="27432" dir="5400000">
                    <a:srgbClr val="000000"/>
                  </a:outerShdw>
                </a:effectLst>
              </a:defRPr>
            </a:pPr>
            <a:r>
              <a:t>Temuulen Khorloo</a:t>
            </a:r>
          </a:p>
          <a:p>
            <a:pPr defTabSz="420624">
              <a:defRPr sz="3024">
                <a:effectLst>
                  <a:outerShdw sx="100000" sy="100000" kx="0" ky="0" algn="b" rotWithShape="0" blurRad="36576" dist="27432" dir="5400000">
                    <a:srgbClr val="000000"/>
                  </a:outerShdw>
                </a:effectLst>
              </a:defRPr>
            </a:pPr>
            <a:r>
              <a:t>Student ID: 1706450</a:t>
            </a:r>
          </a:p>
          <a:p>
            <a:pPr defTabSz="420624">
              <a:defRPr sz="3024">
                <a:effectLst>
                  <a:outerShdw sx="100000" sy="100000" kx="0" ky="0" algn="b" rotWithShape="0" blurRad="36576" dist="27432" dir="5400000">
                    <a:srgbClr val="000000"/>
                  </a:outerShdw>
                </a:effectLst>
              </a:defRPr>
            </a:pPr>
            <a:r>
              <a:t>Level 7</a:t>
            </a:r>
          </a:p>
          <a:p>
            <a:pPr defTabSz="420624">
              <a:defRPr sz="3024">
                <a:effectLst>
                  <a:outerShdw sx="100000" sy="100000" kx="0" ky="0" algn="b" rotWithShape="0" blurRad="36576" dist="27432" dir="5400000">
                    <a:srgbClr val="000000"/>
                  </a:outerShdw>
                </a:effectLst>
              </a:defRPr>
            </a:pPr>
            <a:r>
              <a:t>MODULE CODE: SBTY7003 Entertainment Marketing </a:t>
            </a:r>
          </a:p>
          <a:p>
            <a:pPr defTabSz="420624">
              <a:defRPr sz="3024">
                <a:effectLst>
                  <a:outerShdw sx="100000" sy="100000" kx="0" ky="0" algn="b" rotWithShape="0" blurRad="36576" dist="27432" dir="5400000">
                    <a:srgbClr val="000000"/>
                  </a:outerShdw>
                </a:effectLst>
              </a:defRPr>
            </a:pPr>
            <a:r>
              <a:t>Tutor: Richard Small</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1" name="Singer, composer, producer"/>
          <p:cNvSpPr txBox="1"/>
          <p:nvPr>
            <p:ph type="title"/>
          </p:nvPr>
        </p:nvSpPr>
        <p:spPr>
          <a:xfrm>
            <a:off x="787400" y="3549362"/>
            <a:ext cx="11430000" cy="1219201"/>
          </a:xfrm>
          <a:prstGeom prst="rect">
            <a:avLst/>
          </a:prstGeom>
        </p:spPr>
        <p:txBody>
          <a:bodyPr/>
          <a:lstStyle/>
          <a:p>
            <a:pPr defTabSz="292100">
              <a:defRPr sz="3600">
                <a:effectLst>
                  <a:outerShdw sx="100000" sy="100000" kx="0" ky="0" algn="b" rotWithShape="0" blurRad="25400" dist="19050" dir="5400000">
                    <a:srgbClr val="000000"/>
                  </a:outerShdw>
                </a:effectLst>
              </a:defRPr>
            </a:pPr>
            <a:r>
              <a:t>Artist/ Stage name Telisa.</a:t>
            </a:r>
          </a:p>
          <a:p>
            <a:pPr defTabSz="292100">
              <a:defRPr sz="3600">
                <a:effectLst>
                  <a:outerShdw sx="100000" sy="100000" kx="0" ky="0" algn="b" rotWithShape="0" blurRad="25400" dist="19050" dir="5400000">
                    <a:srgbClr val="000000"/>
                  </a:outerShdw>
                </a:effectLst>
              </a:defRPr>
            </a:pPr>
            <a:r>
              <a:t>Singer, composer, producer</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3" name="What type of music do I do?…"/>
          <p:cNvSpPr txBox="1"/>
          <p:nvPr>
            <p:ph type="body" idx="1"/>
          </p:nvPr>
        </p:nvSpPr>
        <p:spPr>
          <a:prstGeom prst="rect">
            <a:avLst/>
          </a:prstGeom>
        </p:spPr>
        <p:txBody>
          <a:bodyPr/>
          <a:lstStyle/>
          <a:p>
            <a:pPr marL="444498" indent="-444498">
              <a:buBlip>
                <a:blip r:embed="rId2"/>
              </a:buBlip>
              <a:defRPr sz="5100"/>
            </a:pPr>
            <a:r>
              <a:t>This marketing campaign is designed to promote a start up artist with no fans and album history. </a:t>
            </a:r>
          </a:p>
          <a:p>
            <a:pPr marL="444498" indent="-444498">
              <a:buBlip>
                <a:blip r:embed="rId2"/>
              </a:buBlip>
              <a:defRPr sz="5100"/>
            </a:pPr>
            <a:r>
              <a:t>What type of music do I do?</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25" name="My Movie 4-iphonepod.mp4" descr="My Movie 4-iphonepod.mp4"/>
          <p:cNvPicPr>
            <a:picLocks noChangeAspect="0"/>
          </p:cNvPicPr>
          <p:nvPr>
            <a:videoFile r:link="rId2"/>
            <p:extLst>
              <p:ext uri="{DAA4B4D4-6D71-4841-9C94-3DE7FCFB9230}">
                <p14:media xmlns:p14="http://schemas.microsoft.com/office/powerpoint/2010/main" r:embed="rId3"/>
              </p:ext>
            </p:extLst>
          </p:nvPr>
        </p:nvPicPr>
        <p:blipFill>
          <a:blip r:embed="rId4">
            <a:extLst/>
          </a:blip>
          <a:stretch>
            <a:fillRect/>
          </a:stretch>
        </p:blipFill>
        <p:spPr>
          <a:xfrm>
            <a:off x="518203" y="977395"/>
            <a:ext cx="11968394" cy="6726967"/>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96587000" fill="hold"/>
                                        <p:tgtEl>
                                          <p:spTgt spid="125"/>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100000">
                <p:cTn id="7" fill="hold" display="0">
                  <p:stCondLst>
                    <p:cond delay="indefinite"/>
                  </p:stCondLst>
                </p:cTn>
                <p:tgtEl>
                  <p:spTgt spid="125"/>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27" name="A gap in the market and the solution:"/>
          <p:cNvSpPr txBox="1"/>
          <p:nvPr>
            <p:ph type="title"/>
          </p:nvPr>
        </p:nvSpPr>
        <p:spPr>
          <a:prstGeom prst="rect">
            <a:avLst/>
          </a:prstGeom>
        </p:spPr>
        <p:txBody>
          <a:bodyPr/>
          <a:lstStyle/>
          <a:p>
            <a:pPr/>
            <a:r>
              <a:t>A gap in the market and the solution:</a:t>
            </a:r>
          </a:p>
        </p:txBody>
      </p:sp>
      <p:sp>
        <p:nvSpPr>
          <p:cNvPr id="128" name="The most of the contemporary pop music produced today has lost the emotional soulful essence of the 80-s and 90-s pop music used to convey and by producing the music with advanced contemporary EDM technique with the soulful edge would fulfil this gap."/>
          <p:cNvSpPr txBox="1"/>
          <p:nvPr>
            <p:ph type="body" idx="1"/>
          </p:nvPr>
        </p:nvSpPr>
        <p:spPr>
          <a:prstGeom prst="rect">
            <a:avLst/>
          </a:prstGeom>
        </p:spPr>
        <p:txBody>
          <a:bodyPr/>
          <a:lstStyle>
            <a:lvl1pPr>
              <a:buBlip>
                <a:blip r:embed="rId2"/>
              </a:buBlip>
            </a:lvl1pPr>
          </a:lstStyle>
          <a:p>
            <a:pPr/>
            <a:r>
              <a:t>The most of the contemporary pop music produced today has lost the emotional soulful essence of the 80-s and 90-s pop music used to convey and by producing the music with advanced contemporary EDM technique with the soulful edge would fulfil this gap.</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30" name="Audience Demography and Market analysis"/>
          <p:cNvSpPr txBox="1"/>
          <p:nvPr>
            <p:ph type="title"/>
          </p:nvPr>
        </p:nvSpPr>
        <p:spPr>
          <a:prstGeom prst="rect">
            <a:avLst/>
          </a:prstGeom>
        </p:spPr>
        <p:txBody>
          <a:bodyPr/>
          <a:lstStyle/>
          <a:p>
            <a:pPr/>
            <a:r>
              <a:t>Audience Demography and Market analysis</a:t>
            </a:r>
          </a:p>
        </p:txBody>
      </p:sp>
      <p:sp>
        <p:nvSpPr>
          <p:cNvPr id="131" name="This genre of music can be appealing to the audiences as young as 11-year-olds to people in their 50-s.…"/>
          <p:cNvSpPr txBox="1"/>
          <p:nvPr>
            <p:ph type="body" idx="1"/>
          </p:nvPr>
        </p:nvSpPr>
        <p:spPr>
          <a:prstGeom prst="rect">
            <a:avLst/>
          </a:prstGeom>
        </p:spPr>
        <p:txBody>
          <a:bodyPr/>
          <a:lstStyle/>
          <a:p>
            <a:pPr marL="431165" indent="-431165" defTabSz="566673">
              <a:spcBef>
                <a:spcPts val="3400"/>
              </a:spcBef>
              <a:buBlip>
                <a:blip r:embed="rId2"/>
              </a:buBlip>
              <a:defRPr sz="3400">
                <a:effectLst>
                  <a:outerShdw sx="100000" sy="100000" kx="0" ky="0" algn="b" rotWithShape="0" blurRad="50800" dist="36957" dir="5400000">
                    <a:srgbClr val="000000"/>
                  </a:outerShdw>
                </a:effectLst>
              </a:defRPr>
            </a:pPr>
            <a:r>
              <a:t>This genre of music can be appealing to the audiences as young as 16-year-olds to people in their 50-s.</a:t>
            </a:r>
          </a:p>
          <a:p>
            <a:pPr marL="431165" indent="-431165" defTabSz="566673">
              <a:spcBef>
                <a:spcPts val="3400"/>
              </a:spcBef>
              <a:buBlip>
                <a:blip r:embed="rId2"/>
              </a:buBlip>
              <a:defRPr sz="3400">
                <a:effectLst>
                  <a:outerShdw sx="100000" sy="100000" kx="0" ky="0" algn="b" rotWithShape="0" blurRad="50800" dist="36957" dir="5400000">
                    <a:srgbClr val="000000"/>
                  </a:outerShdw>
                </a:effectLst>
              </a:defRPr>
            </a:pPr>
            <a:r>
              <a:t>Both female and male genders.</a:t>
            </a:r>
          </a:p>
          <a:p>
            <a:pPr marL="431165" indent="-431165" defTabSz="566673">
              <a:spcBef>
                <a:spcPts val="3400"/>
              </a:spcBef>
              <a:buBlip>
                <a:blip r:embed="rId2"/>
              </a:buBlip>
              <a:defRPr sz="3400">
                <a:effectLst>
                  <a:outerShdw sx="100000" sy="100000" kx="0" ky="0" algn="b" rotWithShape="0" blurRad="50800" dist="36957" dir="5400000">
                    <a:srgbClr val="000000"/>
                  </a:outerShdw>
                </a:effectLst>
              </a:defRPr>
            </a:pPr>
            <a:r>
              <a:t>Statistically, the Electronic Dance Music genres shown biggest growth in the Universal Music industry. Especially in Asia and Latin America. </a:t>
            </a:r>
          </a:p>
          <a:p>
            <a:pPr marL="431165" indent="-431165" defTabSz="566673">
              <a:spcBef>
                <a:spcPts val="3400"/>
              </a:spcBef>
              <a:buBlip>
                <a:blip r:embed="rId2"/>
              </a:buBlip>
              <a:defRPr sz="3400">
                <a:effectLst>
                  <a:outerShdw sx="100000" sy="100000" kx="0" ky="0" algn="b" rotWithShape="0" blurRad="50800" dist="36957" dir="5400000">
                    <a:srgbClr val="000000"/>
                  </a:outerShdw>
                </a:effectLst>
              </a:defRPr>
            </a:pPr>
            <a:r>
              <a:t>The campaign will run in Europe, USA, Asia and Latin America. </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33" name="Screen Shot 2018-04-30 at 11.52.00.png" descr="Screen Shot 2018-04-30 at 11.52.00.png"/>
          <p:cNvPicPr>
            <a:picLocks noChangeAspect="1"/>
          </p:cNvPicPr>
          <p:nvPr/>
        </p:nvPicPr>
        <p:blipFill>
          <a:blip r:embed="rId2">
            <a:extLst/>
          </a:blip>
          <a:stretch>
            <a:fillRect/>
          </a:stretch>
        </p:blipFill>
        <p:spPr>
          <a:xfrm>
            <a:off x="755731" y="2183500"/>
            <a:ext cx="4527845" cy="4411746"/>
          </a:xfrm>
          <a:prstGeom prst="rect">
            <a:avLst/>
          </a:prstGeom>
          <a:ln w="12700">
            <a:miter lim="400000"/>
          </a:ln>
        </p:spPr>
      </p:pic>
      <p:pic>
        <p:nvPicPr>
          <p:cNvPr id="134" name="Screen Shot 2018-04-30 at 11.52.09.png" descr="Screen Shot 2018-04-30 at 11.52.09.png"/>
          <p:cNvPicPr>
            <a:picLocks noChangeAspect="1"/>
          </p:cNvPicPr>
          <p:nvPr/>
        </p:nvPicPr>
        <p:blipFill>
          <a:blip r:embed="rId3">
            <a:extLst/>
          </a:blip>
          <a:stretch>
            <a:fillRect/>
          </a:stretch>
        </p:blipFill>
        <p:spPr>
          <a:xfrm>
            <a:off x="7218726" y="5856330"/>
            <a:ext cx="3255861" cy="3629939"/>
          </a:xfrm>
          <a:prstGeom prst="rect">
            <a:avLst/>
          </a:prstGeom>
          <a:ln w="12700">
            <a:miter lim="400000"/>
          </a:ln>
        </p:spPr>
      </p:pic>
      <p:pic>
        <p:nvPicPr>
          <p:cNvPr id="135" name="Screen Shot 2018-04-30 at 11.52.25.png" descr="Screen Shot 2018-04-30 at 11.52.25.png"/>
          <p:cNvPicPr>
            <a:picLocks noChangeAspect="1"/>
          </p:cNvPicPr>
          <p:nvPr/>
        </p:nvPicPr>
        <p:blipFill>
          <a:blip r:embed="rId4">
            <a:extLst/>
          </a:blip>
          <a:stretch>
            <a:fillRect/>
          </a:stretch>
        </p:blipFill>
        <p:spPr>
          <a:xfrm>
            <a:off x="7187841" y="569556"/>
            <a:ext cx="3588993" cy="5207246"/>
          </a:xfrm>
          <a:prstGeom prst="rect">
            <a:avLst/>
          </a:prstGeom>
          <a:ln w="12700">
            <a:miter lim="400000"/>
          </a:ln>
        </p:spPr>
      </p:pic>
      <p:sp>
        <p:nvSpPr>
          <p:cNvPr id="136" name="South Africa"/>
          <p:cNvSpPr txBox="1"/>
          <p:nvPr/>
        </p:nvSpPr>
        <p:spPr>
          <a:xfrm>
            <a:off x="1559393" y="1120152"/>
            <a:ext cx="2920519" cy="73382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FFF"/>
                </a:solidFill>
              </a:defRPr>
            </a:lvl1pPr>
          </a:lstStyle>
          <a:p>
            <a:pPr/>
            <a:r>
              <a:t>South Africa</a:t>
            </a:r>
          </a:p>
        </p:txBody>
      </p:sp>
      <p:sp>
        <p:nvSpPr>
          <p:cNvPr id="137" name="Latin America"/>
          <p:cNvSpPr txBox="1"/>
          <p:nvPr/>
        </p:nvSpPr>
        <p:spPr>
          <a:xfrm>
            <a:off x="7223444" y="-84322"/>
            <a:ext cx="3246426" cy="733828"/>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FFF"/>
                </a:solidFill>
              </a:defRPr>
            </a:lvl1pPr>
          </a:lstStyle>
          <a:p>
            <a:pPr/>
            <a:r>
              <a:t>Latin America</a:t>
            </a:r>
          </a:p>
        </p:txBody>
      </p:sp>
      <p:sp>
        <p:nvSpPr>
          <p:cNvPr id="138" name="China"/>
          <p:cNvSpPr txBox="1"/>
          <p:nvPr/>
        </p:nvSpPr>
        <p:spPr>
          <a:xfrm>
            <a:off x="5645646" y="7125314"/>
            <a:ext cx="1438200" cy="73382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FFF"/>
                </a:solidFill>
              </a:defRPr>
            </a:lvl1pPr>
          </a:lstStyle>
          <a:p>
            <a:pPr/>
            <a:r>
              <a:t>China</a:t>
            </a:r>
          </a:p>
        </p:txBody>
      </p:sp>
      <p:sp>
        <p:nvSpPr>
          <p:cNvPr id="139" name="(Global Music Report 2017)"/>
          <p:cNvSpPr txBox="1"/>
          <p:nvPr/>
        </p:nvSpPr>
        <p:spPr>
          <a:xfrm>
            <a:off x="186450" y="7455321"/>
            <a:ext cx="6540704" cy="138152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a:solidFill>
                  <a:srgbClr val="FFFFFF"/>
                </a:solidFill>
              </a:defRPr>
            </a:pPr>
            <a:r>
              <a:t>(Global Music Report 2017)</a:t>
            </a:r>
          </a:p>
          <a:p>
            <a:pPr>
              <a:defRPr>
                <a:solidFill>
                  <a:srgbClr val="FFFFFF"/>
                </a:solidFill>
              </a:defRPr>
            </a:pPr>
            <a:r>
              <a:t>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1" name="Facebook statistics"/>
          <p:cNvSpPr txBox="1"/>
          <p:nvPr>
            <p:ph type="title"/>
          </p:nvPr>
        </p:nvSpPr>
        <p:spPr>
          <a:prstGeom prst="rect">
            <a:avLst/>
          </a:prstGeom>
        </p:spPr>
        <p:txBody>
          <a:bodyPr/>
          <a:lstStyle/>
          <a:p>
            <a:pPr/>
            <a:r>
              <a:t>Facebook statistics  </a:t>
            </a:r>
          </a:p>
        </p:txBody>
      </p:sp>
      <p:sp>
        <p:nvSpPr>
          <p:cNvPr id="142" name="1.65 billion monthly users (as of March 2016)…"/>
          <p:cNvSpPr txBox="1"/>
          <p:nvPr>
            <p:ph type="body" idx="1"/>
          </p:nvPr>
        </p:nvSpPr>
        <p:spPr>
          <a:prstGeom prst="rect">
            <a:avLst/>
          </a:prstGeom>
        </p:spPr>
        <p:txBody>
          <a:bodyPr/>
          <a:lstStyle/>
          <a:p>
            <a:pPr marL="342263" indent="-342263" defTabSz="449833">
              <a:spcBef>
                <a:spcPts val="2700"/>
              </a:spcBef>
              <a:buBlip>
                <a:blip r:embed="rId2"/>
              </a:buBlip>
              <a:defRPr sz="2700">
                <a:effectLst>
                  <a:outerShdw sx="100000" sy="100000" kx="0" ky="0" algn="b" rotWithShape="0" blurRad="38100" dist="29337" dir="5400000">
                    <a:srgbClr val="000000"/>
                  </a:outerShdw>
                </a:effectLst>
              </a:defRPr>
            </a:pPr>
            <a:r>
              <a:t>1.65 billion monthly users (as of March 2016)</a:t>
            </a:r>
          </a:p>
          <a:p>
            <a:pPr marL="342263" indent="-342263" defTabSz="449833">
              <a:spcBef>
                <a:spcPts val="2700"/>
              </a:spcBef>
              <a:buBlip>
                <a:blip r:embed="rId2"/>
              </a:buBlip>
              <a:defRPr sz="2700">
                <a:effectLst>
                  <a:outerShdw sx="100000" sy="100000" kx="0" ky="0" algn="b" rotWithShape="0" blurRad="38100" dist="29337" dir="5400000">
                    <a:srgbClr val="000000"/>
                  </a:outerShdw>
                </a:effectLst>
              </a:defRPr>
            </a:pPr>
            <a:r>
              <a:t>More than 1.09 billion people use Facebook daily (as of March 2016)</a:t>
            </a:r>
          </a:p>
          <a:p>
            <a:pPr marL="342263" indent="-342263" defTabSz="449833">
              <a:spcBef>
                <a:spcPts val="2700"/>
              </a:spcBef>
              <a:buBlip>
                <a:blip r:embed="rId2"/>
              </a:buBlip>
              <a:defRPr sz="2700">
                <a:effectLst>
                  <a:outerShdw sx="100000" sy="100000" kx="0" ky="0" algn="b" rotWithShape="0" blurRad="38100" dist="29337" dir="5400000">
                    <a:srgbClr val="000000"/>
                  </a:outerShdw>
                </a:effectLst>
              </a:defRPr>
            </a:pPr>
            <a:r>
              <a:t>989 million mobile daily active users (as of March 2016)</a:t>
            </a:r>
          </a:p>
          <a:p>
            <a:pPr marL="342263" indent="-342263" defTabSz="449833">
              <a:spcBef>
                <a:spcPts val="2700"/>
              </a:spcBef>
              <a:buBlip>
                <a:blip r:embed="rId2"/>
              </a:buBlip>
              <a:defRPr sz="2700">
                <a:effectLst>
                  <a:outerShdw sx="100000" sy="100000" kx="0" ky="0" algn="b" rotWithShape="0" blurRad="38100" dist="29337" dir="5400000">
                    <a:srgbClr val="000000"/>
                  </a:outerShdw>
                </a:effectLst>
              </a:defRPr>
            </a:pPr>
            <a:r>
              <a:t>1.51 billion mobile monthly active users (as of March 2016)</a:t>
            </a:r>
          </a:p>
          <a:p>
            <a:pPr marL="342263" indent="-342263" defTabSz="449833">
              <a:spcBef>
                <a:spcPts val="2700"/>
              </a:spcBef>
              <a:buBlip>
                <a:blip r:embed="rId2"/>
              </a:buBlip>
              <a:defRPr sz="2700">
                <a:effectLst>
                  <a:outerShdw sx="100000" sy="100000" kx="0" ky="0" algn="b" rotWithShape="0" blurRad="38100" dist="29337" dir="5400000">
                    <a:srgbClr val="000000"/>
                  </a:outerShdw>
                </a:effectLst>
              </a:defRPr>
            </a:pPr>
            <a:r>
              <a:t>84.2% of daily active users are outside the US and Canada (as of March 2016)</a:t>
            </a:r>
          </a:p>
          <a:p>
            <a:pPr marL="342263" indent="-342263" defTabSz="449833">
              <a:spcBef>
                <a:spcPts val="2700"/>
              </a:spcBef>
              <a:buBlip>
                <a:blip r:embed="rId2"/>
              </a:buBlip>
              <a:defRPr sz="2700">
                <a:effectLst>
                  <a:outerShdw sx="100000" sy="100000" kx="0" ky="0" algn="b" rotWithShape="0" blurRad="38100" dist="29337" dir="5400000">
                    <a:srgbClr val="000000"/>
                  </a:outerShdw>
                </a:effectLst>
              </a:defRPr>
            </a:pPr>
            <a:r>
              <a:t>71 percent of American adults with access to the internet use Facebook</a:t>
            </a:r>
          </a:p>
          <a:p>
            <a:pPr marL="342263" indent="-342263" defTabSz="449833">
              <a:spcBef>
                <a:spcPts val="2700"/>
              </a:spcBef>
              <a:buBlip>
                <a:blip r:embed="rId2"/>
              </a:buBlip>
              <a:defRPr sz="2700">
                <a:effectLst>
                  <a:outerShdw sx="100000" sy="100000" kx="0" ky="0" algn="b" rotWithShape="0" blurRad="38100" dist="29337" dir="5400000">
                    <a:srgbClr val="000000"/>
                  </a:outerShdw>
                </a:effectLst>
              </a:defRPr>
            </a:pPr>
            <a:r>
              <a:t>( Dara Fontein 2016)</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4" name="Key figures for 2017 for global music industry:"/>
          <p:cNvSpPr txBox="1"/>
          <p:nvPr>
            <p:ph type="title"/>
          </p:nvPr>
        </p:nvSpPr>
        <p:spPr>
          <a:prstGeom prst="rect">
            <a:avLst/>
          </a:prstGeom>
        </p:spPr>
        <p:txBody>
          <a:bodyPr/>
          <a:lstStyle>
            <a:lvl1pPr marL="444500" indent="-444500">
              <a:spcBef>
                <a:spcPts val="3600"/>
              </a:spcBef>
              <a:buSzPct val="30000"/>
              <a:buBlip>
                <a:blip r:embed="rId2"/>
              </a:buBlip>
              <a:defRPr sz="3600"/>
            </a:lvl1pPr>
          </a:lstStyle>
          <a:p>
            <a:pPr/>
            <a:r>
              <a:t>Key figures for 2017 for global music industry:</a:t>
            </a:r>
          </a:p>
        </p:txBody>
      </p:sp>
      <p:sp>
        <p:nvSpPr>
          <p:cNvPr id="145" name="Global revenue growth: +8.1%…"/>
          <p:cNvSpPr txBox="1"/>
          <p:nvPr>
            <p:ph type="body" idx="1"/>
          </p:nvPr>
        </p:nvSpPr>
        <p:spPr>
          <a:prstGeom prst="rect">
            <a:avLst/>
          </a:prstGeom>
        </p:spPr>
        <p:txBody>
          <a:bodyPr/>
          <a:lstStyle/>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Global revenue growth: +8.1%</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Digital share of global revenues: 54%</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Digital revenue growth: +19.1%</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Growth in streaming revenues: +41.1%</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Physical revenues: -5.4%</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Download revenue: -20.5%</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(IFPI Global Music Report 2018)</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47" name="The Marketing Strategy:"/>
          <p:cNvSpPr txBox="1"/>
          <p:nvPr>
            <p:ph type="title"/>
          </p:nvPr>
        </p:nvSpPr>
        <p:spPr>
          <a:xfrm>
            <a:off x="787399" y="-640753"/>
            <a:ext cx="11430003" cy="2438401"/>
          </a:xfrm>
          <a:prstGeom prst="rect">
            <a:avLst/>
          </a:prstGeom>
        </p:spPr>
        <p:txBody>
          <a:bodyPr/>
          <a:lstStyle/>
          <a:p>
            <a:pPr/>
            <a:r>
              <a:t>The Marketing Strategy:</a:t>
            </a:r>
          </a:p>
        </p:txBody>
      </p:sp>
      <p:sp>
        <p:nvSpPr>
          <p:cNvPr id="148" name="As the digital world continues to grow the principles of Marketing has progressed. In this day and age, Social Media programmatic marketing has taken over the marketing world, proven to be the most effective Marketing model reaching thousands of internet users globally."/>
          <p:cNvSpPr txBox="1"/>
          <p:nvPr>
            <p:ph type="body" idx="1"/>
          </p:nvPr>
        </p:nvSpPr>
        <p:spPr>
          <a:xfrm>
            <a:off x="787399" y="143761"/>
            <a:ext cx="11430003" cy="5715003"/>
          </a:xfrm>
          <a:prstGeom prst="rect">
            <a:avLst/>
          </a:prstGeom>
        </p:spPr>
        <p:txBody>
          <a:bodyPr/>
          <a:lstStyle>
            <a:lvl1pPr>
              <a:buBlip>
                <a:blip r:embed="rId2"/>
              </a:buBlip>
            </a:lvl1pPr>
          </a:lstStyle>
          <a:p>
            <a:pPr/>
            <a:r>
              <a:t>As the digital world continues to grow the principles of Marketing has progressed. In this day and age, Social Media programmatic marketing has taken over the marketing world, proven to be the most effective Marketing model reaching thousands of internet users globally.</a:t>
            </a:r>
          </a:p>
        </p:txBody>
      </p:sp>
      <p:pic>
        <p:nvPicPr>
          <p:cNvPr id="149" name="Screen Shot 2018-04-27 at 16.00.13.png" descr="Screen Shot 2018-04-27 at 16.00.13.png"/>
          <p:cNvPicPr>
            <a:picLocks noChangeAspect="1"/>
          </p:cNvPicPr>
          <p:nvPr/>
        </p:nvPicPr>
        <p:blipFill>
          <a:blip r:embed="rId3">
            <a:extLst/>
          </a:blip>
          <a:stretch>
            <a:fillRect/>
          </a:stretch>
        </p:blipFill>
        <p:spPr>
          <a:xfrm>
            <a:off x="2781136" y="4846413"/>
            <a:ext cx="7442528" cy="2990172"/>
          </a:xfrm>
          <a:prstGeom prst="rect">
            <a:avLst/>
          </a:prstGeom>
          <a:ln w="12700">
            <a:miter lim="400000"/>
          </a:ln>
        </p:spPr>
      </p:pic>
      <p:sp>
        <p:nvSpPr>
          <p:cNvPr id="150" name="(Avinash Chandra 2017)"/>
          <p:cNvSpPr txBox="1"/>
          <p:nvPr/>
        </p:nvSpPr>
        <p:spPr>
          <a:xfrm>
            <a:off x="3697972" y="8278168"/>
            <a:ext cx="5608855" cy="733829"/>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a:solidFill>
                  <a:srgbClr val="FFFFFF"/>
                </a:solidFill>
              </a:defRPr>
            </a:pPr>
            <a:r>
              <a:t>(</a:t>
            </a:r>
            <a:r>
              <a:rPr u="sng">
                <a:solidFill>
                  <a:srgbClr val="0000FF"/>
                </a:solidFill>
                <a:uFill>
                  <a:solidFill>
                    <a:srgbClr val="0000FF"/>
                  </a:solidFill>
                </a:uFill>
                <a:hlinkClick r:id="rId4" invalidUrl="" action="" tgtFrame="" tooltip="" history="1" highlightClick="0" endSnd="0"/>
              </a:rPr>
              <a:t>Avinash Chandra</a:t>
            </a:r>
            <a:r>
              <a:t> 2017)</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2" name="Especially, with its AI, the programmatic marketing is reportedly been used by 96% of the companies in 2017 alone in their marketing campaigns. The intelligent algorithmic software system learns the market development, its gaps and competitors over time, that creates more detailed niche advertising campaigns from ongoing ad inventory.…"/>
          <p:cNvSpPr txBox="1"/>
          <p:nvPr>
            <p:ph type="body" idx="1"/>
          </p:nvPr>
        </p:nvSpPr>
        <p:spPr>
          <a:prstGeom prst="rect">
            <a:avLst/>
          </a:prstGeom>
        </p:spPr>
        <p:txBody>
          <a:bodyPr/>
          <a:lstStyle/>
          <a:p>
            <a:pPr>
              <a:buBlip>
                <a:blip r:embed="rId2"/>
              </a:buBlip>
            </a:pPr>
            <a:r>
              <a:t>Especially, with its AI, the programmatic marketing is reportedly been used by 96% of the companies in 2017 alone in their marketing campaigns. The intelligent algorithmic software system learns the market development, its gaps and competitors over time, that creates more detailed niche advertising campaigns from ongoing ad inventory. </a:t>
            </a:r>
          </a:p>
          <a:p>
            <a:pPr>
              <a:buBlip>
                <a:blip r:embed="rId2"/>
              </a:buBlip>
            </a:pPr>
            <a:r>
              <a:t>(AJ Agwaral 2017) </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54" name="The average clickthrough rate of display ads across all formats and placements is a minuscule fraction of a percent: 0.06% but expected to grow rapidly.…"/>
          <p:cNvSpPr txBox="1"/>
          <p:nvPr>
            <p:ph type="body" idx="1"/>
          </p:nvPr>
        </p:nvSpPr>
        <p:spPr>
          <a:prstGeom prst="rect">
            <a:avLst/>
          </a:prstGeom>
        </p:spPr>
        <p:txBody>
          <a:bodyPr/>
          <a:lstStyle/>
          <a:p>
            <a:pPr marL="355600" indent="-355600" defTabSz="467359">
              <a:spcBef>
                <a:spcPts val="2800"/>
              </a:spcBef>
              <a:buBlip>
                <a:blip r:embed="rId2"/>
              </a:buBlip>
              <a:defRPr sz="2800">
                <a:effectLst>
                  <a:outerShdw sx="100000" sy="100000" kx="0" ky="0" algn="b" rotWithShape="0" blurRad="38100" dist="30480" dir="5400000">
                    <a:srgbClr val="000000"/>
                  </a:outerShdw>
                </a:effectLst>
              </a:defRPr>
            </a:pPr>
            <a:r>
              <a:t>The average clickthrough rate of display ads across all formats and placements is a minuscule fraction of a percent: 0.06% but expected to grow rapidly. </a:t>
            </a:r>
          </a:p>
          <a:p>
            <a:pPr marL="355600" indent="-355600" defTabSz="467359">
              <a:spcBef>
                <a:spcPts val="2800"/>
              </a:spcBef>
              <a:buBlip>
                <a:blip r:embed="rId2"/>
              </a:buBlip>
              <a:defRPr sz="2800">
                <a:effectLst>
                  <a:outerShdw sx="100000" sy="100000" kx="0" ky="0" algn="b" rotWithShape="0" blurRad="38100" dist="30480" dir="5400000">
                    <a:srgbClr val="000000"/>
                  </a:outerShdw>
                </a:effectLst>
              </a:defRPr>
            </a:pPr>
            <a:r>
              <a:t>(2017 AJ Agrawal)</a:t>
            </a:r>
          </a:p>
          <a:p>
            <a:pPr marL="355600" indent="-355600" defTabSz="467359">
              <a:spcBef>
                <a:spcPts val="2800"/>
              </a:spcBef>
              <a:buBlip>
                <a:blip r:embed="rId2"/>
              </a:buBlip>
              <a:defRPr sz="2800">
                <a:effectLst>
                  <a:outerShdw sx="100000" sy="100000" kx="0" ky="0" algn="b" rotWithShape="0" blurRad="38100" dist="30480" dir="5400000">
                    <a:srgbClr val="000000"/>
                  </a:outerShdw>
                </a:effectLst>
              </a:defRPr>
            </a:pPr>
            <a:r>
              <a:t>Especially I will be targeting Facebook and Youtube advertising as it reaches more music fans than any other Social Networking platforms. </a:t>
            </a:r>
          </a:p>
          <a:p>
            <a:pPr marL="355600" indent="-355600" defTabSz="467359">
              <a:spcBef>
                <a:spcPts val="2800"/>
              </a:spcBef>
              <a:buBlip>
                <a:blip r:embed="rId2"/>
              </a:buBlip>
              <a:defRPr sz="2800">
                <a:effectLst>
                  <a:outerShdw sx="100000" sy="100000" kx="0" ky="0" algn="b" rotWithShape="0" blurRad="38100" dist="30480" dir="5400000">
                    <a:srgbClr val="000000"/>
                  </a:outerShdw>
                </a:effectLst>
              </a:defRPr>
            </a:pPr>
            <a:r>
              <a:t>Facebook marketing enables sophisticated niche marketing tools thanks to the algorithmic software that enables the marketers to target genre-specific music fans and produces the best results. </a:t>
            </a:r>
          </a:p>
          <a:p>
            <a:pPr marL="355600" indent="-355600" defTabSz="467359">
              <a:spcBef>
                <a:spcPts val="2800"/>
              </a:spcBef>
              <a:buBlip>
                <a:blip r:embed="rId2"/>
              </a:buBlip>
              <a:defRPr sz="2800">
                <a:effectLst>
                  <a:outerShdw sx="100000" sy="100000" kx="0" ky="0" algn="b" rotWithShape="0" blurRad="38100" dist="30480" dir="5400000">
                    <a:srgbClr val="000000"/>
                  </a:outerShdw>
                </a:effectLst>
              </a:defRPr>
            </a:pPr>
            <a:r>
              <a:t>Furthermore, Facebook's powerful Ad platform "Pixel" analytics show the crucial demographical information for an artist to reach their fans to organise a successful live tours and generate more revenue... </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56" name="Image" descr="Image"/>
          <p:cNvPicPr>
            <a:picLocks noChangeAspect="1"/>
          </p:cNvPicPr>
          <p:nvPr>
            <p:ph type="pic" idx="13"/>
          </p:nvPr>
        </p:nvPicPr>
        <p:blipFill>
          <a:blip r:embed="rId2">
            <a:extLst/>
          </a:blip>
          <a:stretch>
            <a:fillRect/>
          </a:stretch>
        </p:blipFill>
        <p:spPr>
          <a:xfrm>
            <a:off x="7023100" y="2565400"/>
            <a:ext cx="5397500" cy="6121400"/>
          </a:xfrm>
          <a:prstGeom prst="rect">
            <a:avLst/>
          </a:prstGeom>
        </p:spPr>
      </p:pic>
      <p:sp>
        <p:nvSpPr>
          <p:cNvPr id="157" name="Video ads:"/>
          <p:cNvSpPr txBox="1"/>
          <p:nvPr>
            <p:ph type="title"/>
          </p:nvPr>
        </p:nvSpPr>
        <p:spPr>
          <a:prstGeom prst="rect">
            <a:avLst/>
          </a:prstGeom>
        </p:spPr>
        <p:txBody>
          <a:bodyPr/>
          <a:lstStyle/>
          <a:p>
            <a:pPr/>
            <a:r>
              <a:t>Video ads: </a:t>
            </a:r>
          </a:p>
        </p:txBody>
      </p:sp>
      <p:sp>
        <p:nvSpPr>
          <p:cNvPr id="158" name="Visually stimulating video ads get more clicks than any other ad formats SNP. Based on that statistics (analysis) professional relatable video clips on the tracks to be made and used for marketing campaigns to produce more clicks and penetrate the dissonant threshold of interactive users to convert them into fans.…"/>
          <p:cNvSpPr txBox="1"/>
          <p:nvPr>
            <p:ph type="body" sz="half" idx="1"/>
          </p:nvPr>
        </p:nvSpPr>
        <p:spPr>
          <a:prstGeom prst="rect">
            <a:avLst/>
          </a:prstGeom>
        </p:spPr>
        <p:txBody>
          <a:bodyPr/>
          <a:lstStyle/>
          <a:p>
            <a:pPr marL="324484" indent="-324484" defTabSz="426466">
              <a:spcBef>
                <a:spcPts val="2600"/>
              </a:spcBef>
              <a:buBlip>
                <a:blip r:embed="rId3"/>
              </a:buBlip>
              <a:defRPr sz="2600">
                <a:effectLst>
                  <a:outerShdw sx="100000" sy="100000" kx="0" ky="0" algn="b" rotWithShape="0" blurRad="38100" dist="27813" dir="5400000">
                    <a:srgbClr val="000000"/>
                  </a:outerShdw>
                </a:effectLst>
              </a:defRPr>
            </a:pPr>
          </a:p>
          <a:p>
            <a:pPr marL="324484" indent="-324484" defTabSz="426466">
              <a:spcBef>
                <a:spcPts val="2600"/>
              </a:spcBef>
              <a:buBlip>
                <a:blip r:embed="rId3"/>
              </a:buBlip>
              <a:defRPr sz="2600">
                <a:effectLst>
                  <a:outerShdw sx="100000" sy="100000" kx="0" ky="0" algn="b" rotWithShape="0" blurRad="38100" dist="27813" dir="5400000">
                    <a:srgbClr val="000000"/>
                  </a:outerShdw>
                </a:effectLst>
              </a:defRPr>
            </a:pPr>
            <a:r>
              <a:t>Visually stimulating video ads get more clicks than any other ad formats SNP. Based on that statistics (analysis) professional relatable video clips on the tracks to be made and used for marketing campaigns to produce more clicks and penetrate the dissonant threshold of interactive users to convert them into fans. </a:t>
            </a:r>
          </a:p>
          <a:p>
            <a:pPr marL="324484" indent="-324484" defTabSz="426466">
              <a:spcBef>
                <a:spcPts val="2600"/>
              </a:spcBef>
              <a:buBlip>
                <a:blip r:embed="rId3"/>
              </a:buBlip>
              <a:defRPr sz="2600">
                <a:effectLst>
                  <a:outerShdw sx="100000" sy="100000" kx="0" ky="0" algn="b" rotWithShape="0" blurRad="38100" dist="27813" dir="5400000">
                    <a:srgbClr val="000000"/>
                  </a:outerShdw>
                </a:effectLst>
              </a:defRPr>
            </a:pPr>
            <a:r>
              <a:t>(AJ Agwaral 2017)</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0" name="4C marketing model is proven to be more capable model for Music Marketing than the traditional 4P marketing model.…"/>
          <p:cNvSpPr txBox="1"/>
          <p:nvPr>
            <p:ph type="body" idx="1"/>
          </p:nvPr>
        </p:nvSpPr>
        <p:spPr>
          <a:prstGeom prst="rect">
            <a:avLst/>
          </a:prstGeom>
        </p:spPr>
        <p:txBody>
          <a:bodyPr/>
          <a:lstStyle/>
          <a:p>
            <a:pPr marL="382270" indent="-382270" defTabSz="502412">
              <a:spcBef>
                <a:spcPts val="3000"/>
              </a:spcBef>
              <a:buBlip>
                <a:blip r:embed="rId2"/>
              </a:buBlip>
              <a:defRPr b="1" sz="3000">
                <a:effectLst>
                  <a:outerShdw sx="100000" sy="100000" kx="0" ky="0" algn="b" rotWithShape="0" blurRad="38100" dist="32766" dir="5400000">
                    <a:srgbClr val="000000"/>
                  </a:outerShdw>
                </a:effectLst>
                <a:latin typeface="+mn-lt"/>
                <a:ea typeface="+mn-ea"/>
                <a:cs typeface="+mn-cs"/>
                <a:sym typeface="Helvetica Neue"/>
              </a:defRPr>
            </a:pPr>
            <a:r>
              <a:t>4C marketing model is proven to be more capable model for Music Marketing than the traditional 4P marketing model. </a:t>
            </a:r>
          </a:p>
          <a:p>
            <a:pPr marL="382270" indent="-382270" defTabSz="502412">
              <a:spcBef>
                <a:spcPts val="3000"/>
              </a:spcBef>
              <a:buBlip>
                <a:blip r:embed="rId2"/>
              </a:buBlip>
              <a:defRPr sz="3000">
                <a:effectLst>
                  <a:outerShdw sx="100000" sy="100000" kx="0" ky="0" algn="b" rotWithShape="0" blurRad="38100" dist="32766" dir="5400000">
                    <a:srgbClr val="000000"/>
                  </a:outerShdw>
                </a:effectLst>
              </a:defRPr>
            </a:pPr>
            <a:r>
              <a:t>Content: The finished album ready to be released. The process of an initial idea into a finished release ready music.</a:t>
            </a:r>
          </a:p>
          <a:p>
            <a:pPr marL="382270" indent="-382270" defTabSz="502412">
              <a:spcBef>
                <a:spcPts val="3000"/>
              </a:spcBef>
              <a:buBlip>
                <a:blip r:embed="rId2"/>
              </a:buBlip>
              <a:defRPr sz="3000">
                <a:effectLst>
                  <a:outerShdw sx="100000" sy="100000" kx="0" ky="0" algn="b" rotWithShape="0" blurRad="38100" dist="32766" dir="5400000">
                    <a:srgbClr val="000000"/>
                  </a:outerShdw>
                </a:effectLst>
              </a:defRPr>
            </a:pPr>
            <a:r>
              <a:t>Conduit: Delivery of the product: Through which media the album reach the fans. (Theatres, websites, TV, Radio etc...)</a:t>
            </a:r>
          </a:p>
          <a:p>
            <a:pPr marL="382270" indent="-382270" defTabSz="502412">
              <a:spcBef>
                <a:spcPts val="3000"/>
              </a:spcBef>
              <a:buBlip>
                <a:blip r:embed="rId2"/>
              </a:buBlip>
              <a:defRPr sz="3000">
                <a:effectLst>
                  <a:outerShdw sx="100000" sy="100000" kx="0" ky="0" algn="b" rotWithShape="0" blurRad="38100" dist="32766" dir="5400000">
                    <a:srgbClr val="000000"/>
                  </a:outerShdw>
                </a:effectLst>
              </a:defRPr>
            </a:pPr>
            <a:r>
              <a:t>Consumption: How consumer makes use of the product. (streaming, CDs, Vynil, downloads)</a:t>
            </a:r>
          </a:p>
          <a:p>
            <a:pPr marL="382270" indent="-382270" defTabSz="502412">
              <a:spcBef>
                <a:spcPts val="3000"/>
              </a:spcBef>
              <a:buBlip>
                <a:blip r:embed="rId2"/>
              </a:buBlip>
              <a:defRPr sz="3000">
                <a:effectLst>
                  <a:outerShdw sx="100000" sy="100000" kx="0" ky="0" algn="b" rotWithShape="0" blurRad="38100" dist="32766" dir="5400000">
                    <a:srgbClr val="000000"/>
                  </a:outerShdw>
                </a:effectLst>
              </a:defRPr>
            </a:pPr>
            <a:r>
              <a:t>Convergence: How technologies and media together affect the global music and entertainment industry. </a:t>
            </a:r>
          </a:p>
          <a:p>
            <a:pPr marL="324484" indent="-324484" defTabSz="426466">
              <a:spcBef>
                <a:spcPts val="2600"/>
              </a:spcBef>
              <a:buBlip>
                <a:blip r:embed="rId2"/>
              </a:buBlip>
              <a:defRPr sz="2600" u="sng">
                <a:effectLst>
                  <a:outerShdw sx="100000" sy="100000" kx="0" ky="0" algn="b" rotWithShape="0" blurRad="38100" dist="27813" dir="5400000">
                    <a:srgbClr val="000000"/>
                  </a:outerShdw>
                </a:effectLst>
              </a:defRPr>
            </a:pPr>
            <a:r>
              <a:t>(</a:t>
            </a:r>
            <a:r>
              <a:rPr u="none"/>
              <a:t>Al Lieberman Patricia Estgate 2018) </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2" name="The Marketing campaign is going to run on the following Social Networking Sites:"/>
          <p:cNvSpPr txBox="1"/>
          <p:nvPr>
            <p:ph type="title"/>
          </p:nvPr>
        </p:nvSpPr>
        <p:spPr>
          <a:prstGeom prst="rect">
            <a:avLst/>
          </a:prstGeom>
        </p:spPr>
        <p:txBody>
          <a:bodyPr/>
          <a:lstStyle>
            <a:lvl1pPr defTabSz="414780">
              <a:defRPr sz="5100">
                <a:effectLst>
                  <a:outerShdw sx="100000" sy="100000" kx="0" ky="0" algn="b" rotWithShape="0" blurRad="38100" dist="27050" dir="5400000">
                    <a:srgbClr val="000000"/>
                  </a:outerShdw>
                </a:effectLst>
              </a:defRPr>
            </a:lvl1pPr>
          </a:lstStyle>
          <a:p>
            <a:pPr/>
            <a:r>
              <a:t>The Marketing campaign is going to run on the following Social Networking Sites:</a:t>
            </a:r>
          </a:p>
        </p:txBody>
      </p:sp>
      <p:sp>
        <p:nvSpPr>
          <p:cNvPr id="163" name="Facebook…"/>
          <p:cNvSpPr txBox="1"/>
          <p:nvPr>
            <p:ph type="body" idx="1"/>
          </p:nvPr>
        </p:nvSpPr>
        <p:spPr>
          <a:prstGeom prst="rect">
            <a:avLst/>
          </a:prstGeom>
        </p:spPr>
        <p:txBody>
          <a:bodyPr/>
          <a:lstStyle/>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Facebook</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Youtube</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Twitter</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Instagram</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Google +</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Linkendn</a:t>
            </a:r>
          </a:p>
          <a:p>
            <a:pPr marL="373379" indent="-373379" defTabSz="490727">
              <a:spcBef>
                <a:spcPts val="3000"/>
              </a:spcBef>
              <a:buBlip>
                <a:blip r:embed="rId2"/>
              </a:buBlip>
              <a:defRPr sz="3000">
                <a:effectLst>
                  <a:outerShdw sx="100000" sy="100000" kx="0" ky="0" algn="b" rotWithShape="0" blurRad="38100" dist="32004" dir="5400000">
                    <a:srgbClr val="000000"/>
                  </a:outerShdw>
                </a:effectLst>
              </a:defRPr>
            </a:pPr>
            <a:r>
              <a:t>Vimeo</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5" name="Timeline"/>
          <p:cNvSpPr txBox="1"/>
          <p:nvPr>
            <p:ph type="title"/>
          </p:nvPr>
        </p:nvSpPr>
        <p:spPr>
          <a:prstGeom prst="rect">
            <a:avLst/>
          </a:prstGeom>
        </p:spPr>
        <p:txBody>
          <a:bodyPr/>
          <a:lstStyle/>
          <a:p>
            <a:pPr/>
            <a:r>
              <a:t>Timeline</a:t>
            </a:r>
          </a:p>
        </p:txBody>
      </p:sp>
      <p:sp>
        <p:nvSpPr>
          <p:cNvPr id="166" name="Month 1:The first track to be released and marketed immediately with the permissions marketing model where the track is offered to the fans for free upon signing up for a mailing list. And follow it up with a professional music video marketing campaign on Facebook, Youtube and all the above named Social Networking sites for to gain more exposure, fans and convert users into fans.…"/>
          <p:cNvSpPr txBox="1"/>
          <p:nvPr>
            <p:ph type="body" idx="1"/>
          </p:nvPr>
        </p:nvSpPr>
        <p:spPr>
          <a:prstGeom prst="rect">
            <a:avLst/>
          </a:prstGeom>
        </p:spPr>
        <p:txBody>
          <a:bodyPr/>
          <a:lstStyle/>
          <a:p>
            <a:pPr marL="288925" indent="-288925" defTabSz="379729">
              <a:spcBef>
                <a:spcPts val="2300"/>
              </a:spcBef>
              <a:buBlip>
                <a:blip r:embed="rId2"/>
              </a:buBlip>
              <a:defRPr sz="2300">
                <a:effectLst>
                  <a:outerShdw sx="100000" sy="100000" kx="0" ky="0" algn="b" rotWithShape="0" blurRad="38100" dist="24765" dir="5400000">
                    <a:srgbClr val="000000"/>
                  </a:outerShdw>
                </a:effectLst>
              </a:defRPr>
            </a:pPr>
            <a:r>
              <a:t>Month 1:The first track to be released and marketed immediately with the permissions marketing model where the track is offered to the fans for free upon signing up for a mailing list. And follow it up with a professional music video marketing campaign on Facebook, Youtube and all the above named Social Networking sites for to gain more exposure, fans and convert users into fans.</a:t>
            </a:r>
          </a:p>
          <a:p>
            <a:pPr marL="288925" indent="-288925" defTabSz="379729">
              <a:spcBef>
                <a:spcPts val="2300"/>
              </a:spcBef>
              <a:buBlip>
                <a:blip r:embed="rId2"/>
              </a:buBlip>
              <a:defRPr sz="2300">
                <a:effectLst>
                  <a:outerShdw sx="100000" sy="100000" kx="0" ky="0" algn="b" rotWithShape="0" blurRad="38100" dist="24765" dir="5400000">
                    <a:srgbClr val="000000"/>
                  </a:outerShdw>
                </a:effectLst>
              </a:defRPr>
            </a:pPr>
            <a:r>
              <a:t>Sketch out visual plan of overall plan. </a:t>
            </a:r>
          </a:p>
          <a:p>
            <a:pPr marL="288925" indent="-288925" defTabSz="379729">
              <a:spcBef>
                <a:spcPts val="2300"/>
              </a:spcBef>
              <a:buBlip>
                <a:blip r:embed="rId2"/>
              </a:buBlip>
              <a:defRPr sz="2300">
                <a:effectLst>
                  <a:outerShdw sx="100000" sy="100000" kx="0" ky="0" algn="b" rotWithShape="0" blurRad="38100" dist="24765" dir="5400000">
                    <a:srgbClr val="000000"/>
                  </a:outerShdw>
                </a:effectLst>
              </a:defRPr>
            </a:pPr>
            <a:r>
              <a:t>Month 2: start dropping a teaser for the second track to be released with a video snippet. Then the professional music video marketing campaign will follow across all the SNP-s meanwhile targeting Facebook and Youtube particularly. </a:t>
            </a:r>
          </a:p>
          <a:p>
            <a:pPr marL="288925" indent="-288925" defTabSz="379729">
              <a:spcBef>
                <a:spcPts val="2300"/>
              </a:spcBef>
              <a:buBlip>
                <a:blip r:embed="rId2"/>
              </a:buBlip>
              <a:defRPr sz="2300">
                <a:effectLst>
                  <a:outerShdw sx="100000" sy="100000" kx="0" ky="0" algn="b" rotWithShape="0" blurRad="38100" dist="24765" dir="5400000">
                    <a:srgbClr val="000000"/>
                  </a:outerShdw>
                </a:effectLst>
              </a:defRPr>
            </a:pPr>
            <a:r>
              <a:t>Month 3: First Media and live shows</a:t>
            </a:r>
          </a:p>
          <a:p>
            <a:pPr marL="288925" indent="-288925" defTabSz="379729">
              <a:spcBef>
                <a:spcPts val="2300"/>
              </a:spcBef>
              <a:buBlip>
                <a:blip r:embed="rId2"/>
              </a:buBlip>
              <a:defRPr sz="2300">
                <a:effectLst>
                  <a:outerShdw sx="100000" sy="100000" kx="0" ky="0" algn="b" rotWithShape="0" blurRad="38100" dist="24765" dir="5400000">
                    <a:srgbClr val="000000"/>
                  </a:outerShdw>
                </a:effectLst>
              </a:defRPr>
            </a:pPr>
            <a:r>
              <a:t>Same would be repeated for every month continuously for the next 10 months to convert users into fans. </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68" name="Budgeting"/>
          <p:cNvSpPr txBox="1"/>
          <p:nvPr>
            <p:ph type="title"/>
          </p:nvPr>
        </p:nvSpPr>
        <p:spPr>
          <a:xfrm>
            <a:off x="787399" y="-537513"/>
            <a:ext cx="11430003" cy="2438402"/>
          </a:xfrm>
          <a:prstGeom prst="rect">
            <a:avLst/>
          </a:prstGeom>
        </p:spPr>
        <p:txBody>
          <a:bodyPr/>
          <a:lstStyle/>
          <a:p>
            <a:pPr/>
            <a:r>
              <a:t>Budgeting</a:t>
            </a:r>
          </a:p>
        </p:txBody>
      </p:sp>
      <p:sp>
        <p:nvSpPr>
          <p:cNvPr id="169" name="Only paid Ad campaign will run on Facebook.…"/>
          <p:cNvSpPr txBox="1"/>
          <p:nvPr>
            <p:ph type="body" idx="1"/>
          </p:nvPr>
        </p:nvSpPr>
        <p:spPr>
          <a:xfrm>
            <a:off x="787400" y="1632953"/>
            <a:ext cx="11430000" cy="7093223"/>
          </a:xfrm>
          <a:prstGeom prst="rect">
            <a:avLst/>
          </a:prstGeom>
        </p:spPr>
        <p:txBody>
          <a:bodyPr/>
          <a:lstStyle/>
          <a:p>
            <a:pPr marL="346708" indent="-346708" defTabSz="455674">
              <a:spcBef>
                <a:spcPts val="2800"/>
              </a:spcBef>
              <a:buBlip>
                <a:blip r:embed="rId2"/>
              </a:buBlip>
              <a:defRPr sz="2800">
                <a:effectLst>
                  <a:outerShdw sx="100000" sy="100000" kx="0" ky="0" algn="b" rotWithShape="0" blurRad="38100" dist="29717" dir="5400000">
                    <a:srgbClr val="000000"/>
                  </a:outerShdw>
                </a:effectLst>
              </a:defRPr>
            </a:pPr>
            <a:r>
              <a:t>Only paid Ad campaign will run on Facebook. </a:t>
            </a:r>
          </a:p>
          <a:p>
            <a:pPr marL="346708" indent="-346708" defTabSz="455674">
              <a:spcBef>
                <a:spcPts val="2800"/>
              </a:spcBef>
              <a:buBlip>
                <a:blip r:embed="rId2"/>
              </a:buBlip>
              <a:defRPr sz="2800">
                <a:effectLst>
                  <a:outerShdw sx="100000" sy="100000" kx="0" ky="0" algn="b" rotWithShape="0" blurRad="38100" dist="29717" dir="5400000">
                    <a:srgbClr val="000000"/>
                  </a:outerShdw>
                </a:effectLst>
              </a:defRPr>
            </a:pPr>
            <a:r>
              <a:t>Facebook promises to deliver £5/day estimated 30 - 146 clicks per day. </a:t>
            </a:r>
          </a:p>
          <a:p>
            <a:pPr marL="346708" indent="-346708" defTabSz="455674">
              <a:spcBef>
                <a:spcPts val="2800"/>
              </a:spcBef>
              <a:buBlip>
                <a:blip r:embed="rId2"/>
              </a:buBlip>
              <a:defRPr sz="2800">
                <a:effectLst>
                  <a:outerShdw sx="100000" sy="100000" kx="0" ky="0" algn="b" rotWithShape="0" blurRad="38100" dist="29717" dir="5400000">
                    <a:srgbClr val="000000"/>
                  </a:outerShdw>
                </a:effectLst>
              </a:defRPr>
            </a:pPr>
            <a:r>
              <a:t>Running this ongoing programmatic Ad campaign combined with niche marketing will be narrowing the success in my Ad campaigns.</a:t>
            </a:r>
          </a:p>
          <a:p>
            <a:pPr marL="346708" indent="-346708" defTabSz="455674">
              <a:spcBef>
                <a:spcPts val="2800"/>
              </a:spcBef>
              <a:buBlip>
                <a:blip r:embed="rId2"/>
              </a:buBlip>
              <a:defRPr sz="2800">
                <a:effectLst>
                  <a:outerShdw sx="100000" sy="100000" kx="0" ky="0" algn="b" rotWithShape="0" blurRad="38100" dist="29717" dir="5400000">
                    <a:srgbClr val="000000"/>
                  </a:outerShdw>
                </a:effectLst>
              </a:defRPr>
            </a:pPr>
            <a:r>
              <a:t>First 2 months</a:t>
            </a:r>
          </a:p>
          <a:p>
            <a:pPr marL="346708" indent="-346708" defTabSz="455674">
              <a:spcBef>
                <a:spcPts val="2800"/>
              </a:spcBef>
              <a:buBlip>
                <a:blip r:embed="rId2"/>
              </a:buBlip>
              <a:defRPr sz="2800">
                <a:effectLst>
                  <a:outerShdw sx="100000" sy="100000" kx="0" ky="0" algn="b" rotWithShape="0" blurRad="38100" dist="29717" dir="5400000">
                    <a:srgbClr val="000000"/>
                  </a:outerShdw>
                </a:effectLst>
              </a:defRPr>
            </a:pPr>
            <a:r>
              <a:t>£5 X  60 days = £300 (Facebook Advertising)</a:t>
            </a:r>
          </a:p>
          <a:p>
            <a:pPr marL="346708" indent="-346708" defTabSz="455674">
              <a:spcBef>
                <a:spcPts val="2800"/>
              </a:spcBef>
              <a:buBlip>
                <a:blip r:embed="rId2"/>
              </a:buBlip>
              <a:defRPr sz="2800">
                <a:effectLst>
                  <a:outerShdw sx="100000" sy="100000" kx="0" ky="0" algn="b" rotWithShape="0" blurRad="38100" dist="29717" dir="5400000">
                    <a:srgbClr val="000000"/>
                  </a:outerShdw>
                </a:effectLst>
              </a:defRPr>
            </a:pPr>
            <a:r>
              <a:t>£20 x 306 days = £6100 </a:t>
            </a:r>
          </a:p>
          <a:p>
            <a:pPr marL="346708" indent="-346708" defTabSz="455674">
              <a:spcBef>
                <a:spcPts val="2800"/>
              </a:spcBef>
              <a:buBlip>
                <a:blip r:embed="rId2"/>
              </a:buBlip>
              <a:defRPr sz="2800">
                <a:effectLst>
                  <a:outerShdw sx="100000" sy="100000" kx="0" ky="0" algn="b" rotWithShape="0" blurRad="38100" dist="29717" dir="5400000">
                    <a:srgbClr val="000000"/>
                  </a:outerShdw>
                </a:effectLst>
              </a:defRPr>
            </a:pPr>
            <a:r>
              <a:t>Video making budget: £999 x 3 videos = £2997 (Concept scripted shoot) </a:t>
            </a:r>
          </a:p>
          <a:p>
            <a:pPr marL="346708" indent="-346708" defTabSz="455674">
              <a:spcBef>
                <a:spcPts val="2800"/>
              </a:spcBef>
              <a:buBlip>
                <a:blip r:embed="rId2"/>
              </a:buBlip>
              <a:defRPr sz="2800">
                <a:effectLst>
                  <a:outerShdw sx="100000" sy="100000" kx="0" ky="0" algn="b" rotWithShape="0" blurRad="38100" dist="29717" dir="5400000">
                    <a:srgbClr val="000000"/>
                  </a:outerShdw>
                </a:effectLst>
              </a:defRPr>
            </a:pPr>
            <a:r>
              <a:t>Total cost of campaign = £9397-00  </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71" name="Screen Shot 2018-04-30 at 03.56.27.png" descr="Screen Shot 2018-04-30 at 03.56.27.png"/>
          <p:cNvPicPr>
            <a:picLocks noChangeAspect="1"/>
          </p:cNvPicPr>
          <p:nvPr>
            <p:ph type="pic" idx="13"/>
          </p:nvPr>
        </p:nvPicPr>
        <p:blipFill>
          <a:blip r:embed="rId2">
            <a:extLst/>
          </a:blip>
          <a:stretch>
            <a:fillRect/>
          </a:stretch>
        </p:blipFill>
        <p:spPr>
          <a:xfrm>
            <a:off x="7093518" y="-2"/>
            <a:ext cx="5243964" cy="9753604"/>
          </a:xfrm>
          <a:prstGeom prst="rect">
            <a:avLst/>
          </a:prstGeom>
        </p:spPr>
      </p:pic>
      <p:sp>
        <p:nvSpPr>
          <p:cNvPr id="172" name="Music Video:"/>
          <p:cNvSpPr txBox="1"/>
          <p:nvPr>
            <p:ph type="title"/>
          </p:nvPr>
        </p:nvSpPr>
        <p:spPr>
          <a:prstGeom prst="rect">
            <a:avLst/>
          </a:prstGeom>
        </p:spPr>
        <p:txBody>
          <a:bodyPr/>
          <a:lstStyle/>
          <a:p>
            <a:pPr/>
            <a:r>
              <a:t>Music Video:</a:t>
            </a:r>
          </a:p>
        </p:txBody>
      </p:sp>
      <p:sp>
        <p:nvSpPr>
          <p:cNvPr id="173" name="Budget music video:…"/>
          <p:cNvSpPr txBox="1"/>
          <p:nvPr>
            <p:ph type="body" sz="quarter" idx="1"/>
          </p:nvPr>
        </p:nvSpPr>
        <p:spPr>
          <a:prstGeom prst="rect">
            <a:avLst/>
          </a:prstGeom>
        </p:spPr>
        <p:txBody>
          <a:bodyPr/>
          <a:lstStyle/>
          <a:p>
            <a:pPr defTabSz="554990">
              <a:defRPr sz="3900">
                <a:effectLst>
                  <a:outerShdw sx="100000" sy="100000" kx="0" ky="0" algn="b" rotWithShape="0" blurRad="50800" dist="36195" dir="5400000">
                    <a:srgbClr val="000000"/>
                  </a:outerShdw>
                </a:effectLst>
              </a:defRPr>
            </a:pPr>
            <a:r>
              <a:t>Budget music video: </a:t>
            </a:r>
          </a:p>
          <a:p>
            <a:pPr defTabSz="554990">
              <a:defRPr sz="3900" u="sng">
                <a:effectLst>
                  <a:outerShdw sx="100000" sy="100000" kx="0" ky="0" algn="b" rotWithShape="0" blurRad="50800" dist="36195" dir="5400000">
                    <a:srgbClr val="000000"/>
                  </a:outerShdw>
                </a:effectLst>
              </a:defRPr>
            </a:pPr>
            <a:r>
              <a:rPr>
                <a:solidFill>
                  <a:srgbClr val="0000FF"/>
                </a:solidFill>
                <a:uFill>
                  <a:solidFill>
                    <a:srgbClr val="0000FF"/>
                  </a:solidFill>
                </a:uFill>
                <a:hlinkClick r:id="rId3" invalidUrl="" action="" tgtFrame="" tooltip="" history="1" highlightClick="0" endSnd="0"/>
              </a:rPr>
              <a:t>www.budgetmusicvideo.co.uk/prices/</a:t>
            </a:r>
            <a:r>
              <a:rPr u="none"/>
              <a:t> </a:t>
            </a:r>
          </a:p>
          <a:p>
            <a:pPr defTabSz="554990">
              <a:defRPr sz="3900">
                <a:effectLst>
                  <a:outerShdw sx="100000" sy="100000" kx="0" ky="0" algn="b" rotWithShape="0" blurRad="50800" dist="36195" dir="5400000">
                    <a:srgbClr val="000000"/>
                  </a:outerShdw>
                </a:effectLst>
              </a:defRPr>
            </a:pPr>
            <a:r>
              <a:t>More information can be obtained from this website. </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75" name="What is the expected outcome of my Marketing campaign?…"/>
          <p:cNvSpPr txBox="1"/>
          <p:nvPr>
            <p:ph type="body" idx="1"/>
          </p:nvPr>
        </p:nvSpPr>
        <p:spPr>
          <a:xfrm>
            <a:off x="787400" y="274264"/>
            <a:ext cx="11430000" cy="9035021"/>
          </a:xfrm>
          <a:prstGeom prst="rect">
            <a:avLst/>
          </a:prstGeom>
        </p:spPr>
        <p:txBody>
          <a:bodyPr/>
          <a:lstStyle/>
          <a:p>
            <a:pPr marL="284479" indent="-284479" defTabSz="373886">
              <a:spcBef>
                <a:spcPts val="2300"/>
              </a:spcBef>
              <a:buBlip>
                <a:blip r:embed="rId2"/>
              </a:buBlip>
              <a:defRPr b="1" i="1" sz="2300">
                <a:effectLst>
                  <a:outerShdw sx="100000" sy="100000" kx="0" ky="0" algn="b" rotWithShape="0" blurRad="38100" dist="24384" dir="5400000">
                    <a:srgbClr val="000000"/>
                  </a:outerShdw>
                </a:effectLst>
                <a:latin typeface="+mn-lt"/>
                <a:ea typeface="+mn-ea"/>
                <a:cs typeface="+mn-cs"/>
                <a:sym typeface="Helvetica Neue"/>
              </a:defRPr>
            </a:pPr>
            <a:r>
              <a:t>What is the expected outcome of my Marketing campaign?</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Average daily clicks on my ad on Facebook estimated 100 clicks out of 30 to 146 clicks.</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100 CTR x 60 days = 6000 clicks</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Once we find out where the Ad is generating the most fans we would increase our daily marketing budget to £20 that would generate CTR of minimum 120 to 584 per day.  </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That would generate 178704 clicks for the rest of 306 days of the year. </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Out of these 184704 clicks aim to generate 20% / 46176 shares. </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Average click from a share is 3 to 10 46176 shares get more 150K clicks. </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Out 334704 clicks we aim to convert 20% to fans 83676 fans on Facebook that would funnel the fans to Spotify. </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And generate furthermore 16000 fans from other Social Networking sites.</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And in the end, we aim to deliver at least 100K active fans on streaming platforms such as Spotify and iTunes including Social Networking Sites such are Facebook,</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Instagram, Youtube and the others... </a:t>
            </a:r>
          </a:p>
          <a:p>
            <a:pPr marL="284479" indent="-284479" defTabSz="373886">
              <a:spcBef>
                <a:spcPts val="2300"/>
              </a:spcBef>
              <a:buBlip>
                <a:blip r:embed="rId2"/>
              </a:buBlip>
              <a:defRPr sz="2300">
                <a:effectLst>
                  <a:outerShdw sx="100000" sy="100000" kx="0" ky="0" algn="b" rotWithShape="0" blurRad="38100" dist="24384" dir="5400000">
                    <a:srgbClr val="000000"/>
                  </a:outerShdw>
                </a:effectLst>
              </a:defRPr>
            </a:pPr>
            <a:r>
              <a:t>And also reach at least 25K email interactive fans. </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77" name="Bibliography"/>
          <p:cNvSpPr txBox="1"/>
          <p:nvPr>
            <p:ph type="title"/>
          </p:nvPr>
        </p:nvSpPr>
        <p:spPr>
          <a:xfrm>
            <a:off x="687815" y="-699167"/>
            <a:ext cx="11430001" cy="2438401"/>
          </a:xfrm>
          <a:prstGeom prst="rect">
            <a:avLst/>
          </a:prstGeom>
        </p:spPr>
        <p:txBody>
          <a:bodyPr/>
          <a:lstStyle/>
          <a:p>
            <a:pPr/>
            <a:r>
              <a:t>Bibliography</a:t>
            </a:r>
          </a:p>
        </p:txBody>
      </p:sp>
      <p:sp>
        <p:nvSpPr>
          <p:cNvPr id="178" name="Dara Fontein,(2016) “Top Facebook Demographics That Matter to Social Media Marketers” https://blog.hootsuite.com/facebook-demographics [Accessed 28 April 2018]…"/>
          <p:cNvSpPr txBox="1"/>
          <p:nvPr>
            <p:ph type="body" idx="1"/>
          </p:nvPr>
        </p:nvSpPr>
        <p:spPr>
          <a:xfrm>
            <a:off x="687815" y="1175246"/>
            <a:ext cx="11430001" cy="6669057"/>
          </a:xfrm>
          <a:prstGeom prst="rect">
            <a:avLst/>
          </a:prstGeom>
        </p:spPr>
        <p:txBody>
          <a:bodyPr/>
          <a:lstStyle/>
          <a:p>
            <a:pPr marL="256343" indent="-256343" defTabSz="336908">
              <a:spcBef>
                <a:spcPts val="2000"/>
              </a:spcBef>
              <a:buBlip>
                <a:blip r:embed="rId2"/>
              </a:buBlip>
              <a:defRPr sz="2054">
                <a:effectLst>
                  <a:outerShdw sx="100000" sy="100000" kx="0" ky="0" algn="b" rotWithShape="0" blurRad="30099" dist="21972" dir="5400000">
                    <a:srgbClr val="000000"/>
                  </a:outerShdw>
                </a:effectLst>
              </a:defRPr>
            </a:pPr>
            <a:r>
              <a:t>Dara Fontein,(2016) “Top Facebook Demographics That Matter to Social Media Marketers” </a:t>
            </a:r>
            <a:r>
              <a:rPr u="sng">
                <a:solidFill>
                  <a:srgbClr val="0000FF"/>
                </a:solidFill>
                <a:uFill>
                  <a:solidFill>
                    <a:srgbClr val="0000FF"/>
                  </a:solidFill>
                </a:uFill>
                <a:hlinkClick r:id="rId3" invalidUrl="" action="" tgtFrame="" tooltip="" history="1" highlightClick="0" endSnd="0"/>
              </a:rPr>
              <a:t>https://blog.hootsuite.com/facebook-demographics</a:t>
            </a:r>
            <a:r>
              <a:t> [Accessed 28 April 2018] </a:t>
            </a:r>
          </a:p>
          <a:p>
            <a:pPr marL="256343" indent="-256343" defTabSz="336908">
              <a:spcBef>
                <a:spcPts val="2000"/>
              </a:spcBef>
              <a:buBlip>
                <a:blip r:embed="rId2"/>
              </a:buBlip>
              <a:defRPr sz="2054">
                <a:effectLst>
                  <a:outerShdw sx="100000" sy="100000" kx="0" ky="0" algn="b" rotWithShape="0" blurRad="30099" dist="21972" dir="5400000">
                    <a:srgbClr val="000000"/>
                  </a:outerShdw>
                </a:effectLst>
              </a:defRPr>
            </a:pPr>
            <a:r>
              <a:t>(IFPI) “Global Music Report 2017” </a:t>
            </a:r>
            <a:r>
              <a:rPr u="sng">
                <a:solidFill>
                  <a:srgbClr val="0000FF"/>
                </a:solidFill>
                <a:uFill>
                  <a:solidFill>
                    <a:srgbClr val="0000FF"/>
                  </a:solidFill>
                </a:uFill>
                <a:hlinkClick r:id="rId4" invalidUrl="" action="" tgtFrame="" tooltip="" history="1" highlightClick="0" endSnd="0"/>
              </a:rPr>
              <a:t>http://www.ifpi.org/downloads/GMR2017.pdf</a:t>
            </a:r>
            <a:r>
              <a:t> [Accessed 27 April 2018] </a:t>
            </a:r>
          </a:p>
          <a:p>
            <a:pPr marL="256343" indent="-256343" defTabSz="336908">
              <a:spcBef>
                <a:spcPts val="2000"/>
              </a:spcBef>
              <a:buBlip>
                <a:blip r:embed="rId2"/>
              </a:buBlip>
              <a:defRPr sz="2054">
                <a:effectLst>
                  <a:outerShdw sx="100000" sy="100000" kx="0" ky="0" algn="b" rotWithShape="0" blurRad="30099" dist="21972" dir="5400000">
                    <a:srgbClr val="000000"/>
                  </a:outerShdw>
                </a:effectLst>
              </a:defRPr>
            </a:pPr>
            <a:r>
              <a:t>AJ Agrawal  (2017) “How Visual Advertising Will Change Marketing In 2017” </a:t>
            </a:r>
            <a:r>
              <a:rPr u="sng">
                <a:solidFill>
                  <a:srgbClr val="0000FF"/>
                </a:solidFill>
                <a:uFill>
                  <a:solidFill>
                    <a:srgbClr val="0000FF"/>
                  </a:solidFill>
                </a:uFill>
                <a:hlinkClick r:id="rId5" invalidUrl="" action="" tgtFrame="" tooltip="" history="1" highlightClick="0" endSnd="0"/>
              </a:rPr>
              <a:t>https://www.forbes.com/sites/ajagrawal/2017/01/19/how-visual-advertising-will-change-marketing-in-2017/#9bdbf0d3408d</a:t>
            </a:r>
            <a:r>
              <a:t> [Accessed 29 April 2018] </a:t>
            </a:r>
          </a:p>
          <a:p>
            <a:pPr marL="256343" indent="-256343" defTabSz="336908">
              <a:spcBef>
                <a:spcPts val="2000"/>
              </a:spcBef>
              <a:buBlip>
                <a:blip r:embed="rId2"/>
              </a:buBlip>
              <a:defRPr sz="2054" u="sng">
                <a:effectLst>
                  <a:outerShdw sx="100000" sy="100000" kx="0" ky="0" algn="b" rotWithShape="0" blurRad="30099" dist="21972" dir="5400000">
                    <a:srgbClr val="000000"/>
                  </a:outerShdw>
                </a:effectLst>
              </a:defRPr>
            </a:pPr>
            <a:r>
              <a:rPr>
                <a:solidFill>
                  <a:srgbClr val="0000FF"/>
                </a:solidFill>
                <a:uFill>
                  <a:solidFill>
                    <a:srgbClr val="0000FF"/>
                  </a:solidFill>
                </a:uFill>
                <a:hlinkClick r:id="rId6" invalidUrl="" action="" tgtFrame="" tooltip="" history="1" highlightClick="0" endSnd="0"/>
              </a:rPr>
              <a:t>Avinash Chandra</a:t>
            </a:r>
            <a:r>
              <a:rPr u="none"/>
              <a:t> (2017) “What do you mean by digital world” </a:t>
            </a:r>
            <a:r>
              <a:rPr>
                <a:solidFill>
                  <a:srgbClr val="0000FF"/>
                </a:solidFill>
                <a:uFill>
                  <a:solidFill>
                    <a:srgbClr val="0000FF"/>
                  </a:solidFill>
                </a:uFill>
                <a:hlinkClick r:id="rId7" invalidUrl="" action="" tgtFrame="" tooltip="" history="1" highlightClick="0" endSnd="0"/>
              </a:rPr>
              <a:t>https://www.quora.com/What-do-you-mean-by-digital-world-What-does-digital-business-mean</a:t>
            </a:r>
            <a:endParaRPr u="none"/>
          </a:p>
          <a:p>
            <a:pPr marL="256343" indent="-256343" defTabSz="336908">
              <a:spcBef>
                <a:spcPts val="2000"/>
              </a:spcBef>
              <a:buBlip>
                <a:blip r:embed="rId2"/>
              </a:buBlip>
              <a:defRPr sz="2054" u="sng">
                <a:effectLst>
                  <a:outerShdw sx="100000" sy="100000" kx="0" ky="0" algn="b" rotWithShape="0" blurRad="30099" dist="21972" dir="5400000">
                    <a:srgbClr val="000000"/>
                  </a:outerShdw>
                </a:effectLst>
              </a:defRPr>
            </a:pPr>
            <a:r>
              <a:rPr u="none"/>
              <a:t>Al Lieberman Patricia Estgate “The entertainment marketing revolution page 2 2002 Financial Times Pentice Hall </a:t>
            </a:r>
            <a:r>
              <a:rPr>
                <a:solidFill>
                  <a:srgbClr val="0000FF"/>
                </a:solidFill>
                <a:uFill>
                  <a:solidFill>
                    <a:srgbClr val="0000FF"/>
                  </a:solidFill>
                </a:uFill>
                <a:hlinkClick r:id="rId8" invalidUrl="" action="" tgtFrame="" tooltip="" history="1" highlightClick="0" endSnd="0"/>
              </a:rPr>
              <a:t>https://books.google.co.uk/books?id=0ROXOZCJa1kC&amp;pg=PT27&amp;lpg=PT27&amp;dq=4+c%27s+of+entertainment+marketing&amp;source=bl&amp;ots=A2tvhNfo4C&amp;sig=Nmr7i4uAGyQnJ4y35X3hRsku1Lk&amp;hl=en&amp;sa=X&amp;ved=0ahUKEwjuyJ69--DaAhVKD8AKHaaVDtUQ6AEIPTAD#v=onepage&amp;q=4%20c's%20of%20entertainment%20marketing&amp;f=false</a:t>
            </a:r>
            <a:r>
              <a:rPr u="none"/>
              <a:t> [Accessed 30 April 2018</a:t>
            </a:r>
            <a:endParaRPr u="none"/>
          </a:p>
          <a:p>
            <a:pPr marL="256343" indent="-256343" defTabSz="336908">
              <a:spcBef>
                <a:spcPts val="2000"/>
              </a:spcBef>
              <a:buBlip>
                <a:blip r:embed="rId2"/>
              </a:buBlip>
              <a:defRPr sz="2054" u="sng">
                <a:effectLst>
                  <a:outerShdw sx="100000" sy="100000" kx="0" ky="0" algn="b" rotWithShape="0" blurRad="30099" dist="21972" dir="5400000">
                    <a:srgbClr val="000000"/>
                  </a:outerShdw>
                </a:effectLst>
              </a:defRPr>
            </a:pPr>
            <a:r>
              <a:rPr u="none"/>
              <a:t>Budget Music Videos </a:t>
            </a:r>
            <a:r>
              <a:rPr>
                <a:solidFill>
                  <a:srgbClr val="0000FF"/>
                </a:solidFill>
                <a:uFill>
                  <a:solidFill>
                    <a:srgbClr val="0000FF"/>
                  </a:solidFill>
                </a:uFill>
                <a:hlinkClick r:id="rId9" invalidUrl="" action="" tgtFrame="" tooltip="" history="1" highlightClick="0" endSnd="0"/>
              </a:rPr>
              <a:t>http://www.budgetmusicvideo.co.uk/prices/</a:t>
            </a:r>
            <a:r>
              <a:rPr u="none"/>
              <a:t> [Accessed 29 April 2018] </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80" name="Temuulen Khorloo"/>
          <p:cNvSpPr txBox="1"/>
          <p:nvPr>
            <p:ph type="body" sz="quarter" idx="1"/>
          </p:nvPr>
        </p:nvSpPr>
        <p:spPr>
          <a:xfrm>
            <a:off x="1270000" y="6362700"/>
            <a:ext cx="10464800" cy="461366"/>
          </a:xfrm>
          <a:prstGeom prst="rect">
            <a:avLst/>
          </a:prstGeom>
        </p:spPr>
        <p:txBody>
          <a:bodyPr/>
          <a:lstStyle>
            <a:lvl1pPr defTabSz="566674">
              <a:defRPr sz="2328">
                <a:effectLst>
                  <a:outerShdw sx="100000" sy="100000" kx="0" ky="0" algn="b" rotWithShape="0" blurRad="36957" dist="35196" dir="2700000">
                    <a:srgbClr val="000000">
                      <a:alpha val="48000"/>
                    </a:srgbClr>
                  </a:outerShdw>
                </a:effectLst>
              </a:defRPr>
            </a:lvl1pPr>
          </a:lstStyle>
          <a:p>
            <a:pPr/>
            <a:r>
              <a:t>Temuulen Khorloo</a:t>
            </a:r>
          </a:p>
        </p:txBody>
      </p:sp>
      <p:sp>
        <p:nvSpPr>
          <p:cNvPr id="181" name="Thank you.…"/>
          <p:cNvSpPr txBox="1"/>
          <p:nvPr>
            <p:ph type="body" idx="13"/>
          </p:nvPr>
        </p:nvSpPr>
        <p:spPr>
          <a:xfrm>
            <a:off x="1270000" y="3988079"/>
            <a:ext cx="10464800" cy="1205941"/>
          </a:xfrm>
          <a:prstGeom prst="rect">
            <a:avLst/>
          </a:prstGeom>
          <a:extLst>
            <a:ext uri="{C572A759-6A51-4108-AA02-DFA0A04FC94B}">
              <ma14:wrappingTextBoxFlag xmlns:ma14="http://schemas.microsoft.com/office/mac/drawingml/2011/main" val="1"/>
            </a:ext>
          </a:extLst>
        </p:spPr>
        <p:txBody>
          <a:bodyPr/>
          <a:lstStyle/>
          <a:p>
            <a:pPr marL="0" indent="0" algn="ctr">
              <a:spcBef>
                <a:spcPts val="0"/>
              </a:spcBef>
              <a:buSzTx/>
              <a:buNone/>
              <a:defRPr>
                <a:effectLst>
                  <a:outerShdw sx="100000" sy="100000" kx="0" ky="0" algn="b" rotWithShape="0" blurRad="38100" dist="54428" dir="2700000">
                    <a:srgbClr val="000000">
                      <a:alpha val="48000"/>
                    </a:srgbClr>
                  </a:outerShdw>
                </a:effectLst>
              </a:defRPr>
            </a:pPr>
            <a:r>
              <a:t>Thank you. </a:t>
            </a:r>
          </a:p>
          <a:p>
            <a:pPr marL="0" indent="0" algn="ctr">
              <a:spcBef>
                <a:spcPts val="0"/>
              </a:spcBef>
              <a:buSzTx/>
              <a:buNone/>
              <a:defRPr>
                <a:effectLst>
                  <a:outerShdw sx="100000" sy="100000" kx="0" ky="0" algn="b" rotWithShape="0" blurRad="38100" dist="54428" dir="2700000">
                    <a:srgbClr val="000000">
                      <a:alpha val="48000"/>
                    </a:srgbClr>
                  </a:outerShdw>
                </a:effectLst>
              </a:defRPr>
            </a:pPr>
            <a:r>
              <a:t>Q &amp; A</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Industrial">
  <a:themeElements>
    <a:clrScheme name="Industrial">
      <a:dk1>
        <a:srgbClr val="FFFFFF"/>
      </a:dk1>
      <a:lt1>
        <a:srgbClr val="BC00FF"/>
      </a:lt1>
      <a:dk2>
        <a:srgbClr val="A7A7A7"/>
      </a:dk2>
      <a:lt2>
        <a:srgbClr val="535353"/>
      </a:lt2>
      <a:accent1>
        <a:srgbClr val="0073CF"/>
      </a:accent1>
      <a:accent2>
        <a:srgbClr val="1A941F"/>
      </a:accent2>
      <a:accent3>
        <a:srgbClr val="DCBD23"/>
      </a:accent3>
      <a:accent4>
        <a:srgbClr val="DE6A10"/>
      </a:accent4>
      <a:accent5>
        <a:srgbClr val="C82506"/>
      </a:accent5>
      <a:accent6>
        <a:srgbClr val="773F9B"/>
      </a:accent6>
      <a:hlink>
        <a:srgbClr val="0000FF"/>
      </a:hlink>
      <a:folHlink>
        <a:srgbClr val="FF00FF"/>
      </a:folHlink>
    </a:clrScheme>
    <a:fontScheme name="Industrial">
      <a:majorFont>
        <a:latin typeface="Helvetica"/>
        <a:ea typeface="Helvetica"/>
        <a:cs typeface="Helvetica"/>
      </a:majorFont>
      <a:minorFont>
        <a:latin typeface="Helvetica Neue"/>
        <a:ea typeface="Helvetica Neue"/>
        <a:cs typeface="Helvetica Neue"/>
      </a:minorFont>
    </a:fontScheme>
    <a:fmtScheme name="Industri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Industrial">
  <a:themeElements>
    <a:clrScheme name="Industrial">
      <a:dk1>
        <a:srgbClr val="000000"/>
      </a:dk1>
      <a:lt1>
        <a:srgbClr val="FFFFFF"/>
      </a:lt1>
      <a:dk2>
        <a:srgbClr val="A7A7A7"/>
      </a:dk2>
      <a:lt2>
        <a:srgbClr val="535353"/>
      </a:lt2>
      <a:accent1>
        <a:srgbClr val="0073CF"/>
      </a:accent1>
      <a:accent2>
        <a:srgbClr val="1A941F"/>
      </a:accent2>
      <a:accent3>
        <a:srgbClr val="DCBD23"/>
      </a:accent3>
      <a:accent4>
        <a:srgbClr val="DE6A10"/>
      </a:accent4>
      <a:accent5>
        <a:srgbClr val="C82506"/>
      </a:accent5>
      <a:accent6>
        <a:srgbClr val="773F9B"/>
      </a:accent6>
      <a:hlink>
        <a:srgbClr val="0000FF"/>
      </a:hlink>
      <a:folHlink>
        <a:srgbClr val="FF00FF"/>
      </a:folHlink>
    </a:clrScheme>
    <a:fontScheme name="Industrial">
      <a:majorFont>
        <a:latin typeface="Helvetica"/>
        <a:ea typeface="Helvetica"/>
        <a:cs typeface="Helvetica"/>
      </a:majorFont>
      <a:minorFont>
        <a:latin typeface="Helvetica Neue"/>
        <a:ea typeface="Helvetica Neue"/>
        <a:cs typeface="Helvetica Neue"/>
      </a:minorFont>
    </a:fontScheme>
    <a:fmtScheme name="Industri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4200" u="none" kumimoji="0" normalizeH="0">
            <a:ln>
              <a:noFill/>
            </a:ln>
            <a:solidFill>
              <a:srgbClr val="BC00FF"/>
            </a:solidFill>
            <a:effectLst>
              <a:outerShdw sx="100000" sy="100000" kx="0" ky="0" algn="b" rotWithShape="0" blurRad="50800" dist="38100" dir="5400000">
                <a:srgbClr val="000000"/>
              </a:outerShdw>
            </a:effectLst>
            <a:uFillTx/>
            <a:latin typeface="Helvetica Neue Light"/>
            <a:ea typeface="Helvetica Neue Light"/>
            <a:cs typeface="Helvetica Neue Light"/>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