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61" r:id="rId3"/>
    <p:sldId id="257" r:id="rId4"/>
    <p:sldId id="258" r:id="rId5"/>
    <p:sldId id="259" r:id="rId6"/>
    <p:sldId id="260"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55" d="100"/>
          <a:sy n="155" d="100"/>
        </p:scale>
        <p:origin x="468"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C79F54-D717-4D9E-B4AC-F04B7E757D22}" type="datetimeFigureOut">
              <a:rPr lang="en-GB" smtClean="0"/>
              <a:t>12/11/2018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4298D2-2139-46BD-B9AE-6FA9B15BEABF}" type="slidenum">
              <a:rPr lang="en-GB" smtClean="0"/>
              <a:t>‹#›</a:t>
            </a:fld>
            <a:endParaRPr lang="en-GB"/>
          </a:p>
        </p:txBody>
      </p:sp>
    </p:spTree>
    <p:extLst>
      <p:ext uri="{BB962C8B-B14F-4D97-AF65-F5344CB8AC3E}">
        <p14:creationId xmlns:p14="http://schemas.microsoft.com/office/powerpoint/2010/main" val="26620599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Hi, I’m Christopher Jones and my research proposal is</a:t>
            </a:r>
            <a:r>
              <a:rPr lang="en-GB" baseline="0" dirty="0" smtClean="0"/>
              <a:t> about the impact that exaggeration has on animation.</a:t>
            </a:r>
            <a:endParaRPr lang="en-GB" dirty="0"/>
          </a:p>
        </p:txBody>
      </p:sp>
      <p:sp>
        <p:nvSpPr>
          <p:cNvPr id="4" name="Slide Number Placeholder 3"/>
          <p:cNvSpPr>
            <a:spLocks noGrp="1"/>
          </p:cNvSpPr>
          <p:nvPr>
            <p:ph type="sldNum" sz="quarter" idx="10"/>
          </p:nvPr>
        </p:nvSpPr>
        <p:spPr/>
        <p:txBody>
          <a:bodyPr/>
          <a:lstStyle/>
          <a:p>
            <a:fld id="{BC4298D2-2139-46BD-B9AE-6FA9B15BEABF}" type="slidenum">
              <a:rPr lang="en-GB" smtClean="0"/>
              <a:t>1</a:t>
            </a:fld>
            <a:endParaRPr lang="en-GB"/>
          </a:p>
        </p:txBody>
      </p:sp>
    </p:spTree>
    <p:extLst>
      <p:ext uri="{BB962C8B-B14F-4D97-AF65-F5344CB8AC3E}">
        <p14:creationId xmlns:p14="http://schemas.microsoft.com/office/powerpoint/2010/main" val="9855867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what is exaggeration? Exaggeration is one</a:t>
            </a:r>
            <a:r>
              <a:rPr lang="en-GB" baseline="0" dirty="0" smtClean="0"/>
              <a:t> of the twelve principles of animation and is about defining a particular trait or set of traits about a movement or pose and then pushing them to their extreme to amplify the intended effect.</a:t>
            </a:r>
            <a:endParaRPr lang="en-GB" dirty="0"/>
          </a:p>
        </p:txBody>
      </p:sp>
      <p:sp>
        <p:nvSpPr>
          <p:cNvPr id="4" name="Slide Number Placeholder 3"/>
          <p:cNvSpPr>
            <a:spLocks noGrp="1"/>
          </p:cNvSpPr>
          <p:nvPr>
            <p:ph type="sldNum" sz="quarter" idx="10"/>
          </p:nvPr>
        </p:nvSpPr>
        <p:spPr/>
        <p:txBody>
          <a:bodyPr/>
          <a:lstStyle/>
          <a:p>
            <a:fld id="{BC4298D2-2139-46BD-B9AE-6FA9B15BEABF}" type="slidenum">
              <a:rPr lang="en-GB" smtClean="0"/>
              <a:t>2</a:t>
            </a:fld>
            <a:endParaRPr lang="en-GB"/>
          </a:p>
        </p:txBody>
      </p:sp>
    </p:spTree>
    <p:extLst>
      <p:ext uri="{BB962C8B-B14F-4D97-AF65-F5344CB8AC3E}">
        <p14:creationId xmlns:p14="http://schemas.microsoft.com/office/powerpoint/2010/main" val="5322115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For example, If someone is happy, you can exaggerate their features to make them appear happier. So let’s start by taking a look at what happens when a person smiles.</a:t>
            </a:r>
            <a:endParaRPr lang="en-GB" dirty="0"/>
          </a:p>
        </p:txBody>
      </p:sp>
      <p:sp>
        <p:nvSpPr>
          <p:cNvPr id="4" name="Slide Number Placeholder 3"/>
          <p:cNvSpPr>
            <a:spLocks noGrp="1"/>
          </p:cNvSpPr>
          <p:nvPr>
            <p:ph type="sldNum" sz="quarter" idx="10"/>
          </p:nvPr>
        </p:nvSpPr>
        <p:spPr/>
        <p:txBody>
          <a:bodyPr/>
          <a:lstStyle/>
          <a:p>
            <a:fld id="{BC4298D2-2139-46BD-B9AE-6FA9B15BEABF}" type="slidenum">
              <a:rPr lang="en-GB" smtClean="0"/>
              <a:t>3</a:t>
            </a:fld>
            <a:endParaRPr lang="en-GB"/>
          </a:p>
        </p:txBody>
      </p:sp>
    </p:spTree>
    <p:extLst>
      <p:ext uri="{BB962C8B-B14F-4D97-AF65-F5344CB8AC3E}">
        <p14:creationId xmlns:p14="http://schemas.microsoft.com/office/powerpoint/2010/main" val="7023480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a:t>
            </a:r>
            <a:r>
              <a:rPr lang="en-GB" baseline="0" dirty="0" smtClean="0"/>
              <a:t> you can see by the arrows, more than just your mouth moves when you smile. The corners of your mouth raise, which in turn pushes your cheeks up, which pushes your lower eye lids up which causes you to squint. Squinting pulls down your upper eyelid as well as your eyebrows and a small part of your forehead.</a:t>
            </a:r>
            <a:endParaRPr lang="en-GB" dirty="0"/>
          </a:p>
        </p:txBody>
      </p:sp>
      <p:sp>
        <p:nvSpPr>
          <p:cNvPr id="4" name="Slide Number Placeholder 3"/>
          <p:cNvSpPr>
            <a:spLocks noGrp="1"/>
          </p:cNvSpPr>
          <p:nvPr>
            <p:ph type="sldNum" sz="quarter" idx="10"/>
          </p:nvPr>
        </p:nvSpPr>
        <p:spPr/>
        <p:txBody>
          <a:bodyPr/>
          <a:lstStyle/>
          <a:p>
            <a:fld id="{BC4298D2-2139-46BD-B9AE-6FA9B15BEABF}" type="slidenum">
              <a:rPr lang="en-GB" smtClean="0"/>
              <a:t>4</a:t>
            </a:fld>
            <a:endParaRPr lang="en-GB"/>
          </a:p>
        </p:txBody>
      </p:sp>
    </p:spTree>
    <p:extLst>
      <p:ext uri="{BB962C8B-B14F-4D97-AF65-F5344CB8AC3E}">
        <p14:creationId xmlns:p14="http://schemas.microsoft.com/office/powerpoint/2010/main" val="4191247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Now that we’ve identified</a:t>
            </a:r>
            <a:r>
              <a:rPr lang="en-GB" baseline="0" dirty="0" smtClean="0"/>
              <a:t> the changes in the face that occur when a person smiles, we can now amplify these features.</a:t>
            </a:r>
            <a:endParaRPr lang="en-GB" dirty="0"/>
          </a:p>
        </p:txBody>
      </p:sp>
      <p:sp>
        <p:nvSpPr>
          <p:cNvPr id="4" name="Slide Number Placeholder 3"/>
          <p:cNvSpPr>
            <a:spLocks noGrp="1"/>
          </p:cNvSpPr>
          <p:nvPr>
            <p:ph type="sldNum" sz="quarter" idx="10"/>
          </p:nvPr>
        </p:nvSpPr>
        <p:spPr/>
        <p:txBody>
          <a:bodyPr/>
          <a:lstStyle/>
          <a:p>
            <a:fld id="{BC4298D2-2139-46BD-B9AE-6FA9B15BEABF}" type="slidenum">
              <a:rPr lang="en-GB" smtClean="0"/>
              <a:t>5</a:t>
            </a:fld>
            <a:endParaRPr lang="en-GB"/>
          </a:p>
        </p:txBody>
      </p:sp>
    </p:spTree>
    <p:extLst>
      <p:ext uri="{BB962C8B-B14F-4D97-AF65-F5344CB8AC3E}">
        <p14:creationId xmlns:p14="http://schemas.microsoft.com/office/powerpoint/2010/main" val="6380206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But now</a:t>
            </a:r>
            <a:r>
              <a:rPr lang="en-GB" baseline="0" dirty="0" smtClean="0"/>
              <a:t> we’ve encountered a problem. We’ve amplified the features, but now he doesn’t look happier. Now he’s just creepy. Which brings me to my next point.</a:t>
            </a:r>
            <a:endParaRPr lang="en-GB" dirty="0"/>
          </a:p>
        </p:txBody>
      </p:sp>
      <p:sp>
        <p:nvSpPr>
          <p:cNvPr id="4" name="Slide Number Placeholder 3"/>
          <p:cNvSpPr>
            <a:spLocks noGrp="1"/>
          </p:cNvSpPr>
          <p:nvPr>
            <p:ph type="sldNum" sz="quarter" idx="10"/>
          </p:nvPr>
        </p:nvSpPr>
        <p:spPr/>
        <p:txBody>
          <a:bodyPr/>
          <a:lstStyle/>
          <a:p>
            <a:fld id="{BC4298D2-2139-46BD-B9AE-6FA9B15BEABF}" type="slidenum">
              <a:rPr lang="en-GB" smtClean="0"/>
              <a:t>6</a:t>
            </a:fld>
            <a:endParaRPr lang="en-GB"/>
          </a:p>
        </p:txBody>
      </p:sp>
    </p:spTree>
    <p:extLst>
      <p:ext uri="{BB962C8B-B14F-4D97-AF65-F5344CB8AC3E}">
        <p14:creationId xmlns:p14="http://schemas.microsoft.com/office/powerpoint/2010/main" val="39206495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Things can be</a:t>
            </a:r>
            <a:r>
              <a:rPr lang="en-GB" baseline="0" dirty="0" smtClean="0"/>
              <a:t> exaggerated too much.  But how do we know how far we can push a character’s exaggeration before it breaks and just looks strange?  A man named Keith </a:t>
            </a:r>
            <a:r>
              <a:rPr lang="en-GB" baseline="0" dirty="0" err="1" smtClean="0"/>
              <a:t>Lango</a:t>
            </a:r>
            <a:r>
              <a:rPr lang="en-GB" baseline="0" dirty="0" smtClean="0"/>
              <a:t> has this to say.</a:t>
            </a:r>
            <a:endParaRPr lang="en-GB" dirty="0"/>
          </a:p>
        </p:txBody>
      </p:sp>
      <p:sp>
        <p:nvSpPr>
          <p:cNvPr id="4" name="Slide Number Placeholder 3"/>
          <p:cNvSpPr>
            <a:spLocks noGrp="1"/>
          </p:cNvSpPr>
          <p:nvPr>
            <p:ph type="sldNum" sz="quarter" idx="10"/>
          </p:nvPr>
        </p:nvSpPr>
        <p:spPr/>
        <p:txBody>
          <a:bodyPr/>
          <a:lstStyle/>
          <a:p>
            <a:fld id="{BC4298D2-2139-46BD-B9AE-6FA9B15BEABF}" type="slidenum">
              <a:rPr lang="en-GB" smtClean="0"/>
              <a:t>7</a:t>
            </a:fld>
            <a:endParaRPr lang="en-GB"/>
          </a:p>
        </p:txBody>
      </p:sp>
    </p:spTree>
    <p:extLst>
      <p:ext uri="{BB962C8B-B14F-4D97-AF65-F5344CB8AC3E}">
        <p14:creationId xmlns:p14="http://schemas.microsoft.com/office/powerpoint/2010/main" val="36242851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effectLst/>
              </a:rPr>
              <a:t>“The poses you choose should be true to that anatomy. [the] More normally proportioned and human the character looks, the narrower the range of what 'pushed' can be before things feel broken. The more cartoon the design the greater the range of “pushed” before things break.” </a:t>
            </a:r>
          </a:p>
          <a:p>
            <a:r>
              <a:rPr lang="en-GB" sz="1200" dirty="0" smtClean="0">
                <a:effectLst/>
              </a:rPr>
              <a:t>I</a:t>
            </a:r>
            <a:r>
              <a:rPr lang="en-GB" sz="1200" baseline="0" dirty="0" smtClean="0">
                <a:effectLst/>
              </a:rPr>
              <a:t> understand this to mean that the more stylized a character is, the further that character’s poses can be pushed before they appear to be broken.  I’m going to test this idea. </a:t>
            </a:r>
            <a:endParaRPr lang="en-GB" sz="1200" dirty="0" smtClean="0">
              <a:effectLst/>
            </a:endParaRPr>
          </a:p>
        </p:txBody>
      </p:sp>
      <p:sp>
        <p:nvSpPr>
          <p:cNvPr id="4" name="Slide Number Placeholder 3"/>
          <p:cNvSpPr>
            <a:spLocks noGrp="1"/>
          </p:cNvSpPr>
          <p:nvPr>
            <p:ph type="sldNum" sz="quarter" idx="10"/>
          </p:nvPr>
        </p:nvSpPr>
        <p:spPr/>
        <p:txBody>
          <a:bodyPr/>
          <a:lstStyle/>
          <a:p>
            <a:fld id="{BC4298D2-2139-46BD-B9AE-6FA9B15BEABF}" type="slidenum">
              <a:rPr lang="en-GB" smtClean="0"/>
              <a:t>8</a:t>
            </a:fld>
            <a:endParaRPr lang="en-GB"/>
          </a:p>
        </p:txBody>
      </p:sp>
    </p:spTree>
    <p:extLst>
      <p:ext uri="{BB962C8B-B14F-4D97-AF65-F5344CB8AC3E}">
        <p14:creationId xmlns:p14="http://schemas.microsoft.com/office/powerpoint/2010/main" val="19648770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I’ve foun</a:t>
            </a:r>
            <a:r>
              <a:rPr lang="en-GB" baseline="0" dirty="0" smtClean="0"/>
              <a:t>d two rigs that I’ll be using to conduct my research, one of which has proportions closer to a real human which is the </a:t>
            </a:r>
            <a:r>
              <a:rPr lang="en-GB" baseline="0" dirty="0" err="1" smtClean="0"/>
              <a:t>Psylocke</a:t>
            </a:r>
            <a:r>
              <a:rPr lang="en-GB" baseline="0" dirty="0" smtClean="0"/>
              <a:t> rig on the left. On the right we have the Gnome rig with proportions that have a heavier stylization to them. The general idea of my research is that the rig with more stylized proportions will be able to have it’s poses pushed further before they break.</a:t>
            </a:r>
            <a:endParaRPr lang="en-GB" dirty="0"/>
          </a:p>
        </p:txBody>
      </p:sp>
      <p:sp>
        <p:nvSpPr>
          <p:cNvPr id="4" name="Slide Number Placeholder 3"/>
          <p:cNvSpPr>
            <a:spLocks noGrp="1"/>
          </p:cNvSpPr>
          <p:nvPr>
            <p:ph type="sldNum" sz="quarter" idx="10"/>
          </p:nvPr>
        </p:nvSpPr>
        <p:spPr/>
        <p:txBody>
          <a:bodyPr/>
          <a:lstStyle/>
          <a:p>
            <a:fld id="{BC4298D2-2139-46BD-B9AE-6FA9B15BEABF}" type="slidenum">
              <a:rPr lang="en-GB" smtClean="0"/>
              <a:t>9</a:t>
            </a:fld>
            <a:endParaRPr lang="en-GB"/>
          </a:p>
        </p:txBody>
      </p:sp>
    </p:spTree>
    <p:extLst>
      <p:ext uri="{BB962C8B-B14F-4D97-AF65-F5344CB8AC3E}">
        <p14:creationId xmlns:p14="http://schemas.microsoft.com/office/powerpoint/2010/main" val="40655105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what’s my process? With</a:t>
            </a:r>
            <a:r>
              <a:rPr lang="en-GB" baseline="0" dirty="0" smtClean="0"/>
              <a:t> both rigs I’ll be creating the same animation and then be identifying the defining traits of it and push them further until the suspension of belief is broke on both rigs, I’ll then lower the intensity of the exaggeration somewhat until the suspension of belief is no longer broken. Should </a:t>
            </a:r>
            <a:r>
              <a:rPr lang="en-GB" baseline="0" dirty="0" err="1" smtClean="0"/>
              <a:t>Lango’s</a:t>
            </a:r>
            <a:r>
              <a:rPr lang="en-GB" baseline="0" dirty="0" smtClean="0"/>
              <a:t> statement prove true, the animation on the gnome rig should be able to be exaggerated further than the animation on the </a:t>
            </a:r>
            <a:r>
              <a:rPr lang="en-GB" baseline="0" dirty="0" err="1" smtClean="0"/>
              <a:t>Psylocke</a:t>
            </a:r>
            <a:r>
              <a:rPr lang="en-GB" baseline="0" dirty="0" smtClean="0"/>
              <a:t> rig before the audiences suspension of belief is broken</a:t>
            </a:r>
            <a:r>
              <a:rPr lang="en-GB" baseline="0" dirty="0" smtClean="0"/>
              <a:t>. Since the majority of my research is going to be practical, my methodology is mainly going to be practice based but there will be some qualitative research mixed in also.</a:t>
            </a:r>
            <a:endParaRPr lang="en-GB" dirty="0"/>
          </a:p>
        </p:txBody>
      </p:sp>
      <p:sp>
        <p:nvSpPr>
          <p:cNvPr id="4" name="Slide Number Placeholder 3"/>
          <p:cNvSpPr>
            <a:spLocks noGrp="1"/>
          </p:cNvSpPr>
          <p:nvPr>
            <p:ph type="sldNum" sz="quarter" idx="10"/>
          </p:nvPr>
        </p:nvSpPr>
        <p:spPr/>
        <p:txBody>
          <a:bodyPr/>
          <a:lstStyle/>
          <a:p>
            <a:fld id="{BC4298D2-2139-46BD-B9AE-6FA9B15BEABF}" type="slidenum">
              <a:rPr lang="en-GB" smtClean="0"/>
              <a:t>10</a:t>
            </a:fld>
            <a:endParaRPr lang="en-GB"/>
          </a:p>
        </p:txBody>
      </p:sp>
    </p:spTree>
    <p:extLst>
      <p:ext uri="{BB962C8B-B14F-4D97-AF65-F5344CB8AC3E}">
        <p14:creationId xmlns:p14="http://schemas.microsoft.com/office/powerpoint/2010/main" val="20144737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a:t>
            </a:r>
            <a:r>
              <a:rPr lang="en-GB" baseline="0" dirty="0" smtClean="0"/>
              <a:t> what is my proposed outcome for this research? Basically, I don’t think Keith </a:t>
            </a:r>
            <a:r>
              <a:rPr lang="en-GB" baseline="0" dirty="0" err="1" smtClean="0"/>
              <a:t>Lango’s</a:t>
            </a:r>
            <a:r>
              <a:rPr lang="en-GB" baseline="0" dirty="0" smtClean="0"/>
              <a:t> statement is entirely true. I don’t think I’m going to be able to push the exaggerated rig as far as the one with more normal proportions. </a:t>
            </a:r>
          </a:p>
          <a:p>
            <a:r>
              <a:rPr lang="en-GB" baseline="0" dirty="0" smtClean="0"/>
              <a:t>Because of the gnomes stylized body I think, it’ll have less range of motion so the animations won’t be able to be as exaggerated.</a:t>
            </a:r>
            <a:endParaRPr lang="en-GB" dirty="0"/>
          </a:p>
        </p:txBody>
      </p:sp>
      <p:sp>
        <p:nvSpPr>
          <p:cNvPr id="4" name="Slide Number Placeholder 3"/>
          <p:cNvSpPr>
            <a:spLocks noGrp="1"/>
          </p:cNvSpPr>
          <p:nvPr>
            <p:ph type="sldNum" sz="quarter" idx="10"/>
          </p:nvPr>
        </p:nvSpPr>
        <p:spPr/>
        <p:txBody>
          <a:bodyPr/>
          <a:lstStyle/>
          <a:p>
            <a:fld id="{BC4298D2-2139-46BD-B9AE-6FA9B15BEABF}" type="slidenum">
              <a:rPr lang="en-GB" smtClean="0"/>
              <a:t>11</a:t>
            </a:fld>
            <a:endParaRPr lang="en-GB"/>
          </a:p>
        </p:txBody>
      </p:sp>
    </p:spTree>
    <p:extLst>
      <p:ext uri="{BB962C8B-B14F-4D97-AF65-F5344CB8AC3E}">
        <p14:creationId xmlns:p14="http://schemas.microsoft.com/office/powerpoint/2010/main" val="16194607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Thanks</a:t>
            </a:r>
            <a:r>
              <a:rPr lang="en-GB" baseline="0" dirty="0" smtClean="0"/>
              <a:t> for listening, any questions regarding my research?</a:t>
            </a:r>
            <a:endParaRPr lang="en-GB" dirty="0"/>
          </a:p>
        </p:txBody>
      </p:sp>
      <p:sp>
        <p:nvSpPr>
          <p:cNvPr id="4" name="Slide Number Placeholder 3"/>
          <p:cNvSpPr>
            <a:spLocks noGrp="1"/>
          </p:cNvSpPr>
          <p:nvPr>
            <p:ph type="sldNum" sz="quarter" idx="10"/>
          </p:nvPr>
        </p:nvSpPr>
        <p:spPr/>
        <p:txBody>
          <a:bodyPr/>
          <a:lstStyle/>
          <a:p>
            <a:fld id="{BC4298D2-2139-46BD-B9AE-6FA9B15BEABF}" type="slidenum">
              <a:rPr lang="en-GB" smtClean="0"/>
              <a:t>12</a:t>
            </a:fld>
            <a:endParaRPr lang="en-GB"/>
          </a:p>
        </p:txBody>
      </p:sp>
    </p:spTree>
    <p:extLst>
      <p:ext uri="{BB962C8B-B14F-4D97-AF65-F5344CB8AC3E}">
        <p14:creationId xmlns:p14="http://schemas.microsoft.com/office/powerpoint/2010/main" val="16707230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11/12/2018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11/12/2018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11/12/2018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11/12/2018</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11/12/2018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11/12/2018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11/12/2018</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0279C-DD2E-4862-A292-53B6ED9272DD}"/>
              </a:ext>
            </a:extLst>
          </p:cNvPr>
          <p:cNvSpPr>
            <a:spLocks noGrp="1"/>
          </p:cNvSpPr>
          <p:nvPr>
            <p:ph type="ctrTitle"/>
          </p:nvPr>
        </p:nvSpPr>
        <p:spPr/>
        <p:txBody>
          <a:bodyPr/>
          <a:lstStyle/>
          <a:p>
            <a:r>
              <a:rPr lang="en-GB" dirty="0"/>
              <a:t>THE </a:t>
            </a:r>
            <a:r>
              <a:rPr lang="en-GB" dirty="0" smtClean="0"/>
              <a:t>influence </a:t>
            </a:r>
            <a:r>
              <a:rPr lang="en-GB" dirty="0"/>
              <a:t>OF EXAGGERATION</a:t>
            </a:r>
          </a:p>
        </p:txBody>
      </p:sp>
      <p:sp>
        <p:nvSpPr>
          <p:cNvPr id="3" name="Subtitle 2">
            <a:extLst>
              <a:ext uri="{FF2B5EF4-FFF2-40B4-BE49-F238E27FC236}">
                <a16:creationId xmlns:a16="http://schemas.microsoft.com/office/drawing/2014/main" id="{8F1B5CEF-DDBE-4D1D-BE5A-A1A7DF7FFF24}"/>
              </a:ext>
            </a:extLst>
          </p:cNvPr>
          <p:cNvSpPr>
            <a:spLocks noGrp="1"/>
          </p:cNvSpPr>
          <p:nvPr>
            <p:ph type="subTitle" idx="1"/>
          </p:nvPr>
        </p:nvSpPr>
        <p:spPr/>
        <p:txBody>
          <a:bodyPr/>
          <a:lstStyle/>
          <a:p>
            <a:r>
              <a:rPr lang="en-GB" dirty="0"/>
              <a:t>Christopher Jones</a:t>
            </a:r>
          </a:p>
        </p:txBody>
      </p:sp>
    </p:spTree>
    <p:extLst>
      <p:ext uri="{BB962C8B-B14F-4D97-AF65-F5344CB8AC3E}">
        <p14:creationId xmlns:p14="http://schemas.microsoft.com/office/powerpoint/2010/main" val="33803410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EA332-DEFC-4C08-BFE6-01F8858C5E30}"/>
              </a:ext>
            </a:extLst>
          </p:cNvPr>
          <p:cNvSpPr>
            <a:spLocks noGrp="1"/>
          </p:cNvSpPr>
          <p:nvPr>
            <p:ph type="title"/>
          </p:nvPr>
        </p:nvSpPr>
        <p:spPr>
          <a:xfrm>
            <a:off x="1141413" y="2476500"/>
            <a:ext cx="9905998" cy="1905000"/>
          </a:xfrm>
        </p:spPr>
        <p:txBody>
          <a:bodyPr>
            <a:normAutofit/>
          </a:bodyPr>
          <a:lstStyle/>
          <a:p>
            <a:pPr algn="ctr"/>
            <a:r>
              <a:rPr lang="en-GB" sz="2800" dirty="0"/>
              <a:t>WHAT is EXAGGERATION IN regards to ANIMATION?</a:t>
            </a:r>
          </a:p>
        </p:txBody>
      </p:sp>
    </p:spTree>
    <p:extLst>
      <p:ext uri="{BB962C8B-B14F-4D97-AF65-F5344CB8AC3E}">
        <p14:creationId xmlns:p14="http://schemas.microsoft.com/office/powerpoint/2010/main" val="122291032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6F15EFA-67BC-415D-BC34-9C009A9CB59B}"/>
              </a:ext>
            </a:extLst>
          </p:cNvPr>
          <p:cNvPicPr>
            <a:picLocks noChangeAspect="1"/>
          </p:cNvPicPr>
          <p:nvPr/>
        </p:nvPicPr>
        <p:blipFill>
          <a:blip r:embed="rId3"/>
          <a:stretch>
            <a:fillRect/>
          </a:stretch>
        </p:blipFill>
        <p:spPr>
          <a:xfrm>
            <a:off x="2751966" y="0"/>
            <a:ext cx="6688067" cy="6858000"/>
          </a:xfrm>
          <a:prstGeom prst="rect">
            <a:avLst/>
          </a:prstGeom>
        </p:spPr>
      </p:pic>
    </p:spTree>
    <p:extLst>
      <p:ext uri="{BB962C8B-B14F-4D97-AF65-F5344CB8AC3E}">
        <p14:creationId xmlns:p14="http://schemas.microsoft.com/office/powerpoint/2010/main" val="316745258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B676080-BD71-4947-A503-2DE7A0BB81F2}"/>
              </a:ext>
            </a:extLst>
          </p:cNvPr>
          <p:cNvPicPr>
            <a:picLocks noChangeAspect="1"/>
          </p:cNvPicPr>
          <p:nvPr/>
        </p:nvPicPr>
        <p:blipFill>
          <a:blip r:embed="rId3"/>
          <a:stretch>
            <a:fillRect/>
          </a:stretch>
        </p:blipFill>
        <p:spPr>
          <a:xfrm>
            <a:off x="2751966" y="0"/>
            <a:ext cx="6688067" cy="6858000"/>
          </a:xfrm>
          <a:prstGeom prst="rect">
            <a:avLst/>
          </a:prstGeom>
        </p:spPr>
      </p:pic>
    </p:spTree>
    <p:extLst>
      <p:ext uri="{BB962C8B-B14F-4D97-AF65-F5344CB8AC3E}">
        <p14:creationId xmlns:p14="http://schemas.microsoft.com/office/powerpoint/2010/main" val="259176129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6F15EFA-67BC-415D-BC34-9C009A9CB59B}"/>
              </a:ext>
            </a:extLst>
          </p:cNvPr>
          <p:cNvPicPr>
            <a:picLocks noChangeAspect="1"/>
          </p:cNvPicPr>
          <p:nvPr/>
        </p:nvPicPr>
        <p:blipFill>
          <a:blip r:embed="rId3"/>
          <a:stretch>
            <a:fillRect/>
          </a:stretch>
        </p:blipFill>
        <p:spPr>
          <a:xfrm>
            <a:off x="2751966" y="0"/>
            <a:ext cx="6688067" cy="6858000"/>
          </a:xfrm>
          <a:prstGeom prst="rect">
            <a:avLst/>
          </a:prstGeom>
        </p:spPr>
      </p:pic>
    </p:spTree>
    <p:extLst>
      <p:ext uri="{BB962C8B-B14F-4D97-AF65-F5344CB8AC3E}">
        <p14:creationId xmlns:p14="http://schemas.microsoft.com/office/powerpoint/2010/main" val="10660567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D169579-AE60-4F52-A367-0DCB4A4A071C}"/>
              </a:ext>
            </a:extLst>
          </p:cNvPr>
          <p:cNvPicPr>
            <a:picLocks noChangeAspect="1"/>
          </p:cNvPicPr>
          <p:nvPr/>
        </p:nvPicPr>
        <p:blipFill>
          <a:blip r:embed="rId3"/>
          <a:stretch>
            <a:fillRect/>
          </a:stretch>
        </p:blipFill>
        <p:spPr>
          <a:xfrm>
            <a:off x="2751966" y="0"/>
            <a:ext cx="6688067" cy="6858000"/>
          </a:xfrm>
          <a:prstGeom prst="rect">
            <a:avLst/>
          </a:prstGeom>
        </p:spPr>
      </p:pic>
    </p:spTree>
    <p:extLst>
      <p:ext uri="{BB962C8B-B14F-4D97-AF65-F5344CB8AC3E}">
        <p14:creationId xmlns:p14="http://schemas.microsoft.com/office/powerpoint/2010/main" val="173382076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18936-C690-45D2-9E33-66476C548D02}"/>
              </a:ext>
            </a:extLst>
          </p:cNvPr>
          <p:cNvSpPr>
            <a:spLocks noGrp="1"/>
          </p:cNvSpPr>
          <p:nvPr>
            <p:ph type="title"/>
          </p:nvPr>
        </p:nvSpPr>
        <p:spPr>
          <a:xfrm>
            <a:off x="1141413" y="2476500"/>
            <a:ext cx="9905998" cy="1905000"/>
          </a:xfrm>
        </p:spPr>
        <p:txBody>
          <a:bodyPr/>
          <a:lstStyle/>
          <a:p>
            <a:pPr algn="ctr"/>
            <a:r>
              <a:rPr lang="en-GB" dirty="0"/>
              <a:t>THINGS CAN BE EXAGGERATED TOO MUCH.</a:t>
            </a:r>
          </a:p>
        </p:txBody>
      </p:sp>
    </p:spTree>
    <p:extLst>
      <p:ext uri="{BB962C8B-B14F-4D97-AF65-F5344CB8AC3E}">
        <p14:creationId xmlns:p14="http://schemas.microsoft.com/office/powerpoint/2010/main" val="61768529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B34AF9-AE72-421C-B10A-3D5E91EFC5FD}"/>
              </a:ext>
            </a:extLst>
          </p:cNvPr>
          <p:cNvSpPr>
            <a:spLocks noGrp="1"/>
          </p:cNvSpPr>
          <p:nvPr>
            <p:ph idx="1"/>
          </p:nvPr>
        </p:nvSpPr>
        <p:spPr>
          <a:xfrm>
            <a:off x="1141413" y="897623"/>
            <a:ext cx="9905998" cy="4893578"/>
          </a:xfrm>
        </p:spPr>
        <p:txBody>
          <a:bodyPr>
            <a:normAutofit/>
          </a:bodyPr>
          <a:lstStyle/>
          <a:p>
            <a:r>
              <a:rPr lang="en-GB" sz="2600" dirty="0">
                <a:effectLst/>
              </a:rPr>
              <a:t>“The poses you choose should be true to that anatomy</a:t>
            </a:r>
            <a:r>
              <a:rPr lang="en-GB" sz="2600" dirty="0" smtClean="0">
                <a:effectLst/>
              </a:rPr>
              <a:t>. [the] </a:t>
            </a:r>
            <a:r>
              <a:rPr lang="en-GB" sz="2600" dirty="0">
                <a:effectLst/>
              </a:rPr>
              <a:t>More normally proportioned and human the character looks, the narrower the range of what 'pushed' can be before things feel broken. The more cartoon the design the greater the range of “pushed” before things break.” – Keith Lango</a:t>
            </a:r>
            <a:endParaRPr lang="en-GB" sz="2600" dirty="0"/>
          </a:p>
        </p:txBody>
      </p:sp>
    </p:spTree>
    <p:extLst>
      <p:ext uri="{BB962C8B-B14F-4D97-AF65-F5344CB8AC3E}">
        <p14:creationId xmlns:p14="http://schemas.microsoft.com/office/powerpoint/2010/main" val="127654276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6D9B4D9-E15C-4042-85F9-FE35175E245E}"/>
              </a:ext>
            </a:extLst>
          </p:cNvPr>
          <p:cNvPicPr/>
          <p:nvPr/>
        </p:nvPicPr>
        <p:blipFill>
          <a:blip r:embed="rId3">
            <a:extLst>
              <a:ext uri="{28A0092B-C50C-407E-A947-70E740481C1C}">
                <a14:useLocalDpi xmlns:a14="http://schemas.microsoft.com/office/drawing/2010/main" val="0"/>
              </a:ext>
            </a:extLst>
          </a:blip>
          <a:stretch>
            <a:fillRect/>
          </a:stretch>
        </p:blipFill>
        <p:spPr>
          <a:xfrm>
            <a:off x="1278762" y="456663"/>
            <a:ext cx="4191201" cy="5944673"/>
          </a:xfrm>
          <a:prstGeom prst="rect">
            <a:avLst/>
          </a:prstGeom>
        </p:spPr>
      </p:pic>
      <p:pic>
        <p:nvPicPr>
          <p:cNvPr id="5" name="Picture 4">
            <a:extLst>
              <a:ext uri="{FF2B5EF4-FFF2-40B4-BE49-F238E27FC236}">
                <a16:creationId xmlns:a16="http://schemas.microsoft.com/office/drawing/2014/main" id="{C25FA9BC-1114-4B1F-B438-F1E67FD0F692}"/>
              </a:ext>
            </a:extLst>
          </p:cNvPr>
          <p:cNvPicPr/>
          <p:nvPr/>
        </p:nvPicPr>
        <p:blipFill>
          <a:blip r:embed="rId4">
            <a:extLst>
              <a:ext uri="{28A0092B-C50C-407E-A947-70E740481C1C}">
                <a14:useLocalDpi xmlns:a14="http://schemas.microsoft.com/office/drawing/2010/main" val="0"/>
              </a:ext>
            </a:extLst>
          </a:blip>
          <a:stretch>
            <a:fillRect/>
          </a:stretch>
        </p:blipFill>
        <p:spPr>
          <a:xfrm>
            <a:off x="7649345" y="2808514"/>
            <a:ext cx="2998705" cy="3592822"/>
          </a:xfrm>
          <a:prstGeom prst="rect">
            <a:avLst/>
          </a:prstGeom>
        </p:spPr>
      </p:pic>
    </p:spTree>
    <p:extLst>
      <p:ext uri="{BB962C8B-B14F-4D97-AF65-F5344CB8AC3E}">
        <p14:creationId xmlns:p14="http://schemas.microsoft.com/office/powerpoint/2010/main" val="421245696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9D15B-B60C-4E98-9770-D87A36337EFF}"/>
              </a:ext>
            </a:extLst>
          </p:cNvPr>
          <p:cNvSpPr>
            <a:spLocks noGrp="1"/>
          </p:cNvSpPr>
          <p:nvPr>
            <p:ph type="title"/>
          </p:nvPr>
        </p:nvSpPr>
        <p:spPr>
          <a:xfrm>
            <a:off x="1141413" y="240485"/>
            <a:ext cx="9905998" cy="1905000"/>
          </a:xfrm>
        </p:spPr>
        <p:txBody>
          <a:bodyPr/>
          <a:lstStyle/>
          <a:p>
            <a:r>
              <a:rPr lang="en-GB" dirty="0"/>
              <a:t>The research process</a:t>
            </a:r>
          </a:p>
        </p:txBody>
      </p:sp>
      <p:sp>
        <p:nvSpPr>
          <p:cNvPr id="3" name="Content Placeholder 2">
            <a:extLst>
              <a:ext uri="{FF2B5EF4-FFF2-40B4-BE49-F238E27FC236}">
                <a16:creationId xmlns:a16="http://schemas.microsoft.com/office/drawing/2014/main" id="{BC477C77-D581-4FE4-9C70-AE8849B32205}"/>
              </a:ext>
            </a:extLst>
          </p:cNvPr>
          <p:cNvSpPr>
            <a:spLocks noGrp="1"/>
          </p:cNvSpPr>
          <p:nvPr>
            <p:ph idx="1"/>
          </p:nvPr>
        </p:nvSpPr>
        <p:spPr>
          <a:xfrm>
            <a:off x="1141413" y="2297884"/>
            <a:ext cx="9905998" cy="3124201"/>
          </a:xfrm>
        </p:spPr>
        <p:txBody>
          <a:bodyPr/>
          <a:lstStyle/>
          <a:p>
            <a:r>
              <a:rPr lang="en-GB" dirty="0"/>
              <a:t>IDENTIFY THE DEFINING TRAITS</a:t>
            </a:r>
          </a:p>
          <a:p>
            <a:r>
              <a:rPr lang="en-GB" dirty="0"/>
              <a:t>PUSH THEM TO BREAKING POINT</a:t>
            </a:r>
          </a:p>
          <a:p>
            <a:r>
              <a:rPr lang="en-GB" dirty="0"/>
              <a:t>LOWER THE INTENSITY UNTIL SUSPENSION OF BELIEF IS NO LONGER BROKEN</a:t>
            </a:r>
          </a:p>
        </p:txBody>
      </p:sp>
    </p:spTree>
    <p:extLst>
      <p:ext uri="{BB962C8B-B14F-4D97-AF65-F5344CB8AC3E}">
        <p14:creationId xmlns:p14="http://schemas.microsoft.com/office/powerpoint/2010/main" val="217940362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981200"/>
            <a:ext cx="9905998" cy="1905000"/>
          </a:xfrm>
        </p:spPr>
        <p:txBody>
          <a:bodyPr/>
          <a:lstStyle/>
          <a:p>
            <a:pPr algn="ctr"/>
            <a:r>
              <a:rPr lang="en-GB" dirty="0" smtClean="0"/>
              <a:t>Proposed outcome?</a:t>
            </a:r>
            <a:endParaRPr lang="en-GB" dirty="0"/>
          </a:p>
        </p:txBody>
      </p:sp>
    </p:spTree>
    <p:extLst>
      <p:ext uri="{BB962C8B-B14F-4D97-AF65-F5344CB8AC3E}">
        <p14:creationId xmlns:p14="http://schemas.microsoft.com/office/powerpoint/2010/main" val="104530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1975022"/>
            <a:ext cx="9905998" cy="1905000"/>
          </a:xfrm>
        </p:spPr>
        <p:txBody>
          <a:bodyPr/>
          <a:lstStyle/>
          <a:p>
            <a:pPr algn="ctr"/>
            <a:r>
              <a:rPr lang="en-GB" dirty="0" smtClean="0"/>
              <a:t>Questions?</a:t>
            </a:r>
            <a:endParaRPr lang="en-GB" dirty="0"/>
          </a:p>
        </p:txBody>
      </p:sp>
    </p:spTree>
    <p:extLst>
      <p:ext uri="{BB962C8B-B14F-4D97-AF65-F5344CB8AC3E}">
        <p14:creationId xmlns:p14="http://schemas.microsoft.com/office/powerpoint/2010/main" val="17685843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TM03457485[[fn=Mesh]]</Template>
  <TotalTime>310</TotalTime>
  <Words>749</Words>
  <Application>Microsoft Office PowerPoint</Application>
  <PresentationFormat>Widescreen</PresentationFormat>
  <Paragraphs>37</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Century Gothic</vt:lpstr>
      <vt:lpstr>Mesh</vt:lpstr>
      <vt:lpstr>THE influence OF EXAGGERATION</vt:lpstr>
      <vt:lpstr>WHAT is EXAGGERATION IN regards to ANIMATION?</vt:lpstr>
      <vt:lpstr>PowerPoint Presentation</vt:lpstr>
      <vt:lpstr>PowerPoint Presentation</vt:lpstr>
      <vt:lpstr>PowerPoint Presentation</vt:lpstr>
      <vt:lpstr>PowerPoint Presentation</vt:lpstr>
      <vt:lpstr>THINGS CAN BE EXAGGERATED TOO MUCH.</vt:lpstr>
      <vt:lpstr>PowerPoint Presentation</vt:lpstr>
      <vt:lpstr>PowerPoint Presentation</vt:lpstr>
      <vt:lpstr>The research process</vt:lpstr>
      <vt:lpstr>Proposed outcome?</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EXAGGERATION</dc:title>
  <dc:creator>Chris</dc:creator>
  <cp:lastModifiedBy>Christopher Jones (P145777)</cp:lastModifiedBy>
  <cp:revision>32</cp:revision>
  <dcterms:created xsi:type="dcterms:W3CDTF">2018-11-04T22:52:34Z</dcterms:created>
  <dcterms:modified xsi:type="dcterms:W3CDTF">2018-11-12T12:03:15Z</dcterms:modified>
</cp:coreProperties>
</file>