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6" r:id="rId3"/>
    <p:sldId id="267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EF1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3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4DB7D7-AC6B-4E89-8B0F-D0E317836BEE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3BE2FE-02B8-4CCF-97A2-D747ADE51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99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807E2-111D-2106-9E18-B87B692423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EB5C5-FD56-9712-8E57-FECA5BF386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6A822E-6181-987E-6294-4028D9A20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EEF7E-69EC-B7B1-AE3B-088E86262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DE669-3030-C2E9-9726-FA1D8BF47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9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3C7ED-039D-2922-12BF-D914A5F8B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A6A86-11BD-06EB-0402-BB5E9225D8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784D5-7C99-C547-48DA-932576957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8109C5-F1BF-C459-F6AE-EE2AC9D2F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CC91B-21D6-A213-041D-B3941DD4A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494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49F09-42B8-5FBC-048F-5D6696D68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7078E-F9CD-4A64-65E6-76BA7FECC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0828D9-4F0D-CDB8-28A6-B2EB700E0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97EAF6-BB52-6344-15B2-158FA9F8B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83712-1D35-91B7-C818-EA3A95554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174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07F92-4EB5-13EA-C7C1-5DF64C621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D6B98-2440-8DDB-8967-E2D7954DC1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B971C3-3909-8D18-3970-63E7F42D4F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8E1754-16E9-3FE6-7E2D-1C0C573A2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1D994-3A94-F5AD-630D-AF2CFDE52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06041F-0584-79B2-81C2-349343BE6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82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4FA1B-FFF1-08AD-359F-5F6F4A1E1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724223-B483-B1A5-FB60-4C518D8F0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6BA5C1-7FA9-1F5B-6E8E-EA9A6D3B79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EB939A-F0BC-6E1B-17A8-DBA9784959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1A816C-BEE4-CC19-1227-EF8313C47D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B99459-8D42-4E29-E7F4-62401A924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895C94-3BD8-F771-35D9-287AAF2C9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99D7FA-2D2C-A2AE-0B69-DCF0D0ADC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14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4A238-DDE1-079E-B822-4E30A90F5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9B6348-C707-D6DB-52E0-82DEC48C2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4F58EC-3547-8295-9C6D-6245BFB50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9AB436-3E39-21CF-CF49-83CD8C695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340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534EAD-4BB3-4C84-54B7-F5BDB722E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F159E-675F-769C-499C-390A1972E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99991F-840D-DA36-BDDE-56E41F170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040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7E81E-E3D8-DCE6-4FB0-CDAA813C6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5F167-9F98-19FF-8452-FCEE42D6D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2837FD-DE0D-94D3-7CC9-23BD8843A7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36757E-1042-3937-50C1-F213D19FA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EF6AF6-E142-2C21-93B4-4BC5F91C1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EC89D7-1E57-B5EE-E57A-C9B4A7B54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1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8EFE8-F41F-5A5B-6A1D-3D186223F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22C048-0C1F-81E0-32E2-1CF737EDBB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AD08DB-8DBA-DA27-12A2-3468AAE2DA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D24A39-EFD5-E1D6-15AE-87AEA8CF8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F29D3C-B8C9-6666-E480-D53901527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EC1EE4-8213-6644-0203-E5B89670C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349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7516D-674B-ED0B-FF08-C65718803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104ED0-36B5-CDE3-3698-C376AD1BA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EDA35-2F9E-09EE-4F2B-8408D9C2E4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C0E23-DE37-D1F1-571B-A73FFD7CC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FB54BC-0791-0A90-09AB-6E709B7DE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627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8E9BB-EA3E-E69D-9466-DBF73CB80C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71B74B-4669-DE50-27D5-533B390EDF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E743D7-4319-2FEB-5455-ABB1AFC42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11096-9DB5-3C26-93B2-898DD45BC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6F2CB-836B-0957-EC23-A04712BDC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293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75000"/>
              </a:schemeClr>
            </a:gs>
            <a:gs pos="74000">
              <a:schemeClr val="bg1">
                <a:lumMod val="95000"/>
              </a:schemeClr>
            </a:gs>
            <a:gs pos="83000">
              <a:srgbClr val="DEF1FA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26ED97-AFC2-FB79-B143-20AEE73F0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E1E5DB-6F2B-1E35-2613-DD9C439904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FC35D-9C01-A297-FB1A-2537E8C641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4845F2-EFF4-4D30-B9FE-D854D17133CE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1C7B8-6E5D-2018-9B51-CEE329925B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2F08C-D843-093D-5107-30ED6CA34A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523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ECECEC"/>
            </a:gs>
            <a:gs pos="65120">
              <a:srgbClr val="ECECEC"/>
            </a:gs>
            <a:gs pos="0">
              <a:schemeClr val="bg1">
                <a:lumMod val="75000"/>
              </a:schemeClr>
            </a:gs>
            <a:gs pos="74000">
              <a:schemeClr val="bg1">
                <a:lumMod val="95000"/>
              </a:schemeClr>
            </a:gs>
            <a:gs pos="83000">
              <a:srgbClr val="DEF1FA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81BAF-5546-51A6-66A0-1AF307F0B2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49CCD7-A971-5DAD-C4CC-B7F76726282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4AF5F9-9F78-834A-45C0-8CAD4BDCAC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03"/>
            <a:ext cx="12192000" cy="6848593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B0075E-F76D-478C-E2F8-03BF6EF1F614}"/>
              </a:ext>
            </a:extLst>
          </p:cNvPr>
          <p:cNvSpPr txBox="1"/>
          <p:nvPr/>
        </p:nvSpPr>
        <p:spPr>
          <a:xfrm>
            <a:off x="2064897" y="2316163"/>
            <a:ext cx="837825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Understanding Amira’s Development Using Vygotsky’s Sociocultural Theory</a:t>
            </a:r>
          </a:p>
          <a:p>
            <a:pPr algn="ctr" fontAlgn="base">
              <a:buNone/>
            </a:pP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ctr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Robina Shaheen </a:t>
            </a:r>
          </a:p>
          <a:p>
            <a:pPr algn="ctr" fontAlgn="base">
              <a:buNone/>
            </a:pPr>
            <a:r>
              <a:rPr lang="en-GB" sz="2400" dirty="0">
                <a:solidFill>
                  <a:srgbClr val="000000"/>
                </a:solidFill>
                <a:latin typeface="Aptos" panose="020B0004020202020204" pitchFamily="34" charset="0"/>
              </a:rPr>
              <a:t>Neale Haddon</a:t>
            </a:r>
          </a:p>
          <a:p>
            <a:pPr algn="ctr" fontAlgn="base">
              <a:buNone/>
            </a:pPr>
            <a:r>
              <a:rPr lang="en-GB" sz="2400" dirty="0">
                <a:solidFill>
                  <a:srgbClr val="000000"/>
                </a:solidFill>
                <a:latin typeface="Aptos" panose="020B0004020202020204" pitchFamily="34" charset="0"/>
              </a:rPr>
              <a:t>LCHS4010</a:t>
            </a: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ctr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Module: Lifespan Development</a:t>
            </a:r>
          </a:p>
          <a:p>
            <a:pPr algn="ctr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13/10/25</a:t>
            </a:r>
          </a:p>
        </p:txBody>
      </p:sp>
    </p:spTree>
    <p:extLst>
      <p:ext uri="{BB962C8B-B14F-4D97-AF65-F5344CB8AC3E}">
        <p14:creationId xmlns:p14="http://schemas.microsoft.com/office/powerpoint/2010/main" val="197142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CEA694A-32B8-07FD-3C09-3A70D95C4A34}"/>
              </a:ext>
            </a:extLst>
          </p:cNvPr>
          <p:cNvSpPr txBox="1"/>
          <p:nvPr/>
        </p:nvSpPr>
        <p:spPr>
          <a:xfrm>
            <a:off x="1038070" y="649203"/>
            <a:ext cx="1036944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 this presentation, I will discuss Amira, a three-year-old who has recently started nursery. Amira becomes upset when her carers leave, she speaks very little, and finds it difficult to join group play.</a:t>
            </a:r>
          </a:p>
          <a:p>
            <a:pPr fontAlgn="base">
              <a:buNone/>
            </a:pPr>
            <a:endParaRPr lang="en-GB" sz="280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fontAlgn="base"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To understand her development, I will use Lev Vygotsky’s Sociocultural Theory, which focuses on how children learn through social interaction, language, and support from adults.</a:t>
            </a:r>
          </a:p>
          <a:p>
            <a:pPr fontAlgn="base"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 will explain the theory, apply it to Amira, and suggest strategies to help her develop confidence, speech, and social skills.</a:t>
            </a:r>
          </a:p>
          <a:p>
            <a:pPr>
              <a:buNone/>
            </a:pPr>
            <a:b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5741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939CED0-BA15-9543-444A-9A24B2D6B56E}"/>
              </a:ext>
            </a:extLst>
          </p:cNvPr>
          <p:cNvSpPr txBox="1"/>
          <p:nvPr/>
        </p:nvSpPr>
        <p:spPr>
          <a:xfrm>
            <a:off x="1023079" y="844075"/>
            <a:ext cx="1057930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Who Was Vygotsky?</a:t>
            </a:r>
          </a:p>
          <a:p>
            <a:pPr algn="l" rtl="0" fontAlgn="base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Lev Vygotsky (1896–1934) was a Russian psychologist who studied how children’s thinking and learning are shaped by the people and culture around them.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He believed that learning is not just an individual process but a social one.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Vygotsky argued that children learn first through interaction with others, and then they internalise what they have learned (Vygotsky, 1978).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This means adults, peers, and the cultural environment play a key role in how children develop.</a:t>
            </a:r>
          </a:p>
        </p:txBody>
      </p:sp>
    </p:spTree>
    <p:extLst>
      <p:ext uri="{BB962C8B-B14F-4D97-AF65-F5344CB8AC3E}">
        <p14:creationId xmlns:p14="http://schemas.microsoft.com/office/powerpoint/2010/main" val="3425545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C5DBAF-1502-9FA4-4FB8-CDAED36935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C32C03-37B4-056D-1218-FF60219A4931}"/>
              </a:ext>
            </a:extLst>
          </p:cNvPr>
          <p:cNvSpPr txBox="1"/>
          <p:nvPr/>
        </p:nvSpPr>
        <p:spPr>
          <a:xfrm>
            <a:off x="438463" y="582067"/>
            <a:ext cx="11358796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2800" b="1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Key Ideas in Vygotsky’s Theory</a:t>
            </a:r>
          </a:p>
          <a:p>
            <a:pPr rtl="0" fontAlgn="base">
              <a:buNone/>
            </a:pPr>
            <a:br>
              <a:rPr lang="en-GB" sz="20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00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fontAlgn="base"/>
            <a:r>
              <a:rPr lang="en-GB" sz="20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Vygotsky developed several important ideas about how learning happens: 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Zone of Proximal Development (ZPD): This is the gap between what a child can do alone and what they can do with help.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Scaffolding: Adults or peers provide support to help the child reach the next level of learning (Wood, Bruner &amp; Ross, 1976).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 Language as a Tool for Learning: Vygotsky said speech is central to thinking and problem-solving (Daniels, 2016).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Social Interaction: Learning begins through shared experiences with others before it becomes part of the child’s independent ability.</a:t>
            </a:r>
          </a:p>
          <a:p>
            <a:pPr rtl="0" fontAlgn="base">
              <a:buNone/>
            </a:pPr>
            <a:br>
              <a:rPr lang="en-GB" sz="20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00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fontAlgn="base">
              <a:buNone/>
            </a:pPr>
            <a:r>
              <a:rPr lang="en-GB" sz="20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These ideas show how learning is best supported through conversation, guidance, and collaboration.</a:t>
            </a:r>
          </a:p>
          <a:p>
            <a:pPr>
              <a:buNone/>
            </a:pPr>
            <a:b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108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D2D1F4-E185-1898-F5FD-D49BE79ED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906E288-1A5B-80D7-6EB7-9B783D2B7E6A}"/>
              </a:ext>
            </a:extLst>
          </p:cNvPr>
          <p:cNvSpPr txBox="1"/>
          <p:nvPr/>
        </p:nvSpPr>
        <p:spPr>
          <a:xfrm>
            <a:off x="628025" y="705177"/>
            <a:ext cx="10935949" cy="5447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3200" b="1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Relevance to Early Years Practice</a:t>
            </a:r>
          </a:p>
          <a:p>
            <a:pPr rtl="0" fontAlgn="base">
              <a:buNone/>
            </a:pPr>
            <a:br>
              <a:rPr lang="en-GB" sz="20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00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fontAlgn="base">
              <a:buNone/>
            </a:pPr>
            <a:r>
              <a:rPr lang="en-GB" sz="24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Vygotsky’s ideas strongly influence early years education today.</a:t>
            </a:r>
          </a:p>
          <a:p>
            <a:pPr fontAlgn="base">
              <a:buNone/>
            </a:pPr>
            <a:r>
              <a:rPr lang="en-GB" sz="24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 the EYFS (DfE, 2021), adults are encouraged to talk with children, extend their ideas, and support learning through shared play.</a:t>
            </a:r>
          </a:p>
          <a:p>
            <a:pPr fontAlgn="base">
              <a:buNone/>
            </a:pPr>
            <a:r>
              <a:rPr lang="en-GB" sz="24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Practitioners help children by observing where they are in their learning and offering just the right amount of help this is scaffolding in action.</a:t>
            </a:r>
          </a:p>
          <a:p>
            <a:pPr fontAlgn="base">
              <a:buNone/>
            </a:pPr>
            <a:r>
              <a:rPr lang="en-GB" sz="24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Research shows that sustained shared thinking, where adults and children talk deeply about ideas, improves communication and understanding (Siraj-Blatchford et al., 2002).</a:t>
            </a:r>
          </a:p>
          <a:p>
            <a:pPr fontAlgn="base">
              <a:buNone/>
            </a:pPr>
            <a:r>
              <a:rPr lang="en-GB" sz="24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This makes Vygotsky’s theory very relevant for understanding and supporting Amira’s needs.</a:t>
            </a:r>
          </a:p>
          <a:p>
            <a:pPr>
              <a:buNone/>
            </a:pPr>
            <a:b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189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AD861B-CF24-A0BC-DE52-8F7A78D7FC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1B5A5E5-B32D-07E3-1998-6157E9F10D91}"/>
              </a:ext>
            </a:extLst>
          </p:cNvPr>
          <p:cNvSpPr txBox="1"/>
          <p:nvPr/>
        </p:nvSpPr>
        <p:spPr>
          <a:xfrm>
            <a:off x="644577" y="387194"/>
            <a:ext cx="10702977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Applying the Theory to Amira</a:t>
            </a:r>
          </a:p>
          <a:p>
            <a:pPr algn="l" rtl="0" fontAlgn="base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Amira’s limited speech and anxiety suggest that she may not yet have had enough supportive interaction to help her language and social confidence develop.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According to Vygotsky, she needs guided participation — adults who talk with her, listen carefully, and encourage her to express ideas in simple ways.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Her communication can be built gradually through play, storytelling, and everyday routines.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For example, a practitioner could sit beside her during play, comment on what she is doing, and model new words.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Over time, Amira will start to copy this language and use it to share her own thoughts (Trawick-Smith, 2017).</a:t>
            </a:r>
          </a:p>
        </p:txBody>
      </p:sp>
    </p:spTree>
    <p:extLst>
      <p:ext uri="{BB962C8B-B14F-4D97-AF65-F5344CB8AC3E}">
        <p14:creationId xmlns:p14="http://schemas.microsoft.com/office/powerpoint/2010/main" val="1770827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D5FBAC-CD89-131F-01A1-1D1416A0F0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C676FF-B37A-B269-D1AC-EF47DBDEC127}"/>
              </a:ext>
            </a:extLst>
          </p:cNvPr>
          <p:cNvSpPr txBox="1"/>
          <p:nvPr/>
        </p:nvSpPr>
        <p:spPr>
          <a:xfrm>
            <a:off x="1128009" y="428577"/>
            <a:ext cx="10879111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Strategies to Support Amira</a:t>
            </a:r>
          </a:p>
          <a:p>
            <a:pPr algn="l" rtl="0" fontAlgn="base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To support Amira’s development, practitioners could: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Offer small group play where she feels safe and supported.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Use scaffolding by breaking activities into small steps she can manage.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Model simple language and extend her words gently (e.g., “ball” “red ball”).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Encourage peer learning, letting Amira play with confident children who talk often</a:t>
            </a:r>
            <a:r>
              <a:rPr lang="en-GB" sz="2400" dirty="0">
                <a:solidFill>
                  <a:srgbClr val="000000"/>
                </a:solidFill>
                <a:latin typeface="Aptos" panose="020B0004020202020204" pitchFamily="34" charset="0"/>
              </a:rPr>
              <a:t>.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 Ask open-ended questions like “What are you making?” to promote speech.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Keep a consistent routine so she knows what to expect and feels secure.</a:t>
            </a:r>
          </a:p>
        </p:txBody>
      </p:sp>
    </p:spTree>
    <p:extLst>
      <p:ext uri="{BB962C8B-B14F-4D97-AF65-F5344CB8AC3E}">
        <p14:creationId xmlns:p14="http://schemas.microsoft.com/office/powerpoint/2010/main" val="3491150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E73C80-8C74-346B-58DC-4167D00D6C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78BACD7-1B18-78EE-E74D-6CB12EE39D70}"/>
              </a:ext>
            </a:extLst>
          </p:cNvPr>
          <p:cNvSpPr txBox="1"/>
          <p:nvPr/>
        </p:nvSpPr>
        <p:spPr>
          <a:xfrm>
            <a:off x="738265" y="462145"/>
            <a:ext cx="1081915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The Role of Language and Culture</a:t>
            </a:r>
          </a:p>
          <a:p>
            <a:pPr rtl="0" fontAlgn="base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Vygotsky said that language is not only a way to communicate but also a tool for thinking.</a:t>
            </a:r>
          </a:p>
          <a:p>
            <a:pPr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As children grow, they use speech to guide their actions and solve problems.</a:t>
            </a:r>
          </a:p>
          <a:p>
            <a:pPr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Culture also plays a big role </a:t>
            </a:r>
            <a:r>
              <a:rPr lang="en-GB" sz="2400" dirty="0">
                <a:solidFill>
                  <a:srgbClr val="000000"/>
                </a:solidFill>
                <a:latin typeface="Aptos" panose="020B0004020202020204" pitchFamily="34" charset="0"/>
              </a:rPr>
              <a:t>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the stories, routines, and values around a child shape what and how they learn (Fleer, 2020).</a:t>
            </a:r>
          </a:p>
          <a:p>
            <a:pPr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 Amira’s case, her home culture and nursery experiences both influence how she uses language and social skills.</a:t>
            </a:r>
          </a:p>
          <a:p>
            <a:pPr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Practitioners should value her background and include familiar songs, objects, or words from home to support her sense of belonging and confidence.</a:t>
            </a:r>
          </a:p>
        </p:txBody>
      </p:sp>
    </p:spTree>
    <p:extLst>
      <p:ext uri="{BB962C8B-B14F-4D97-AF65-F5344CB8AC3E}">
        <p14:creationId xmlns:p14="http://schemas.microsoft.com/office/powerpoint/2010/main" val="1767901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26C0E0-7F7E-79FA-60A8-2EFFCDC048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5D08C23-4F9A-18AE-008C-E45E4F98448A}"/>
              </a:ext>
            </a:extLst>
          </p:cNvPr>
          <p:cNvSpPr txBox="1"/>
          <p:nvPr/>
        </p:nvSpPr>
        <p:spPr>
          <a:xfrm>
            <a:off x="513413" y="448431"/>
            <a:ext cx="11133944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2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Strengths and Weaknesses of Vygotsky’s Theory</a:t>
            </a:r>
          </a:p>
          <a:p>
            <a:pPr algn="l" rtl="0" fontAlgn="base">
              <a:buNone/>
            </a:pPr>
            <a:b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0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0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Strengths:</a:t>
            </a: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      •     Highlights the importance of communication and relationships for learning.</a:t>
            </a: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      •     Fits well with the EYFS and the key person approach (DfE, 2021).</a:t>
            </a: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      •     Encourages collaborative learning and child-centred practice (Siraj-Blatchford, 2009).</a:t>
            </a: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      •     Supported by research showing social play improves cognitive and language skills (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Bodrova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&amp; Leong, 2019).</a:t>
            </a:r>
          </a:p>
          <a:p>
            <a:pPr algn="l" rtl="0" fontAlgn="base">
              <a:buNone/>
            </a:pPr>
            <a:b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0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0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Weaknesses:</a:t>
            </a: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      •     Does not fully explain emotional development or attachment.</a:t>
            </a: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      •     Can be difficult to measure exactly how much scaffolding is needed.</a:t>
            </a: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      •     Less focus on biological or individual differences, like personality or temperament (Daniels, 2016).</a:t>
            </a:r>
          </a:p>
        </p:txBody>
      </p:sp>
    </p:spTree>
    <p:extLst>
      <p:ext uri="{BB962C8B-B14F-4D97-AF65-F5344CB8AC3E}">
        <p14:creationId xmlns:p14="http://schemas.microsoft.com/office/powerpoint/2010/main" val="42897180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7EB1AB-1B32-0AE7-AB2D-346F758E72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F18BBCB-294E-3468-373D-A327EF276B8A}"/>
              </a:ext>
            </a:extLst>
          </p:cNvPr>
          <p:cNvSpPr txBox="1"/>
          <p:nvPr/>
        </p:nvSpPr>
        <p:spPr>
          <a:xfrm>
            <a:off x="768245" y="315830"/>
            <a:ext cx="10489367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2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Conclusion</a:t>
            </a:r>
          </a:p>
          <a:p>
            <a:pPr algn="l" rtl="0" fontAlgn="base">
              <a:buNone/>
            </a:pP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Vygotsky’s Sociocultural Theory helps explain that Amira learns best through social experiences and guided play.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With patient, supportive adults who talk with her and model new language, she can develop stronger speech, confidence, and social understanding.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This theory reminds us that children grow through relationships, culture, and shared learning not in isolation.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By applying Vygotsky’s ideas, practitioners can help Amira move from anxiety to active, confident participation in nursery life.</a:t>
            </a:r>
          </a:p>
        </p:txBody>
      </p:sp>
    </p:spTree>
    <p:extLst>
      <p:ext uri="{BB962C8B-B14F-4D97-AF65-F5344CB8AC3E}">
        <p14:creationId xmlns:p14="http://schemas.microsoft.com/office/powerpoint/2010/main" val="182795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21BE02-97E7-BB64-69E7-5E056C10C4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54EFD6-9023-3254-840B-E86A2AE3E458}"/>
              </a:ext>
            </a:extLst>
          </p:cNvPr>
          <p:cNvSpPr txBox="1"/>
          <p:nvPr/>
        </p:nvSpPr>
        <p:spPr>
          <a:xfrm>
            <a:off x="659568" y="556951"/>
            <a:ext cx="11347553" cy="4739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3200" b="1" dirty="0"/>
              <a:t>Reference List: </a:t>
            </a:r>
          </a:p>
          <a:p>
            <a:pPr>
              <a:buNone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Bodrova</a:t>
            </a:r>
            <a:r>
              <a:rPr lang="en-GB" dirty="0"/>
              <a:t>, E. &amp; Leong, D. (2019) </a:t>
            </a:r>
            <a:r>
              <a:rPr lang="en-GB" i="1" dirty="0"/>
              <a:t>Vygotskian and post-Vygotskian views on children’s play.</a:t>
            </a:r>
            <a:r>
              <a:rPr lang="en-GB" dirty="0"/>
              <a:t> Routledge.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Daniels, H. (2016) </a:t>
            </a:r>
            <a:r>
              <a:rPr lang="en-GB" i="1" dirty="0"/>
              <a:t>Vygotsky and pedagogy.</a:t>
            </a:r>
            <a:r>
              <a:rPr lang="en-GB" dirty="0"/>
              <a:t> 2nd ed. Routledge.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DfE (2021) </a:t>
            </a:r>
            <a:r>
              <a:rPr lang="en-GB" i="1" dirty="0"/>
              <a:t>Statutory framework for the early years foundation stage.</a:t>
            </a:r>
            <a:r>
              <a:rPr lang="en-GB" dirty="0"/>
              <a:t> Department for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Fleer, M. (2020) </a:t>
            </a:r>
            <a:r>
              <a:rPr lang="en-GB" i="1" dirty="0"/>
              <a:t>Cultural-historical approaches to studying learning and development.</a:t>
            </a:r>
            <a:r>
              <a:rPr lang="en-GB" dirty="0"/>
              <a:t> </a:t>
            </a:r>
            <a:r>
              <a:rPr lang="en-GB" dirty="0" err="1"/>
              <a:t>Springer.Miller</a:t>
            </a:r>
            <a:r>
              <a:rPr lang="en-GB" dirty="0"/>
              <a:t>, P. (2011) </a:t>
            </a:r>
            <a:r>
              <a:rPr lang="en-GB" i="1" dirty="0"/>
              <a:t>Theories of developmental psychology.</a:t>
            </a:r>
            <a:r>
              <a:rPr lang="en-GB" dirty="0"/>
              <a:t> 5th ed. Worth Publishers.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Siraj-Blatchford, I. (2009) ‘Progression in play and sustained shared thinking’, </a:t>
            </a:r>
            <a:r>
              <a:rPr lang="en-GB" i="1" dirty="0"/>
              <a:t>Educational and Child Psychology.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Siraj-Blatchford, I. et al. (2002) </a:t>
            </a:r>
            <a:r>
              <a:rPr lang="en-GB" i="1" dirty="0"/>
              <a:t>Researching effective pedagogy in the early years (REPEY).</a:t>
            </a:r>
            <a:r>
              <a:rPr lang="en-GB" dirty="0"/>
              <a:t> Department for Education and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Trawick-Smith, J. (2017) </a:t>
            </a:r>
            <a:r>
              <a:rPr lang="en-GB" i="1" dirty="0"/>
              <a:t>Early childhood development: A multicultural perspective.</a:t>
            </a:r>
            <a:r>
              <a:rPr lang="en-GB" dirty="0"/>
              <a:t> 6th ed. Pearson.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Vygotsky, L.S. (1978) </a:t>
            </a:r>
            <a:r>
              <a:rPr lang="en-GB" i="1" dirty="0"/>
              <a:t>Mind in society: The development of higher psychological processes.</a:t>
            </a:r>
            <a:r>
              <a:rPr lang="en-GB" dirty="0"/>
              <a:t> Harvard University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Wood, D., Bruner, J. &amp; Ross, G. (1976) ‘The role of tutoring in problem solving’, </a:t>
            </a:r>
            <a:r>
              <a:rPr lang="en-GB" i="1" dirty="0"/>
              <a:t>Journal of Child Psychology and Psychiatry.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4211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</TotalTime>
  <Words>1189</Words>
  <Application>Microsoft Office PowerPoint</Application>
  <PresentationFormat>Widescreen</PresentationFormat>
  <Paragraphs>88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Aiman</dc:creator>
  <cp:lastModifiedBy>Robina Shaheen (2414992)</cp:lastModifiedBy>
  <cp:revision>3</cp:revision>
  <dcterms:created xsi:type="dcterms:W3CDTF">2025-10-12T13:25:44Z</dcterms:created>
  <dcterms:modified xsi:type="dcterms:W3CDTF">2025-10-12T19:03:01Z</dcterms:modified>
</cp:coreProperties>
</file>