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9" r:id="rId4"/>
    <p:sldId id="257" r:id="rId5"/>
    <p:sldId id="258" r:id="rId6"/>
    <p:sldId id="260" r:id="rId7"/>
    <p:sldId id="261" r:id="rId8"/>
    <p:sldId id="265" r:id="rId9"/>
    <p:sldId id="266" r:id="rId10"/>
    <p:sldId id="267" r:id="rId11"/>
    <p:sldId id="268" r:id="rId12"/>
    <p:sldId id="271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39" autoAdjust="0"/>
  </p:normalViewPr>
  <p:slideViewPr>
    <p:cSldViewPr>
      <p:cViewPr varScale="1">
        <p:scale>
          <a:sx n="101" d="100"/>
          <a:sy n="101" d="100"/>
        </p:scale>
        <p:origin x="2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845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596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753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34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068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492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138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43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28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397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93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66E07-DDAD-46BC-9D72-5F8DE8BB76D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FD129-0D4E-4E4E-855B-1BBCAAB887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97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1" y="116632"/>
            <a:ext cx="7772400" cy="936104"/>
          </a:xfrm>
        </p:spPr>
        <p:txBody>
          <a:bodyPr/>
          <a:lstStyle/>
          <a:p>
            <a:r>
              <a:rPr lang="en-GB" dirty="0" smtClean="0"/>
              <a:t>Somatotyping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960102"/>
            <a:ext cx="6696744" cy="1872208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 smtClean="0">
                <a:solidFill>
                  <a:srgbClr val="0070C0"/>
                </a:solidFill>
              </a:rPr>
              <a:t>Developed by W.H. Sheldon in 1940</a:t>
            </a:r>
          </a:p>
          <a:p>
            <a:r>
              <a:rPr lang="en-GB" sz="2600" dirty="0" smtClean="0">
                <a:solidFill>
                  <a:srgbClr val="0070C0"/>
                </a:solidFill>
              </a:rPr>
              <a:t> to categorise physique according to three fundamental characteristics on body builds.</a:t>
            </a:r>
          </a:p>
          <a:p>
            <a:r>
              <a:rPr lang="en-GB" sz="2600" dirty="0" smtClean="0">
                <a:solidFill>
                  <a:srgbClr val="FF0000"/>
                </a:solidFill>
              </a:rPr>
              <a:t>Heath and Carter redeveloped in 1967 to 3 numerical rating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 descr="Image result for somatotyp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17075"/>
            <a:ext cx="3665984" cy="215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716016" y="2996952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These have been further classified into;</a:t>
            </a:r>
          </a:p>
          <a:p>
            <a:endParaRPr lang="en-GB" sz="1600" dirty="0" smtClean="0"/>
          </a:p>
          <a:p>
            <a:r>
              <a:rPr lang="en-GB" sz="1600" dirty="0" smtClean="0"/>
              <a:t>Endo - mesomorph</a:t>
            </a:r>
          </a:p>
          <a:p>
            <a:r>
              <a:rPr lang="en-GB" sz="1600" dirty="0" err="1" smtClean="0"/>
              <a:t>Ecto</a:t>
            </a:r>
            <a:r>
              <a:rPr lang="en-GB" sz="1600" dirty="0" smtClean="0"/>
              <a:t>- </a:t>
            </a:r>
            <a:r>
              <a:rPr lang="en-GB" sz="1600" dirty="0" err="1" smtClean="0"/>
              <a:t>mesomorphy</a:t>
            </a:r>
            <a:endParaRPr lang="en-GB" sz="1600" dirty="0" smtClean="0"/>
          </a:p>
          <a:p>
            <a:r>
              <a:rPr lang="en-GB" sz="1600" dirty="0" smtClean="0"/>
              <a:t>Endo-ectomorph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1040396" y="2828126"/>
            <a:ext cx="2376264" cy="1782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dirty="0" err="1" smtClean="0">
                <a:solidFill>
                  <a:schemeClr val="tx1"/>
                </a:solidFill>
              </a:rPr>
              <a:t>Leaness</a:t>
            </a:r>
            <a:r>
              <a:rPr lang="en-GB" dirty="0" smtClean="0">
                <a:solidFill>
                  <a:schemeClr val="tx1"/>
                </a:solidFill>
              </a:rPr>
              <a:t> – Ectomorph</a:t>
            </a:r>
          </a:p>
          <a:p>
            <a:pPr>
              <a:lnSpc>
                <a:spcPct val="170000"/>
              </a:lnSpc>
            </a:pPr>
            <a:r>
              <a:rPr lang="en-GB" dirty="0" smtClean="0">
                <a:solidFill>
                  <a:schemeClr val="tx1"/>
                </a:solidFill>
              </a:rPr>
              <a:t>Fatness – Endomorph</a:t>
            </a:r>
          </a:p>
          <a:p>
            <a:pPr>
              <a:lnSpc>
                <a:spcPct val="170000"/>
              </a:lnSpc>
            </a:pPr>
            <a:r>
              <a:rPr lang="en-GB" dirty="0" smtClean="0">
                <a:solidFill>
                  <a:schemeClr val="tx1"/>
                </a:solidFill>
              </a:rPr>
              <a:t>Muscle - Mesomorph</a:t>
            </a:r>
          </a:p>
          <a:p>
            <a:endParaRPr lang="en-GB" dirty="0"/>
          </a:p>
        </p:txBody>
      </p:sp>
      <p:pic>
        <p:nvPicPr>
          <p:cNvPr id="10" name="Picture 9" descr="Image result for somatotypes in health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37112"/>
            <a:ext cx="2618105" cy="219837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ight Arrow 6"/>
          <p:cNvSpPr/>
          <p:nvPr/>
        </p:nvSpPr>
        <p:spPr>
          <a:xfrm>
            <a:off x="3635896" y="3356992"/>
            <a:ext cx="86409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565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333" y="42484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Plotting somatotype</a:t>
            </a:r>
            <a:endParaRPr lang="en-GB" dirty="0"/>
          </a:p>
        </p:txBody>
      </p:sp>
      <p:sp>
        <p:nvSpPr>
          <p:cNvPr id="5" name="AutoShape 2" descr="Image result for somatograp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Image result for somatograp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Image result for somatograp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1" name="Picture 7" descr="F:\Teaching\Kinesiology\somatotyping\somatograph blan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424" y="2393738"/>
            <a:ext cx="4608512" cy="406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Image result for mesomorp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282" y="890974"/>
            <a:ext cx="3369852" cy="152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Image result for high jumpers medal ceremon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40968"/>
            <a:ext cx="2290597" cy="3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Image result for endomorph in spo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050" y="3684476"/>
            <a:ext cx="204793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/>
          <p:cNvSpPr/>
          <p:nvPr/>
        </p:nvSpPr>
        <p:spPr>
          <a:xfrm>
            <a:off x="2699792" y="4653136"/>
            <a:ext cx="43204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110112" y="2584509"/>
            <a:ext cx="43204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693110" y="5301208"/>
            <a:ext cx="43204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>
            <a:endCxn id="3" idx="2"/>
          </p:cNvCxnSpPr>
          <p:nvPr/>
        </p:nvCxnSpPr>
        <p:spPr>
          <a:xfrm flipV="1">
            <a:off x="2051720" y="4833156"/>
            <a:ext cx="648072" cy="257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 flipV="1">
            <a:off x="4326136" y="2393738"/>
            <a:ext cx="28600" cy="203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6125158" y="5481228"/>
            <a:ext cx="607082" cy="257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306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Somatotyping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 smtClean="0">
                <a:solidFill>
                  <a:srgbClr val="FF0000"/>
                </a:solidFill>
              </a:rPr>
              <a:t>Physique and physical characteristics influence performance.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308591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Talent spotting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636249" y="2947418"/>
            <a:ext cx="13406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Training aspirations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572000" y="2947418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Participant selection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660232" y="2947417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Body image and esteem?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671900" y="450360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Teams selection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472100" y="4503603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Sport - athlete matching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>
          <a:xfrm flipH="1">
            <a:off x="1223628" y="1922363"/>
            <a:ext cx="3492388" cy="10745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716016" y="1922363"/>
            <a:ext cx="2556284" cy="10389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endCxn id="8" idx="0"/>
          </p:cNvCxnSpPr>
          <p:nvPr/>
        </p:nvCxnSpPr>
        <p:spPr>
          <a:xfrm flipH="1">
            <a:off x="4572000" y="3617033"/>
            <a:ext cx="938651" cy="886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5" idx="0"/>
          </p:cNvCxnSpPr>
          <p:nvPr/>
        </p:nvCxnSpPr>
        <p:spPr>
          <a:xfrm flipH="1">
            <a:off x="3306556" y="1922363"/>
            <a:ext cx="1390243" cy="10250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716016" y="1922363"/>
            <a:ext cx="570760" cy="9627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endCxn id="9" idx="0"/>
          </p:cNvCxnSpPr>
          <p:nvPr/>
        </p:nvCxnSpPr>
        <p:spPr>
          <a:xfrm>
            <a:off x="5510651" y="3617033"/>
            <a:ext cx="1203587" cy="886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Image result for endomorph in spo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25" y="4859210"/>
            <a:ext cx="4875097" cy="199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853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Does Somatotype Define Sporting Potential?</a:t>
            </a:r>
            <a:endParaRPr lang="en-GB" dirty="0"/>
          </a:p>
        </p:txBody>
      </p:sp>
      <p:pic>
        <p:nvPicPr>
          <p:cNvPr id="2050" name="Picture 2" descr="Image result for somatotypes athlet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348880"/>
            <a:ext cx="4238625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Image result for rugby play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F:\Teaching\Research in Health &amp; PE\edit-wide-25542-1418499401-13.webp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8" descr="F:\Teaching\Research in Health &amp; PE\edit-wide-25542-1418499401-13.webp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220072" y="1916832"/>
            <a:ext cx="35283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What are the somatotype characteristics of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Rugby prop?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Basketball player?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Distance runner?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Gymnast?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Tennis player?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Golfer?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1115616" y="5373216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accent6">
                    <a:lumMod val="75000"/>
                  </a:schemeClr>
                </a:solidFill>
              </a:rPr>
              <a:t>How different can people be and still have the physical characteristic to excel in a particular sport?</a:t>
            </a: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55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Somatotyping in Sport </a:t>
            </a:r>
            <a:endParaRPr lang="en-GB" dirty="0"/>
          </a:p>
        </p:txBody>
      </p:sp>
      <p:pic>
        <p:nvPicPr>
          <p:cNvPr id="5122" name="Picture 2" descr="Image result for gymnasti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1345926" cy="172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result for bolt and gatli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64235"/>
            <a:ext cx="2892996" cy="1624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result for insner and murra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12776"/>
            <a:ext cx="2651971" cy="175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Image result for adam jones rugb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99692"/>
            <a:ext cx="2072717" cy="1378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Image result for fat adam jones rugby fa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21" y="4853958"/>
            <a:ext cx="1512784" cy="181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Image result for wales women's soccer playe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83" y="3174611"/>
            <a:ext cx="2329483" cy="183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Image result for sum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41984"/>
            <a:ext cx="2655742" cy="1493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Image result for body builder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406" y="5301208"/>
            <a:ext cx="1984479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Image result for body builder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83" y="5106767"/>
            <a:ext cx="2863374" cy="1610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2079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Conducting a somatotyping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Equipment</a:t>
            </a:r>
          </a:p>
          <a:p>
            <a:pPr marL="0" indent="0">
              <a:buNone/>
            </a:pP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err="1" smtClean="0"/>
              <a:t>Stadiometer</a:t>
            </a: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Scales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Bone Callipers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Skinfold callipers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Anthropometric tape.</a:t>
            </a:r>
            <a:endParaRPr lang="en-GB" sz="2800" dirty="0"/>
          </a:p>
        </p:txBody>
      </p:sp>
      <p:pic>
        <p:nvPicPr>
          <p:cNvPr id="3074" name="Picture 2" descr="Image result for stadiomet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24744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digital body scal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052736"/>
            <a:ext cx="1567297" cy="1567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bone calliper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466" y="3681536"/>
            <a:ext cx="1979712" cy="19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skinfold calliper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266" y="2315369"/>
            <a:ext cx="2276475" cy="200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Image result for anthropometric tap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986" y="4509120"/>
            <a:ext cx="1791033" cy="1698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9206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936104"/>
          </a:xfrm>
        </p:spPr>
        <p:txBody>
          <a:bodyPr/>
          <a:lstStyle/>
          <a:p>
            <a:r>
              <a:rPr lang="en-GB" dirty="0" smtClean="0"/>
              <a:t>Calculating Somatotype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3568" y="1340768"/>
            <a:ext cx="66967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Tabular – see hand out</a:t>
            </a:r>
          </a:p>
          <a:p>
            <a:pPr marL="342900" indent="-342900">
              <a:buFont typeface="+mj-lt"/>
              <a:buAutoNum type="arabicPeriod"/>
            </a:pPr>
            <a:endParaRPr lang="en-GB" dirty="0" smtClean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Equations 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  <a:p>
            <a:r>
              <a:rPr lang="en-GB" dirty="0" smtClean="0"/>
              <a:t>Both require measuring</a:t>
            </a:r>
          </a:p>
          <a:p>
            <a:endParaRPr lang="en-GB" dirty="0"/>
          </a:p>
          <a:p>
            <a:pPr marL="1257300" lvl="2" indent="-342900">
              <a:buFont typeface="+mj-lt"/>
              <a:buAutoNum type="arabicPeriod"/>
            </a:pPr>
            <a:r>
              <a:rPr lang="en-GB" dirty="0" smtClean="0"/>
              <a:t>Height</a:t>
            </a:r>
            <a:endParaRPr lang="en-GB" dirty="0"/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Weight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Skinfold Triceps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Skinfold subscapular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Skinfold supra iliac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Skinfold mid-calf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 err="1"/>
              <a:t>Humerus</a:t>
            </a:r>
            <a:r>
              <a:rPr lang="en-GB" dirty="0"/>
              <a:t> epicondyle width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Femur condyle width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Flexed and tensed arm girth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Tensed calf </a:t>
            </a:r>
            <a:r>
              <a:rPr lang="en-GB" dirty="0" smtClean="0"/>
              <a:t>girth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980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330" y="260648"/>
            <a:ext cx="8229600" cy="1143000"/>
          </a:xfrm>
        </p:spPr>
        <p:txBody>
          <a:bodyPr/>
          <a:lstStyle/>
          <a:p>
            <a:r>
              <a:rPr lang="en-GB" dirty="0" err="1" smtClean="0"/>
              <a:t>Endomorphy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6552728" cy="3412976"/>
          </a:xfrm>
        </p:spPr>
        <p:txBody>
          <a:bodyPr>
            <a:normAutofit/>
          </a:bodyPr>
          <a:lstStyle/>
          <a:p>
            <a:r>
              <a:rPr lang="en-GB" altLang="en-US" sz="2600" b="0" dirty="0" smtClean="0">
                <a:latin typeface="Arial Narrow" pitchFamily="34" charset="0"/>
              </a:rPr>
              <a:t>Add the skinfolds at the </a:t>
            </a:r>
            <a:r>
              <a:rPr lang="en-GB" altLang="en-US" sz="2600" b="0" i="1" dirty="0" smtClean="0">
                <a:latin typeface="Arial Narrow" pitchFamily="34" charset="0"/>
              </a:rPr>
              <a:t>triceps</a:t>
            </a:r>
            <a:r>
              <a:rPr lang="en-GB" altLang="en-US" sz="2600" b="0" dirty="0" smtClean="0">
                <a:latin typeface="Arial Narrow" pitchFamily="34" charset="0"/>
              </a:rPr>
              <a:t>, </a:t>
            </a:r>
            <a:r>
              <a:rPr lang="en-GB" altLang="en-US" sz="2600" b="0" i="1" dirty="0" smtClean="0">
                <a:latin typeface="Arial Narrow" pitchFamily="34" charset="0"/>
              </a:rPr>
              <a:t>subscapular</a:t>
            </a:r>
            <a:r>
              <a:rPr lang="en-GB" altLang="en-US" sz="2600" b="0" dirty="0" smtClean="0">
                <a:latin typeface="Arial Narrow" pitchFamily="34" charset="0"/>
              </a:rPr>
              <a:t> and </a:t>
            </a:r>
            <a:r>
              <a:rPr lang="en-GB" altLang="en-US" sz="2600" b="0" i="1" dirty="0" err="1" smtClean="0">
                <a:latin typeface="Arial Narrow" pitchFamily="34" charset="0"/>
              </a:rPr>
              <a:t>suprailiac</a:t>
            </a:r>
            <a:r>
              <a:rPr lang="en-GB" altLang="en-US" sz="2600" b="0" i="1" dirty="0" smtClean="0">
                <a:latin typeface="Arial Narrow" pitchFamily="34" charset="0"/>
              </a:rPr>
              <a:t> crest</a:t>
            </a:r>
            <a:r>
              <a:rPr lang="en-GB" altLang="en-US" sz="2600" b="0" dirty="0" smtClean="0">
                <a:latin typeface="Arial Narrow" pitchFamily="34" charset="0"/>
              </a:rPr>
              <a:t> </a:t>
            </a:r>
            <a:r>
              <a:rPr lang="en-GB" altLang="en-US" sz="2600" b="0" dirty="0" smtClean="0">
                <a:latin typeface="Arial Narrow" pitchFamily="34" charset="0"/>
              </a:rPr>
              <a:t>sites – in mm</a:t>
            </a:r>
            <a:endParaRPr lang="en-GB" altLang="en-US" sz="2600" b="0" dirty="0" smtClean="0">
              <a:latin typeface="Arial Narrow" pitchFamily="34" charset="0"/>
            </a:endParaRPr>
          </a:p>
          <a:p>
            <a:endParaRPr lang="en-GB" altLang="en-US" sz="2600" b="0" dirty="0" smtClean="0">
              <a:latin typeface="Arial Narrow" pitchFamily="34" charset="0"/>
            </a:endParaRPr>
          </a:p>
          <a:p>
            <a:r>
              <a:rPr lang="en-GB" altLang="en-US" sz="2600" b="0" dirty="0" smtClean="0">
                <a:latin typeface="Arial Narrow" pitchFamily="34" charset="0"/>
              </a:rPr>
              <a:t>Multiply this sum by 170.18 / </a:t>
            </a:r>
            <a:r>
              <a:rPr lang="en-GB" altLang="en-US" sz="2600" b="0" dirty="0" smtClean="0">
                <a:latin typeface="Arial Narrow" pitchFamily="34" charset="0"/>
              </a:rPr>
              <a:t>height (cm)</a:t>
            </a:r>
            <a:endParaRPr lang="en-GB" altLang="en-US" sz="2600" b="0" dirty="0" smtClean="0">
              <a:latin typeface="Arial Narrow" pitchFamily="34" charset="0"/>
            </a:endParaRPr>
          </a:p>
          <a:p>
            <a:endParaRPr lang="en-GB" altLang="en-US" sz="2600" b="0" dirty="0" smtClean="0">
              <a:latin typeface="Arial Narrow" pitchFamily="34" charset="0"/>
            </a:endParaRPr>
          </a:p>
          <a:p>
            <a:r>
              <a:rPr lang="en-GB" altLang="en-US" sz="2600" b="0" dirty="0" smtClean="0">
                <a:latin typeface="Arial Narrow" pitchFamily="34" charset="0"/>
              </a:rPr>
              <a:t>This total (in mm) is “X” in the following calculation: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732240" y="1556792"/>
            <a:ext cx="2160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=   </a:t>
            </a:r>
            <a:r>
              <a:rPr lang="en-GB" dirty="0" smtClean="0"/>
              <a:t>50 mm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X = 170.18 x 50 / 180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5589240"/>
            <a:ext cx="811747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Endomorphy</a:t>
            </a:r>
            <a:r>
              <a:rPr lang="en-GB" sz="2400" dirty="0" smtClean="0"/>
              <a:t> rating = 0.145X + 0.0000014X</a:t>
            </a:r>
            <a:r>
              <a:rPr lang="en-GB" sz="2400" baseline="30000" dirty="0" smtClean="0"/>
              <a:t>3 </a:t>
            </a:r>
            <a:r>
              <a:rPr lang="en-GB" sz="2400" dirty="0" smtClean="0"/>
              <a:t>- 0.7182 - 0.00068X</a:t>
            </a:r>
            <a:r>
              <a:rPr lang="en-GB" sz="2400" baseline="30000" dirty="0" smtClean="0"/>
              <a:t>2</a:t>
            </a:r>
            <a:endParaRPr lang="en-GB" sz="2400" baseline="30000" dirty="0"/>
          </a:p>
        </p:txBody>
      </p:sp>
      <p:sp>
        <p:nvSpPr>
          <p:cNvPr id="6" name="TextBox 5"/>
          <p:cNvSpPr txBox="1"/>
          <p:nvPr/>
        </p:nvSpPr>
        <p:spPr>
          <a:xfrm>
            <a:off x="2843808" y="6335925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Round to nearest half unit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28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Mesomorphy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762872" cy="204482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Height (H)			=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err="1" smtClean="0"/>
              <a:t>Humerus</a:t>
            </a:r>
            <a:r>
              <a:rPr lang="en-GB" sz="1800" dirty="0" smtClean="0"/>
              <a:t> epicondyle width (HB)	=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Femur condyle width (FB)	=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Max calf girth	(CG)		=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Max flexed (45</a:t>
            </a:r>
            <a:r>
              <a:rPr lang="en-GB" sz="1800" baseline="30000" dirty="0" smtClean="0"/>
              <a:t>0</a:t>
            </a:r>
            <a:r>
              <a:rPr lang="en-GB" sz="1800" dirty="0" smtClean="0"/>
              <a:t>)biceps girth (AG)	=</a:t>
            </a:r>
            <a:endParaRPr lang="en-GB" sz="1800" dirty="0"/>
          </a:p>
        </p:txBody>
      </p:sp>
      <p:sp>
        <p:nvSpPr>
          <p:cNvPr id="4" name="TextBox 3"/>
          <p:cNvSpPr txBox="1"/>
          <p:nvPr/>
        </p:nvSpPr>
        <p:spPr>
          <a:xfrm>
            <a:off x="5220072" y="1988840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Correct arm and calf girths by subtracting triceps and calf skinfold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Rectangle 1032"/>
          <p:cNvSpPr>
            <a:spLocks noChangeArrowheads="1"/>
          </p:cNvSpPr>
          <p:nvPr/>
        </p:nvSpPr>
        <p:spPr bwMode="auto">
          <a:xfrm>
            <a:off x="381000" y="3967941"/>
            <a:ext cx="8305800" cy="685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rgbClr val="FF0000"/>
              </a:solidFill>
            </a:endParaRPr>
          </a:p>
        </p:txBody>
      </p:sp>
      <p:sp>
        <p:nvSpPr>
          <p:cNvPr id="6" name="Text Box 1031"/>
          <p:cNvSpPr txBox="1">
            <a:spLocks noChangeArrowheads="1"/>
          </p:cNvSpPr>
          <p:nvPr/>
        </p:nvSpPr>
        <p:spPr bwMode="auto">
          <a:xfrm>
            <a:off x="755576" y="4110786"/>
            <a:ext cx="7803739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sz="2000" dirty="0" err="1" smtClean="0">
                <a:latin typeface="Arial Narrow" pitchFamily="34" charset="0"/>
              </a:rPr>
              <a:t>Mesomorphy</a:t>
            </a:r>
            <a:r>
              <a:rPr lang="en-GB" altLang="en-US" sz="2000" dirty="0" smtClean="0">
                <a:latin typeface="Arial Narrow" pitchFamily="34" charset="0"/>
              </a:rPr>
              <a:t> rating </a:t>
            </a:r>
            <a:r>
              <a:rPr lang="en-GB" altLang="en-US" sz="2000" dirty="0">
                <a:latin typeface="Arial Narrow" pitchFamily="34" charset="0"/>
              </a:rPr>
              <a:t>= 0.858HB + 0.601FB + 0.188AG + 0.161CG - 0.131H + 4.5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65748" y="54452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Round to nearest half unit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689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Ectomorphy</a:t>
            </a:r>
            <a:r>
              <a:rPr lang="en-GB" dirty="0" smtClean="0"/>
              <a:t> Rating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6491064" cy="1900807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en-GB" sz="2400" dirty="0" smtClean="0"/>
                  <a:t>Height(H in cm)	=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GB" sz="2400" dirty="0" smtClean="0"/>
                  <a:t>Weight (W in Kg)	=</a:t>
                </a:r>
              </a:p>
              <a:p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 err="1" smtClean="0"/>
                  <a:t>Ponderal</a:t>
                </a:r>
                <a:r>
                  <a:rPr lang="en-GB" sz="2400" dirty="0" smtClean="0"/>
                  <a:t> Index (RPI)= H/</a:t>
                </a:r>
                <a:r>
                  <a:rPr lang="en-GB" sz="2400" baseline="30000" dirty="0" smtClean="0"/>
                  <a:t>3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/>
                        <a:ea typeface="Cambria Math"/>
                      </a:rPr>
                      <m:t>√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/>
                        <a:ea typeface="Cambria Math"/>
                      </a:rPr>
                      <m:t>W</m:t>
                    </m:r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6491064" cy="1900807"/>
              </a:xfrm>
              <a:blipFill rotWithShape="1">
                <a:blip r:embed="rId2"/>
                <a:stretch>
                  <a:fillRect l="-1408" t="-2894" b="-25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539552" y="3861048"/>
            <a:ext cx="6572250" cy="1917700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  <p:txBody>
          <a:bodyPr wrap="non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dirty="0">
                <a:latin typeface="Arial Narrow" pitchFamily="34" charset="0"/>
              </a:rPr>
              <a:t>If RPI &gt; 40.74,  </a:t>
            </a:r>
            <a:r>
              <a:rPr lang="en-GB" altLang="en-US" dirty="0" err="1">
                <a:latin typeface="Arial Narrow" pitchFamily="34" charset="0"/>
              </a:rPr>
              <a:t>Ectomorphy</a:t>
            </a:r>
            <a:r>
              <a:rPr lang="en-GB" altLang="en-US" dirty="0">
                <a:latin typeface="Arial Narrow" pitchFamily="34" charset="0"/>
              </a:rPr>
              <a:t> = 0.732RPI - 28.58</a:t>
            </a:r>
          </a:p>
          <a:p>
            <a:endParaRPr lang="en-GB" altLang="en-US" dirty="0">
              <a:latin typeface="Arial Narrow" pitchFamily="34" charset="0"/>
            </a:endParaRPr>
          </a:p>
          <a:p>
            <a:r>
              <a:rPr lang="en-GB" altLang="en-US" dirty="0">
                <a:latin typeface="Arial Narrow" pitchFamily="34" charset="0"/>
              </a:rPr>
              <a:t>If 39.65 &lt; RPI &lt; 40.74, </a:t>
            </a:r>
            <a:r>
              <a:rPr lang="en-GB" altLang="en-US" dirty="0" err="1">
                <a:latin typeface="Arial Narrow" pitchFamily="34" charset="0"/>
              </a:rPr>
              <a:t>Ectomorphy</a:t>
            </a:r>
            <a:r>
              <a:rPr lang="en-GB" altLang="en-US" dirty="0">
                <a:latin typeface="Arial Narrow" pitchFamily="34" charset="0"/>
              </a:rPr>
              <a:t> = 0.463RPI - 17.615</a:t>
            </a:r>
          </a:p>
          <a:p>
            <a:endParaRPr lang="en-GB" altLang="en-US" dirty="0">
              <a:latin typeface="Arial Narrow" pitchFamily="34" charset="0"/>
            </a:endParaRPr>
          </a:p>
          <a:p>
            <a:r>
              <a:rPr lang="en-GB" altLang="en-US" dirty="0">
                <a:latin typeface="Arial Narrow" pitchFamily="34" charset="0"/>
              </a:rPr>
              <a:t>If RPI &lt; 39.65, </a:t>
            </a:r>
            <a:r>
              <a:rPr lang="en-GB" altLang="en-US" dirty="0" err="1">
                <a:latin typeface="Arial Narrow" pitchFamily="34" charset="0"/>
              </a:rPr>
              <a:t>Ectomorphy</a:t>
            </a:r>
            <a:r>
              <a:rPr lang="en-GB" altLang="en-US" dirty="0">
                <a:latin typeface="Arial Narrow" pitchFamily="34" charset="0"/>
              </a:rPr>
              <a:t> = 0.5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43808" y="632092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Round to nearest half unit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670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Plotting Somatotype</a:t>
            </a:r>
            <a:endParaRPr lang="en-GB" dirty="0"/>
          </a:p>
        </p:txBody>
      </p:sp>
      <p:pic>
        <p:nvPicPr>
          <p:cNvPr id="4" name="Picture 2" descr="Image result for somatoch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7848872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2949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Other </a:t>
            </a:r>
            <a:r>
              <a:rPr lang="en-GB" dirty="0" err="1" smtClean="0"/>
              <a:t>Anthropmetric</a:t>
            </a:r>
            <a:r>
              <a:rPr lang="en-GB" dirty="0" smtClean="0"/>
              <a:t>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Swimming?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Basketball?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Javelin?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Judo?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508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Calculate your somatotype using both methods</a:t>
            </a:r>
          </a:p>
          <a:p>
            <a:endParaRPr lang="en-GB" sz="2800" dirty="0" smtClean="0"/>
          </a:p>
          <a:p>
            <a:r>
              <a:rPr lang="en-GB" sz="2800" dirty="0" smtClean="0"/>
              <a:t>Compare the values from both </a:t>
            </a:r>
          </a:p>
          <a:p>
            <a:endParaRPr lang="en-GB" sz="2800" dirty="0" smtClean="0"/>
          </a:p>
          <a:p>
            <a:r>
              <a:rPr lang="en-GB" sz="2800" dirty="0" smtClean="0"/>
              <a:t>Plot your information on the </a:t>
            </a:r>
            <a:r>
              <a:rPr lang="en-GB" sz="2800" dirty="0" err="1" smtClean="0"/>
              <a:t>somatochart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420057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353</Words>
  <Application>Microsoft Office PowerPoint</Application>
  <PresentationFormat>On-screen Show (4:3)</PresentationFormat>
  <Paragraphs>109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Narrow</vt:lpstr>
      <vt:lpstr>Calibri</vt:lpstr>
      <vt:lpstr>Cambria Math</vt:lpstr>
      <vt:lpstr>Times New Roman</vt:lpstr>
      <vt:lpstr>Office Theme</vt:lpstr>
      <vt:lpstr>Somatotyping</vt:lpstr>
      <vt:lpstr>Plotting somatotype</vt:lpstr>
      <vt:lpstr>Somatotyping</vt:lpstr>
      <vt:lpstr>Does Somatotype Define Sporting Potential?</vt:lpstr>
      <vt:lpstr>Use of Somatotyping in Sport </vt:lpstr>
      <vt:lpstr>Conducting a somatotyping</vt:lpstr>
      <vt:lpstr>Calculating Somatotype</vt:lpstr>
      <vt:lpstr>Endomorphy</vt:lpstr>
      <vt:lpstr>Mesomorphy</vt:lpstr>
      <vt:lpstr>Ectomorphy Rating</vt:lpstr>
      <vt:lpstr>Plotting Somatotype</vt:lpstr>
      <vt:lpstr>Other Anthropmetric characteristics</vt:lpstr>
      <vt:lpstr>Tasks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Somatotyping</dc:title>
  <dc:creator>Administrator</dc:creator>
  <cp:lastModifiedBy>David Gardner</cp:lastModifiedBy>
  <cp:revision>21</cp:revision>
  <dcterms:created xsi:type="dcterms:W3CDTF">2018-09-24T19:01:30Z</dcterms:created>
  <dcterms:modified xsi:type="dcterms:W3CDTF">2019-10-15T14:18:04Z</dcterms:modified>
</cp:coreProperties>
</file>