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74" r:id="rId2"/>
  </p:sldMasterIdLst>
  <p:notesMasterIdLst>
    <p:notesMasterId r:id="rId19"/>
  </p:notesMasterIdLst>
  <p:sldIdLst>
    <p:sldId id="358" r:id="rId3"/>
    <p:sldId id="301" r:id="rId4"/>
    <p:sldId id="412" r:id="rId5"/>
    <p:sldId id="426" r:id="rId6"/>
    <p:sldId id="420" r:id="rId7"/>
    <p:sldId id="421" r:id="rId8"/>
    <p:sldId id="422" r:id="rId9"/>
    <p:sldId id="423" r:id="rId10"/>
    <p:sldId id="424" r:id="rId11"/>
    <p:sldId id="416" r:id="rId12"/>
    <p:sldId id="417" r:id="rId13"/>
    <p:sldId id="418" r:id="rId14"/>
    <p:sldId id="419" r:id="rId15"/>
    <p:sldId id="425" r:id="rId16"/>
    <p:sldId id="414" r:id="rId17"/>
    <p:sldId id="41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A23B79-7D49-4DD9-9830-405B63E75216}" v="1" dt="2024-01-30T14:23:09.3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352" autoAdjust="0"/>
    <p:restoredTop sz="81175" autoAdjust="0"/>
  </p:normalViewPr>
  <p:slideViewPr>
    <p:cSldViewPr snapToGrid="0">
      <p:cViewPr varScale="1">
        <p:scale>
          <a:sx n="103" d="100"/>
          <a:sy n="103" d="100"/>
        </p:scale>
        <p:origin x="123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ela Schriek" userId="8566d291-0b64-4992-ae76-86453673c738" providerId="ADAL" clId="{78A23B79-7D49-4DD9-9830-405B63E75216}"/>
    <pc:docChg chg="custSel addSld delSld modSld">
      <pc:chgData name="Michaela Schriek" userId="8566d291-0b64-4992-ae76-86453673c738" providerId="ADAL" clId="{78A23B79-7D49-4DD9-9830-405B63E75216}" dt="2024-01-30T14:26:04.696" v="98" actId="113"/>
      <pc:docMkLst>
        <pc:docMk/>
      </pc:docMkLst>
      <pc:sldChg chg="add">
        <pc:chgData name="Michaela Schriek" userId="8566d291-0b64-4992-ae76-86453673c738" providerId="ADAL" clId="{78A23B79-7D49-4DD9-9830-405B63E75216}" dt="2024-01-30T14:23:09.303" v="1"/>
        <pc:sldMkLst>
          <pc:docMk/>
          <pc:sldMk cId="3112206114" sldId="414"/>
        </pc:sldMkLst>
      </pc:sldChg>
      <pc:sldChg chg="del">
        <pc:chgData name="Michaela Schriek" userId="8566d291-0b64-4992-ae76-86453673c738" providerId="ADAL" clId="{78A23B79-7D49-4DD9-9830-405B63E75216}" dt="2024-01-30T14:23:05.335" v="0" actId="2696"/>
        <pc:sldMkLst>
          <pc:docMk/>
          <pc:sldMk cId="3895007858" sldId="414"/>
        </pc:sldMkLst>
      </pc:sldChg>
      <pc:sldChg chg="add">
        <pc:chgData name="Michaela Schriek" userId="8566d291-0b64-4992-ae76-86453673c738" providerId="ADAL" clId="{78A23B79-7D49-4DD9-9830-405B63E75216}" dt="2024-01-30T14:23:09.303" v="1"/>
        <pc:sldMkLst>
          <pc:docMk/>
          <pc:sldMk cId="689278463" sldId="419"/>
        </pc:sldMkLst>
      </pc:sldChg>
      <pc:sldChg chg="del">
        <pc:chgData name="Michaela Schriek" userId="8566d291-0b64-4992-ae76-86453673c738" providerId="ADAL" clId="{78A23B79-7D49-4DD9-9830-405B63E75216}" dt="2024-01-30T14:23:05.335" v="0" actId="2696"/>
        <pc:sldMkLst>
          <pc:docMk/>
          <pc:sldMk cId="2877108784" sldId="419"/>
        </pc:sldMkLst>
      </pc:sldChg>
      <pc:sldChg chg="del">
        <pc:chgData name="Michaela Schriek" userId="8566d291-0b64-4992-ae76-86453673c738" providerId="ADAL" clId="{78A23B79-7D49-4DD9-9830-405B63E75216}" dt="2024-01-30T14:23:05.335" v="0" actId="2696"/>
        <pc:sldMkLst>
          <pc:docMk/>
          <pc:sldMk cId="791297699" sldId="425"/>
        </pc:sldMkLst>
      </pc:sldChg>
      <pc:sldChg chg="modSp add mod">
        <pc:chgData name="Michaela Schriek" userId="8566d291-0b64-4992-ae76-86453673c738" providerId="ADAL" clId="{78A23B79-7D49-4DD9-9830-405B63E75216}" dt="2024-01-30T14:26:04.696" v="98" actId="113"/>
        <pc:sldMkLst>
          <pc:docMk/>
          <pc:sldMk cId="2123383724" sldId="425"/>
        </pc:sldMkLst>
        <pc:spChg chg="mod">
          <ac:chgData name="Michaela Schriek" userId="8566d291-0b64-4992-ae76-86453673c738" providerId="ADAL" clId="{78A23B79-7D49-4DD9-9830-405B63E75216}" dt="2024-01-30T14:26:04.696" v="98" actId="113"/>
          <ac:spMkLst>
            <pc:docMk/>
            <pc:sldMk cId="2123383724" sldId="425"/>
            <ac:spMk id="3" creationId="{F3656E0F-6BCB-0A56-252D-B5F55C0CC58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53C12-531D-49ED-AA03-A0CC0EBD3E06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73A563-7EC8-4890-AFE8-F92EDA21E1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525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3A563-7EC8-4890-AFE8-F92EDA21E1F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4943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3A563-7EC8-4890-AFE8-F92EDA21E1F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1941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3A563-7EC8-4890-AFE8-F92EDA21E1F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5748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3A563-7EC8-4890-AFE8-F92EDA21E1F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500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153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367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7913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264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1/30/2024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035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1/30/2024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648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1/30/2024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316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272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760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7724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4225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67706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1491064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736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5687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6403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217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1039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8239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3859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4144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1323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93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758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06600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156" y="2348335"/>
            <a:ext cx="4098845" cy="239482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18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BMSK4016 </a:t>
            </a:r>
            <a:br>
              <a:rPr lang="en-GB" altLang="en-US" sz="1800" dirty="0"/>
            </a:br>
            <a:r>
              <a:rPr lang="en-GB" altLang="en-US" sz="1800" dirty="0"/>
              <a:t>Developing </a:t>
            </a:r>
            <a:r>
              <a:rPr lang="en-GB" sz="1800" dirty="0"/>
              <a:t>Professional Practice</a:t>
            </a:r>
            <a:br>
              <a:rPr lang="en-GB" sz="40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0886016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6A251-236C-958C-C254-0BAB7FD05726}"/>
              </a:ext>
            </a:extLst>
          </p:cNvPr>
          <p:cNvSpPr txBox="1">
            <a:spLocks/>
          </p:cNvSpPr>
          <p:nvPr/>
        </p:nvSpPr>
        <p:spPr>
          <a:xfrm>
            <a:off x="968194" y="1910150"/>
            <a:ext cx="4098845" cy="239482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sz="1800" dirty="0">
                <a:solidFill>
                  <a:schemeClr val="bg1"/>
                </a:solidFill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solidFill>
                  <a:schemeClr val="bg1"/>
                </a:solidFill>
                <a:ea typeface="Calibri" panose="020F0502020204030204" pitchFamily="34" charset="0"/>
              </a:rPr>
            </a:br>
            <a:br>
              <a:rPr lang="en-GB" altLang="en-US" sz="1800" dirty="0">
                <a:solidFill>
                  <a:schemeClr val="bg1"/>
                </a:solidFill>
              </a:rPr>
            </a:br>
            <a:br>
              <a:rPr lang="en-GB" altLang="en-US" sz="1800" dirty="0">
                <a:solidFill>
                  <a:schemeClr val="bg1"/>
                </a:solidFill>
              </a:rPr>
            </a:br>
            <a:r>
              <a:rPr lang="en-GB" altLang="en-US" sz="1800" dirty="0">
                <a:solidFill>
                  <a:schemeClr val="bg1"/>
                </a:solidFill>
              </a:rPr>
              <a:t>Blended </a:t>
            </a:r>
            <a:r>
              <a:rPr lang="en-GB" altLang="en-US" sz="1800">
                <a:solidFill>
                  <a:schemeClr val="bg1"/>
                </a:solidFill>
              </a:rPr>
              <a:t>Session 10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1800" dirty="0">
                <a:solidFill>
                  <a:schemeClr val="bg1"/>
                </a:solidFill>
              </a:rPr>
            </a:br>
            <a:br>
              <a:rPr lang="en-GB" sz="1800" dirty="0">
                <a:solidFill>
                  <a:schemeClr val="bg1"/>
                </a:solidFill>
              </a:rPr>
            </a:br>
            <a:br>
              <a:rPr lang="en-GB" sz="1800" b="1" dirty="0">
                <a:solidFill>
                  <a:schemeClr val="bg1"/>
                </a:solidFill>
              </a:rPr>
            </a:br>
            <a:endParaRPr lang="en-GB" alt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04864CF-B4A9-D25D-F35B-18E6513CFE8E}"/>
              </a:ext>
            </a:extLst>
          </p:cNvPr>
          <p:cNvSpPr/>
          <p:nvPr/>
        </p:nvSpPr>
        <p:spPr>
          <a:xfrm>
            <a:off x="287952" y="1317642"/>
            <a:ext cx="9947313" cy="771181"/>
          </a:xfrm>
          <a:prstGeom prst="roundRect">
            <a:avLst/>
          </a:prstGeom>
          <a:solidFill>
            <a:schemeClr val="accent1">
              <a:alpha val="6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F75EC6-16ED-3E61-C4B7-D3BC402A0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908" y="148242"/>
            <a:ext cx="10515600" cy="2233528"/>
          </a:xfrm>
        </p:spPr>
        <p:txBody>
          <a:bodyPr/>
          <a:lstStyle/>
          <a:p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Assignment Title:</a:t>
            </a:r>
            <a:b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48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Developing Professional Practice</a:t>
            </a:r>
            <a:br>
              <a:rPr lang="en-GB" sz="20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2000" dirty="0"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D1C320-6809-6A9C-BDFF-41025D183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952" y="2297417"/>
            <a:ext cx="13467644" cy="4357627"/>
          </a:xfrm>
        </p:spPr>
        <p:txBody>
          <a:bodyPr/>
          <a:lstStyle/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sz="1200" dirty="0">
              <a:latin typeface="Arial" panose="020B0604020202020204" pitchFamily="34" charset="0"/>
            </a:endParaRP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sz="1200" b="1" i="0" u="none" strike="noStrike" kern="12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Upon the successful completion of this module</a:t>
            </a: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US" b="1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6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Understand the concept of self-awareness.</a:t>
            </a:r>
          </a:p>
          <a:p>
            <a:pPr marL="0" indent="0" fontAlgn="t">
              <a:spcBef>
                <a:spcPts val="0"/>
              </a:spcBef>
              <a:buNone/>
            </a:pPr>
            <a:endParaRPr lang="en-US" sz="2600" b="1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fontAlgn="t">
              <a:spcBef>
                <a:spcPts val="0"/>
              </a:spcBef>
              <a:buNone/>
            </a:pPr>
            <a:r>
              <a:rPr lang="en-US" sz="26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Plan own professional behaviour and professional practice development.</a:t>
            </a: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sz="2600" b="1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sz="1200" b="1" i="0" u="none" strike="noStrike" kern="12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sz="1200" b="1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sz="1200" b="1" i="0" u="none" strike="noStrike" kern="12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sz="1200" b="1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sz="1200" b="1" i="0" u="none" strike="noStrike" kern="12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sz="1200" b="1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sz="1200" b="1" i="0" u="none" strike="noStrike" kern="12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sz="1200" b="1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sz="1200" b="1" i="0" u="none" strike="noStrike" kern="12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sz="1200" b="1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sz="1200" b="1" i="0" u="none" strike="noStrike" kern="12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l" rtl="0" eaLnBrk="1" fontAlgn="t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sz="1200" b="1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200" b="0" i="0" u="none" strike="noStrike" dirty="0"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EE65466-6C72-B56D-C1F7-D2C009B8246C}"/>
              </a:ext>
            </a:extLst>
          </p:cNvPr>
          <p:cNvSpPr/>
          <p:nvPr/>
        </p:nvSpPr>
        <p:spPr>
          <a:xfrm>
            <a:off x="160909" y="3429000"/>
            <a:ext cx="11870181" cy="1531345"/>
          </a:xfrm>
          <a:prstGeom prst="roundRect">
            <a:avLst/>
          </a:prstGeom>
          <a:solidFill>
            <a:schemeClr val="accent1">
              <a:alpha val="6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58349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5E5A9-1453-C1C7-C739-2B0DB9B6F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113" y="395903"/>
            <a:ext cx="10515600" cy="132556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Developing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E31E7-2322-D870-5B4E-A031F5F3BD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7113" y="1443009"/>
            <a:ext cx="10515600" cy="3971981"/>
          </a:xfrm>
        </p:spPr>
        <p:txBody>
          <a:bodyPr/>
          <a:lstStyle/>
          <a:p>
            <a:pPr marL="0" indent="0">
              <a:buNone/>
            </a:pPr>
            <a:r>
              <a:rPr lang="en-US" sz="3600" b="1" dirty="0"/>
              <a:t>Reflection</a:t>
            </a:r>
            <a:endParaRPr lang="en-US" sz="36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88BA9C-80A6-46C6-197E-F2872E4625C3}"/>
              </a:ext>
            </a:extLst>
          </p:cNvPr>
          <p:cNvSpPr txBox="1"/>
          <p:nvPr/>
        </p:nvSpPr>
        <p:spPr>
          <a:xfrm>
            <a:off x="727113" y="2306344"/>
            <a:ext cx="11248222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/>
              <a:t>"… </a:t>
            </a:r>
            <a:r>
              <a:rPr lang="en-US" sz="3600" dirty="0"/>
              <a:t>a conscious activity in which we engage to explore our experiences and </a:t>
            </a:r>
            <a:r>
              <a:rPr lang="en-US" sz="3600" b="1" dirty="0"/>
              <a:t>develop new understandings </a:t>
            </a:r>
            <a:r>
              <a:rPr lang="en-US" sz="3600" dirty="0"/>
              <a:t>and conceptualisations." </a:t>
            </a:r>
            <a:endParaRPr lang="en-US" sz="4000" dirty="0"/>
          </a:p>
          <a:p>
            <a:endParaRPr lang="en-US" dirty="0"/>
          </a:p>
          <a:p>
            <a:r>
              <a:rPr lang="en-US" sz="2800" dirty="0"/>
              <a:t>(Boud, 1987)</a:t>
            </a:r>
            <a:endParaRPr lang="en-GB" sz="2800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1DFA735-DF8F-CE3B-5912-83EF754DE099}"/>
              </a:ext>
            </a:extLst>
          </p:cNvPr>
          <p:cNvSpPr/>
          <p:nvPr/>
        </p:nvSpPr>
        <p:spPr>
          <a:xfrm>
            <a:off x="727113" y="280237"/>
            <a:ext cx="9947313" cy="870333"/>
          </a:xfrm>
          <a:prstGeom prst="roundRect">
            <a:avLst/>
          </a:prstGeom>
          <a:solidFill>
            <a:schemeClr val="accent1">
              <a:alpha val="6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228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C281F0C-B5E6-3FA7-713F-3C0F62C9A5A1}"/>
              </a:ext>
            </a:extLst>
          </p:cNvPr>
          <p:cNvSpPr/>
          <p:nvPr/>
        </p:nvSpPr>
        <p:spPr>
          <a:xfrm>
            <a:off x="320407" y="250212"/>
            <a:ext cx="9947313" cy="870333"/>
          </a:xfrm>
          <a:prstGeom prst="roundRect">
            <a:avLst/>
          </a:prstGeom>
          <a:solidFill>
            <a:schemeClr val="accent3">
              <a:lumMod val="20000"/>
              <a:lumOff val="80000"/>
              <a:alpha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735E5B-317C-ECC6-7014-7650437F9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69611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219D9-EA9F-0790-91F6-981F9C9679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407" y="1409289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sz="4000" b="1" dirty="0"/>
              <a:t>What does it mean?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sz="2400" b="0" i="0" dirty="0">
                <a:solidFill>
                  <a:srgbClr val="202124"/>
                </a:solidFill>
                <a:effectLst/>
                <a:latin typeface="Google Sans"/>
              </a:rPr>
              <a:t>To critically evaluate means to: </a:t>
            </a:r>
          </a:p>
          <a:p>
            <a:pPr marL="0" indent="0">
              <a:buNone/>
            </a:pPr>
            <a:r>
              <a:rPr lang="en-GB" sz="2400" b="0" i="0" dirty="0">
                <a:solidFill>
                  <a:srgbClr val="202124"/>
                </a:solidFill>
                <a:effectLst/>
                <a:latin typeface="Google Sans"/>
              </a:rPr>
              <a:t>(</a:t>
            </a:r>
            <a:r>
              <a:rPr lang="en-GB" sz="2400" b="0" i="0" dirty="0" err="1">
                <a:solidFill>
                  <a:srgbClr val="202124"/>
                </a:solidFill>
                <a:effectLst/>
                <a:latin typeface="Google Sans"/>
              </a:rPr>
              <a:t>i</a:t>
            </a:r>
            <a:r>
              <a:rPr lang="en-GB" sz="2400" b="0" i="0" dirty="0">
                <a:solidFill>
                  <a:srgbClr val="202124"/>
                </a:solidFill>
                <a:effectLst/>
                <a:latin typeface="Google Sans"/>
              </a:rPr>
              <a:t>) </a:t>
            </a:r>
            <a:r>
              <a:rPr lang="en-GB" sz="2400" b="0" i="0" dirty="0">
                <a:solidFill>
                  <a:srgbClr val="040C28"/>
                </a:solidFill>
                <a:effectLst/>
                <a:latin typeface="Google Sans"/>
              </a:rPr>
              <a:t>break something down into its component parts;</a:t>
            </a:r>
          </a:p>
          <a:p>
            <a:pPr marL="0" indent="0">
              <a:buNone/>
            </a:pPr>
            <a:r>
              <a:rPr lang="en-GB" sz="2400" b="0" i="0" dirty="0">
                <a:solidFill>
                  <a:srgbClr val="040C28"/>
                </a:solidFill>
                <a:effectLst/>
                <a:latin typeface="Google Sans"/>
              </a:rPr>
              <a:t> (ii) provide your opinion on each part by asking the right type of analytical questions; and</a:t>
            </a:r>
          </a:p>
          <a:p>
            <a:pPr marL="0" indent="0">
              <a:buNone/>
            </a:pPr>
            <a:r>
              <a:rPr lang="en-GB" sz="2400" b="0" i="0" dirty="0">
                <a:solidFill>
                  <a:srgbClr val="040C28"/>
                </a:solidFill>
                <a:effectLst/>
                <a:latin typeface="Google Sans"/>
              </a:rPr>
              <a:t> (iii) support your opinions with evidence</a:t>
            </a:r>
            <a:r>
              <a:rPr lang="en-GB" sz="2400" b="0" i="0" dirty="0">
                <a:solidFill>
                  <a:srgbClr val="202124"/>
                </a:solidFill>
                <a:effectLst/>
                <a:latin typeface="Google Sans"/>
              </a:rPr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872778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F9F0EAC-B6BD-E07B-DEBC-6AE1E8B3A334}"/>
              </a:ext>
            </a:extLst>
          </p:cNvPr>
          <p:cNvSpPr/>
          <p:nvPr/>
        </p:nvSpPr>
        <p:spPr>
          <a:xfrm>
            <a:off x="320407" y="250212"/>
            <a:ext cx="10854412" cy="870333"/>
          </a:xfrm>
          <a:prstGeom prst="roundRect">
            <a:avLst/>
          </a:prstGeom>
          <a:solidFill>
            <a:schemeClr val="accent3">
              <a:lumMod val="20000"/>
              <a:lumOff val="80000"/>
              <a:alpha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735E5B-317C-ECC6-7014-7650437F9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07" y="365126"/>
            <a:ext cx="11033393" cy="769611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Critical Review (Reflection, Evaluation)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219D9-EA9F-0790-91F6-981F9C9679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3783"/>
            <a:ext cx="11854149" cy="4090433"/>
          </a:xfrm>
        </p:spPr>
        <p:txBody>
          <a:bodyPr/>
          <a:lstStyle/>
          <a:p>
            <a:pPr marL="0" indent="0">
              <a:buNone/>
            </a:pPr>
            <a:r>
              <a:rPr lang="en-US" sz="3600" b="1" dirty="0"/>
              <a:t>Enhances Learning: </a:t>
            </a:r>
          </a:p>
          <a:p>
            <a:pPr marL="0" indent="0">
              <a:buNone/>
            </a:pPr>
            <a:r>
              <a:rPr lang="en-US" dirty="0"/>
              <a:t>Encourages active engagement with experiences.</a:t>
            </a:r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3600" b="1" dirty="0"/>
              <a:t>Promotes Self-Awareness: </a:t>
            </a:r>
          </a:p>
          <a:p>
            <a:pPr marL="0" indent="0">
              <a:buNone/>
            </a:pPr>
            <a:r>
              <a:rPr lang="en-US" dirty="0"/>
              <a:t>Fosters understanding of personal beliefs and values.</a:t>
            </a:r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3600" b="1" dirty="0"/>
              <a:t>Professional Development: </a:t>
            </a:r>
          </a:p>
          <a:p>
            <a:pPr marL="0" indent="0">
              <a:buNone/>
            </a:pPr>
            <a:r>
              <a:rPr lang="en-US" dirty="0"/>
              <a:t>Essential for growth in work practice.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0270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D9E8D-C0BD-A463-46DB-0BF967BF5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93341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do we do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7D7E6-1B80-07C8-6755-247A3D9BA1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570105"/>
          </a:xfrm>
        </p:spPr>
        <p:txBody>
          <a:bodyPr/>
          <a:lstStyle/>
          <a:p>
            <a:pPr marL="0" indent="0">
              <a:buNone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We cannot change what we are not aware of, and once we are aware, we cannot help but change.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(Sandberg, 2013, p. 151)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0971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5267A-F6C9-D5A0-58CB-5B587B5B8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778" y="288008"/>
            <a:ext cx="10515600" cy="1325563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Scenario - The Classroom Dilemma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07387-48D0-6921-DA34-FA00A6B2B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916" y="1157937"/>
            <a:ext cx="11803847" cy="4035349"/>
          </a:xfrm>
        </p:spPr>
        <p:txBody>
          <a:bodyPr/>
          <a:lstStyle/>
          <a:p>
            <a:pPr marL="0" indent="0">
              <a:buNone/>
            </a:pPr>
            <a:r>
              <a:rPr lang="en-US" sz="4000" b="1" dirty="0"/>
              <a:t>Brief Description:</a:t>
            </a:r>
          </a:p>
          <a:p>
            <a:pPr marL="0" indent="0">
              <a:buNone/>
            </a:pPr>
            <a:endParaRPr lang="en-US" sz="200" dirty="0"/>
          </a:p>
          <a:p>
            <a:pPr marL="0" indent="0">
              <a:buNone/>
            </a:pPr>
            <a:r>
              <a:rPr lang="en-US" sz="3600" dirty="0"/>
              <a:t>A lecturer faces challenges in managing a diverse classroom with varying learning needs, experience and behaviour.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4400" b="1" dirty="0"/>
              <a:t>Question:</a:t>
            </a:r>
          </a:p>
          <a:p>
            <a:endParaRPr lang="en-US" sz="700" dirty="0"/>
          </a:p>
          <a:p>
            <a:pPr marL="0" indent="0">
              <a:buNone/>
            </a:pPr>
            <a:r>
              <a:rPr lang="en-US" dirty="0"/>
              <a:t>How can </a:t>
            </a:r>
            <a:r>
              <a:rPr lang="en-US" b="1" dirty="0"/>
              <a:t>critical review (reflection) </a:t>
            </a:r>
            <a:r>
              <a:rPr lang="en-US" dirty="0"/>
              <a:t>help the lecturer navigate this situation effectively?</a:t>
            </a:r>
          </a:p>
          <a:p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F014778-7539-9E17-2D2C-2024F4E0E0B3}"/>
              </a:ext>
            </a:extLst>
          </p:cNvPr>
          <p:cNvSpPr/>
          <p:nvPr/>
        </p:nvSpPr>
        <p:spPr>
          <a:xfrm>
            <a:off x="408542" y="209320"/>
            <a:ext cx="9947313" cy="870333"/>
          </a:xfrm>
          <a:prstGeom prst="roundRect">
            <a:avLst/>
          </a:prstGeom>
          <a:solidFill>
            <a:schemeClr val="accent6">
              <a:lumMod val="40000"/>
              <a:lumOff val="60000"/>
              <a:alpha val="34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6290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97556-F86F-AD37-6740-140343374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897" y="144788"/>
            <a:ext cx="10515600" cy="1325563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Elements of Reflective Practice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56E0F-6BCB-0A56-252D-B5F55C0CC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897" y="910350"/>
            <a:ext cx="11280354" cy="4618659"/>
          </a:xfrm>
        </p:spPr>
        <p:txBody>
          <a:bodyPr/>
          <a:lstStyle/>
          <a:p>
            <a:pPr marL="0" indent="0">
              <a:buNone/>
            </a:pPr>
            <a:r>
              <a:rPr lang="en-US" sz="3600" b="1" dirty="0"/>
              <a:t>Description of Experience:</a:t>
            </a:r>
          </a:p>
          <a:p>
            <a:r>
              <a:rPr lang="en-US" dirty="0"/>
              <a:t>Encourage students to provide detailed accounts of their experiences.</a:t>
            </a:r>
          </a:p>
          <a:p>
            <a:pPr marL="0" indent="0">
              <a:buNone/>
            </a:pPr>
            <a:r>
              <a:rPr lang="en-US" sz="3600" b="1" dirty="0"/>
              <a:t>Analysis of Feelings:</a:t>
            </a:r>
          </a:p>
          <a:p>
            <a:r>
              <a:rPr lang="en-US" dirty="0"/>
              <a:t>Explore emotional responses and their impact on decision-making</a:t>
            </a:r>
            <a:br>
              <a:rPr lang="en-US" dirty="0"/>
            </a:br>
            <a:r>
              <a:rPr lang="en-US" sz="1800" dirty="0"/>
              <a:t>(Schön, 1983).</a:t>
            </a:r>
          </a:p>
          <a:p>
            <a:pPr marL="0" indent="0">
              <a:buNone/>
            </a:pPr>
            <a:r>
              <a:rPr lang="en-US" sz="3600" b="1" dirty="0"/>
              <a:t>Evaluation of Actions:</a:t>
            </a:r>
          </a:p>
          <a:p>
            <a:r>
              <a:rPr lang="en-US" dirty="0"/>
              <a:t>Assess the effectiveness of strategies used.</a:t>
            </a:r>
          </a:p>
          <a:p>
            <a:pPr marL="0" indent="0">
              <a:buNone/>
            </a:pPr>
            <a:r>
              <a:rPr lang="en-US" sz="3600" b="1" dirty="0"/>
              <a:t>Conclusion and Learning:</a:t>
            </a:r>
          </a:p>
          <a:p>
            <a:r>
              <a:rPr lang="en-US" dirty="0"/>
              <a:t>Identify key takeaways and lessons for future practice.</a:t>
            </a:r>
          </a:p>
          <a:p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E028F71-63A8-65C8-C700-9E5012B204B5}"/>
              </a:ext>
            </a:extLst>
          </p:cNvPr>
          <p:cNvSpPr/>
          <p:nvPr/>
        </p:nvSpPr>
        <p:spPr>
          <a:xfrm>
            <a:off x="408542" y="40017"/>
            <a:ext cx="9947313" cy="870333"/>
          </a:xfrm>
          <a:prstGeom prst="roundRect">
            <a:avLst/>
          </a:prstGeom>
          <a:solidFill>
            <a:schemeClr val="accent6">
              <a:lumMod val="40000"/>
              <a:lumOff val="60000"/>
              <a:alpha val="34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4691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FD863-399C-A40B-E7BD-4BF3C48E5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2755"/>
            <a:ext cx="10515600" cy="132556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Developing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6CB1F-F921-C2CD-F4BC-495F08CA2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489" y="785536"/>
            <a:ext cx="10927814" cy="4943235"/>
          </a:xfrm>
          <a:noFill/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Key Point: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050" b="1" dirty="0"/>
          </a:p>
          <a:p>
            <a:pPr marL="0" indent="0">
              <a:buNone/>
            </a:pPr>
            <a:r>
              <a:rPr lang="en-US" sz="3600" dirty="0"/>
              <a:t>Identifying, questioning, and assessing our deeply-held assumptions about our knowledge, the way we perceive events and issues, our beliefs, feelings, and actions.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DD66AAE-10E9-D381-A149-2162D4D716C9}"/>
              </a:ext>
            </a:extLst>
          </p:cNvPr>
          <p:cNvSpPr/>
          <p:nvPr/>
        </p:nvSpPr>
        <p:spPr>
          <a:xfrm>
            <a:off x="319489" y="47405"/>
            <a:ext cx="9947313" cy="833944"/>
          </a:xfrm>
          <a:prstGeom prst="roundRect">
            <a:avLst/>
          </a:prstGeom>
          <a:solidFill>
            <a:schemeClr val="accent2">
              <a:lumMod val="40000"/>
              <a:lumOff val="60000"/>
              <a:alpha val="34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4118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FD863-399C-A40B-E7BD-4BF3C48E5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2755"/>
            <a:ext cx="10515600" cy="132556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Developing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6CB1F-F921-C2CD-F4BC-495F08CA2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819" y="881349"/>
            <a:ext cx="10916798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Key Point: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r>
              <a:rPr lang="en-US" sz="3600" dirty="0"/>
              <a:t>When you reflect critically you examine biases, compare theories with current actions, search for causes and triggers, and identify problems at their core.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7020097-6F2B-03FF-86E3-0E49A078114B}"/>
              </a:ext>
            </a:extLst>
          </p:cNvPr>
          <p:cNvSpPr/>
          <p:nvPr/>
        </p:nvSpPr>
        <p:spPr>
          <a:xfrm>
            <a:off x="319489" y="47405"/>
            <a:ext cx="9947313" cy="833944"/>
          </a:xfrm>
          <a:prstGeom prst="roundRect">
            <a:avLst/>
          </a:prstGeom>
          <a:solidFill>
            <a:schemeClr val="accent2">
              <a:lumMod val="40000"/>
              <a:lumOff val="60000"/>
              <a:alpha val="34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68599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FD863-399C-A40B-E7BD-4BF3C48E5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2755"/>
            <a:ext cx="10515600" cy="132556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Developing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6CB1F-F921-C2CD-F4BC-495F08CA2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982" y="881349"/>
            <a:ext cx="11247304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Key Point: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r>
              <a:rPr lang="en-US" sz="3600" dirty="0"/>
              <a:t>Critical reflection is not a reading assignment, a summary of an activity. Critical reflection is about a change to your thinking about a subject, and thus </a:t>
            </a:r>
            <a:r>
              <a:rPr lang="en-US" sz="3600" b="1" dirty="0"/>
              <a:t>change in your behaviour</a:t>
            </a:r>
            <a:r>
              <a:rPr lang="en-US" sz="3600" dirty="0"/>
              <a:t>.</a:t>
            </a:r>
            <a:endParaRPr lang="en-GB" sz="3600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EFAB84F-1BFE-06EB-0E59-D8B989ECDEFA}"/>
              </a:ext>
            </a:extLst>
          </p:cNvPr>
          <p:cNvSpPr/>
          <p:nvPr/>
        </p:nvSpPr>
        <p:spPr>
          <a:xfrm>
            <a:off x="319489" y="47405"/>
            <a:ext cx="9947313" cy="833944"/>
          </a:xfrm>
          <a:prstGeom prst="roundRect">
            <a:avLst/>
          </a:prstGeom>
          <a:solidFill>
            <a:schemeClr val="accent2">
              <a:lumMod val="40000"/>
              <a:lumOff val="60000"/>
              <a:alpha val="34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3949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5E5A9-1453-C1C7-C739-2B0DB9B6F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576" y="365125"/>
            <a:ext cx="10515600" cy="132556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Developing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E31E7-2322-D870-5B4E-A031F5F3BD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576" y="1891726"/>
            <a:ext cx="10515600" cy="2603156"/>
          </a:xfrm>
        </p:spPr>
        <p:txBody>
          <a:bodyPr/>
          <a:lstStyle/>
          <a:p>
            <a:pPr marL="0" indent="0" algn="ctr">
              <a:buNone/>
            </a:pPr>
            <a:r>
              <a:rPr lang="en-US" sz="4800" dirty="0"/>
              <a:t>Write a 3000-word</a:t>
            </a:r>
          </a:p>
          <a:p>
            <a:pPr marL="0" indent="0" algn="ctr">
              <a:buNone/>
            </a:pPr>
            <a:r>
              <a:rPr lang="en-US" sz="6000" b="1" dirty="0"/>
              <a:t>critical review</a:t>
            </a:r>
          </a:p>
          <a:p>
            <a:pPr marL="0" indent="0" algn="ctr">
              <a:buNone/>
            </a:pPr>
            <a:r>
              <a:rPr lang="en-US" sz="4800" dirty="0"/>
              <a:t>of a supplied Case Study</a:t>
            </a:r>
            <a:endParaRPr lang="en-GB" sz="4800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C4255A0-F8FF-DFD3-E3ED-7F3D482EFC27}"/>
              </a:ext>
            </a:extLst>
          </p:cNvPr>
          <p:cNvSpPr/>
          <p:nvPr/>
        </p:nvSpPr>
        <p:spPr>
          <a:xfrm>
            <a:off x="430576" y="286038"/>
            <a:ext cx="9947313" cy="870333"/>
          </a:xfrm>
          <a:prstGeom prst="roundRect">
            <a:avLst/>
          </a:prstGeom>
          <a:solidFill>
            <a:schemeClr val="accent1">
              <a:alpha val="6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2784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97556-F86F-AD37-6740-140343374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897" y="111738"/>
            <a:ext cx="10515600" cy="1325563"/>
          </a:xfrm>
        </p:spPr>
        <p:txBody>
          <a:bodyPr/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In your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56E0F-6BCB-0A56-252D-B5F55C0CC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95736"/>
            <a:ext cx="12120465" cy="4683971"/>
          </a:xfrm>
        </p:spPr>
        <p:txBody>
          <a:bodyPr/>
          <a:lstStyle/>
          <a:p>
            <a:pPr marL="0" indent="0">
              <a:buNone/>
            </a:pPr>
            <a:r>
              <a:rPr lang="en-US" sz="3600" b="1" dirty="0"/>
              <a:t>You will look at the Case Study and consider:</a:t>
            </a:r>
          </a:p>
          <a:p>
            <a:pPr marL="0" indent="0">
              <a:buNone/>
            </a:pPr>
            <a:endParaRPr lang="en-US" sz="1100" b="1" dirty="0"/>
          </a:p>
          <a:p>
            <a:r>
              <a:rPr lang="en-US" sz="2400" b="1" dirty="0"/>
              <a:t>What</a:t>
            </a:r>
            <a:r>
              <a:rPr lang="en-US" sz="2400" dirty="0"/>
              <a:t> happened?</a:t>
            </a:r>
          </a:p>
          <a:p>
            <a:r>
              <a:rPr lang="en-US" sz="2400" b="1" dirty="0"/>
              <a:t>Why </a:t>
            </a:r>
            <a:r>
              <a:rPr lang="en-US" sz="2400" dirty="0"/>
              <a:t>did it happen?</a:t>
            </a:r>
          </a:p>
          <a:p>
            <a:r>
              <a:rPr lang="en-US" sz="2400" b="1" dirty="0"/>
              <a:t>Who</a:t>
            </a:r>
            <a:r>
              <a:rPr lang="en-US" sz="2400" dirty="0"/>
              <a:t> was affected?</a:t>
            </a:r>
          </a:p>
          <a:p>
            <a:r>
              <a:rPr lang="en-US" sz="2400" b="1" dirty="0"/>
              <a:t>How </a:t>
            </a:r>
            <a:r>
              <a:rPr lang="en-US" sz="2400" dirty="0"/>
              <a:t>were they affected?</a:t>
            </a:r>
          </a:p>
          <a:p>
            <a:r>
              <a:rPr lang="en-US" sz="2400" dirty="0"/>
              <a:t>What are the </a:t>
            </a:r>
            <a:r>
              <a:rPr lang="en-US" sz="2400" b="1" dirty="0"/>
              <a:t>consequences</a:t>
            </a:r>
            <a:r>
              <a:rPr lang="en-US" sz="2400" dirty="0"/>
              <a:t> of their actions?</a:t>
            </a:r>
          </a:p>
          <a:p>
            <a:r>
              <a:rPr lang="en-US" sz="2400" dirty="0"/>
              <a:t>How would you </a:t>
            </a:r>
            <a:r>
              <a:rPr lang="en-US" sz="2400" b="1" dirty="0"/>
              <a:t>do things differently</a:t>
            </a:r>
            <a:r>
              <a:rPr lang="en-US" sz="2400" dirty="0"/>
              <a:t>, or already do differently?</a:t>
            </a:r>
          </a:p>
          <a:p>
            <a:pPr marL="0" indent="0">
              <a:buNone/>
            </a:pPr>
            <a:r>
              <a:rPr lang="en-US" sz="3200" dirty="0"/>
              <a:t>Examine your current level of these skills and </a:t>
            </a:r>
            <a:r>
              <a:rPr lang="en-US" sz="3200" b="1" dirty="0"/>
              <a:t>design a PDP </a:t>
            </a:r>
            <a:r>
              <a:rPr lang="en-US" sz="3200" dirty="0"/>
              <a:t>to address improvements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7E3A9D3-0126-DFAE-B59F-78605868B73E}"/>
              </a:ext>
            </a:extLst>
          </p:cNvPr>
          <p:cNvSpPr/>
          <p:nvPr/>
        </p:nvSpPr>
        <p:spPr>
          <a:xfrm>
            <a:off x="386508" y="111739"/>
            <a:ext cx="9947313" cy="637408"/>
          </a:xfrm>
          <a:prstGeom prst="roundRect">
            <a:avLst/>
          </a:prstGeom>
          <a:solidFill>
            <a:schemeClr val="accent5">
              <a:lumMod val="20000"/>
              <a:lumOff val="80000"/>
              <a:alpha val="34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3837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D1761-D17E-2C6F-758A-94F61071C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178" y="259664"/>
            <a:ext cx="10515600" cy="626392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 your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86CD5-D1BE-E7F3-450A-424EB97E49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489" y="1318848"/>
            <a:ext cx="11034311" cy="4343821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/>
              <a:t>In the context of: </a:t>
            </a:r>
          </a:p>
          <a:p>
            <a:endParaRPr lang="en-US" sz="500" dirty="0"/>
          </a:p>
          <a:p>
            <a:r>
              <a:rPr lang="en-US" sz="4000" dirty="0"/>
              <a:t>Accountability and Authentic behaviour.</a:t>
            </a:r>
          </a:p>
          <a:p>
            <a:r>
              <a:rPr lang="en-US" sz="4000" dirty="0"/>
              <a:t>Self-Management</a:t>
            </a:r>
          </a:p>
          <a:p>
            <a:r>
              <a:rPr lang="en-US" sz="4000" dirty="0"/>
              <a:t>Personal, cognitive, and unconscious bias.</a:t>
            </a:r>
          </a:p>
          <a:p>
            <a:r>
              <a:rPr lang="en-US" sz="4000" dirty="0"/>
              <a:t>Interpersonal relationships. </a:t>
            </a:r>
          </a:p>
          <a:p>
            <a:r>
              <a:rPr lang="en-US" sz="4000" dirty="0"/>
              <a:t>Professional integrity.</a:t>
            </a:r>
          </a:p>
          <a:p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7BBBEEF-EFBE-79E1-A1F6-8A67B2B8C93D}"/>
              </a:ext>
            </a:extLst>
          </p:cNvPr>
          <p:cNvSpPr/>
          <p:nvPr/>
        </p:nvSpPr>
        <p:spPr>
          <a:xfrm>
            <a:off x="319489" y="263585"/>
            <a:ext cx="9947313" cy="637408"/>
          </a:xfrm>
          <a:prstGeom prst="roundRect">
            <a:avLst/>
          </a:prstGeom>
          <a:solidFill>
            <a:schemeClr val="accent5">
              <a:lumMod val="20000"/>
              <a:lumOff val="80000"/>
              <a:alpha val="34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2061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CD38A-EC06-493E-9B98-829245F70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716" y="387160"/>
            <a:ext cx="10515600" cy="1325563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116B1-DDE8-460C-BF5D-D162B458B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875" y="1290139"/>
            <a:ext cx="11920250" cy="4493716"/>
          </a:xfrm>
        </p:spPr>
        <p:txBody>
          <a:bodyPr>
            <a:normAutofit fontScale="55000" lnSpcReduction="20000"/>
          </a:bodyPr>
          <a:lstStyle/>
          <a:p>
            <a:pPr marL="117475" indent="0">
              <a:spcBef>
                <a:spcPct val="0"/>
              </a:spcBef>
              <a:buNone/>
            </a:pPr>
            <a:r>
              <a:rPr lang="en-US" sz="4400" dirty="0"/>
              <a:t>Boud, D. </a:t>
            </a:r>
            <a:r>
              <a:rPr lang="en-US" sz="4400" i="1" dirty="0"/>
              <a:t>et al. </a:t>
            </a:r>
            <a:r>
              <a:rPr lang="en-US" sz="4400" dirty="0"/>
              <a:t>(1987) </a:t>
            </a:r>
            <a:r>
              <a:rPr lang="en-US" sz="4400" i="1" dirty="0"/>
              <a:t>Reflection: Turning Experience into Learning. </a:t>
            </a:r>
            <a:r>
              <a:rPr lang="en-US" sz="4400" dirty="0"/>
              <a:t>Kogan Page.</a:t>
            </a:r>
          </a:p>
          <a:p>
            <a:pPr marL="117475" indent="0">
              <a:spcBef>
                <a:spcPct val="0"/>
              </a:spcBef>
              <a:buNone/>
            </a:pPr>
            <a:endParaRPr lang="en-US" sz="4400" dirty="0"/>
          </a:p>
          <a:p>
            <a:pPr marL="117475" indent="0">
              <a:spcBef>
                <a:spcPct val="0"/>
              </a:spcBef>
              <a:buNone/>
            </a:pPr>
            <a:r>
              <a:rPr lang="en-US" sz="4400" dirty="0"/>
              <a:t>Dewey, J. (1933) </a:t>
            </a:r>
            <a:r>
              <a:rPr lang="en-US" sz="4400" i="1" dirty="0"/>
              <a:t>How We Think</a:t>
            </a:r>
            <a:r>
              <a:rPr lang="en-US" sz="4400" dirty="0"/>
              <a:t>. Heath.</a:t>
            </a:r>
          </a:p>
          <a:p>
            <a:pPr marL="117475" indent="0">
              <a:spcBef>
                <a:spcPct val="0"/>
              </a:spcBef>
              <a:buNone/>
            </a:pPr>
            <a:endParaRPr lang="en-US" sz="4400" dirty="0"/>
          </a:p>
          <a:p>
            <a:pPr marL="117475" indent="0">
              <a:spcBef>
                <a:spcPct val="0"/>
              </a:spcBef>
              <a:buNone/>
            </a:pPr>
            <a:r>
              <a:rPr lang="en-US" sz="4400" dirty="0"/>
              <a:t>Gibbs, G. (1988) </a:t>
            </a:r>
            <a:r>
              <a:rPr lang="en-US" sz="4400" i="1" dirty="0"/>
              <a:t>Learning by Doing: A guide to teaching and learning methods</a:t>
            </a:r>
            <a:r>
              <a:rPr lang="en-US" sz="4400" dirty="0"/>
              <a:t>. Further Education Unit. Oxford Polytechnic.</a:t>
            </a:r>
          </a:p>
          <a:p>
            <a:pPr marL="117475" indent="0">
              <a:spcBef>
                <a:spcPct val="0"/>
              </a:spcBef>
              <a:buNone/>
            </a:pPr>
            <a:endParaRPr lang="en-US" sz="4400" dirty="0"/>
          </a:p>
          <a:p>
            <a:pPr marL="117475" indent="0">
              <a:spcBef>
                <a:spcPct val="0"/>
              </a:spcBef>
              <a:buNone/>
            </a:pPr>
            <a:r>
              <a:rPr lang="en-US" sz="4400" dirty="0"/>
              <a:t>Kolb, D. (1984) </a:t>
            </a:r>
            <a:r>
              <a:rPr lang="en-US" sz="4400" i="1" dirty="0"/>
              <a:t>Experiential Learning: Experience as the Source of Learning and Development.</a:t>
            </a:r>
            <a:r>
              <a:rPr lang="en-US" sz="4400" dirty="0"/>
              <a:t> Prentice Hall.</a:t>
            </a:r>
          </a:p>
          <a:p>
            <a:pPr marL="117475" indent="0">
              <a:spcBef>
                <a:spcPct val="0"/>
              </a:spcBef>
              <a:buNone/>
            </a:pPr>
            <a:endParaRPr lang="en-US" sz="4400" dirty="0"/>
          </a:p>
          <a:p>
            <a:pPr marL="117475" indent="0">
              <a:spcBef>
                <a:spcPct val="0"/>
              </a:spcBef>
              <a:buNone/>
            </a:pPr>
            <a:r>
              <a:rPr lang="en-US" sz="4400" dirty="0"/>
              <a:t>Mezirow, J. (1990) </a:t>
            </a:r>
            <a:r>
              <a:rPr lang="en-US" sz="4400" i="1" dirty="0"/>
              <a:t>Fostering Critical Reflection in Adulthood</a:t>
            </a:r>
            <a:r>
              <a:rPr lang="en-US" sz="4400" dirty="0"/>
              <a:t>. Jossey-Bass.</a:t>
            </a:r>
          </a:p>
          <a:p>
            <a:pPr marL="117475" indent="0">
              <a:spcBef>
                <a:spcPct val="0"/>
              </a:spcBef>
              <a:buNone/>
            </a:pPr>
            <a:endParaRPr lang="en-US" sz="4400" dirty="0"/>
          </a:p>
          <a:p>
            <a:pPr marL="117475" indent="0">
              <a:spcBef>
                <a:spcPct val="0"/>
              </a:spcBef>
              <a:buNone/>
            </a:pPr>
            <a:r>
              <a:rPr lang="en-US" sz="4400" dirty="0"/>
              <a:t>Sandberg S. (2013) </a:t>
            </a:r>
            <a:r>
              <a:rPr lang="en-US" sz="4400" i="1" dirty="0"/>
              <a:t>Lean In: Women, Work, and the Will to Lead</a:t>
            </a:r>
            <a:r>
              <a:rPr lang="en-US" sz="4400" dirty="0"/>
              <a:t>. Knopf.</a:t>
            </a:r>
          </a:p>
          <a:p>
            <a:pPr marL="117475" indent="0">
              <a:spcBef>
                <a:spcPct val="0"/>
              </a:spcBef>
              <a:buNone/>
            </a:pPr>
            <a:endParaRPr lang="en-US" sz="4400" dirty="0"/>
          </a:p>
          <a:p>
            <a:pPr marL="117475" indent="0">
              <a:spcBef>
                <a:spcPct val="0"/>
              </a:spcBef>
              <a:buNone/>
            </a:pPr>
            <a:r>
              <a:rPr lang="en-US" sz="4400" dirty="0"/>
              <a:t>Schön, D. A. (1983) </a:t>
            </a:r>
            <a:r>
              <a:rPr lang="en-US" sz="4400" i="1" dirty="0"/>
              <a:t>The Reflective Practitioner: How Professionals Think in Action</a:t>
            </a:r>
            <a:r>
              <a:rPr lang="en-US" sz="4400" dirty="0"/>
              <a:t>. Basic Books.</a:t>
            </a:r>
          </a:p>
          <a:p>
            <a:pPr marL="117475" indent="0">
              <a:spcBef>
                <a:spcPct val="0"/>
              </a:spcBef>
              <a:buNone/>
            </a:pPr>
            <a:endParaRPr lang="en-US" sz="4400" dirty="0"/>
          </a:p>
          <a:p>
            <a:pPr marL="117475" indent="0">
              <a:spcBef>
                <a:spcPct val="0"/>
              </a:spcBef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061499659"/>
      </p:ext>
    </p:extLst>
  </p:cSld>
  <p:clrMapOvr>
    <a:masterClrMapping/>
  </p:clrMapOvr>
</p:sld>
</file>

<file path=ppt/theme/theme1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690</Words>
  <Application>Microsoft Office PowerPoint</Application>
  <PresentationFormat>Widescreen</PresentationFormat>
  <Paragraphs>125</Paragraphs>
  <Slides>16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Google Sans</vt:lpstr>
      <vt:lpstr>Arial</vt:lpstr>
      <vt:lpstr>Calibri</vt:lpstr>
      <vt:lpstr>Calibri Light</vt:lpstr>
      <vt:lpstr>3_Title Slide 1</vt:lpstr>
      <vt:lpstr>Custom Design</vt:lpstr>
      <vt:lpstr>CertHE Applied Leadership and Management in the Workplace    Module: BMSK4016  Developing Professional Practice    </vt:lpstr>
      <vt:lpstr>PowerPoint Presentation</vt:lpstr>
      <vt:lpstr>Assignment Title:  Developing Professional Practice  </vt:lpstr>
      <vt:lpstr>Developing Professional Practice</vt:lpstr>
      <vt:lpstr>Critical Evaluation</vt:lpstr>
      <vt:lpstr>Critical Review (Reflection, Evaluation) </vt:lpstr>
      <vt:lpstr>Why do we do it?</vt:lpstr>
      <vt:lpstr>Scenario - The Classroom Dilemma </vt:lpstr>
      <vt:lpstr>Key Elements of Reflective Practice</vt:lpstr>
      <vt:lpstr>Developing Professional Practice</vt:lpstr>
      <vt:lpstr>Developing Professional Practice</vt:lpstr>
      <vt:lpstr>Developing Professional Practice</vt:lpstr>
      <vt:lpstr>Developing Professional Practice</vt:lpstr>
      <vt:lpstr>In your assignment</vt:lpstr>
      <vt:lpstr>In your assignment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Accountability, Authentic Behaviour, Interpersonal Skills</dc:title>
  <dc:creator>Kaz Williams</dc:creator>
  <cp:lastModifiedBy>Michaela Schriek</cp:lastModifiedBy>
  <cp:revision>10</cp:revision>
  <dcterms:created xsi:type="dcterms:W3CDTF">2023-10-26T15:24:36Z</dcterms:created>
  <dcterms:modified xsi:type="dcterms:W3CDTF">2024-01-30T14:26:13Z</dcterms:modified>
</cp:coreProperties>
</file>