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1.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2.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5.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60" r:id="rId1"/>
  </p:sldMasterIdLst>
  <p:notesMasterIdLst>
    <p:notesMasterId r:id="rId30"/>
  </p:notesMasterIdLst>
  <p:handoutMasterIdLst>
    <p:handoutMasterId r:id="rId31"/>
  </p:handoutMasterIdLst>
  <p:sldIdLst>
    <p:sldId id="256" r:id="rId2"/>
    <p:sldId id="263" r:id="rId3"/>
    <p:sldId id="257" r:id="rId4"/>
    <p:sldId id="262" r:id="rId5"/>
    <p:sldId id="259" r:id="rId6"/>
    <p:sldId id="290" r:id="rId7"/>
    <p:sldId id="269" r:id="rId8"/>
    <p:sldId id="273" r:id="rId9"/>
    <p:sldId id="272" r:id="rId10"/>
    <p:sldId id="268" r:id="rId11"/>
    <p:sldId id="275" r:id="rId12"/>
    <p:sldId id="292" r:id="rId13"/>
    <p:sldId id="291" r:id="rId14"/>
    <p:sldId id="296" r:id="rId15"/>
    <p:sldId id="260" r:id="rId16"/>
    <p:sldId id="295" r:id="rId17"/>
    <p:sldId id="280" r:id="rId18"/>
    <p:sldId id="264" r:id="rId19"/>
    <p:sldId id="281" r:id="rId20"/>
    <p:sldId id="282" r:id="rId21"/>
    <p:sldId id="284" r:id="rId22"/>
    <p:sldId id="286" r:id="rId23"/>
    <p:sldId id="299" r:id="rId24"/>
    <p:sldId id="287" r:id="rId25"/>
    <p:sldId id="285" r:id="rId26"/>
    <p:sldId id="297" r:id="rId27"/>
    <p:sldId id="288" r:id="rId28"/>
    <p:sldId id="298" r:id="rId29"/>
  </p:sldIdLst>
  <p:sldSz cx="12192000" cy="6858000"/>
  <p:notesSz cx="6858000" cy="9144000"/>
  <p:embeddedFontLst>
    <p:embeddedFont>
      <p:font typeface="Calibri" panose="020F0502020204030204" pitchFamily="34" charset="0"/>
      <p:regular r:id="rId32"/>
      <p:bold r:id="rId33"/>
      <p:italic r:id="rId34"/>
      <p:boldItalic r:id="rId35"/>
    </p:embeddedFont>
    <p:embeddedFont>
      <p:font typeface="Segoe UI" panose="020B0502040204020203" pitchFamily="34" charset="0"/>
      <p:regular r:id="rId36"/>
      <p:bold r:id="rId37"/>
      <p:italic r:id="rId38"/>
      <p:boldItalic r:id="rId39"/>
    </p:embeddedFont>
    <p:embeddedFont>
      <p:font typeface="Tw Cen MT" panose="020B0602020104020603" pitchFamily="34" charset="0"/>
      <p:regular r:id="rId40"/>
      <p:bold r:id="rId41"/>
      <p:italic r:id="rId42"/>
      <p:boldItalic r:id="rId43"/>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1"/>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0F47E48-B9E2-4C37-B652-722A4D4B57C9}" v="19" dt="2023-03-27T22:11:44.96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AF606853-7671-496A-8E4F-DF71F8EC918B}" styleName="Dark Style 1 - Accent 6">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6"/>
          </a:solidFill>
        </a:fill>
      </a:tcStyle>
    </a:wholeTbl>
    <a:band1H>
      <a:tcStyle>
        <a:tcBdr/>
        <a:fill>
          <a:solidFill>
            <a:schemeClr val="accent6">
              <a:shade val="60000"/>
            </a:schemeClr>
          </a:solidFill>
        </a:fill>
      </a:tcStyle>
    </a:band1H>
    <a:band1V>
      <a:tcStyle>
        <a:tcBdr/>
        <a:fill>
          <a:solidFill>
            <a:schemeClr val="accent6">
              <a:shade val="60000"/>
            </a:schemeClr>
          </a:solidFill>
        </a:fill>
      </a:tcStyle>
    </a:band1V>
    <a:lastCol>
      <a:tcTxStyle b="on"/>
      <a:tcStyle>
        <a:tcBdr>
          <a:left>
            <a:ln w="25400" cmpd="sng">
              <a:solidFill>
                <a:schemeClr val="lt1"/>
              </a:solidFill>
            </a:ln>
          </a:left>
        </a:tcBdr>
        <a:fill>
          <a:solidFill>
            <a:schemeClr val="accent6">
              <a:shade val="60000"/>
            </a:schemeClr>
          </a:solidFill>
        </a:fill>
      </a:tcStyle>
    </a:lastCol>
    <a:firstCol>
      <a:tcTxStyle b="on"/>
      <a:tcStyle>
        <a:tcBdr>
          <a:right>
            <a:ln w="25400" cmpd="sng">
              <a:solidFill>
                <a:schemeClr val="lt1"/>
              </a:solidFill>
            </a:ln>
          </a:right>
        </a:tcBdr>
        <a:fill>
          <a:solidFill>
            <a:schemeClr val="accent6">
              <a:shade val="60000"/>
            </a:schemeClr>
          </a:solidFill>
        </a:fill>
      </a:tcStyle>
    </a:firstCol>
    <a:lastRow>
      <a:tcTxStyle b="on"/>
      <a:tcStyle>
        <a:tcBdr>
          <a:top>
            <a:ln w="25400" cmpd="sng">
              <a:solidFill>
                <a:schemeClr val="lt1"/>
              </a:solidFill>
            </a:ln>
          </a:top>
        </a:tcBdr>
        <a:fill>
          <a:solidFill>
            <a:schemeClr val="accent6">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125E5076-3810-47DD-B79F-674D7AD40C01}" styleName="Dark Style 1 - Accent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1"/>
          </a:solidFill>
        </a:fill>
      </a:tcStyle>
    </a:wholeTbl>
    <a:band1H>
      <a:tcStyle>
        <a:tcBdr/>
        <a:fill>
          <a:solidFill>
            <a:schemeClr val="accent1">
              <a:shade val="60000"/>
            </a:schemeClr>
          </a:solidFill>
        </a:fill>
      </a:tcStyle>
    </a:band1H>
    <a:band1V>
      <a:tcStyle>
        <a:tcBdr/>
        <a:fill>
          <a:solidFill>
            <a:schemeClr val="accent1">
              <a:shade val="60000"/>
            </a:schemeClr>
          </a:solidFill>
        </a:fill>
      </a:tcStyle>
    </a:band1V>
    <a:lastCol>
      <a:tcTxStyle b="on"/>
      <a:tcStyle>
        <a:tcBdr>
          <a:left>
            <a:ln w="25400" cmpd="sng">
              <a:solidFill>
                <a:schemeClr val="lt1"/>
              </a:solidFill>
            </a:ln>
          </a:left>
        </a:tcBdr>
        <a:fill>
          <a:solidFill>
            <a:schemeClr val="accent1">
              <a:shade val="60000"/>
            </a:schemeClr>
          </a:solidFill>
        </a:fill>
      </a:tcStyle>
    </a:lastCol>
    <a:firstCol>
      <a:tcTxStyle b="on"/>
      <a:tcStyle>
        <a:tcBdr>
          <a:right>
            <a:ln w="25400" cmpd="sng">
              <a:solidFill>
                <a:schemeClr val="lt1"/>
              </a:solidFill>
            </a:ln>
          </a:right>
        </a:tcBdr>
        <a:fill>
          <a:solidFill>
            <a:schemeClr val="accent1">
              <a:shade val="60000"/>
            </a:schemeClr>
          </a:solidFill>
        </a:fill>
      </a:tcStyle>
    </a:firstCol>
    <a:lastRow>
      <a:tcTxStyle b="on"/>
      <a:tcStyle>
        <a:tcBdr>
          <a:top>
            <a:ln w="25400" cmpd="sng">
              <a:solidFill>
                <a:schemeClr val="lt1"/>
              </a:solidFill>
            </a:ln>
          </a:top>
        </a:tcBdr>
        <a:fill>
          <a:solidFill>
            <a:schemeClr val="accent1">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2A488322-F2BA-4B5B-9748-0D474271808F}" styleName="Medium Style 3 - Accent 6">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6"/>
          </a:solidFill>
        </a:fill>
      </a:tcStyle>
    </a:lastCol>
    <a:firstCol>
      <a:tcTxStyle b="on">
        <a:fontRef idx="minor">
          <a:scrgbClr r="0" g="0" b="0"/>
        </a:fontRef>
        <a:schemeClr val="lt1"/>
      </a:tcTxStyle>
      <a:tcStyle>
        <a:tcBdr/>
        <a:fill>
          <a:solidFill>
            <a:schemeClr val="accent6"/>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6"/>
          </a:solidFill>
        </a:fill>
      </a:tcStyle>
    </a:firstRow>
  </a:tblStyle>
  <a:tblStyle styleId="{638B1855-1B75-4FBE-930C-398BA8C253C6}" styleName="Themed Style 2 - Accent 6">
    <a:tblBg>
      <a:fillRef idx="3">
        <a:schemeClr val="accent6"/>
      </a:fillRef>
      <a:effectRef idx="3">
        <a:schemeClr val="accent6"/>
      </a:effectRef>
    </a:tblBg>
    <a:wholeTbl>
      <a:tcTxStyle>
        <a:fontRef idx="minor">
          <a:scrgbClr r="0" g="0" b="0"/>
        </a:fontRef>
        <a:schemeClr val="lt1"/>
      </a:tcTxStyle>
      <a:tcStyle>
        <a:tcBdr>
          <a:left>
            <a:lnRef idx="1">
              <a:schemeClr val="accent6">
                <a:tint val="50000"/>
              </a:schemeClr>
            </a:lnRef>
          </a:left>
          <a:right>
            <a:lnRef idx="1">
              <a:schemeClr val="accent6">
                <a:tint val="50000"/>
              </a:schemeClr>
            </a:lnRef>
          </a:right>
          <a:top>
            <a:lnRef idx="1">
              <a:schemeClr val="accent6">
                <a:tint val="50000"/>
              </a:schemeClr>
            </a:lnRef>
          </a:top>
          <a:bottom>
            <a:lnRef idx="1">
              <a:schemeClr val="accent6">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3447" autoAdjust="0"/>
  </p:normalViewPr>
  <p:slideViewPr>
    <p:cSldViewPr snapToGrid="0">
      <p:cViewPr varScale="1">
        <p:scale>
          <a:sx n="59" d="100"/>
          <a:sy n="59" d="100"/>
        </p:scale>
        <p:origin x="964" y="52"/>
      </p:cViewPr>
      <p:guideLst/>
    </p:cSldViewPr>
  </p:slideViewPr>
  <p:outlineViewPr>
    <p:cViewPr>
      <p:scale>
        <a:sx n="33" d="100"/>
        <a:sy n="33" d="100"/>
      </p:scale>
      <p:origin x="0" y="-8928"/>
    </p:cViewPr>
  </p:outlineViewPr>
  <p:notesTextViewPr>
    <p:cViewPr>
      <p:scale>
        <a:sx n="1" d="1"/>
        <a:sy n="1" d="1"/>
      </p:scale>
      <p:origin x="0" y="0"/>
    </p:cViewPr>
  </p:notesTextViewPr>
  <p:sorterViewPr>
    <p:cViewPr>
      <p:scale>
        <a:sx n="100" d="100"/>
        <a:sy n="100" d="100"/>
      </p:scale>
      <p:origin x="0" y="0"/>
    </p:cViewPr>
  </p:sorterViewPr>
  <p:notesViewPr>
    <p:cSldViewPr snapToGrid="0">
      <p:cViewPr varScale="1">
        <p:scale>
          <a:sx n="48" d="100"/>
          <a:sy n="48" d="100"/>
        </p:scale>
        <p:origin x="2752" y="32"/>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font" Target="fonts/font8.fntdata"/><Relationship Id="rId21" Type="http://schemas.openxmlformats.org/officeDocument/2006/relationships/slide" Target="slides/slide20.xml"/><Relationship Id="rId34" Type="http://schemas.openxmlformats.org/officeDocument/2006/relationships/font" Target="fonts/font3.fntdata"/><Relationship Id="rId42" Type="http://schemas.openxmlformats.org/officeDocument/2006/relationships/font" Target="fonts/font11.fntdata"/><Relationship Id="rId47"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font" Target="fonts/font1.fntdata"/><Relationship Id="rId37" Type="http://schemas.openxmlformats.org/officeDocument/2006/relationships/font" Target="fonts/font6.fntdata"/><Relationship Id="rId40" Type="http://schemas.openxmlformats.org/officeDocument/2006/relationships/font" Target="fonts/font9.fntdata"/><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font" Target="fonts/font5.fntdata"/><Relationship Id="rId49"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handoutMaster" Target="handoutMasters/handoutMaster1.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openxmlformats.org/officeDocument/2006/relationships/font" Target="fonts/font4.fntdata"/><Relationship Id="rId43" Type="http://schemas.openxmlformats.org/officeDocument/2006/relationships/font" Target="fonts/font12.fntdata"/><Relationship Id="rId48" Type="http://schemas.microsoft.com/office/2016/11/relationships/changesInfo" Target="changesInfos/changesInfo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font" Target="fonts/font2.fntdata"/><Relationship Id="rId38" Type="http://schemas.openxmlformats.org/officeDocument/2006/relationships/font" Target="fonts/font7.fntdata"/><Relationship Id="rId46"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font" Target="fonts/font10.fntdata"/><Relationship Id="rId1" Type="http://schemas.openxmlformats.org/officeDocument/2006/relationships/slideMaster" Target="slideMasters/slideMaster1.xml"/><Relationship Id="rId6"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lerk@llanddewibrefi.org" userId="efc016a5e5942649" providerId="LiveId" clId="{B0F47E48-B9E2-4C37-B652-722A4D4B57C9}"/>
    <pc:docChg chg="custSel addSld modSld sldOrd">
      <pc:chgData name="clerk@llanddewibrefi.org" userId="efc016a5e5942649" providerId="LiveId" clId="{B0F47E48-B9E2-4C37-B652-722A4D4B57C9}" dt="2023-03-27T22:40:47.117" v="117" actId="27636"/>
      <pc:docMkLst>
        <pc:docMk/>
      </pc:docMkLst>
      <pc:sldChg chg="modSp mod">
        <pc:chgData name="clerk@llanddewibrefi.org" userId="efc016a5e5942649" providerId="LiveId" clId="{B0F47E48-B9E2-4C37-B652-722A4D4B57C9}" dt="2023-03-27T21:43:47.049" v="24" actId="20577"/>
        <pc:sldMkLst>
          <pc:docMk/>
          <pc:sldMk cId="1667865923" sldId="256"/>
        </pc:sldMkLst>
        <pc:spChg chg="mod">
          <ac:chgData name="clerk@llanddewibrefi.org" userId="efc016a5e5942649" providerId="LiveId" clId="{B0F47E48-B9E2-4C37-B652-722A4D4B57C9}" dt="2023-03-27T21:43:47.049" v="24" actId="20577"/>
          <ac:spMkLst>
            <pc:docMk/>
            <pc:sldMk cId="1667865923" sldId="256"/>
            <ac:spMk id="2" creationId="{6E5419CC-6195-45E6-9FDE-A4EDFD73E261}"/>
          </ac:spMkLst>
        </pc:spChg>
      </pc:sldChg>
      <pc:sldChg chg="modSp mod">
        <pc:chgData name="clerk@llanddewibrefi.org" userId="efc016a5e5942649" providerId="LiveId" clId="{B0F47E48-B9E2-4C37-B652-722A4D4B57C9}" dt="2023-03-27T21:16:01.731" v="5" actId="1076"/>
        <pc:sldMkLst>
          <pc:docMk/>
          <pc:sldMk cId="942413035" sldId="268"/>
        </pc:sldMkLst>
        <pc:picChg chg="mod">
          <ac:chgData name="clerk@llanddewibrefi.org" userId="efc016a5e5942649" providerId="LiveId" clId="{B0F47E48-B9E2-4C37-B652-722A4D4B57C9}" dt="2023-03-27T21:16:01.731" v="5" actId="1076"/>
          <ac:picMkLst>
            <pc:docMk/>
            <pc:sldMk cId="942413035" sldId="268"/>
            <ac:picMk id="5" creationId="{9DB9F393-476B-0A33-29C9-0E21B01AA0CA}"/>
          </ac:picMkLst>
        </pc:picChg>
      </pc:sldChg>
      <pc:sldChg chg="modSp mod">
        <pc:chgData name="clerk@llanddewibrefi.org" userId="efc016a5e5942649" providerId="LiveId" clId="{B0F47E48-B9E2-4C37-B652-722A4D4B57C9}" dt="2023-03-27T21:13:01.217" v="4" actId="1440"/>
        <pc:sldMkLst>
          <pc:docMk/>
          <pc:sldMk cId="1938297338" sldId="286"/>
        </pc:sldMkLst>
        <pc:picChg chg="mod">
          <ac:chgData name="clerk@llanddewibrefi.org" userId="efc016a5e5942649" providerId="LiveId" clId="{B0F47E48-B9E2-4C37-B652-722A4D4B57C9}" dt="2023-03-27T21:13:01.217" v="4" actId="1440"/>
          <ac:picMkLst>
            <pc:docMk/>
            <pc:sldMk cId="1938297338" sldId="286"/>
            <ac:picMk id="3" creationId="{0234B9A1-6073-6460-CE22-DF0D971A0099}"/>
          </ac:picMkLst>
        </pc:picChg>
      </pc:sldChg>
      <pc:sldChg chg="addSp delSp modSp new mod ord">
        <pc:chgData name="clerk@llanddewibrefi.org" userId="efc016a5e5942649" providerId="LiveId" clId="{B0F47E48-B9E2-4C37-B652-722A4D4B57C9}" dt="2023-03-27T22:40:47.117" v="117" actId="27636"/>
        <pc:sldMkLst>
          <pc:docMk/>
          <pc:sldMk cId="2222694206" sldId="299"/>
        </pc:sldMkLst>
        <pc:spChg chg="mod">
          <ac:chgData name="clerk@llanddewibrefi.org" userId="efc016a5e5942649" providerId="LiveId" clId="{B0F47E48-B9E2-4C37-B652-722A4D4B57C9}" dt="2023-03-27T22:40:47.117" v="117" actId="27636"/>
          <ac:spMkLst>
            <pc:docMk/>
            <pc:sldMk cId="2222694206" sldId="299"/>
            <ac:spMk id="2" creationId="{BF24D02B-525B-36A3-5E9F-6846637798C6}"/>
          </ac:spMkLst>
        </pc:spChg>
        <pc:spChg chg="add del mod">
          <ac:chgData name="clerk@llanddewibrefi.org" userId="efc016a5e5942649" providerId="LiveId" clId="{B0F47E48-B9E2-4C37-B652-722A4D4B57C9}" dt="2023-03-27T22:40:40.996" v="115" actId="21"/>
          <ac:spMkLst>
            <pc:docMk/>
            <pc:sldMk cId="2222694206" sldId="299"/>
            <ac:spMk id="3" creationId="{7017A0A9-D1D8-A633-A901-5340521385A7}"/>
          </ac:spMkLst>
        </pc:spChg>
        <pc:graphicFrameChg chg="add del mod">
          <ac:chgData name="clerk@llanddewibrefi.org" userId="efc016a5e5942649" providerId="LiveId" clId="{B0F47E48-B9E2-4C37-B652-722A4D4B57C9}" dt="2023-03-27T22:11:44.962" v="29"/>
          <ac:graphicFrameMkLst>
            <pc:docMk/>
            <pc:sldMk cId="2222694206" sldId="299"/>
            <ac:graphicFrameMk id="4" creationId="{238945FB-5AE6-F32D-6E19-4E92BF405505}"/>
          </ac:graphicFrameMkLst>
        </pc:graphicFrame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1CC42B3-823B-4F85-8265-5A7666CBFB68}" type="doc">
      <dgm:prSet loTypeId="urn:diagrams.loki3.com/BracketList" loCatId="list" qsTypeId="urn:microsoft.com/office/officeart/2005/8/quickstyle/simple1" qsCatId="simple" csTypeId="urn:microsoft.com/office/officeart/2005/8/colors/accent1_2" csCatId="accent1" phldr="1"/>
      <dgm:spPr/>
      <dgm:t>
        <a:bodyPr/>
        <a:lstStyle/>
        <a:p>
          <a:endParaRPr lang="en-GB"/>
        </a:p>
      </dgm:t>
    </dgm:pt>
    <dgm:pt modelId="{BFAC91BC-B819-408C-879D-4C704AC6BA20}">
      <dgm:prSet phldrT="[Text]" custT="1"/>
      <dgm:spPr/>
      <dgm:t>
        <a:bodyPr/>
        <a:lstStyle/>
        <a:p>
          <a:pPr algn="l"/>
          <a:r>
            <a:rPr lang="en-GB" sz="2000" dirty="0"/>
            <a:t>Importance &amp; Context of Research</a:t>
          </a:r>
        </a:p>
      </dgm:t>
    </dgm:pt>
    <dgm:pt modelId="{4E43E1C8-A78E-482B-9A58-3EB844CD8C17}" type="parTrans" cxnId="{E64C414D-AEB0-437D-B6E1-B9FC23523CED}">
      <dgm:prSet/>
      <dgm:spPr/>
      <dgm:t>
        <a:bodyPr/>
        <a:lstStyle/>
        <a:p>
          <a:endParaRPr lang="en-GB"/>
        </a:p>
      </dgm:t>
    </dgm:pt>
    <dgm:pt modelId="{A6804A2F-9C58-41E5-9F52-642D72A5F9F9}" type="sibTrans" cxnId="{E64C414D-AEB0-437D-B6E1-B9FC23523CED}">
      <dgm:prSet/>
      <dgm:spPr/>
      <dgm:t>
        <a:bodyPr/>
        <a:lstStyle/>
        <a:p>
          <a:endParaRPr lang="en-GB"/>
        </a:p>
      </dgm:t>
    </dgm:pt>
    <dgm:pt modelId="{5FFCADEF-5A7C-41D9-9C2A-8109D6E84E88}">
      <dgm:prSet phldrT="[Text]"/>
      <dgm:spPr/>
      <dgm:t>
        <a:bodyPr/>
        <a:lstStyle/>
        <a:p>
          <a:r>
            <a:rPr lang="en-US" dirty="0"/>
            <a:t>Point One: Establishing importance of LM approach to Land Bog with respect to Climate Change.</a:t>
          </a:r>
          <a:r>
            <a:rPr lang="en-GB" dirty="0"/>
            <a:t> 	</a:t>
          </a:r>
        </a:p>
      </dgm:t>
    </dgm:pt>
    <dgm:pt modelId="{AA7F4ABE-72DA-427A-8A89-346EA9FCE6D3}" type="parTrans" cxnId="{F0596659-0094-4AF2-BB78-421DE0EE9E89}">
      <dgm:prSet/>
      <dgm:spPr/>
      <dgm:t>
        <a:bodyPr/>
        <a:lstStyle/>
        <a:p>
          <a:endParaRPr lang="en-GB"/>
        </a:p>
      </dgm:t>
    </dgm:pt>
    <dgm:pt modelId="{80CDCED2-7393-42AC-B1D7-2BD3D41A6C15}" type="sibTrans" cxnId="{F0596659-0094-4AF2-BB78-421DE0EE9E89}">
      <dgm:prSet/>
      <dgm:spPr/>
      <dgm:t>
        <a:bodyPr/>
        <a:lstStyle/>
        <a:p>
          <a:endParaRPr lang="en-GB"/>
        </a:p>
      </dgm:t>
    </dgm:pt>
    <dgm:pt modelId="{EB133E2D-45F4-4AD7-BE21-2D6448A37D0B}">
      <dgm:prSet phldrT="[Text]" custT="1"/>
      <dgm:spPr/>
      <dgm:t>
        <a:bodyPr/>
        <a:lstStyle/>
        <a:p>
          <a:pPr algn="l"/>
          <a:r>
            <a:rPr lang="en-GB" sz="2000" dirty="0"/>
            <a:t>Research Proposal</a:t>
          </a:r>
        </a:p>
      </dgm:t>
    </dgm:pt>
    <dgm:pt modelId="{63F52A89-D6CB-4C71-8821-6D099F9AEEE3}" type="parTrans" cxnId="{CEFD41C0-89F5-4E10-BD4B-88DBFDDE098E}">
      <dgm:prSet/>
      <dgm:spPr/>
      <dgm:t>
        <a:bodyPr/>
        <a:lstStyle/>
        <a:p>
          <a:endParaRPr lang="en-GB"/>
        </a:p>
      </dgm:t>
    </dgm:pt>
    <dgm:pt modelId="{2918ADF2-A655-487F-ABA8-A70FC8371D0B}" type="sibTrans" cxnId="{CEFD41C0-89F5-4E10-BD4B-88DBFDDE098E}">
      <dgm:prSet/>
      <dgm:spPr/>
      <dgm:t>
        <a:bodyPr/>
        <a:lstStyle/>
        <a:p>
          <a:endParaRPr lang="en-GB"/>
        </a:p>
      </dgm:t>
    </dgm:pt>
    <dgm:pt modelId="{95DF1395-2EDF-4734-8638-59AE58F40396}">
      <dgm:prSet phldrT="[Text]"/>
      <dgm:spPr/>
      <dgm:t>
        <a:bodyPr/>
        <a:lstStyle/>
        <a:p>
          <a:r>
            <a:rPr lang="en-GB" dirty="0"/>
            <a:t>Aims</a:t>
          </a:r>
        </a:p>
      </dgm:t>
    </dgm:pt>
    <dgm:pt modelId="{D8A6E98E-23B9-49F2-A740-363A18EC7A5C}" type="sibTrans" cxnId="{2CD2C795-F114-480E-96D9-FCC4628DC38E}">
      <dgm:prSet/>
      <dgm:spPr/>
      <dgm:t>
        <a:bodyPr/>
        <a:lstStyle/>
        <a:p>
          <a:endParaRPr lang="en-GB"/>
        </a:p>
      </dgm:t>
    </dgm:pt>
    <dgm:pt modelId="{16EFE3B2-09C1-4305-ACE4-4597577A449B}" type="parTrans" cxnId="{2CD2C795-F114-480E-96D9-FCC4628DC38E}">
      <dgm:prSet/>
      <dgm:spPr/>
      <dgm:t>
        <a:bodyPr/>
        <a:lstStyle/>
        <a:p>
          <a:endParaRPr lang="en-GB"/>
        </a:p>
      </dgm:t>
    </dgm:pt>
    <dgm:pt modelId="{17DABE73-F00B-4C6B-8FF1-54D130D93464}">
      <dgm:prSet phldrT="[Text]"/>
      <dgm:spPr/>
      <dgm:t>
        <a:bodyPr/>
        <a:lstStyle/>
        <a:p>
          <a:r>
            <a:rPr lang="en-GB" dirty="0"/>
            <a:t>Timetable</a:t>
          </a:r>
        </a:p>
      </dgm:t>
    </dgm:pt>
    <dgm:pt modelId="{2550CC1E-FF5B-47AB-9A65-B16913D8DDEA}" type="parTrans" cxnId="{4EE67B08-9B79-4F34-AA25-000654FFEC1E}">
      <dgm:prSet/>
      <dgm:spPr/>
      <dgm:t>
        <a:bodyPr/>
        <a:lstStyle/>
        <a:p>
          <a:endParaRPr lang="en-GB"/>
        </a:p>
      </dgm:t>
    </dgm:pt>
    <dgm:pt modelId="{D6B2ED62-5A92-4954-9EC6-411696A0F154}" type="sibTrans" cxnId="{4EE67B08-9B79-4F34-AA25-000654FFEC1E}">
      <dgm:prSet/>
      <dgm:spPr/>
      <dgm:t>
        <a:bodyPr/>
        <a:lstStyle/>
        <a:p>
          <a:endParaRPr lang="en-GB"/>
        </a:p>
      </dgm:t>
    </dgm:pt>
    <dgm:pt modelId="{5A697C92-0644-4D32-902D-88E4A1254849}">
      <dgm:prSet phldrT="[Text]"/>
      <dgm:spPr/>
      <dgm:t>
        <a:bodyPr/>
        <a:lstStyle/>
        <a:p>
          <a:r>
            <a:rPr lang="en-GB" dirty="0"/>
            <a:t>Hypothesis</a:t>
          </a:r>
        </a:p>
      </dgm:t>
    </dgm:pt>
    <dgm:pt modelId="{790A0A28-B0D3-4F32-BBC2-B09373A5E2E7}" type="parTrans" cxnId="{2AE3D599-98D4-4442-90B3-F2828EBB2206}">
      <dgm:prSet/>
      <dgm:spPr/>
      <dgm:t>
        <a:bodyPr/>
        <a:lstStyle/>
        <a:p>
          <a:endParaRPr lang="en-GB"/>
        </a:p>
      </dgm:t>
    </dgm:pt>
    <dgm:pt modelId="{011B16C2-3968-4F3D-80EA-D61A3D7A4650}" type="sibTrans" cxnId="{2AE3D599-98D4-4442-90B3-F2828EBB2206}">
      <dgm:prSet/>
      <dgm:spPr/>
      <dgm:t>
        <a:bodyPr/>
        <a:lstStyle/>
        <a:p>
          <a:endParaRPr lang="en-GB"/>
        </a:p>
      </dgm:t>
    </dgm:pt>
    <dgm:pt modelId="{E02BBECA-C3EB-4467-B203-E6E262BB9D83}">
      <dgm:prSet phldrT="[Text]"/>
      <dgm:spPr/>
      <dgm:t>
        <a:bodyPr/>
        <a:lstStyle/>
        <a:p>
          <a:endParaRPr lang="en-GB" dirty="0"/>
        </a:p>
      </dgm:t>
    </dgm:pt>
    <dgm:pt modelId="{A6AAA11C-44CF-4ABE-BF05-76CD8FFBB724}" type="parTrans" cxnId="{A1ED8C7E-D2B8-4ED8-93B7-9344F030EE71}">
      <dgm:prSet/>
      <dgm:spPr/>
      <dgm:t>
        <a:bodyPr/>
        <a:lstStyle/>
        <a:p>
          <a:endParaRPr lang="en-GB"/>
        </a:p>
      </dgm:t>
    </dgm:pt>
    <dgm:pt modelId="{8CE66575-65FB-43F4-9947-53EEC2C6640C}" type="sibTrans" cxnId="{A1ED8C7E-D2B8-4ED8-93B7-9344F030EE71}">
      <dgm:prSet/>
      <dgm:spPr/>
      <dgm:t>
        <a:bodyPr/>
        <a:lstStyle/>
        <a:p>
          <a:endParaRPr lang="en-GB"/>
        </a:p>
      </dgm:t>
    </dgm:pt>
    <dgm:pt modelId="{AD4BA18B-0255-4DD5-BCEE-E66193DADD65}">
      <dgm:prSet phldrT="[Text]"/>
      <dgm:spPr/>
      <dgm:t>
        <a:bodyPr/>
        <a:lstStyle/>
        <a:p>
          <a:r>
            <a:rPr lang="en-GB" dirty="0"/>
            <a:t>Point Three: Boyce 2008,Polkey 2017 NRW Report, findings and recommendations</a:t>
          </a:r>
        </a:p>
      </dgm:t>
    </dgm:pt>
    <dgm:pt modelId="{452B0B00-F006-4A98-A237-2DF2072C46D6}" type="parTrans" cxnId="{85694D3A-A34F-402C-A3F1-ED3E98A41231}">
      <dgm:prSet/>
      <dgm:spPr/>
      <dgm:t>
        <a:bodyPr/>
        <a:lstStyle/>
        <a:p>
          <a:endParaRPr lang="en-GB"/>
        </a:p>
      </dgm:t>
    </dgm:pt>
    <dgm:pt modelId="{D5C894A8-F5C0-46B1-814A-F44DDF97A623}" type="sibTrans" cxnId="{85694D3A-A34F-402C-A3F1-ED3E98A41231}">
      <dgm:prSet/>
      <dgm:spPr/>
      <dgm:t>
        <a:bodyPr/>
        <a:lstStyle/>
        <a:p>
          <a:endParaRPr lang="en-GB"/>
        </a:p>
      </dgm:t>
    </dgm:pt>
    <dgm:pt modelId="{C76F4C8B-2710-40C8-B4AE-54D8D12D9CB1}">
      <dgm:prSet/>
      <dgm:spPr/>
      <dgm:t>
        <a:bodyPr/>
        <a:lstStyle/>
        <a:p>
          <a:r>
            <a:rPr lang="en-GB" dirty="0"/>
            <a:t>	Past Agricultural and </a:t>
          </a:r>
          <a:r>
            <a:rPr lang="en-GB"/>
            <a:t>Hydrological Management</a:t>
          </a:r>
          <a:endParaRPr lang="en-GB" dirty="0"/>
        </a:p>
      </dgm:t>
    </dgm:pt>
    <dgm:pt modelId="{52886622-8B00-45C7-9322-41A91D33261B}" type="parTrans" cxnId="{F1C510D7-132B-431F-A5B1-F82A9FF7FEF5}">
      <dgm:prSet/>
      <dgm:spPr/>
      <dgm:t>
        <a:bodyPr/>
        <a:lstStyle/>
        <a:p>
          <a:endParaRPr lang="en-GB"/>
        </a:p>
      </dgm:t>
    </dgm:pt>
    <dgm:pt modelId="{08D1005B-2017-4179-B11C-F182BECEF465}" type="sibTrans" cxnId="{F1C510D7-132B-431F-A5B1-F82A9FF7FEF5}">
      <dgm:prSet/>
      <dgm:spPr/>
      <dgm:t>
        <a:bodyPr/>
        <a:lstStyle/>
        <a:p>
          <a:endParaRPr lang="en-GB"/>
        </a:p>
      </dgm:t>
    </dgm:pt>
    <dgm:pt modelId="{340EAE43-F3AD-4814-B33C-1F99D3CD9FB4}">
      <dgm:prSet/>
      <dgm:spPr/>
      <dgm:t>
        <a:bodyPr/>
        <a:lstStyle/>
        <a:p>
          <a:r>
            <a:rPr lang="en-GB" dirty="0"/>
            <a:t>Objectives</a:t>
          </a:r>
        </a:p>
      </dgm:t>
    </dgm:pt>
    <dgm:pt modelId="{5A8CCD15-467F-4641-80CD-BFA6DAF1EFEC}" type="parTrans" cxnId="{9BF95759-BCE4-411F-BC1B-B2EA2B12E200}">
      <dgm:prSet/>
      <dgm:spPr/>
      <dgm:t>
        <a:bodyPr/>
        <a:lstStyle/>
        <a:p>
          <a:endParaRPr lang="en-GB"/>
        </a:p>
      </dgm:t>
    </dgm:pt>
    <dgm:pt modelId="{98844DEE-7446-4815-AE71-6672D82BC199}" type="sibTrans" cxnId="{9BF95759-BCE4-411F-BC1B-B2EA2B12E200}">
      <dgm:prSet/>
      <dgm:spPr/>
      <dgm:t>
        <a:bodyPr/>
        <a:lstStyle/>
        <a:p>
          <a:endParaRPr lang="en-GB"/>
        </a:p>
      </dgm:t>
    </dgm:pt>
    <dgm:pt modelId="{AD8C435F-29F8-414B-A16B-07B4EC846D19}">
      <dgm:prSet/>
      <dgm:spPr/>
      <dgm:t>
        <a:bodyPr/>
        <a:lstStyle/>
        <a:p>
          <a:r>
            <a:rPr lang="en-GB" dirty="0"/>
            <a:t>Methodology</a:t>
          </a:r>
        </a:p>
      </dgm:t>
    </dgm:pt>
    <dgm:pt modelId="{9B886DF1-9DDD-4CE3-96D9-59CD92E36564}" type="parTrans" cxnId="{3EC9FFA5-C19F-41A9-8852-5E3F637F9C9B}">
      <dgm:prSet/>
      <dgm:spPr/>
      <dgm:t>
        <a:bodyPr/>
        <a:lstStyle/>
        <a:p>
          <a:endParaRPr lang="en-GB"/>
        </a:p>
      </dgm:t>
    </dgm:pt>
    <dgm:pt modelId="{199B40D0-36CE-46CE-A2A2-D98010AECB9A}" type="sibTrans" cxnId="{3EC9FFA5-C19F-41A9-8852-5E3F637F9C9B}">
      <dgm:prSet/>
      <dgm:spPr/>
      <dgm:t>
        <a:bodyPr/>
        <a:lstStyle/>
        <a:p>
          <a:endParaRPr lang="en-GB"/>
        </a:p>
      </dgm:t>
    </dgm:pt>
    <dgm:pt modelId="{D93EDE51-5A9F-4101-8D3D-56124F516F2E}">
      <dgm:prSet/>
      <dgm:spPr/>
      <dgm:t>
        <a:bodyPr/>
        <a:lstStyle/>
        <a:p>
          <a:r>
            <a:rPr lang="en-GB" dirty="0"/>
            <a:t>Limitations</a:t>
          </a:r>
        </a:p>
      </dgm:t>
    </dgm:pt>
    <dgm:pt modelId="{6B46EBF6-2858-4060-96A1-08F024E363B0}" type="parTrans" cxnId="{15D3C7A8-D120-49C7-87CB-D532B2502DD1}">
      <dgm:prSet/>
      <dgm:spPr/>
      <dgm:t>
        <a:bodyPr/>
        <a:lstStyle/>
        <a:p>
          <a:endParaRPr lang="en-GB"/>
        </a:p>
      </dgm:t>
    </dgm:pt>
    <dgm:pt modelId="{F235E2F0-8B90-4112-8233-57D927F8880D}" type="sibTrans" cxnId="{15D3C7A8-D120-49C7-87CB-D532B2502DD1}">
      <dgm:prSet/>
      <dgm:spPr/>
      <dgm:t>
        <a:bodyPr/>
        <a:lstStyle/>
        <a:p>
          <a:endParaRPr lang="en-GB"/>
        </a:p>
      </dgm:t>
    </dgm:pt>
    <dgm:pt modelId="{2C9603C0-6863-48BF-A0E0-2D882244F3E4}">
      <dgm:prSet phldrT="[Text]"/>
      <dgm:spPr/>
      <dgm:t>
        <a:bodyPr/>
        <a:lstStyle/>
        <a:p>
          <a:r>
            <a:rPr lang="en-GB" dirty="0"/>
            <a:t>	</a:t>
          </a:r>
          <a:r>
            <a:rPr lang="en-GB" dirty="0" err="1"/>
            <a:t>Cors</a:t>
          </a:r>
          <a:r>
            <a:rPr lang="en-GB" dirty="0"/>
            <a:t> Caron SAC/</a:t>
          </a:r>
          <a:r>
            <a:rPr lang="en-GB" dirty="0" err="1"/>
            <a:t>Afon</a:t>
          </a:r>
          <a:r>
            <a:rPr lang="en-GB" dirty="0"/>
            <a:t> </a:t>
          </a:r>
          <a:r>
            <a:rPr lang="en-GB" dirty="0" err="1"/>
            <a:t>Teifi</a:t>
          </a:r>
          <a:r>
            <a:rPr lang="en-GB" dirty="0"/>
            <a:t> SAC</a:t>
          </a:r>
        </a:p>
      </dgm:t>
    </dgm:pt>
    <dgm:pt modelId="{D3F5BD84-790E-4CEB-ABDA-FD0C05E32ED3}" type="parTrans" cxnId="{270716B1-4764-41C2-A3B4-4309194EC519}">
      <dgm:prSet/>
      <dgm:spPr/>
      <dgm:t>
        <a:bodyPr/>
        <a:lstStyle/>
        <a:p>
          <a:endParaRPr lang="en-GB"/>
        </a:p>
      </dgm:t>
    </dgm:pt>
    <dgm:pt modelId="{B395C3C1-DCF1-4693-BC8B-CF1094B2298D}" type="sibTrans" cxnId="{270716B1-4764-41C2-A3B4-4309194EC519}">
      <dgm:prSet/>
      <dgm:spPr/>
      <dgm:t>
        <a:bodyPr/>
        <a:lstStyle/>
        <a:p>
          <a:endParaRPr lang="en-GB"/>
        </a:p>
      </dgm:t>
    </dgm:pt>
    <dgm:pt modelId="{1F63A20B-3056-4183-BBB9-11C464262CDF}">
      <dgm:prSet/>
      <dgm:spPr/>
      <dgm:t>
        <a:bodyPr/>
        <a:lstStyle/>
        <a:p>
          <a:r>
            <a:rPr lang="en-GB" dirty="0"/>
            <a:t>	</a:t>
          </a:r>
        </a:p>
      </dgm:t>
    </dgm:pt>
    <dgm:pt modelId="{F59E7574-10BC-43EF-A45B-7E5B3BC421CD}" type="parTrans" cxnId="{1E747A54-D3A3-424C-AC76-49A49DF83F11}">
      <dgm:prSet/>
      <dgm:spPr/>
      <dgm:t>
        <a:bodyPr/>
        <a:lstStyle/>
        <a:p>
          <a:endParaRPr lang="en-GB"/>
        </a:p>
      </dgm:t>
    </dgm:pt>
    <dgm:pt modelId="{0B403484-0363-49BB-92D5-1BC85A66BC4E}" type="sibTrans" cxnId="{1E747A54-D3A3-424C-AC76-49A49DF83F11}">
      <dgm:prSet/>
      <dgm:spPr/>
      <dgm:t>
        <a:bodyPr/>
        <a:lstStyle/>
        <a:p>
          <a:endParaRPr lang="en-GB"/>
        </a:p>
      </dgm:t>
    </dgm:pt>
    <dgm:pt modelId="{32E4405E-AEFB-4C74-A7BF-6AE81DFE40B7}">
      <dgm:prSet phldrT="[Text]"/>
      <dgm:spPr/>
      <dgm:t>
        <a:bodyPr/>
        <a:lstStyle/>
        <a:p>
          <a:endParaRPr lang="en-GB" dirty="0"/>
        </a:p>
      </dgm:t>
    </dgm:pt>
    <dgm:pt modelId="{274B37B0-3494-4B66-8ADB-D864FBA17B39}" type="parTrans" cxnId="{2A8C28B4-E8DA-4A05-B0B3-94E356B657C0}">
      <dgm:prSet/>
      <dgm:spPr/>
      <dgm:t>
        <a:bodyPr/>
        <a:lstStyle/>
        <a:p>
          <a:endParaRPr lang="en-GB"/>
        </a:p>
      </dgm:t>
    </dgm:pt>
    <dgm:pt modelId="{85364613-BC11-45C9-97D7-0C23CB038B94}" type="sibTrans" cxnId="{2A8C28B4-E8DA-4A05-B0B3-94E356B657C0}">
      <dgm:prSet/>
      <dgm:spPr/>
      <dgm:t>
        <a:bodyPr/>
        <a:lstStyle/>
        <a:p>
          <a:endParaRPr lang="en-GB"/>
        </a:p>
      </dgm:t>
    </dgm:pt>
    <dgm:pt modelId="{E8B48A0D-4B59-4C79-AB4B-9884EDB3D35D}">
      <dgm:prSet/>
      <dgm:spPr/>
      <dgm:t>
        <a:bodyPr/>
        <a:lstStyle/>
        <a:p>
          <a:r>
            <a:rPr lang="en-GB" dirty="0"/>
            <a:t> 	Present Hydrological Management: LIFE for Welsh Bogs</a:t>
          </a:r>
        </a:p>
      </dgm:t>
    </dgm:pt>
    <dgm:pt modelId="{7E7460F6-94D8-49D4-8D98-1D0133372900}" type="sibTrans" cxnId="{3E4967FC-2D41-4EF3-9CA9-92BEA876EAE0}">
      <dgm:prSet/>
      <dgm:spPr/>
      <dgm:t>
        <a:bodyPr/>
        <a:lstStyle/>
        <a:p>
          <a:endParaRPr lang="en-GB"/>
        </a:p>
      </dgm:t>
    </dgm:pt>
    <dgm:pt modelId="{0D2E6BB4-1578-46C8-8716-F8ACA9DA4A2F}" type="parTrans" cxnId="{3E4967FC-2D41-4EF3-9CA9-92BEA876EAE0}">
      <dgm:prSet/>
      <dgm:spPr/>
      <dgm:t>
        <a:bodyPr/>
        <a:lstStyle/>
        <a:p>
          <a:endParaRPr lang="en-GB"/>
        </a:p>
      </dgm:t>
    </dgm:pt>
    <dgm:pt modelId="{86AF233F-9FEB-4560-9E03-BC2689C76CB5}">
      <dgm:prSet phldrT="[Text]"/>
      <dgm:spPr/>
      <dgm:t>
        <a:bodyPr/>
        <a:lstStyle/>
        <a:p>
          <a:r>
            <a:rPr lang="en-GB" dirty="0"/>
            <a:t>Point Two:  Establishing the case to use biotic data for evaluating efficacy  of works undertaken in point one i.e. using Large Heath- Annual Index number and Patch Quality evaluation as assessment tools.</a:t>
          </a:r>
        </a:p>
      </dgm:t>
    </dgm:pt>
    <dgm:pt modelId="{8BD065CE-0D9A-4E78-AF43-68874261C1C2}" type="sibTrans" cxnId="{CE09E79F-90CD-4C47-916D-F45F28DC3471}">
      <dgm:prSet/>
      <dgm:spPr/>
      <dgm:t>
        <a:bodyPr/>
        <a:lstStyle/>
        <a:p>
          <a:endParaRPr lang="en-GB"/>
        </a:p>
      </dgm:t>
    </dgm:pt>
    <dgm:pt modelId="{64C7808A-461F-4178-B6B2-B96F08101D6F}" type="parTrans" cxnId="{CE09E79F-90CD-4C47-916D-F45F28DC3471}">
      <dgm:prSet/>
      <dgm:spPr/>
      <dgm:t>
        <a:bodyPr/>
        <a:lstStyle/>
        <a:p>
          <a:endParaRPr lang="en-GB"/>
        </a:p>
      </dgm:t>
    </dgm:pt>
    <dgm:pt modelId="{736D402A-9D2C-409F-9E7F-713B9D8B1091}" type="pres">
      <dgm:prSet presAssocID="{B1CC42B3-823B-4F85-8265-5A7666CBFB68}" presName="Name0" presStyleCnt="0">
        <dgm:presLayoutVars>
          <dgm:dir/>
          <dgm:animLvl val="lvl"/>
          <dgm:resizeHandles val="exact"/>
        </dgm:presLayoutVars>
      </dgm:prSet>
      <dgm:spPr/>
    </dgm:pt>
    <dgm:pt modelId="{D25E5F36-CD4D-4C0C-AC29-BF0A7CE1AC83}" type="pres">
      <dgm:prSet presAssocID="{BFAC91BC-B819-408C-879D-4C704AC6BA20}" presName="linNode" presStyleCnt="0"/>
      <dgm:spPr/>
    </dgm:pt>
    <dgm:pt modelId="{8379BC60-979A-47CF-8FE5-CAE440DB254C}" type="pres">
      <dgm:prSet presAssocID="{BFAC91BC-B819-408C-879D-4C704AC6BA20}" presName="parTx" presStyleLbl="revTx" presStyleIdx="0" presStyleCnt="2">
        <dgm:presLayoutVars>
          <dgm:chMax val="1"/>
          <dgm:bulletEnabled val="1"/>
        </dgm:presLayoutVars>
      </dgm:prSet>
      <dgm:spPr/>
    </dgm:pt>
    <dgm:pt modelId="{116C0DAC-A09F-4D49-9F42-A7C038B1F96D}" type="pres">
      <dgm:prSet presAssocID="{BFAC91BC-B819-408C-879D-4C704AC6BA20}" presName="bracket" presStyleLbl="parChTrans1D1" presStyleIdx="0" presStyleCnt="2"/>
      <dgm:spPr/>
    </dgm:pt>
    <dgm:pt modelId="{55E85B06-62D1-4D06-AF9A-5B0C920F1E5D}" type="pres">
      <dgm:prSet presAssocID="{BFAC91BC-B819-408C-879D-4C704AC6BA20}" presName="spH" presStyleCnt="0"/>
      <dgm:spPr/>
    </dgm:pt>
    <dgm:pt modelId="{417C884C-F2F5-49EC-8B11-E44D22F98485}" type="pres">
      <dgm:prSet presAssocID="{BFAC91BC-B819-408C-879D-4C704AC6BA20}" presName="desTx" presStyleLbl="node1" presStyleIdx="0" presStyleCnt="2" custScaleX="173623" custLinFactNeighborY="-1281">
        <dgm:presLayoutVars>
          <dgm:bulletEnabled val="1"/>
        </dgm:presLayoutVars>
      </dgm:prSet>
      <dgm:spPr/>
    </dgm:pt>
    <dgm:pt modelId="{C28E3F96-D916-4711-BF30-8E4476053352}" type="pres">
      <dgm:prSet presAssocID="{A6804A2F-9C58-41E5-9F52-642D72A5F9F9}" presName="spV" presStyleCnt="0"/>
      <dgm:spPr/>
    </dgm:pt>
    <dgm:pt modelId="{4FDD7A50-8620-4DD7-AEE2-C61C79E0CC5C}" type="pres">
      <dgm:prSet presAssocID="{EB133E2D-45F4-4AD7-BE21-2D6448A37D0B}" presName="linNode" presStyleCnt="0"/>
      <dgm:spPr/>
    </dgm:pt>
    <dgm:pt modelId="{EC7010E0-DFB4-4D63-A5E2-0B1B5D52B771}" type="pres">
      <dgm:prSet presAssocID="{EB133E2D-45F4-4AD7-BE21-2D6448A37D0B}" presName="parTx" presStyleLbl="revTx" presStyleIdx="1" presStyleCnt="2">
        <dgm:presLayoutVars>
          <dgm:chMax val="1"/>
          <dgm:bulletEnabled val="1"/>
        </dgm:presLayoutVars>
      </dgm:prSet>
      <dgm:spPr/>
    </dgm:pt>
    <dgm:pt modelId="{35CB72AD-F9D8-4279-A56E-8598D5D7160F}" type="pres">
      <dgm:prSet presAssocID="{EB133E2D-45F4-4AD7-BE21-2D6448A37D0B}" presName="bracket" presStyleLbl="parChTrans1D1" presStyleIdx="1" presStyleCnt="2"/>
      <dgm:spPr/>
    </dgm:pt>
    <dgm:pt modelId="{40F32005-A8A8-4B2B-A556-90658C1BD93D}" type="pres">
      <dgm:prSet presAssocID="{EB133E2D-45F4-4AD7-BE21-2D6448A37D0B}" presName="spH" presStyleCnt="0"/>
      <dgm:spPr/>
    </dgm:pt>
    <dgm:pt modelId="{62342450-9068-4541-B722-207AE4E9EA4A}" type="pres">
      <dgm:prSet presAssocID="{EB133E2D-45F4-4AD7-BE21-2D6448A37D0B}" presName="desTx" presStyleLbl="node1" presStyleIdx="1" presStyleCnt="2" custScaleX="175302" custScaleY="112988" custLinFactX="13436" custLinFactNeighborX="100000" custLinFactNeighborY="-1396">
        <dgm:presLayoutVars>
          <dgm:bulletEnabled val="1"/>
        </dgm:presLayoutVars>
      </dgm:prSet>
      <dgm:spPr/>
    </dgm:pt>
  </dgm:ptLst>
  <dgm:cxnLst>
    <dgm:cxn modelId="{FAE2E305-ACAC-40DC-8DEF-A92B36B88AC8}" type="presOf" srcId="{AD4BA18B-0255-4DD5-BCEE-E66193DADD65}" destId="{417C884C-F2F5-49EC-8B11-E44D22F98485}" srcOrd="0" destOrd="7" presId="urn:diagrams.loki3.com/BracketList"/>
    <dgm:cxn modelId="{4EE67B08-9B79-4F34-AA25-000654FFEC1E}" srcId="{EB133E2D-45F4-4AD7-BE21-2D6448A37D0B}" destId="{17DABE73-F00B-4C6B-8FF1-54D130D93464}" srcOrd="4" destOrd="0" parTransId="{2550CC1E-FF5B-47AB-9A65-B16913D8DDEA}" sibTransId="{D6B2ED62-5A92-4954-9EC6-411696A0F154}"/>
    <dgm:cxn modelId="{E43F2823-329E-429D-A011-821F67B3E4B7}" type="presOf" srcId="{5A697C92-0644-4D32-902D-88E4A1254849}" destId="{417C884C-F2F5-49EC-8B11-E44D22F98485}" srcOrd="0" destOrd="8" presId="urn:diagrams.loki3.com/BracketList"/>
    <dgm:cxn modelId="{85694D3A-A34F-402C-A3F1-ED3E98A41231}" srcId="{BFAC91BC-B819-408C-879D-4C704AC6BA20}" destId="{AD4BA18B-0255-4DD5-BCEE-E66193DADD65}" srcOrd="5" destOrd="0" parTransId="{452B0B00-F006-4A98-A237-2DF2072C46D6}" sibTransId="{D5C894A8-F5C0-46B1-814A-F44DDF97A623}"/>
    <dgm:cxn modelId="{6E431940-4AE8-404A-8DB2-9578CD846B51}" type="presOf" srcId="{95DF1395-2EDF-4734-8638-59AE58F40396}" destId="{62342450-9068-4541-B722-207AE4E9EA4A}" srcOrd="0" destOrd="0" presId="urn:diagrams.loki3.com/BracketList"/>
    <dgm:cxn modelId="{BAAD8E5B-FE6A-4E38-A3CD-2EF944405B40}" type="presOf" srcId="{17DABE73-F00B-4C6B-8FF1-54D130D93464}" destId="{62342450-9068-4541-B722-207AE4E9EA4A}" srcOrd="0" destOrd="4" presId="urn:diagrams.loki3.com/BracketList"/>
    <dgm:cxn modelId="{625FBF66-64B3-400F-9C6E-A75DFCCE6F11}" type="presOf" srcId="{E8B48A0D-4B59-4C79-AB4B-9884EDB3D35D}" destId="{417C884C-F2F5-49EC-8B11-E44D22F98485}" srcOrd="0" destOrd="3" presId="urn:diagrams.loki3.com/BracketList"/>
    <dgm:cxn modelId="{E64C414D-AEB0-437D-B6E1-B9FC23523CED}" srcId="{B1CC42B3-823B-4F85-8265-5A7666CBFB68}" destId="{BFAC91BC-B819-408C-879D-4C704AC6BA20}" srcOrd="0" destOrd="0" parTransId="{4E43E1C8-A78E-482B-9A58-3EB844CD8C17}" sibTransId="{A6804A2F-9C58-41E5-9F52-642D72A5F9F9}"/>
    <dgm:cxn modelId="{1E747A54-D3A3-424C-AC76-49A49DF83F11}" srcId="{BFAC91BC-B819-408C-879D-4C704AC6BA20}" destId="{1F63A20B-3056-4183-BBB9-11C464262CDF}" srcOrd="2" destOrd="0" parTransId="{F59E7574-10BC-43EF-A45B-7E5B3BC421CD}" sibTransId="{0B403484-0363-49BB-92D5-1BC85A66BC4E}"/>
    <dgm:cxn modelId="{F0596659-0094-4AF2-BB78-421DE0EE9E89}" srcId="{BFAC91BC-B819-408C-879D-4C704AC6BA20}" destId="{5FFCADEF-5A7C-41D9-9C2A-8109D6E84E88}" srcOrd="0" destOrd="0" parTransId="{AA7F4ABE-72DA-427A-8A89-346EA9FCE6D3}" sibTransId="{80CDCED2-7393-42AC-B1D7-2BD3D41A6C15}"/>
    <dgm:cxn modelId="{9BF95759-BCE4-411F-BC1B-B2EA2B12E200}" srcId="{EB133E2D-45F4-4AD7-BE21-2D6448A37D0B}" destId="{340EAE43-F3AD-4814-B33C-1F99D3CD9FB4}" srcOrd="1" destOrd="0" parTransId="{5A8CCD15-467F-4641-80CD-BFA6DAF1EFEC}" sibTransId="{98844DEE-7446-4815-AE71-6672D82BC199}"/>
    <dgm:cxn modelId="{A1ED8C7E-D2B8-4ED8-93B7-9344F030EE71}" srcId="{BFAC91BC-B819-408C-879D-4C704AC6BA20}" destId="{E02BBECA-C3EB-4467-B203-E6E262BB9D83}" srcOrd="7" destOrd="0" parTransId="{A6AAA11C-44CF-4ABE-BF05-76CD8FFBB724}" sibTransId="{8CE66575-65FB-43F4-9947-53EEC2C6640C}"/>
    <dgm:cxn modelId="{F765B97E-DBA9-4EEA-B49F-9112436D6807}" type="presOf" srcId="{AD8C435F-29F8-414B-A16B-07B4EC846D19}" destId="{62342450-9068-4541-B722-207AE4E9EA4A}" srcOrd="0" destOrd="2" presId="urn:diagrams.loki3.com/BracketList"/>
    <dgm:cxn modelId="{8F9D6E82-1F0C-4DEB-8072-89FFC1A29810}" type="presOf" srcId="{E02BBECA-C3EB-4467-B203-E6E262BB9D83}" destId="{417C884C-F2F5-49EC-8B11-E44D22F98485}" srcOrd="0" destOrd="9" presId="urn:diagrams.loki3.com/BracketList"/>
    <dgm:cxn modelId="{F321C982-2863-4057-8939-8E9EE5E08B50}" type="presOf" srcId="{2C9603C0-6863-48BF-A0E0-2D882244F3E4}" destId="{417C884C-F2F5-49EC-8B11-E44D22F98485}" srcOrd="0" destOrd="1" presId="urn:diagrams.loki3.com/BracketList"/>
    <dgm:cxn modelId="{2CD2C795-F114-480E-96D9-FCC4628DC38E}" srcId="{EB133E2D-45F4-4AD7-BE21-2D6448A37D0B}" destId="{95DF1395-2EDF-4734-8638-59AE58F40396}" srcOrd="0" destOrd="0" parTransId="{16EFE3B2-09C1-4305-ACE4-4597577A449B}" sibTransId="{D8A6E98E-23B9-49F2-A740-363A18EC7A5C}"/>
    <dgm:cxn modelId="{7ABD7297-672A-4BB0-98FE-4626B7C962B2}" type="presOf" srcId="{EB133E2D-45F4-4AD7-BE21-2D6448A37D0B}" destId="{EC7010E0-DFB4-4D63-A5E2-0B1B5D52B771}" srcOrd="0" destOrd="0" presId="urn:diagrams.loki3.com/BracketList"/>
    <dgm:cxn modelId="{2AE3D599-98D4-4442-90B3-F2828EBB2206}" srcId="{BFAC91BC-B819-408C-879D-4C704AC6BA20}" destId="{5A697C92-0644-4D32-902D-88E4A1254849}" srcOrd="6" destOrd="0" parTransId="{790A0A28-B0D3-4F32-BBC2-B09373A5E2E7}" sibTransId="{011B16C2-3968-4F3D-80EA-D61A3D7A4650}"/>
    <dgm:cxn modelId="{CE09E79F-90CD-4C47-916D-F45F28DC3471}" srcId="{BFAC91BC-B819-408C-879D-4C704AC6BA20}" destId="{86AF233F-9FEB-4560-9E03-BC2689C76CB5}" srcOrd="3" destOrd="0" parTransId="{64C7808A-461F-4178-B6B2-B96F08101D6F}" sibTransId="{8BD065CE-0D9A-4E78-AF43-68874261C1C2}"/>
    <dgm:cxn modelId="{3EC9FFA5-C19F-41A9-8852-5E3F637F9C9B}" srcId="{EB133E2D-45F4-4AD7-BE21-2D6448A37D0B}" destId="{AD8C435F-29F8-414B-A16B-07B4EC846D19}" srcOrd="2" destOrd="0" parTransId="{9B886DF1-9DDD-4CE3-96D9-59CD92E36564}" sibTransId="{199B40D0-36CE-46CE-A2A2-D98010AECB9A}"/>
    <dgm:cxn modelId="{15D3C7A8-D120-49C7-87CB-D532B2502DD1}" srcId="{EB133E2D-45F4-4AD7-BE21-2D6448A37D0B}" destId="{D93EDE51-5A9F-4101-8D3D-56124F516F2E}" srcOrd="3" destOrd="0" parTransId="{6B46EBF6-2858-4060-96A1-08F024E363B0}" sibTransId="{F235E2F0-8B90-4112-8233-57D927F8880D}"/>
    <dgm:cxn modelId="{8DA72AAB-EEEC-4C5B-94EA-C7C3E76EC81D}" type="presOf" srcId="{D93EDE51-5A9F-4101-8D3D-56124F516F2E}" destId="{62342450-9068-4541-B722-207AE4E9EA4A}" srcOrd="0" destOrd="3" presId="urn:diagrams.loki3.com/BracketList"/>
    <dgm:cxn modelId="{270716B1-4764-41C2-A3B4-4309194EC519}" srcId="{5FFCADEF-5A7C-41D9-9C2A-8109D6E84E88}" destId="{2C9603C0-6863-48BF-A0E0-2D882244F3E4}" srcOrd="0" destOrd="0" parTransId="{D3F5BD84-790E-4CEB-ABDA-FD0C05E32ED3}" sibTransId="{B395C3C1-DCF1-4693-BC8B-CF1094B2298D}"/>
    <dgm:cxn modelId="{E60A3BB3-48BE-46E5-807A-12D5EED6BED2}" type="presOf" srcId="{C76F4C8B-2710-40C8-B4AE-54D8D12D9CB1}" destId="{417C884C-F2F5-49EC-8B11-E44D22F98485}" srcOrd="0" destOrd="2" presId="urn:diagrams.loki3.com/BracketList"/>
    <dgm:cxn modelId="{2A8C28B4-E8DA-4A05-B0B3-94E356B657C0}" srcId="{BFAC91BC-B819-408C-879D-4C704AC6BA20}" destId="{32E4405E-AEFB-4C74-A7BF-6AE81DFE40B7}" srcOrd="4" destOrd="0" parTransId="{274B37B0-3494-4B66-8ADB-D864FBA17B39}" sibTransId="{85364613-BC11-45C9-97D7-0C23CB038B94}"/>
    <dgm:cxn modelId="{5224E7B6-F564-4CB3-B239-91D22B6F9663}" type="presOf" srcId="{340EAE43-F3AD-4814-B33C-1F99D3CD9FB4}" destId="{62342450-9068-4541-B722-207AE4E9EA4A}" srcOrd="0" destOrd="1" presId="urn:diagrams.loki3.com/BracketList"/>
    <dgm:cxn modelId="{CEFD41C0-89F5-4E10-BD4B-88DBFDDE098E}" srcId="{B1CC42B3-823B-4F85-8265-5A7666CBFB68}" destId="{EB133E2D-45F4-4AD7-BE21-2D6448A37D0B}" srcOrd="1" destOrd="0" parTransId="{63F52A89-D6CB-4C71-8821-6D099F9AEEE3}" sibTransId="{2918ADF2-A655-487F-ABA8-A70FC8371D0B}"/>
    <dgm:cxn modelId="{D2F9C7C7-D755-43ED-99DE-32CEA11D30D7}" type="presOf" srcId="{B1CC42B3-823B-4F85-8265-5A7666CBFB68}" destId="{736D402A-9D2C-409F-9E7F-713B9D8B1091}" srcOrd="0" destOrd="0" presId="urn:diagrams.loki3.com/BracketList"/>
    <dgm:cxn modelId="{BA4426C8-A835-412C-BB8D-F5D4F0B1753E}" type="presOf" srcId="{BFAC91BC-B819-408C-879D-4C704AC6BA20}" destId="{8379BC60-979A-47CF-8FE5-CAE440DB254C}" srcOrd="0" destOrd="0" presId="urn:diagrams.loki3.com/BracketList"/>
    <dgm:cxn modelId="{F1C510D7-132B-431F-A5B1-F82A9FF7FEF5}" srcId="{5FFCADEF-5A7C-41D9-9C2A-8109D6E84E88}" destId="{C76F4C8B-2710-40C8-B4AE-54D8D12D9CB1}" srcOrd="1" destOrd="0" parTransId="{52886622-8B00-45C7-9322-41A91D33261B}" sibTransId="{08D1005B-2017-4179-B11C-F182BECEF465}"/>
    <dgm:cxn modelId="{5E4DC7E0-08A9-4C2E-B6FB-48EA8BF1130A}" type="presOf" srcId="{86AF233F-9FEB-4560-9E03-BC2689C76CB5}" destId="{417C884C-F2F5-49EC-8B11-E44D22F98485}" srcOrd="0" destOrd="5" presId="urn:diagrams.loki3.com/BracketList"/>
    <dgm:cxn modelId="{3409DBE5-DF10-4C11-ADD6-6FD5B845B5D6}" type="presOf" srcId="{5FFCADEF-5A7C-41D9-9C2A-8109D6E84E88}" destId="{417C884C-F2F5-49EC-8B11-E44D22F98485}" srcOrd="0" destOrd="0" presId="urn:diagrams.loki3.com/BracketList"/>
    <dgm:cxn modelId="{26264DEC-CCB9-46C8-B81C-EAB5B437F15E}" type="presOf" srcId="{1F63A20B-3056-4183-BBB9-11C464262CDF}" destId="{417C884C-F2F5-49EC-8B11-E44D22F98485}" srcOrd="0" destOrd="4" presId="urn:diagrams.loki3.com/BracketList"/>
    <dgm:cxn modelId="{8469D0F2-16DF-4342-BF5A-6FFECF04FE3B}" type="presOf" srcId="{32E4405E-AEFB-4C74-A7BF-6AE81DFE40B7}" destId="{417C884C-F2F5-49EC-8B11-E44D22F98485}" srcOrd="0" destOrd="6" presId="urn:diagrams.loki3.com/BracketList"/>
    <dgm:cxn modelId="{3E4967FC-2D41-4EF3-9CA9-92BEA876EAE0}" srcId="{BFAC91BC-B819-408C-879D-4C704AC6BA20}" destId="{E8B48A0D-4B59-4C79-AB4B-9884EDB3D35D}" srcOrd="1" destOrd="0" parTransId="{0D2E6BB4-1578-46C8-8716-F8ACA9DA4A2F}" sibTransId="{7E7460F6-94D8-49D4-8D98-1D0133372900}"/>
    <dgm:cxn modelId="{2D8FA44F-EAF4-483B-A5D6-741C580E4446}" type="presParOf" srcId="{736D402A-9D2C-409F-9E7F-713B9D8B1091}" destId="{D25E5F36-CD4D-4C0C-AC29-BF0A7CE1AC83}" srcOrd="0" destOrd="0" presId="urn:diagrams.loki3.com/BracketList"/>
    <dgm:cxn modelId="{F7CA6845-B431-4C91-9C9C-CD5959ADD568}" type="presParOf" srcId="{D25E5F36-CD4D-4C0C-AC29-BF0A7CE1AC83}" destId="{8379BC60-979A-47CF-8FE5-CAE440DB254C}" srcOrd="0" destOrd="0" presId="urn:diagrams.loki3.com/BracketList"/>
    <dgm:cxn modelId="{E8FDEE14-36AC-4179-A939-A8EE8556962D}" type="presParOf" srcId="{D25E5F36-CD4D-4C0C-AC29-BF0A7CE1AC83}" destId="{116C0DAC-A09F-4D49-9F42-A7C038B1F96D}" srcOrd="1" destOrd="0" presId="urn:diagrams.loki3.com/BracketList"/>
    <dgm:cxn modelId="{95263ABB-5581-454D-BD16-BEE57FB36073}" type="presParOf" srcId="{D25E5F36-CD4D-4C0C-AC29-BF0A7CE1AC83}" destId="{55E85B06-62D1-4D06-AF9A-5B0C920F1E5D}" srcOrd="2" destOrd="0" presId="urn:diagrams.loki3.com/BracketList"/>
    <dgm:cxn modelId="{7343C4C8-8917-4010-9737-D265A409928F}" type="presParOf" srcId="{D25E5F36-CD4D-4C0C-AC29-BF0A7CE1AC83}" destId="{417C884C-F2F5-49EC-8B11-E44D22F98485}" srcOrd="3" destOrd="0" presId="urn:diagrams.loki3.com/BracketList"/>
    <dgm:cxn modelId="{F30EFD6C-5D08-4D61-A6D5-0589E0F97D7F}" type="presParOf" srcId="{736D402A-9D2C-409F-9E7F-713B9D8B1091}" destId="{C28E3F96-D916-4711-BF30-8E4476053352}" srcOrd="1" destOrd="0" presId="urn:diagrams.loki3.com/BracketList"/>
    <dgm:cxn modelId="{703CF813-8297-40D6-A18F-60B8451451A5}" type="presParOf" srcId="{736D402A-9D2C-409F-9E7F-713B9D8B1091}" destId="{4FDD7A50-8620-4DD7-AEE2-C61C79E0CC5C}" srcOrd="2" destOrd="0" presId="urn:diagrams.loki3.com/BracketList"/>
    <dgm:cxn modelId="{B49872D1-8E24-422C-8DB7-64F6754C81FA}" type="presParOf" srcId="{4FDD7A50-8620-4DD7-AEE2-C61C79E0CC5C}" destId="{EC7010E0-DFB4-4D63-A5E2-0B1B5D52B771}" srcOrd="0" destOrd="0" presId="urn:diagrams.loki3.com/BracketList"/>
    <dgm:cxn modelId="{0E250160-A44E-48EA-A13C-3A9312D60BE6}" type="presParOf" srcId="{4FDD7A50-8620-4DD7-AEE2-C61C79E0CC5C}" destId="{35CB72AD-F9D8-4279-A56E-8598D5D7160F}" srcOrd="1" destOrd="0" presId="urn:diagrams.loki3.com/BracketList"/>
    <dgm:cxn modelId="{4EC81C3F-0342-4639-BE21-B44F7CCCD693}" type="presParOf" srcId="{4FDD7A50-8620-4DD7-AEE2-C61C79E0CC5C}" destId="{40F32005-A8A8-4B2B-A556-90658C1BD93D}" srcOrd="2" destOrd="0" presId="urn:diagrams.loki3.com/BracketList"/>
    <dgm:cxn modelId="{851F68F4-7450-43A8-A37B-B27A69C573EA}" type="presParOf" srcId="{4FDD7A50-8620-4DD7-AEE2-C61C79E0CC5C}" destId="{62342450-9068-4541-B722-207AE4E9EA4A}" srcOrd="3" destOrd="0" presId="urn:diagrams.loki3.com/Bracket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78C241B-C922-4900-B9DC-807B84D4CFCE}"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GB"/>
        </a:p>
      </dgm:t>
    </dgm:pt>
    <dgm:pt modelId="{0513D56D-249D-4CC7-893C-812EF0C00917}">
      <dgm:prSet phldrT="[Text]"/>
      <dgm:spPr/>
      <dgm:t>
        <a:bodyPr/>
        <a:lstStyle/>
        <a:p>
          <a:pPr algn="l"/>
          <a:r>
            <a:rPr lang="en-GB" dirty="0"/>
            <a:t>Literature Stance on values of Peatbogs</a:t>
          </a:r>
        </a:p>
        <a:p>
          <a:pPr algn="l"/>
          <a:endParaRPr lang="en-GB" dirty="0"/>
        </a:p>
        <a:p>
          <a:pPr algn="ctr"/>
          <a:endParaRPr lang="en-GB" dirty="0"/>
        </a:p>
      </dgm:t>
    </dgm:pt>
    <dgm:pt modelId="{ECE1A00C-B683-43E9-ACA1-E216A85D3442}" type="parTrans" cxnId="{737C12DE-817B-4346-B5BE-67FBE82F5BCF}">
      <dgm:prSet/>
      <dgm:spPr/>
      <dgm:t>
        <a:bodyPr/>
        <a:lstStyle/>
        <a:p>
          <a:endParaRPr lang="en-GB"/>
        </a:p>
      </dgm:t>
    </dgm:pt>
    <dgm:pt modelId="{D19015D2-335A-409B-AB5E-C15D99DDC2EE}" type="sibTrans" cxnId="{737C12DE-817B-4346-B5BE-67FBE82F5BCF}">
      <dgm:prSet/>
      <dgm:spPr/>
      <dgm:t>
        <a:bodyPr/>
        <a:lstStyle/>
        <a:p>
          <a:endParaRPr lang="en-GB"/>
        </a:p>
      </dgm:t>
    </dgm:pt>
    <dgm:pt modelId="{5F1E886D-B23D-4C5C-B0A3-1A2CD7E82250}">
      <dgm:prSet phldrT="[Text]"/>
      <dgm:spPr/>
      <dgm:t>
        <a:bodyPr/>
        <a:lstStyle/>
        <a:p>
          <a:endParaRPr lang="en-GB" dirty="0"/>
        </a:p>
      </dgm:t>
    </dgm:pt>
    <dgm:pt modelId="{E8366B8F-EE84-49F8-B77C-E21BB8B2FEBE}" type="parTrans" cxnId="{18C44584-5787-4EEB-BF66-30A86444B1B5}">
      <dgm:prSet/>
      <dgm:spPr/>
      <dgm:t>
        <a:bodyPr/>
        <a:lstStyle/>
        <a:p>
          <a:endParaRPr lang="en-GB"/>
        </a:p>
      </dgm:t>
    </dgm:pt>
    <dgm:pt modelId="{037CAADF-3F1E-459A-BFA3-2AA3DBBD5C21}" type="sibTrans" cxnId="{18C44584-5787-4EEB-BF66-30A86444B1B5}">
      <dgm:prSet/>
      <dgm:spPr/>
      <dgm:t>
        <a:bodyPr/>
        <a:lstStyle/>
        <a:p>
          <a:endParaRPr lang="en-GB"/>
        </a:p>
      </dgm:t>
    </dgm:pt>
    <dgm:pt modelId="{525902F9-F64D-4530-84A6-1F612698641A}">
      <dgm:prSet phldrT="[Text]"/>
      <dgm:spPr/>
      <dgm:t>
        <a:bodyPr/>
        <a:lstStyle/>
        <a:p>
          <a:r>
            <a:rPr lang="en-GB" dirty="0"/>
            <a:t>(</a:t>
          </a:r>
          <a:r>
            <a:rPr lang="en-GB" dirty="0" err="1"/>
            <a:t>Zicheng</a:t>
          </a:r>
          <a:r>
            <a:rPr lang="en-GB" dirty="0"/>
            <a:t> Y,2011)</a:t>
          </a:r>
        </a:p>
      </dgm:t>
    </dgm:pt>
    <dgm:pt modelId="{C07D1EBD-BC05-4286-AD09-8E0A3674933C}" type="parTrans" cxnId="{DAC1C299-82B2-44F9-9508-6D6E7F0CF16A}">
      <dgm:prSet/>
      <dgm:spPr/>
      <dgm:t>
        <a:bodyPr/>
        <a:lstStyle/>
        <a:p>
          <a:endParaRPr lang="en-GB"/>
        </a:p>
      </dgm:t>
    </dgm:pt>
    <dgm:pt modelId="{643CEE96-EED0-4FD3-9ACA-BBBFC630A30F}" type="sibTrans" cxnId="{DAC1C299-82B2-44F9-9508-6D6E7F0CF16A}">
      <dgm:prSet/>
      <dgm:spPr/>
      <dgm:t>
        <a:bodyPr/>
        <a:lstStyle/>
        <a:p>
          <a:endParaRPr lang="en-GB"/>
        </a:p>
      </dgm:t>
    </dgm:pt>
    <dgm:pt modelId="{36DDCA72-70FF-4391-9334-4CFB9B84C2AC}">
      <dgm:prSet phldrT="[Text]"/>
      <dgm:spPr/>
      <dgm:t>
        <a:bodyPr/>
        <a:lstStyle/>
        <a:p>
          <a:r>
            <a:rPr lang="en-GB" dirty="0"/>
            <a:t>LIFE for Welsh Bogs</a:t>
          </a:r>
        </a:p>
      </dgm:t>
    </dgm:pt>
    <dgm:pt modelId="{D09025B3-02A7-4A2F-8A95-818AC38BEC8F}" type="parTrans" cxnId="{1EFAE76D-91E0-4590-9435-E42A70AAEE88}">
      <dgm:prSet/>
      <dgm:spPr/>
      <dgm:t>
        <a:bodyPr/>
        <a:lstStyle/>
        <a:p>
          <a:endParaRPr lang="en-GB"/>
        </a:p>
      </dgm:t>
    </dgm:pt>
    <dgm:pt modelId="{69571877-5368-4678-9E59-49ED928C558B}" type="sibTrans" cxnId="{1EFAE76D-91E0-4590-9435-E42A70AAEE88}">
      <dgm:prSet/>
      <dgm:spPr/>
      <dgm:t>
        <a:bodyPr/>
        <a:lstStyle/>
        <a:p>
          <a:endParaRPr lang="en-GB"/>
        </a:p>
      </dgm:t>
    </dgm:pt>
    <dgm:pt modelId="{1E34FA95-C967-4235-8CF2-6C9062CF3D83}">
      <dgm:prSet phldrT="[Text]"/>
      <dgm:spPr/>
      <dgm:t>
        <a:bodyPr/>
        <a:lstStyle/>
        <a:p>
          <a:endParaRPr lang="en-GB" dirty="0"/>
        </a:p>
      </dgm:t>
    </dgm:pt>
    <dgm:pt modelId="{643A9D19-113C-4F6C-A332-9B6CCCCF50E4}" type="parTrans" cxnId="{FAC417EB-488D-47B7-9CE0-A91E6F34F9EB}">
      <dgm:prSet/>
      <dgm:spPr/>
      <dgm:t>
        <a:bodyPr/>
        <a:lstStyle/>
        <a:p>
          <a:endParaRPr lang="en-GB"/>
        </a:p>
      </dgm:t>
    </dgm:pt>
    <dgm:pt modelId="{50D8AEC2-BDF3-440D-A597-0A6A4185A735}" type="sibTrans" cxnId="{FAC417EB-488D-47B7-9CE0-A91E6F34F9EB}">
      <dgm:prSet/>
      <dgm:spPr/>
      <dgm:t>
        <a:bodyPr/>
        <a:lstStyle/>
        <a:p>
          <a:endParaRPr lang="en-GB"/>
        </a:p>
      </dgm:t>
    </dgm:pt>
    <dgm:pt modelId="{3A56BE9F-0282-4733-9388-1E5EE3FBCA92}">
      <dgm:prSet phldrT="[Text]"/>
      <dgm:spPr/>
      <dgm:t>
        <a:bodyPr/>
        <a:lstStyle/>
        <a:p>
          <a:r>
            <a:rPr lang="en-GB" dirty="0"/>
            <a:t>(Anderson, 2021)</a:t>
          </a:r>
        </a:p>
      </dgm:t>
    </dgm:pt>
    <dgm:pt modelId="{AE26F0B9-B85D-4418-A698-5197B986CDF9}" type="parTrans" cxnId="{95D6F0DD-21D3-4BA9-A6A8-9E68FCEA5AE5}">
      <dgm:prSet/>
      <dgm:spPr/>
      <dgm:t>
        <a:bodyPr/>
        <a:lstStyle/>
        <a:p>
          <a:endParaRPr lang="en-GB"/>
        </a:p>
      </dgm:t>
    </dgm:pt>
    <dgm:pt modelId="{F0AD3DF9-A854-4E83-B11F-0E965FB5A131}" type="sibTrans" cxnId="{95D6F0DD-21D3-4BA9-A6A8-9E68FCEA5AE5}">
      <dgm:prSet/>
      <dgm:spPr/>
      <dgm:t>
        <a:bodyPr/>
        <a:lstStyle/>
        <a:p>
          <a:endParaRPr lang="en-GB"/>
        </a:p>
      </dgm:t>
    </dgm:pt>
    <dgm:pt modelId="{CE96BEF8-F299-459E-8F3F-720B02DD17A2}">
      <dgm:prSet phldrT="[Text]"/>
      <dgm:spPr/>
      <dgm:t>
        <a:bodyPr/>
        <a:lstStyle/>
        <a:p>
          <a:r>
            <a:rPr lang="en-GB" dirty="0"/>
            <a:t>And others in the literature perused to date emphasise the importance of peatbogs in combatting Climate Change by sequestering CO2 within the constituent vegetative  and peat matrix of peat bogs.</a:t>
          </a:r>
        </a:p>
      </dgm:t>
    </dgm:pt>
    <dgm:pt modelId="{841DA344-538F-470F-B7DF-4ADB58138DA8}" type="parTrans" cxnId="{82BEC113-9056-4164-A5FE-3A4B98F9AA71}">
      <dgm:prSet/>
      <dgm:spPr/>
      <dgm:t>
        <a:bodyPr/>
        <a:lstStyle/>
        <a:p>
          <a:endParaRPr lang="en-GB"/>
        </a:p>
      </dgm:t>
    </dgm:pt>
    <dgm:pt modelId="{F204C6C6-AC42-45D6-AC00-8986CB443341}" type="sibTrans" cxnId="{82BEC113-9056-4164-A5FE-3A4B98F9AA71}">
      <dgm:prSet/>
      <dgm:spPr/>
      <dgm:t>
        <a:bodyPr/>
        <a:lstStyle/>
        <a:p>
          <a:endParaRPr lang="en-GB"/>
        </a:p>
      </dgm:t>
    </dgm:pt>
    <dgm:pt modelId="{C7BB43A9-5BA2-4BE3-8EF2-11F3F3B8FC91}">
      <dgm:prSet/>
      <dgm:spPr/>
      <dgm:t>
        <a:bodyPr/>
        <a:lstStyle/>
        <a:p>
          <a:pPr>
            <a:lnSpc>
              <a:spcPct val="100000"/>
            </a:lnSpc>
          </a:pPr>
          <a:r>
            <a:rPr lang="en-GB" dirty="0"/>
            <a:t>Bog restoration Works at Landscape Level</a:t>
          </a:r>
        </a:p>
        <a:p>
          <a:pPr>
            <a:lnSpc>
              <a:spcPct val="90000"/>
            </a:lnSpc>
          </a:pPr>
          <a:endParaRPr lang="en-GB" dirty="0"/>
        </a:p>
      </dgm:t>
    </dgm:pt>
    <dgm:pt modelId="{4F6B6478-0D50-4FD4-BEE3-6E3BE88D61F8}" type="parTrans" cxnId="{DBADD996-E985-468B-864B-F78AF8CF6F0F}">
      <dgm:prSet/>
      <dgm:spPr/>
      <dgm:t>
        <a:bodyPr/>
        <a:lstStyle/>
        <a:p>
          <a:endParaRPr lang="en-GB"/>
        </a:p>
      </dgm:t>
    </dgm:pt>
    <dgm:pt modelId="{CC5756AE-D186-495C-B01B-C9166DAE1C72}" type="sibTrans" cxnId="{DBADD996-E985-468B-864B-F78AF8CF6F0F}">
      <dgm:prSet/>
      <dgm:spPr/>
      <dgm:t>
        <a:bodyPr/>
        <a:lstStyle/>
        <a:p>
          <a:endParaRPr lang="en-GB"/>
        </a:p>
      </dgm:t>
    </dgm:pt>
    <dgm:pt modelId="{43D58B15-01F0-4B4E-BD5A-573339386C50}">
      <dgm:prSet/>
      <dgm:spPr/>
      <dgm:t>
        <a:bodyPr/>
        <a:lstStyle/>
        <a:p>
          <a:pPr>
            <a:buClrTx/>
            <a:buSzTx/>
            <a:buFontTx/>
            <a:buNone/>
          </a:pPr>
          <a:r>
            <a:rPr lang="en-US" dirty="0"/>
            <a:t>  </a:t>
          </a:r>
          <a:r>
            <a:rPr lang="en-US" dirty="0" err="1"/>
            <a:t>Cors</a:t>
          </a:r>
          <a:r>
            <a:rPr lang="en-US" dirty="0"/>
            <a:t> Caron and sister reserve </a:t>
          </a:r>
          <a:r>
            <a:rPr lang="en-US" dirty="0" err="1"/>
            <a:t>Cors</a:t>
          </a:r>
          <a:r>
            <a:rPr lang="en-US" dirty="0"/>
            <a:t> </a:t>
          </a:r>
          <a:r>
            <a:rPr lang="en-US" dirty="0" err="1"/>
            <a:t>Fochino</a:t>
          </a:r>
          <a:r>
            <a:rPr lang="en-US" dirty="0"/>
            <a:t>, in addition to others in the South Wales, are examples of the bogs undergoing restoration to Favorable condition status via the’ LIFE  </a:t>
          </a:r>
          <a:r>
            <a:rPr lang="en-US"/>
            <a:t>forWelsh</a:t>
          </a:r>
          <a:r>
            <a:rPr lang="en-US" dirty="0"/>
            <a:t> Raised Bogs Project’(NRW,2022)</a:t>
          </a:r>
          <a:endParaRPr lang="en-GB" dirty="0"/>
        </a:p>
      </dgm:t>
    </dgm:pt>
    <dgm:pt modelId="{210CEC4C-27EE-47B1-AD97-B280A3AE9482}" type="sibTrans" cxnId="{5498B324-4E93-48FF-B32C-EE14A8AA11C1}">
      <dgm:prSet/>
      <dgm:spPr/>
      <dgm:t>
        <a:bodyPr/>
        <a:lstStyle/>
        <a:p>
          <a:endParaRPr lang="en-GB"/>
        </a:p>
      </dgm:t>
    </dgm:pt>
    <dgm:pt modelId="{B249C34D-216A-4491-BF8E-9FC481F41E9E}" type="parTrans" cxnId="{5498B324-4E93-48FF-B32C-EE14A8AA11C1}">
      <dgm:prSet/>
      <dgm:spPr/>
      <dgm:t>
        <a:bodyPr/>
        <a:lstStyle/>
        <a:p>
          <a:endParaRPr lang="en-GB"/>
        </a:p>
      </dgm:t>
    </dgm:pt>
    <dgm:pt modelId="{F96C4809-041A-43DA-891D-507AEA324B51}">
      <dgm:prSet phldrT="[Text]"/>
      <dgm:spPr/>
      <dgm:t>
        <a:bodyPr/>
        <a:lstStyle/>
        <a:p>
          <a:endParaRPr lang="en-GB" dirty="0"/>
        </a:p>
      </dgm:t>
    </dgm:pt>
    <dgm:pt modelId="{AF39D91B-E1E0-4424-89C3-94FBE8F388D5}" type="parTrans" cxnId="{0486BEAC-E3FC-48C9-BBD4-320ECADF1BEF}">
      <dgm:prSet/>
      <dgm:spPr/>
      <dgm:t>
        <a:bodyPr/>
        <a:lstStyle/>
        <a:p>
          <a:endParaRPr lang="en-GB"/>
        </a:p>
      </dgm:t>
    </dgm:pt>
    <dgm:pt modelId="{89E52510-2D93-48C4-AA35-28C0CD688402}" type="sibTrans" cxnId="{0486BEAC-E3FC-48C9-BBD4-320ECADF1BEF}">
      <dgm:prSet/>
      <dgm:spPr/>
      <dgm:t>
        <a:bodyPr/>
        <a:lstStyle/>
        <a:p>
          <a:endParaRPr lang="en-GB"/>
        </a:p>
      </dgm:t>
    </dgm:pt>
    <dgm:pt modelId="{C44D845C-C9BE-482C-90E4-473B8C975D36}">
      <dgm:prSet phldrT="[Text]"/>
      <dgm:spPr/>
      <dgm:t>
        <a:bodyPr/>
        <a:lstStyle/>
        <a:p>
          <a:r>
            <a:rPr lang="en-GB" dirty="0"/>
            <a:t>(Burden A, Evans C, Williamson J,2016)</a:t>
          </a:r>
        </a:p>
      </dgm:t>
    </dgm:pt>
    <dgm:pt modelId="{614F3D4B-5C36-45E0-BD1C-98910BAE181B}" type="parTrans" cxnId="{D394B22D-F138-4D4A-AD30-3297DF7237DB}">
      <dgm:prSet/>
      <dgm:spPr/>
      <dgm:t>
        <a:bodyPr/>
        <a:lstStyle/>
        <a:p>
          <a:endParaRPr lang="en-GB"/>
        </a:p>
      </dgm:t>
    </dgm:pt>
    <dgm:pt modelId="{AE64D467-B911-4F74-B536-57C832CA1AFF}" type="sibTrans" cxnId="{D394B22D-F138-4D4A-AD30-3297DF7237DB}">
      <dgm:prSet/>
      <dgm:spPr/>
      <dgm:t>
        <a:bodyPr/>
        <a:lstStyle/>
        <a:p>
          <a:endParaRPr lang="en-GB"/>
        </a:p>
      </dgm:t>
    </dgm:pt>
    <dgm:pt modelId="{D6D003C5-7692-4F02-8306-5248FA1B65C3}">
      <dgm:prSet phldrT="[Text]"/>
      <dgm:spPr/>
      <dgm:t>
        <a:bodyPr/>
        <a:lstStyle/>
        <a:p>
          <a:endParaRPr lang="en-GB" dirty="0"/>
        </a:p>
      </dgm:t>
    </dgm:pt>
    <dgm:pt modelId="{6CFCD387-ADF4-42C3-8FBA-304BA6B026AD}" type="parTrans" cxnId="{EF6BD685-522A-4692-A23E-B1B60DFDE45F}">
      <dgm:prSet/>
      <dgm:spPr/>
      <dgm:t>
        <a:bodyPr/>
        <a:lstStyle/>
        <a:p>
          <a:endParaRPr lang="en-GB"/>
        </a:p>
      </dgm:t>
    </dgm:pt>
    <dgm:pt modelId="{FD4EEE4F-8A04-488F-BCAF-93F38B4D738A}" type="sibTrans" cxnId="{EF6BD685-522A-4692-A23E-B1B60DFDE45F}">
      <dgm:prSet/>
      <dgm:spPr/>
      <dgm:t>
        <a:bodyPr/>
        <a:lstStyle/>
        <a:p>
          <a:endParaRPr lang="en-GB"/>
        </a:p>
      </dgm:t>
    </dgm:pt>
    <dgm:pt modelId="{79900B25-5B43-4BAD-AFCA-13BDA452DFB3}">
      <dgm:prSet phldrT="[Text]"/>
      <dgm:spPr/>
      <dgm:t>
        <a:bodyPr/>
        <a:lstStyle/>
        <a:p>
          <a:endParaRPr lang="en-GB" dirty="0"/>
        </a:p>
      </dgm:t>
    </dgm:pt>
    <dgm:pt modelId="{8DB79390-67FF-458E-93CE-1BD2ACBE72EA}" type="parTrans" cxnId="{857873CE-F8CF-48C5-8339-9848BAD16E2C}">
      <dgm:prSet/>
      <dgm:spPr/>
      <dgm:t>
        <a:bodyPr/>
        <a:lstStyle/>
        <a:p>
          <a:endParaRPr lang="en-GB"/>
        </a:p>
      </dgm:t>
    </dgm:pt>
    <dgm:pt modelId="{AACB7619-3D92-47B5-A755-12DBBDD4C2FB}" type="sibTrans" cxnId="{857873CE-F8CF-48C5-8339-9848BAD16E2C}">
      <dgm:prSet/>
      <dgm:spPr/>
      <dgm:t>
        <a:bodyPr/>
        <a:lstStyle/>
        <a:p>
          <a:endParaRPr lang="en-GB"/>
        </a:p>
      </dgm:t>
    </dgm:pt>
    <dgm:pt modelId="{7CA7B024-2C15-4E15-B9D5-85EA1E1C4980}">
      <dgm:prSet phldrT="[Text]"/>
      <dgm:spPr/>
      <dgm:t>
        <a:bodyPr/>
        <a:lstStyle/>
        <a:p>
          <a:endParaRPr lang="en-GB" dirty="0"/>
        </a:p>
      </dgm:t>
    </dgm:pt>
    <dgm:pt modelId="{4C7CD382-EA8D-4594-A1A3-B5FED8A47C33}" type="parTrans" cxnId="{D38F3081-A8C3-4E86-A81F-506A9ECCABF8}">
      <dgm:prSet/>
      <dgm:spPr/>
      <dgm:t>
        <a:bodyPr/>
        <a:lstStyle/>
        <a:p>
          <a:endParaRPr lang="en-GB"/>
        </a:p>
      </dgm:t>
    </dgm:pt>
    <dgm:pt modelId="{419F9459-DA22-48B7-B139-7D4C21B02F93}" type="sibTrans" cxnId="{D38F3081-A8C3-4E86-A81F-506A9ECCABF8}">
      <dgm:prSet/>
      <dgm:spPr/>
      <dgm:t>
        <a:bodyPr/>
        <a:lstStyle/>
        <a:p>
          <a:endParaRPr lang="en-GB"/>
        </a:p>
      </dgm:t>
    </dgm:pt>
    <dgm:pt modelId="{6722FC29-BAF3-4A02-BBCB-1775051609C1}">
      <dgm:prSet/>
      <dgm:spPr/>
      <dgm:t>
        <a:bodyPr/>
        <a:lstStyle/>
        <a:p>
          <a:pPr>
            <a:buClrTx/>
            <a:buSzTx/>
            <a:buFontTx/>
            <a:buNone/>
          </a:pPr>
          <a:r>
            <a:rPr lang="en-GB" dirty="0"/>
            <a:t>Abiotic data is available for the works which have been taking place since 2018.</a:t>
          </a:r>
        </a:p>
      </dgm:t>
    </dgm:pt>
    <dgm:pt modelId="{95D58F4F-3D1B-49FF-A5AD-A76F756CB5F4}" type="parTrans" cxnId="{D9E638E7-CD37-4F22-884F-A8E6067D0B72}">
      <dgm:prSet/>
      <dgm:spPr/>
      <dgm:t>
        <a:bodyPr/>
        <a:lstStyle/>
        <a:p>
          <a:endParaRPr lang="en-GB"/>
        </a:p>
      </dgm:t>
    </dgm:pt>
    <dgm:pt modelId="{6AA3A8FC-34D7-443D-A042-51589E824887}" type="sibTrans" cxnId="{D9E638E7-CD37-4F22-884F-A8E6067D0B72}">
      <dgm:prSet/>
      <dgm:spPr/>
      <dgm:t>
        <a:bodyPr/>
        <a:lstStyle/>
        <a:p>
          <a:endParaRPr lang="en-GB"/>
        </a:p>
      </dgm:t>
    </dgm:pt>
    <dgm:pt modelId="{7890BB25-5917-4D22-9140-5051D7ED0E68}">
      <dgm:prSet/>
      <dgm:spPr/>
      <dgm:t>
        <a:bodyPr/>
        <a:lstStyle/>
        <a:p>
          <a:pPr>
            <a:buClrTx/>
            <a:buSzTx/>
            <a:buFontTx/>
            <a:buNone/>
          </a:pPr>
          <a:endParaRPr lang="en-GB" dirty="0"/>
        </a:p>
      </dgm:t>
    </dgm:pt>
    <dgm:pt modelId="{A04A2CA3-AD22-4CD5-8B94-C9BD8752BD40}" type="parTrans" cxnId="{C9C46D62-B215-4ED7-979F-515BCDE58540}">
      <dgm:prSet/>
      <dgm:spPr/>
      <dgm:t>
        <a:bodyPr/>
        <a:lstStyle/>
        <a:p>
          <a:endParaRPr lang="en-GB"/>
        </a:p>
      </dgm:t>
    </dgm:pt>
    <dgm:pt modelId="{567DE760-D576-4A3C-A891-A4ED865BB881}" type="sibTrans" cxnId="{C9C46D62-B215-4ED7-979F-515BCDE58540}">
      <dgm:prSet/>
      <dgm:spPr/>
      <dgm:t>
        <a:bodyPr/>
        <a:lstStyle/>
        <a:p>
          <a:endParaRPr lang="en-GB"/>
        </a:p>
      </dgm:t>
    </dgm:pt>
    <dgm:pt modelId="{A5C11BDB-5383-4B52-8307-1E324CD4956F}">
      <dgm:prSet/>
      <dgm:spPr/>
      <dgm:t>
        <a:bodyPr/>
        <a:lstStyle/>
        <a:p>
          <a:pPr>
            <a:buClrTx/>
            <a:buSzTx/>
            <a:buFontTx/>
            <a:buNone/>
          </a:pPr>
          <a:r>
            <a:rPr lang="en-GB" dirty="0"/>
            <a:t>Paucity of biotic data within SSSI features recorded within the SAC site to correlate with the Abiotic data gathered to date.</a:t>
          </a:r>
        </a:p>
      </dgm:t>
    </dgm:pt>
    <dgm:pt modelId="{CDE50F15-E892-462E-9D33-241D98B894CC}" type="parTrans" cxnId="{FC8C8171-2D58-4D8E-836D-B66F1AC007B8}">
      <dgm:prSet/>
      <dgm:spPr/>
      <dgm:t>
        <a:bodyPr/>
        <a:lstStyle/>
        <a:p>
          <a:endParaRPr lang="en-GB"/>
        </a:p>
      </dgm:t>
    </dgm:pt>
    <dgm:pt modelId="{99FB3F53-B766-4BE4-AA0B-6C5A009B600F}" type="sibTrans" cxnId="{FC8C8171-2D58-4D8E-836D-B66F1AC007B8}">
      <dgm:prSet/>
      <dgm:spPr/>
      <dgm:t>
        <a:bodyPr/>
        <a:lstStyle/>
        <a:p>
          <a:endParaRPr lang="en-GB"/>
        </a:p>
      </dgm:t>
    </dgm:pt>
    <dgm:pt modelId="{FF93C864-D156-4658-98A4-C679FA60DFA3}">
      <dgm:prSet/>
      <dgm:spPr/>
      <dgm:t>
        <a:bodyPr/>
        <a:lstStyle/>
        <a:p>
          <a:pPr>
            <a:buClrTx/>
            <a:buSzTx/>
            <a:buFontTx/>
            <a:buNone/>
          </a:pPr>
          <a:endParaRPr lang="en-GB" dirty="0"/>
        </a:p>
      </dgm:t>
    </dgm:pt>
    <dgm:pt modelId="{EC02EE05-F943-46DD-8885-6690351BF00F}" type="parTrans" cxnId="{E7CAAAA6-25E1-48A6-AEBC-4C6132B04E16}">
      <dgm:prSet/>
      <dgm:spPr/>
      <dgm:t>
        <a:bodyPr/>
        <a:lstStyle/>
        <a:p>
          <a:endParaRPr lang="en-GB"/>
        </a:p>
      </dgm:t>
    </dgm:pt>
    <dgm:pt modelId="{C1EE83EB-C915-485D-A1E1-62899658A956}" type="sibTrans" cxnId="{E7CAAAA6-25E1-48A6-AEBC-4C6132B04E16}">
      <dgm:prSet/>
      <dgm:spPr/>
      <dgm:t>
        <a:bodyPr/>
        <a:lstStyle/>
        <a:p>
          <a:endParaRPr lang="en-GB"/>
        </a:p>
      </dgm:t>
    </dgm:pt>
    <dgm:pt modelId="{091D78E0-D8C6-472F-8E16-09273A70B3CC}">
      <dgm:prSet phldrT="[Text]"/>
      <dgm:spPr/>
      <dgm:t>
        <a:bodyPr/>
        <a:lstStyle/>
        <a:p>
          <a:endParaRPr lang="en-GB" dirty="0"/>
        </a:p>
      </dgm:t>
    </dgm:pt>
    <dgm:pt modelId="{0E77BD65-4F96-4A27-91F3-7C8E22329053}" type="parTrans" cxnId="{99002504-C6E0-4232-A03C-509D96B4508D}">
      <dgm:prSet/>
      <dgm:spPr/>
      <dgm:t>
        <a:bodyPr/>
        <a:lstStyle/>
        <a:p>
          <a:endParaRPr lang="en-GB"/>
        </a:p>
      </dgm:t>
    </dgm:pt>
    <dgm:pt modelId="{1476A96B-5A0E-4EA2-A351-5D9649B43B8A}" type="sibTrans" cxnId="{99002504-C6E0-4232-A03C-509D96B4508D}">
      <dgm:prSet/>
      <dgm:spPr/>
      <dgm:t>
        <a:bodyPr/>
        <a:lstStyle/>
        <a:p>
          <a:endParaRPr lang="en-GB"/>
        </a:p>
      </dgm:t>
    </dgm:pt>
    <dgm:pt modelId="{117947D4-6D6C-431E-AEE3-5DBC345D396B}">
      <dgm:prSet phldrT="[Text]"/>
      <dgm:spPr/>
      <dgm:t>
        <a:bodyPr/>
        <a:lstStyle/>
        <a:p>
          <a:r>
            <a:rPr lang="en-GB" dirty="0"/>
            <a:t> Recent CIEEM Position paper(July 2021), recommendations were presented for utilising habitats and soils to address climate change, citing Anderson(2021) who noted from recent literature reviews that ‘potential carbon sequestration of these habitats could double if they were in good order, equivalent to 32% of annual agricultural emissions.</a:t>
          </a:r>
        </a:p>
      </dgm:t>
    </dgm:pt>
    <dgm:pt modelId="{DFCDC4AC-70E8-4F15-8374-930984FDF287}" type="parTrans" cxnId="{B5E9567E-7498-44F6-8B0B-8630E9A1B17D}">
      <dgm:prSet/>
      <dgm:spPr/>
      <dgm:t>
        <a:bodyPr/>
        <a:lstStyle/>
        <a:p>
          <a:endParaRPr lang="en-GB"/>
        </a:p>
      </dgm:t>
    </dgm:pt>
    <dgm:pt modelId="{C23D9769-42FA-4EDC-81DA-EDDCAA26B439}" type="sibTrans" cxnId="{B5E9567E-7498-44F6-8B0B-8630E9A1B17D}">
      <dgm:prSet/>
      <dgm:spPr/>
      <dgm:t>
        <a:bodyPr/>
        <a:lstStyle/>
        <a:p>
          <a:endParaRPr lang="en-GB"/>
        </a:p>
      </dgm:t>
    </dgm:pt>
    <dgm:pt modelId="{41FC6282-DCDC-4B72-AB6F-FC7EA75D4D5D}">
      <dgm:prSet phldrT="[Text]"/>
      <dgm:spPr/>
      <dgm:t>
        <a:bodyPr/>
        <a:lstStyle/>
        <a:p>
          <a:endParaRPr lang="en-GB" dirty="0"/>
        </a:p>
      </dgm:t>
    </dgm:pt>
    <dgm:pt modelId="{44865DE9-6755-425E-BCD7-FF43A9E1ADC9}" type="parTrans" cxnId="{95FB2D0A-E559-4C4E-B02F-2F4C98608ACF}">
      <dgm:prSet/>
      <dgm:spPr/>
      <dgm:t>
        <a:bodyPr/>
        <a:lstStyle/>
        <a:p>
          <a:endParaRPr lang="en-GB"/>
        </a:p>
      </dgm:t>
    </dgm:pt>
    <dgm:pt modelId="{29E80531-89BB-4657-8BE1-81DEEE6BDA70}" type="sibTrans" cxnId="{95FB2D0A-E559-4C4E-B02F-2F4C98608ACF}">
      <dgm:prSet/>
      <dgm:spPr/>
      <dgm:t>
        <a:bodyPr/>
        <a:lstStyle/>
        <a:p>
          <a:endParaRPr lang="en-GB"/>
        </a:p>
      </dgm:t>
    </dgm:pt>
    <dgm:pt modelId="{CD1E453F-0594-4C2B-A815-81FA7C3B28BA}" type="pres">
      <dgm:prSet presAssocID="{278C241B-C922-4900-B9DC-807B84D4CFCE}" presName="Name0" presStyleCnt="0">
        <dgm:presLayoutVars>
          <dgm:dir/>
          <dgm:animLvl val="lvl"/>
          <dgm:resizeHandles val="exact"/>
        </dgm:presLayoutVars>
      </dgm:prSet>
      <dgm:spPr/>
    </dgm:pt>
    <dgm:pt modelId="{65EA6A3A-1063-4228-BD2B-6F084A1976AE}" type="pres">
      <dgm:prSet presAssocID="{0513D56D-249D-4CC7-893C-812EF0C00917}" presName="composite" presStyleCnt="0"/>
      <dgm:spPr/>
    </dgm:pt>
    <dgm:pt modelId="{80313079-D79F-48D0-9BDC-177CBA862242}" type="pres">
      <dgm:prSet presAssocID="{0513D56D-249D-4CC7-893C-812EF0C00917}" presName="parTx" presStyleLbl="alignNode1" presStyleIdx="0" presStyleCnt="3" custScaleY="151707" custLinFactNeighborX="-103" custLinFactNeighborY="28401">
        <dgm:presLayoutVars>
          <dgm:chMax val="0"/>
          <dgm:chPref val="0"/>
          <dgm:bulletEnabled val="1"/>
        </dgm:presLayoutVars>
      </dgm:prSet>
      <dgm:spPr/>
    </dgm:pt>
    <dgm:pt modelId="{AD573422-AF7B-4698-8A48-9DFF7837BBFA}" type="pres">
      <dgm:prSet presAssocID="{0513D56D-249D-4CC7-893C-812EF0C00917}" presName="desTx" presStyleLbl="alignAccFollowNode1" presStyleIdx="0" presStyleCnt="3" custScaleY="102730">
        <dgm:presLayoutVars>
          <dgm:bulletEnabled val="1"/>
        </dgm:presLayoutVars>
      </dgm:prSet>
      <dgm:spPr/>
    </dgm:pt>
    <dgm:pt modelId="{C17A7358-5686-4EFF-B699-8EAB2FB62363}" type="pres">
      <dgm:prSet presAssocID="{D19015D2-335A-409B-AB5E-C15D99DDC2EE}" presName="space" presStyleCnt="0"/>
      <dgm:spPr/>
    </dgm:pt>
    <dgm:pt modelId="{AB1598F5-E26B-438E-8C64-1C6B8D72A665}" type="pres">
      <dgm:prSet presAssocID="{36DDCA72-70FF-4391-9334-4CFB9B84C2AC}" presName="composite" presStyleCnt="0"/>
      <dgm:spPr/>
    </dgm:pt>
    <dgm:pt modelId="{B8683647-8771-4FF2-A0C3-6B6E7D1E20C2}" type="pres">
      <dgm:prSet presAssocID="{36DDCA72-70FF-4391-9334-4CFB9B84C2AC}" presName="parTx" presStyleLbl="alignNode1" presStyleIdx="1" presStyleCnt="3" custScaleX="106977" custScaleY="116790" custLinFactX="13541" custLinFactNeighborX="100000" custLinFactNeighborY="955">
        <dgm:presLayoutVars>
          <dgm:chMax val="0"/>
          <dgm:chPref val="0"/>
          <dgm:bulletEnabled val="1"/>
        </dgm:presLayoutVars>
      </dgm:prSet>
      <dgm:spPr/>
    </dgm:pt>
    <dgm:pt modelId="{5ECFE4AB-60BF-40DE-B863-BB8A9607F194}" type="pres">
      <dgm:prSet presAssocID="{36DDCA72-70FF-4391-9334-4CFB9B84C2AC}" presName="desTx" presStyleLbl="alignAccFollowNode1" presStyleIdx="1" presStyleCnt="3" custScaleX="106164" custScaleY="99666" custLinFactNeighborX="-1777" custLinFactNeighborY="3307">
        <dgm:presLayoutVars>
          <dgm:bulletEnabled val="1"/>
        </dgm:presLayoutVars>
      </dgm:prSet>
      <dgm:spPr/>
    </dgm:pt>
    <dgm:pt modelId="{5E5C75D0-3554-417E-802B-7A6F3AEB3931}" type="pres">
      <dgm:prSet presAssocID="{69571877-5368-4678-9E59-49ED928C558B}" presName="space" presStyleCnt="0"/>
      <dgm:spPr/>
    </dgm:pt>
    <dgm:pt modelId="{7EBE5998-8759-465C-A66E-180B9350C644}" type="pres">
      <dgm:prSet presAssocID="{C7BB43A9-5BA2-4BE3-8EF2-11F3F3B8FC91}" presName="composite" presStyleCnt="0"/>
      <dgm:spPr/>
    </dgm:pt>
    <dgm:pt modelId="{4A470BB5-CD5F-4D4A-8FC8-F6FE7CE88E42}" type="pres">
      <dgm:prSet presAssocID="{C7BB43A9-5BA2-4BE3-8EF2-11F3F3B8FC91}" presName="parTx" presStyleLbl="alignNode1" presStyleIdx="2" presStyleCnt="3" custScaleX="110462" custScaleY="102589" custLinFactX="-23513" custLinFactNeighborX="-100000" custLinFactNeighborY="4856">
        <dgm:presLayoutVars>
          <dgm:chMax val="0"/>
          <dgm:chPref val="0"/>
          <dgm:bulletEnabled val="1"/>
        </dgm:presLayoutVars>
      </dgm:prSet>
      <dgm:spPr/>
    </dgm:pt>
    <dgm:pt modelId="{06F1F75E-F01B-42AA-B9B8-4B80BA7690EC}" type="pres">
      <dgm:prSet presAssocID="{C7BB43A9-5BA2-4BE3-8EF2-11F3F3B8FC91}" presName="desTx" presStyleLbl="alignAccFollowNode1" presStyleIdx="2" presStyleCnt="3" custScaleX="101899" custScaleY="96386" custLinFactNeighborX="-11823" custLinFactNeighborY="1625">
        <dgm:presLayoutVars>
          <dgm:bulletEnabled val="1"/>
        </dgm:presLayoutVars>
      </dgm:prSet>
      <dgm:spPr/>
    </dgm:pt>
  </dgm:ptLst>
  <dgm:cxnLst>
    <dgm:cxn modelId="{99002504-C6E0-4232-A03C-509D96B4508D}" srcId="{36DDCA72-70FF-4391-9334-4CFB9B84C2AC}" destId="{091D78E0-D8C6-472F-8E16-09273A70B3CC}" srcOrd="3" destOrd="0" parTransId="{0E77BD65-4F96-4A27-91F3-7C8E22329053}" sibTransId="{1476A96B-5A0E-4EA2-A351-5D9649B43B8A}"/>
    <dgm:cxn modelId="{95FB2D0A-E559-4C4E-B02F-2F4C98608ACF}" srcId="{36DDCA72-70FF-4391-9334-4CFB9B84C2AC}" destId="{41FC6282-DCDC-4B72-AB6F-FC7EA75D4D5D}" srcOrd="1" destOrd="0" parTransId="{44865DE9-6755-425E-BCD7-FF43A9E1ADC9}" sibTransId="{29E80531-89BB-4657-8BE1-81DEEE6BDA70}"/>
    <dgm:cxn modelId="{82BEC113-9056-4164-A5FE-3A4B98F9AA71}" srcId="{0513D56D-249D-4CC7-893C-812EF0C00917}" destId="{CE96BEF8-F299-459E-8F3F-720B02DD17A2}" srcOrd="8" destOrd="0" parTransId="{841DA344-538F-470F-B7DF-4ADB58138DA8}" sibTransId="{F204C6C6-AC42-45D6-AC00-8986CB443341}"/>
    <dgm:cxn modelId="{9D1FEA14-D976-4065-98CB-F41BCCE9EE52}" type="presOf" srcId="{F96C4809-041A-43DA-891D-507AEA324B51}" destId="{AD573422-AF7B-4698-8A48-9DFF7837BBFA}" srcOrd="0" destOrd="1" presId="urn:microsoft.com/office/officeart/2005/8/layout/hList1"/>
    <dgm:cxn modelId="{2E422020-5CD9-4C2E-A6DB-DA9A080C7336}" type="presOf" srcId="{091D78E0-D8C6-472F-8E16-09273A70B3CC}" destId="{5ECFE4AB-60BF-40DE-B863-BB8A9607F194}" srcOrd="0" destOrd="3" presId="urn:microsoft.com/office/officeart/2005/8/layout/hList1"/>
    <dgm:cxn modelId="{5498B324-4E93-48FF-B32C-EE14A8AA11C1}" srcId="{C7BB43A9-5BA2-4BE3-8EF2-11F3F3B8FC91}" destId="{43D58B15-01F0-4B4E-BD5A-573339386C50}" srcOrd="0" destOrd="0" parTransId="{B249C34D-216A-4491-BF8E-9FC481F41E9E}" sibTransId="{210CEC4C-27EE-47B1-AD97-B280A3AE9482}"/>
    <dgm:cxn modelId="{D394B22D-F138-4D4A-AD30-3297DF7237DB}" srcId="{0513D56D-249D-4CC7-893C-812EF0C00917}" destId="{C44D845C-C9BE-482C-90E4-473B8C975D36}" srcOrd="4" destOrd="0" parTransId="{614F3D4B-5C36-45E0-BD1C-98910BAE181B}" sibTransId="{AE64D467-B911-4F74-B536-57C832CA1AFF}"/>
    <dgm:cxn modelId="{BF91DA30-BD2D-416B-B5A5-D09E53DEFB12}" type="presOf" srcId="{3A56BE9F-0282-4733-9388-1E5EE3FBCA92}" destId="{AD573422-AF7B-4698-8A48-9DFF7837BBFA}" srcOrd="0" destOrd="6" presId="urn:microsoft.com/office/officeart/2005/8/layout/hList1"/>
    <dgm:cxn modelId="{9CDF9D35-452C-4DE5-AED6-7506C3F0C9E2}" type="presOf" srcId="{C7BB43A9-5BA2-4BE3-8EF2-11F3F3B8FC91}" destId="{4A470BB5-CD5F-4D4A-8FC8-F6FE7CE88E42}" srcOrd="0" destOrd="0" presId="urn:microsoft.com/office/officeart/2005/8/layout/hList1"/>
    <dgm:cxn modelId="{AC8CA93E-9C91-4F4C-9502-F0A380BDFD80}" type="presOf" srcId="{79900B25-5B43-4BAD-AFCA-13BDA452DFB3}" destId="{AD573422-AF7B-4698-8A48-9DFF7837BBFA}" srcOrd="0" destOrd="5" presId="urn:microsoft.com/office/officeart/2005/8/layout/hList1"/>
    <dgm:cxn modelId="{101FC75D-4AA5-4EF5-9DA2-8ADF832A42CA}" type="presOf" srcId="{525902F9-F64D-4530-84A6-1F612698641A}" destId="{AD573422-AF7B-4698-8A48-9DFF7837BBFA}" srcOrd="0" destOrd="2" presId="urn:microsoft.com/office/officeart/2005/8/layout/hList1"/>
    <dgm:cxn modelId="{A4516B60-BE6D-4B0C-98F8-6767E7C1CAC6}" type="presOf" srcId="{43D58B15-01F0-4B4E-BD5A-573339386C50}" destId="{06F1F75E-F01B-42AA-B9B8-4B80BA7690EC}" srcOrd="0" destOrd="0" presId="urn:microsoft.com/office/officeart/2005/8/layout/hList1"/>
    <dgm:cxn modelId="{EF737C61-195A-493F-9FB6-4E72934660C5}" type="presOf" srcId="{7890BB25-5917-4D22-9140-5051D7ED0E68}" destId="{06F1F75E-F01B-42AA-B9B8-4B80BA7690EC}" srcOrd="0" destOrd="1" presId="urn:microsoft.com/office/officeart/2005/8/layout/hList1"/>
    <dgm:cxn modelId="{C9C46D62-B215-4ED7-979F-515BCDE58540}" srcId="{43D58B15-01F0-4B4E-BD5A-573339386C50}" destId="{7890BB25-5917-4D22-9140-5051D7ED0E68}" srcOrd="0" destOrd="0" parTransId="{A04A2CA3-AD22-4CD5-8B94-C9BD8752BD40}" sibTransId="{567DE760-D576-4A3C-A891-A4ED865BB881}"/>
    <dgm:cxn modelId="{1EFAE76D-91E0-4590-9435-E42A70AAEE88}" srcId="{278C241B-C922-4900-B9DC-807B84D4CFCE}" destId="{36DDCA72-70FF-4391-9334-4CFB9B84C2AC}" srcOrd="1" destOrd="0" parTransId="{D09025B3-02A7-4A2F-8A95-818AC38BEC8F}" sibTransId="{69571877-5368-4678-9E59-49ED928C558B}"/>
    <dgm:cxn modelId="{72AE6450-8F86-4EE9-A2F7-AC96097932A8}" type="presOf" srcId="{FF93C864-D156-4658-98A4-C679FA60DFA3}" destId="{06F1F75E-F01B-42AA-B9B8-4B80BA7690EC}" srcOrd="0" destOrd="3" presId="urn:microsoft.com/office/officeart/2005/8/layout/hList1"/>
    <dgm:cxn modelId="{FC8C8171-2D58-4D8E-836D-B66F1AC007B8}" srcId="{43D58B15-01F0-4B4E-BD5A-573339386C50}" destId="{A5C11BDB-5383-4B52-8307-1E324CD4956F}" srcOrd="3" destOrd="0" parTransId="{CDE50F15-E892-462E-9D33-241D98B894CC}" sibTransId="{99FB3F53-B766-4BE4-AA0B-6C5A009B600F}"/>
    <dgm:cxn modelId="{DFD1D071-428F-4AA7-8BE9-9649B795BD5E}" type="presOf" srcId="{36DDCA72-70FF-4391-9334-4CFB9B84C2AC}" destId="{B8683647-8771-4FF2-A0C3-6B6E7D1E20C2}" srcOrd="0" destOrd="0" presId="urn:microsoft.com/office/officeart/2005/8/layout/hList1"/>
    <dgm:cxn modelId="{B5E9567E-7498-44F6-8B0B-8630E9A1B17D}" srcId="{36DDCA72-70FF-4391-9334-4CFB9B84C2AC}" destId="{117947D4-6D6C-431E-AEE3-5DBC345D396B}" srcOrd="2" destOrd="0" parTransId="{DFCDC4AC-70E8-4F15-8374-930984FDF287}" sibTransId="{C23D9769-42FA-4EDC-81DA-EDDCAA26B439}"/>
    <dgm:cxn modelId="{D38F3081-A8C3-4E86-A81F-506A9ECCABF8}" srcId="{0513D56D-249D-4CC7-893C-812EF0C00917}" destId="{7CA7B024-2C15-4E15-B9D5-85EA1E1C4980}" srcOrd="7" destOrd="0" parTransId="{4C7CD382-EA8D-4594-A1A3-B5FED8A47C33}" sibTransId="{419F9459-DA22-48B7-B139-7D4C21B02F93}"/>
    <dgm:cxn modelId="{18C44584-5787-4EEB-BF66-30A86444B1B5}" srcId="{0513D56D-249D-4CC7-893C-812EF0C00917}" destId="{5F1E886D-B23D-4C5C-B0A3-1A2CD7E82250}" srcOrd="0" destOrd="0" parTransId="{E8366B8F-EE84-49F8-B77C-E21BB8B2FEBE}" sibTransId="{037CAADF-3F1E-459A-BFA3-2AA3DBBD5C21}"/>
    <dgm:cxn modelId="{EF6BD685-522A-4692-A23E-B1B60DFDE45F}" srcId="{0513D56D-249D-4CC7-893C-812EF0C00917}" destId="{D6D003C5-7692-4F02-8306-5248FA1B65C3}" srcOrd="3" destOrd="0" parTransId="{6CFCD387-ADF4-42C3-8FBA-304BA6B026AD}" sibTransId="{FD4EEE4F-8A04-488F-BCAF-93F38B4D738A}"/>
    <dgm:cxn modelId="{F15A6987-CD54-414B-AAA8-C68279D2D5A0}" type="presOf" srcId="{5F1E886D-B23D-4C5C-B0A3-1A2CD7E82250}" destId="{AD573422-AF7B-4698-8A48-9DFF7837BBFA}" srcOrd="0" destOrd="0" presId="urn:microsoft.com/office/officeart/2005/8/layout/hList1"/>
    <dgm:cxn modelId="{DBADD996-E985-468B-864B-F78AF8CF6F0F}" srcId="{278C241B-C922-4900-B9DC-807B84D4CFCE}" destId="{C7BB43A9-5BA2-4BE3-8EF2-11F3F3B8FC91}" srcOrd="2" destOrd="0" parTransId="{4F6B6478-0D50-4FD4-BEE3-6E3BE88D61F8}" sibTransId="{CC5756AE-D186-495C-B01B-C9166DAE1C72}"/>
    <dgm:cxn modelId="{CFD74A99-073E-4593-A125-C38724516F2B}" type="presOf" srcId="{7CA7B024-2C15-4E15-B9D5-85EA1E1C4980}" destId="{AD573422-AF7B-4698-8A48-9DFF7837BBFA}" srcOrd="0" destOrd="7" presId="urn:microsoft.com/office/officeart/2005/8/layout/hList1"/>
    <dgm:cxn modelId="{DAC1C299-82B2-44F9-9508-6D6E7F0CF16A}" srcId="{0513D56D-249D-4CC7-893C-812EF0C00917}" destId="{525902F9-F64D-4530-84A6-1F612698641A}" srcOrd="2" destOrd="0" parTransId="{C07D1EBD-BC05-4286-AD09-8E0A3674933C}" sibTransId="{643CEE96-EED0-4FD3-9ACA-BBBFC630A30F}"/>
    <dgm:cxn modelId="{23780A9C-A70D-4BD9-98E5-766142F7B957}" type="presOf" srcId="{6722FC29-BAF3-4A02-BBCB-1775051609C1}" destId="{06F1F75E-F01B-42AA-B9B8-4B80BA7690EC}" srcOrd="0" destOrd="2" presId="urn:microsoft.com/office/officeart/2005/8/layout/hList1"/>
    <dgm:cxn modelId="{5B37F19D-2D78-4094-8E24-22CEFA763977}" type="presOf" srcId="{117947D4-6D6C-431E-AEE3-5DBC345D396B}" destId="{5ECFE4AB-60BF-40DE-B863-BB8A9607F194}" srcOrd="0" destOrd="2" presId="urn:microsoft.com/office/officeart/2005/8/layout/hList1"/>
    <dgm:cxn modelId="{50D990A5-4EF4-47C6-9F14-2268C8B63D27}" type="presOf" srcId="{41FC6282-DCDC-4B72-AB6F-FC7EA75D4D5D}" destId="{5ECFE4AB-60BF-40DE-B863-BB8A9607F194}" srcOrd="0" destOrd="1" presId="urn:microsoft.com/office/officeart/2005/8/layout/hList1"/>
    <dgm:cxn modelId="{E7CAAAA6-25E1-48A6-AEBC-4C6132B04E16}" srcId="{43D58B15-01F0-4B4E-BD5A-573339386C50}" destId="{FF93C864-D156-4658-98A4-C679FA60DFA3}" srcOrd="2" destOrd="0" parTransId="{EC02EE05-F943-46DD-8885-6690351BF00F}" sibTransId="{C1EE83EB-C915-485D-A1E1-62899658A956}"/>
    <dgm:cxn modelId="{0486BEAC-E3FC-48C9-BBD4-320ECADF1BEF}" srcId="{0513D56D-249D-4CC7-893C-812EF0C00917}" destId="{F96C4809-041A-43DA-891D-507AEA324B51}" srcOrd="1" destOrd="0" parTransId="{AF39D91B-E1E0-4424-89C3-94FBE8F388D5}" sibTransId="{89E52510-2D93-48C4-AA35-28C0CD688402}"/>
    <dgm:cxn modelId="{8B8779B2-FE31-47D7-A530-E8D283C0F29A}" type="presOf" srcId="{278C241B-C922-4900-B9DC-807B84D4CFCE}" destId="{CD1E453F-0594-4C2B-A815-81FA7C3B28BA}" srcOrd="0" destOrd="0" presId="urn:microsoft.com/office/officeart/2005/8/layout/hList1"/>
    <dgm:cxn modelId="{C4353EB7-78F5-437A-AF18-6EF971336108}" type="presOf" srcId="{D6D003C5-7692-4F02-8306-5248FA1B65C3}" destId="{AD573422-AF7B-4698-8A48-9DFF7837BBFA}" srcOrd="0" destOrd="3" presId="urn:microsoft.com/office/officeart/2005/8/layout/hList1"/>
    <dgm:cxn modelId="{0789C1BC-B9CA-4D12-BA03-F5D74B70EEED}" type="presOf" srcId="{0513D56D-249D-4CC7-893C-812EF0C00917}" destId="{80313079-D79F-48D0-9BDC-177CBA862242}" srcOrd="0" destOrd="0" presId="urn:microsoft.com/office/officeart/2005/8/layout/hList1"/>
    <dgm:cxn modelId="{E79B67C5-BC58-4EF5-8EE1-6816ED19EE32}" type="presOf" srcId="{CE96BEF8-F299-459E-8F3F-720B02DD17A2}" destId="{AD573422-AF7B-4698-8A48-9DFF7837BBFA}" srcOrd="0" destOrd="8" presId="urn:microsoft.com/office/officeart/2005/8/layout/hList1"/>
    <dgm:cxn modelId="{857873CE-F8CF-48C5-8339-9848BAD16E2C}" srcId="{0513D56D-249D-4CC7-893C-812EF0C00917}" destId="{79900B25-5B43-4BAD-AFCA-13BDA452DFB3}" srcOrd="5" destOrd="0" parTransId="{8DB79390-67FF-458E-93CE-1BD2ACBE72EA}" sibTransId="{AACB7619-3D92-47B5-A755-12DBBDD4C2FB}"/>
    <dgm:cxn modelId="{5E39B6CF-98D9-4597-9E57-EEDA1561D86A}" type="presOf" srcId="{1E34FA95-C967-4235-8CF2-6C9062CF3D83}" destId="{5ECFE4AB-60BF-40DE-B863-BB8A9607F194}" srcOrd="0" destOrd="0" presId="urn:microsoft.com/office/officeart/2005/8/layout/hList1"/>
    <dgm:cxn modelId="{95D6F0DD-21D3-4BA9-A6A8-9E68FCEA5AE5}" srcId="{0513D56D-249D-4CC7-893C-812EF0C00917}" destId="{3A56BE9F-0282-4733-9388-1E5EE3FBCA92}" srcOrd="6" destOrd="0" parTransId="{AE26F0B9-B85D-4418-A698-5197B986CDF9}" sibTransId="{F0AD3DF9-A854-4E83-B11F-0E965FB5A131}"/>
    <dgm:cxn modelId="{737C12DE-817B-4346-B5BE-67FBE82F5BCF}" srcId="{278C241B-C922-4900-B9DC-807B84D4CFCE}" destId="{0513D56D-249D-4CC7-893C-812EF0C00917}" srcOrd="0" destOrd="0" parTransId="{ECE1A00C-B683-43E9-ACA1-E216A85D3442}" sibTransId="{D19015D2-335A-409B-AB5E-C15D99DDC2EE}"/>
    <dgm:cxn modelId="{2CE02DE0-33B2-4933-9E9F-65074D40FEED}" type="presOf" srcId="{A5C11BDB-5383-4B52-8307-1E324CD4956F}" destId="{06F1F75E-F01B-42AA-B9B8-4B80BA7690EC}" srcOrd="0" destOrd="4" presId="urn:microsoft.com/office/officeart/2005/8/layout/hList1"/>
    <dgm:cxn modelId="{D9E638E7-CD37-4F22-884F-A8E6067D0B72}" srcId="{43D58B15-01F0-4B4E-BD5A-573339386C50}" destId="{6722FC29-BAF3-4A02-BBCB-1775051609C1}" srcOrd="1" destOrd="0" parTransId="{95D58F4F-3D1B-49FF-A5AD-A76F756CB5F4}" sibTransId="{6AA3A8FC-34D7-443D-A042-51589E824887}"/>
    <dgm:cxn modelId="{FAC417EB-488D-47B7-9CE0-A91E6F34F9EB}" srcId="{36DDCA72-70FF-4391-9334-4CFB9B84C2AC}" destId="{1E34FA95-C967-4235-8CF2-6C9062CF3D83}" srcOrd="0" destOrd="0" parTransId="{643A9D19-113C-4F6C-A332-9B6CCCCF50E4}" sibTransId="{50D8AEC2-BDF3-440D-A597-0A6A4185A735}"/>
    <dgm:cxn modelId="{73A85FF1-CB89-4B36-9A83-B93C75E13EF5}" type="presOf" srcId="{C44D845C-C9BE-482C-90E4-473B8C975D36}" destId="{AD573422-AF7B-4698-8A48-9DFF7837BBFA}" srcOrd="0" destOrd="4" presId="urn:microsoft.com/office/officeart/2005/8/layout/hList1"/>
    <dgm:cxn modelId="{27FAA3DD-FBAB-4D7E-B339-09AE1E6C7497}" type="presParOf" srcId="{CD1E453F-0594-4C2B-A815-81FA7C3B28BA}" destId="{65EA6A3A-1063-4228-BD2B-6F084A1976AE}" srcOrd="0" destOrd="0" presId="urn:microsoft.com/office/officeart/2005/8/layout/hList1"/>
    <dgm:cxn modelId="{FE84A693-2A80-4CA4-A5CF-A6CDC73F49D8}" type="presParOf" srcId="{65EA6A3A-1063-4228-BD2B-6F084A1976AE}" destId="{80313079-D79F-48D0-9BDC-177CBA862242}" srcOrd="0" destOrd="0" presId="urn:microsoft.com/office/officeart/2005/8/layout/hList1"/>
    <dgm:cxn modelId="{A144750F-DF64-4BED-AD23-0C449E62E247}" type="presParOf" srcId="{65EA6A3A-1063-4228-BD2B-6F084A1976AE}" destId="{AD573422-AF7B-4698-8A48-9DFF7837BBFA}" srcOrd="1" destOrd="0" presId="urn:microsoft.com/office/officeart/2005/8/layout/hList1"/>
    <dgm:cxn modelId="{2E92B068-F51A-4020-A97E-24A0D2B97BC8}" type="presParOf" srcId="{CD1E453F-0594-4C2B-A815-81FA7C3B28BA}" destId="{C17A7358-5686-4EFF-B699-8EAB2FB62363}" srcOrd="1" destOrd="0" presId="urn:microsoft.com/office/officeart/2005/8/layout/hList1"/>
    <dgm:cxn modelId="{340CBA6C-9137-4B26-A0C3-B07BA9EDA785}" type="presParOf" srcId="{CD1E453F-0594-4C2B-A815-81FA7C3B28BA}" destId="{AB1598F5-E26B-438E-8C64-1C6B8D72A665}" srcOrd="2" destOrd="0" presId="urn:microsoft.com/office/officeart/2005/8/layout/hList1"/>
    <dgm:cxn modelId="{19F37888-B3CE-4F2C-BB71-D742FFBAE09F}" type="presParOf" srcId="{AB1598F5-E26B-438E-8C64-1C6B8D72A665}" destId="{B8683647-8771-4FF2-A0C3-6B6E7D1E20C2}" srcOrd="0" destOrd="0" presId="urn:microsoft.com/office/officeart/2005/8/layout/hList1"/>
    <dgm:cxn modelId="{844B8066-1166-41F7-8BCA-A99E79927BCA}" type="presParOf" srcId="{AB1598F5-E26B-438E-8C64-1C6B8D72A665}" destId="{5ECFE4AB-60BF-40DE-B863-BB8A9607F194}" srcOrd="1" destOrd="0" presId="urn:microsoft.com/office/officeart/2005/8/layout/hList1"/>
    <dgm:cxn modelId="{B9EB329C-CE63-4E16-B4D6-2270B0955146}" type="presParOf" srcId="{CD1E453F-0594-4C2B-A815-81FA7C3B28BA}" destId="{5E5C75D0-3554-417E-802B-7A6F3AEB3931}" srcOrd="3" destOrd="0" presId="urn:microsoft.com/office/officeart/2005/8/layout/hList1"/>
    <dgm:cxn modelId="{01199D4C-3C9F-4D19-B2B2-C7D9BFD5DAA6}" type="presParOf" srcId="{CD1E453F-0594-4C2B-A815-81FA7C3B28BA}" destId="{7EBE5998-8759-465C-A66E-180B9350C644}" srcOrd="4" destOrd="0" presId="urn:microsoft.com/office/officeart/2005/8/layout/hList1"/>
    <dgm:cxn modelId="{20925006-4C6B-4ECA-B989-2992819F345E}" type="presParOf" srcId="{7EBE5998-8759-465C-A66E-180B9350C644}" destId="{4A470BB5-CD5F-4D4A-8FC8-F6FE7CE88E42}" srcOrd="0" destOrd="0" presId="urn:microsoft.com/office/officeart/2005/8/layout/hList1"/>
    <dgm:cxn modelId="{06AD538F-BCC4-482A-9ABB-1EAB27295F88}" type="presParOf" srcId="{7EBE5998-8759-465C-A66E-180B9350C644}" destId="{06F1F75E-F01B-42AA-B9B8-4B80BA7690EC}"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E6FA44C-9547-4026-84EF-9C258059126F}"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9018CCB5-A45B-439E-9CBB-5C24B66C409D}">
      <dgm:prSet/>
      <dgm:spPr/>
      <dgm:t>
        <a:bodyPr/>
        <a:lstStyle/>
        <a:p>
          <a:r>
            <a:rPr lang="en-GB"/>
            <a:t>Agricultural drainage/cutting of poor fen for feed/burning practices to allow for cattle/pony grazing and sheep in the summer months</a:t>
          </a:r>
          <a:endParaRPr lang="en-GB" dirty="0"/>
        </a:p>
      </dgm:t>
    </dgm:pt>
    <dgm:pt modelId="{9DC9335A-9F59-4E8D-883B-D3A046FFDF37}" type="parTrans" cxnId="{EE6EC0FA-149C-4473-B579-BF4D81F4A79A}">
      <dgm:prSet/>
      <dgm:spPr/>
      <dgm:t>
        <a:bodyPr/>
        <a:lstStyle/>
        <a:p>
          <a:endParaRPr lang="en-GB"/>
        </a:p>
      </dgm:t>
    </dgm:pt>
    <dgm:pt modelId="{501AB53C-37EA-49AA-91E1-393A4DD4E05D}" type="sibTrans" cxnId="{EE6EC0FA-149C-4473-B579-BF4D81F4A79A}">
      <dgm:prSet/>
      <dgm:spPr/>
      <dgm:t>
        <a:bodyPr/>
        <a:lstStyle/>
        <a:p>
          <a:endParaRPr lang="en-GB"/>
        </a:p>
      </dgm:t>
    </dgm:pt>
    <dgm:pt modelId="{B45920F0-E0EC-436D-889A-3A4C742BB77B}">
      <dgm:prSet/>
      <dgm:spPr/>
      <dgm:t>
        <a:bodyPr/>
        <a:lstStyle/>
        <a:p>
          <a:r>
            <a:rPr lang="en-GB" dirty="0"/>
            <a:t>Peat cutting- Anthropocene changes to hydrology of bog- caused PH changes/N/species loss- bog degradation due to drying out and encroachment of </a:t>
          </a:r>
          <a:r>
            <a:rPr lang="en-GB" dirty="0" err="1"/>
            <a:t>molina</a:t>
          </a:r>
          <a:r>
            <a:rPr lang="en-GB" dirty="0"/>
            <a:t>/juncus grasses- increasing fire risk to bog and further bog moss habitat losses.</a:t>
          </a:r>
        </a:p>
      </dgm:t>
    </dgm:pt>
    <dgm:pt modelId="{4EC6736F-33B3-4EC0-AEE9-3462BAA73F46}" type="parTrans" cxnId="{BB1DC4A3-A630-4C9F-9B5F-C35D5A5D82ED}">
      <dgm:prSet/>
      <dgm:spPr/>
      <dgm:t>
        <a:bodyPr/>
        <a:lstStyle/>
        <a:p>
          <a:endParaRPr lang="en-GB"/>
        </a:p>
      </dgm:t>
    </dgm:pt>
    <dgm:pt modelId="{B7323755-97DA-4C54-89A4-EA70E8B10B8D}" type="sibTrans" cxnId="{BB1DC4A3-A630-4C9F-9B5F-C35D5A5D82ED}">
      <dgm:prSet/>
      <dgm:spPr/>
      <dgm:t>
        <a:bodyPr/>
        <a:lstStyle/>
        <a:p>
          <a:endParaRPr lang="en-GB"/>
        </a:p>
      </dgm:t>
    </dgm:pt>
    <dgm:pt modelId="{3B4ADC01-9614-45C2-8B2C-467C871B5CE9}">
      <dgm:prSet/>
      <dgm:spPr/>
      <dgm:t>
        <a:bodyPr/>
        <a:lstStyle/>
        <a:p>
          <a:r>
            <a:rPr lang="en-GB" dirty="0"/>
            <a:t>Previous Conditions and management practices favourable to birch/Rowan encroachment on and around dome areas</a:t>
          </a:r>
        </a:p>
      </dgm:t>
    </dgm:pt>
    <dgm:pt modelId="{D0323030-6A14-4B55-A8A1-70E5886C071C}" type="parTrans" cxnId="{EC91055A-E22E-4AD8-A730-9C60E182710F}">
      <dgm:prSet/>
      <dgm:spPr/>
      <dgm:t>
        <a:bodyPr/>
        <a:lstStyle/>
        <a:p>
          <a:endParaRPr lang="en-GB"/>
        </a:p>
      </dgm:t>
    </dgm:pt>
    <dgm:pt modelId="{983A65A5-4835-4E47-BBC1-15DC858702B8}" type="sibTrans" cxnId="{EC91055A-E22E-4AD8-A730-9C60E182710F}">
      <dgm:prSet/>
      <dgm:spPr/>
      <dgm:t>
        <a:bodyPr/>
        <a:lstStyle/>
        <a:p>
          <a:endParaRPr lang="en-GB"/>
        </a:p>
      </dgm:t>
    </dgm:pt>
    <dgm:pt modelId="{D8DC4AA7-A9C3-45D3-882A-05D6E0AA12AC}">
      <dgm:prSet/>
      <dgm:spPr/>
      <dgm:t>
        <a:bodyPr/>
        <a:lstStyle/>
        <a:p>
          <a:r>
            <a:rPr lang="en-GB" dirty="0"/>
            <a:t>Disturbance of installation of railway ran alongside the bog  from 1896 until the 1960’s , now remains as a track following the embankment track, helped to produce an </a:t>
          </a:r>
          <a:r>
            <a:rPr lang="en-GB" dirty="0" err="1"/>
            <a:t>anomolous</a:t>
          </a:r>
          <a:r>
            <a:rPr lang="en-GB" dirty="0"/>
            <a:t>  </a:t>
          </a:r>
          <a:r>
            <a:rPr lang="en-GB" dirty="0" err="1"/>
            <a:t>Lagg</a:t>
          </a:r>
          <a:r>
            <a:rPr lang="en-GB" dirty="0"/>
            <a:t> wet woodland area habitat adjacent to SE dome site.</a:t>
          </a:r>
        </a:p>
      </dgm:t>
    </dgm:pt>
    <dgm:pt modelId="{B10C7805-306A-4A0B-A409-35482B65A7B5}" type="parTrans" cxnId="{EFBCB167-D33C-4BD8-A945-0D1EFECE94DD}">
      <dgm:prSet/>
      <dgm:spPr/>
      <dgm:t>
        <a:bodyPr/>
        <a:lstStyle/>
        <a:p>
          <a:endParaRPr lang="en-GB"/>
        </a:p>
      </dgm:t>
    </dgm:pt>
    <dgm:pt modelId="{886CA4A6-2658-4C29-9719-F4F34D5D1073}" type="sibTrans" cxnId="{EFBCB167-D33C-4BD8-A945-0D1EFECE94DD}">
      <dgm:prSet/>
      <dgm:spPr/>
      <dgm:t>
        <a:bodyPr/>
        <a:lstStyle/>
        <a:p>
          <a:endParaRPr lang="en-GB"/>
        </a:p>
      </dgm:t>
    </dgm:pt>
    <dgm:pt modelId="{E82A50EE-9024-4B57-BCC6-34E9D5CF25A8}" type="pres">
      <dgm:prSet presAssocID="{EE6FA44C-9547-4026-84EF-9C258059126F}" presName="diagram" presStyleCnt="0">
        <dgm:presLayoutVars>
          <dgm:dir/>
          <dgm:resizeHandles val="exact"/>
        </dgm:presLayoutVars>
      </dgm:prSet>
      <dgm:spPr/>
    </dgm:pt>
    <dgm:pt modelId="{7765AF79-5944-4DEE-8775-F064956360A6}" type="pres">
      <dgm:prSet presAssocID="{B45920F0-E0EC-436D-889A-3A4C742BB77B}" presName="node" presStyleLbl="node1" presStyleIdx="0" presStyleCnt="4" custLinFactNeighborX="2808" custLinFactNeighborY="-12635">
        <dgm:presLayoutVars>
          <dgm:bulletEnabled val="1"/>
        </dgm:presLayoutVars>
      </dgm:prSet>
      <dgm:spPr/>
    </dgm:pt>
    <dgm:pt modelId="{B5BB844D-7611-4671-94C7-A617C9FD8152}" type="pres">
      <dgm:prSet presAssocID="{B7323755-97DA-4C54-89A4-EA70E8B10B8D}" presName="sibTrans" presStyleCnt="0"/>
      <dgm:spPr/>
    </dgm:pt>
    <dgm:pt modelId="{08AAC055-E52A-4444-B1AF-EF1C0FC2C0CD}" type="pres">
      <dgm:prSet presAssocID="{9018CCB5-A45B-439E-9CBB-5C24B66C409D}" presName="node" presStyleLbl="node1" presStyleIdx="1" presStyleCnt="4" custLinFactX="100000" custLinFactNeighborX="135714" custLinFactNeighborY="-42899">
        <dgm:presLayoutVars>
          <dgm:bulletEnabled val="1"/>
        </dgm:presLayoutVars>
      </dgm:prSet>
      <dgm:spPr/>
    </dgm:pt>
    <dgm:pt modelId="{5F318EB6-7F39-4027-8C03-2194C3119ACB}" type="pres">
      <dgm:prSet presAssocID="{501AB53C-37EA-49AA-91E1-393A4DD4E05D}" presName="sibTrans" presStyleCnt="0"/>
      <dgm:spPr/>
    </dgm:pt>
    <dgm:pt modelId="{FFCA16B5-A823-4A97-8F9A-D18392753001}" type="pres">
      <dgm:prSet presAssocID="{D8DC4AA7-A9C3-45D3-882A-05D6E0AA12AC}" presName="node" presStyleLbl="node1" presStyleIdx="2" presStyleCnt="4" custScaleX="86705">
        <dgm:presLayoutVars>
          <dgm:bulletEnabled val="1"/>
        </dgm:presLayoutVars>
      </dgm:prSet>
      <dgm:spPr/>
    </dgm:pt>
    <dgm:pt modelId="{A0511657-ACD2-4FA6-AFA8-77C63B2F094D}" type="pres">
      <dgm:prSet presAssocID="{886CA4A6-2658-4C29-9719-F4F34D5D1073}" presName="sibTrans" presStyleCnt="0"/>
      <dgm:spPr/>
    </dgm:pt>
    <dgm:pt modelId="{AD23439D-7CE2-4D52-A130-760BFBB77FC2}" type="pres">
      <dgm:prSet presAssocID="{3B4ADC01-9614-45C2-8B2C-467C871B5CE9}" presName="node" presStyleLbl="node1" presStyleIdx="3" presStyleCnt="4">
        <dgm:presLayoutVars>
          <dgm:bulletEnabled val="1"/>
        </dgm:presLayoutVars>
      </dgm:prSet>
      <dgm:spPr/>
    </dgm:pt>
  </dgm:ptLst>
  <dgm:cxnLst>
    <dgm:cxn modelId="{3ED7D32B-1BEB-4545-8E6F-B0948C469D81}" type="presOf" srcId="{3B4ADC01-9614-45C2-8B2C-467C871B5CE9}" destId="{AD23439D-7CE2-4D52-A130-760BFBB77FC2}" srcOrd="0" destOrd="0" presId="urn:microsoft.com/office/officeart/2005/8/layout/default"/>
    <dgm:cxn modelId="{ACEA133E-43D4-48EA-B951-195F2C53880A}" type="presOf" srcId="{EE6FA44C-9547-4026-84EF-9C258059126F}" destId="{E82A50EE-9024-4B57-BCC6-34E9D5CF25A8}" srcOrd="0" destOrd="0" presId="urn:microsoft.com/office/officeart/2005/8/layout/default"/>
    <dgm:cxn modelId="{86535A47-8193-48BE-B768-206C156163FE}" type="presOf" srcId="{D8DC4AA7-A9C3-45D3-882A-05D6E0AA12AC}" destId="{FFCA16B5-A823-4A97-8F9A-D18392753001}" srcOrd="0" destOrd="0" presId="urn:microsoft.com/office/officeart/2005/8/layout/default"/>
    <dgm:cxn modelId="{EFBCB167-D33C-4BD8-A945-0D1EFECE94DD}" srcId="{EE6FA44C-9547-4026-84EF-9C258059126F}" destId="{D8DC4AA7-A9C3-45D3-882A-05D6E0AA12AC}" srcOrd="2" destOrd="0" parTransId="{B10C7805-306A-4A0B-A409-35482B65A7B5}" sibTransId="{886CA4A6-2658-4C29-9719-F4F34D5D1073}"/>
    <dgm:cxn modelId="{EC91055A-E22E-4AD8-A730-9C60E182710F}" srcId="{EE6FA44C-9547-4026-84EF-9C258059126F}" destId="{3B4ADC01-9614-45C2-8B2C-467C871B5CE9}" srcOrd="3" destOrd="0" parTransId="{D0323030-6A14-4B55-A8A1-70E5886C071C}" sibTransId="{983A65A5-4835-4E47-BBC1-15DC858702B8}"/>
    <dgm:cxn modelId="{CABD758D-BA57-4197-ACE6-88EEF8F584CE}" type="presOf" srcId="{B45920F0-E0EC-436D-889A-3A4C742BB77B}" destId="{7765AF79-5944-4DEE-8775-F064956360A6}" srcOrd="0" destOrd="0" presId="urn:microsoft.com/office/officeart/2005/8/layout/default"/>
    <dgm:cxn modelId="{BB1DC4A3-A630-4C9F-9B5F-C35D5A5D82ED}" srcId="{EE6FA44C-9547-4026-84EF-9C258059126F}" destId="{B45920F0-E0EC-436D-889A-3A4C742BB77B}" srcOrd="0" destOrd="0" parTransId="{4EC6736F-33B3-4EC0-AEE9-3462BAA73F46}" sibTransId="{B7323755-97DA-4C54-89A4-EA70E8B10B8D}"/>
    <dgm:cxn modelId="{40E748F5-9D7A-414F-A38A-283ADFC401CB}" type="presOf" srcId="{9018CCB5-A45B-439E-9CBB-5C24B66C409D}" destId="{08AAC055-E52A-4444-B1AF-EF1C0FC2C0CD}" srcOrd="0" destOrd="0" presId="urn:microsoft.com/office/officeart/2005/8/layout/default"/>
    <dgm:cxn modelId="{EE6EC0FA-149C-4473-B579-BF4D81F4A79A}" srcId="{EE6FA44C-9547-4026-84EF-9C258059126F}" destId="{9018CCB5-A45B-439E-9CBB-5C24B66C409D}" srcOrd="1" destOrd="0" parTransId="{9DC9335A-9F59-4E8D-883B-D3A046FFDF37}" sibTransId="{501AB53C-37EA-49AA-91E1-393A4DD4E05D}"/>
    <dgm:cxn modelId="{5AB3D6A9-F0B2-4269-8745-29E1115CB08A}" type="presParOf" srcId="{E82A50EE-9024-4B57-BCC6-34E9D5CF25A8}" destId="{7765AF79-5944-4DEE-8775-F064956360A6}" srcOrd="0" destOrd="0" presId="urn:microsoft.com/office/officeart/2005/8/layout/default"/>
    <dgm:cxn modelId="{6115EA57-AAF2-4D7F-A2D0-C6674D656522}" type="presParOf" srcId="{E82A50EE-9024-4B57-BCC6-34E9D5CF25A8}" destId="{B5BB844D-7611-4671-94C7-A617C9FD8152}" srcOrd="1" destOrd="0" presId="urn:microsoft.com/office/officeart/2005/8/layout/default"/>
    <dgm:cxn modelId="{84DBFBF1-C713-49A1-9614-E25959367099}" type="presParOf" srcId="{E82A50EE-9024-4B57-BCC6-34E9D5CF25A8}" destId="{08AAC055-E52A-4444-B1AF-EF1C0FC2C0CD}" srcOrd="2" destOrd="0" presId="urn:microsoft.com/office/officeart/2005/8/layout/default"/>
    <dgm:cxn modelId="{91AB0B51-73D1-498E-938D-C0A8A1302BB6}" type="presParOf" srcId="{E82A50EE-9024-4B57-BCC6-34E9D5CF25A8}" destId="{5F318EB6-7F39-4027-8C03-2194C3119ACB}" srcOrd="3" destOrd="0" presId="urn:microsoft.com/office/officeart/2005/8/layout/default"/>
    <dgm:cxn modelId="{D3FC3A8B-1D25-4C44-810C-5A6224BDBC5F}" type="presParOf" srcId="{E82A50EE-9024-4B57-BCC6-34E9D5CF25A8}" destId="{FFCA16B5-A823-4A97-8F9A-D18392753001}" srcOrd="4" destOrd="0" presId="urn:microsoft.com/office/officeart/2005/8/layout/default"/>
    <dgm:cxn modelId="{2B811B02-30B7-48DA-96A4-CCE30CD6CA68}" type="presParOf" srcId="{E82A50EE-9024-4B57-BCC6-34E9D5CF25A8}" destId="{A0511657-ACD2-4FA6-AFA8-77C63B2F094D}" srcOrd="5" destOrd="0" presId="urn:microsoft.com/office/officeart/2005/8/layout/default"/>
    <dgm:cxn modelId="{5BDEDA45-BA97-4CE5-A4F7-6779322584A6}" type="presParOf" srcId="{E82A50EE-9024-4B57-BCC6-34E9D5CF25A8}" destId="{AD23439D-7CE2-4D52-A130-760BFBB77FC2}" srcOrd="6"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742EE41-397E-4239-9680-CC64CA821953}"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GB"/>
        </a:p>
      </dgm:t>
    </dgm:pt>
    <dgm:pt modelId="{40103DBC-EE55-4C07-8169-DAA202518604}">
      <dgm:prSet phldrT="[Text]"/>
      <dgm:spPr/>
      <dgm:t>
        <a:bodyPr/>
        <a:lstStyle/>
        <a:p>
          <a:r>
            <a:rPr lang="en-GB" dirty="0"/>
            <a:t>Ariel Imagery depicting past and previous </a:t>
          </a:r>
          <a:r>
            <a:rPr lang="en-GB" dirty="0" err="1"/>
            <a:t>agri</a:t>
          </a:r>
          <a:r>
            <a:rPr lang="en-GB" dirty="0"/>
            <a:t>/hydrological management at </a:t>
          </a:r>
          <a:r>
            <a:rPr lang="en-GB" dirty="0" err="1"/>
            <a:t>Cors</a:t>
          </a:r>
          <a:r>
            <a:rPr lang="en-GB" dirty="0"/>
            <a:t> Caron</a:t>
          </a:r>
        </a:p>
      </dgm:t>
    </dgm:pt>
    <dgm:pt modelId="{FB654998-B83F-44E1-AD88-98D020E01152}" type="parTrans" cxnId="{5BEAE7A6-39A0-489A-A66C-D39D5A912A41}">
      <dgm:prSet/>
      <dgm:spPr/>
      <dgm:t>
        <a:bodyPr/>
        <a:lstStyle/>
        <a:p>
          <a:endParaRPr lang="en-GB"/>
        </a:p>
      </dgm:t>
    </dgm:pt>
    <dgm:pt modelId="{4C2A0DF3-5C39-41DA-A5A9-C25F005160A6}" type="sibTrans" cxnId="{5BEAE7A6-39A0-489A-A66C-D39D5A912A41}">
      <dgm:prSet/>
      <dgm:spPr/>
      <dgm:t>
        <a:bodyPr/>
        <a:lstStyle/>
        <a:p>
          <a:endParaRPr lang="en-GB"/>
        </a:p>
      </dgm:t>
    </dgm:pt>
    <dgm:pt modelId="{A5F6004B-8105-4CFC-A709-B16BDD4D479C}">
      <dgm:prSet phldrT="[Text]"/>
      <dgm:spPr/>
      <dgm:t>
        <a:bodyPr/>
        <a:lstStyle/>
        <a:p>
          <a:r>
            <a:rPr lang="en-GB" dirty="0">
              <a:latin typeface="Tw Cen MT" panose="020B0602020104020603" pitchFamily="34" charset="77"/>
            </a:rPr>
            <a:t>Involved an ongoing program </a:t>
          </a:r>
          <a:endParaRPr lang="en-GB" dirty="0"/>
        </a:p>
      </dgm:t>
    </dgm:pt>
    <dgm:pt modelId="{AC5C40B8-D3DF-4685-B5EA-3D874AD81DC5}" type="parTrans" cxnId="{DC57BE65-AC6D-4FDF-B423-A13B3CC9D566}">
      <dgm:prSet/>
      <dgm:spPr/>
      <dgm:t>
        <a:bodyPr/>
        <a:lstStyle/>
        <a:p>
          <a:endParaRPr lang="en-GB"/>
        </a:p>
      </dgm:t>
    </dgm:pt>
    <dgm:pt modelId="{F9266F25-7E4B-4BF4-B68C-14B64CBC7FD5}" type="sibTrans" cxnId="{DC57BE65-AC6D-4FDF-B423-A13B3CC9D566}">
      <dgm:prSet/>
      <dgm:spPr/>
      <dgm:t>
        <a:bodyPr/>
        <a:lstStyle/>
        <a:p>
          <a:endParaRPr lang="en-GB"/>
        </a:p>
      </dgm:t>
    </dgm:pt>
    <dgm:pt modelId="{4ED546A8-1538-4622-969C-3A6CBDFCD41F}">
      <dgm:prSet phldrT="[Text]"/>
      <dgm:spPr/>
      <dgm:t>
        <a:bodyPr/>
        <a:lstStyle/>
        <a:p>
          <a:r>
            <a:rPr lang="en-GB" dirty="0"/>
            <a:t>Hydrological Management 1980’s Onwards</a:t>
          </a:r>
        </a:p>
      </dgm:t>
    </dgm:pt>
    <dgm:pt modelId="{3D35187A-1379-441B-9ADA-62A7404CE6BC}" type="parTrans" cxnId="{0CC61009-2FFD-4292-A682-ADA6A91CBA34}">
      <dgm:prSet/>
      <dgm:spPr/>
      <dgm:t>
        <a:bodyPr/>
        <a:lstStyle/>
        <a:p>
          <a:endParaRPr lang="en-GB"/>
        </a:p>
      </dgm:t>
    </dgm:pt>
    <dgm:pt modelId="{26660CD9-A455-48B3-90AF-E58ADDA1E030}" type="sibTrans" cxnId="{0CC61009-2FFD-4292-A682-ADA6A91CBA34}">
      <dgm:prSet/>
      <dgm:spPr/>
      <dgm:t>
        <a:bodyPr/>
        <a:lstStyle/>
        <a:p>
          <a:endParaRPr lang="en-GB"/>
        </a:p>
      </dgm:t>
    </dgm:pt>
    <dgm:pt modelId="{C108CF68-66F9-4F17-95D6-C969D5E7A7B5}">
      <dgm:prSet phldrT="[Text]"/>
      <dgm:spPr/>
      <dgm:t>
        <a:bodyPr/>
        <a:lstStyle/>
        <a:p>
          <a:r>
            <a:rPr lang="en-GB" dirty="0">
              <a:latin typeface="Tw Cen MT" panose="020B0602020104020603" pitchFamily="34" charset="77"/>
            </a:rPr>
            <a:t>Some of bunds were banked too high, causing them to dry out, crack and be ineffective and leading to changes in habitat ( as discussed in previous slide</a:t>
          </a:r>
          <a:endParaRPr lang="en-GB" dirty="0"/>
        </a:p>
      </dgm:t>
    </dgm:pt>
    <dgm:pt modelId="{C9024D4C-D4C2-4CE5-9102-A3542A80A2B7}" type="parTrans" cxnId="{D921FD32-42D6-48A7-90E1-B57A74355B62}">
      <dgm:prSet/>
      <dgm:spPr/>
      <dgm:t>
        <a:bodyPr/>
        <a:lstStyle/>
        <a:p>
          <a:endParaRPr lang="en-GB"/>
        </a:p>
      </dgm:t>
    </dgm:pt>
    <dgm:pt modelId="{FB295239-BB94-49B4-B007-0562495CFBFC}" type="sibTrans" cxnId="{D921FD32-42D6-48A7-90E1-B57A74355B62}">
      <dgm:prSet/>
      <dgm:spPr/>
      <dgm:t>
        <a:bodyPr/>
        <a:lstStyle/>
        <a:p>
          <a:endParaRPr lang="en-GB"/>
        </a:p>
      </dgm:t>
    </dgm:pt>
    <dgm:pt modelId="{08ACDB9E-30F9-4F60-9D6A-C22896A754FA}">
      <dgm:prSet phldrT="[Text]"/>
      <dgm:spPr/>
      <dgm:t>
        <a:bodyPr/>
        <a:lstStyle/>
        <a:p>
          <a:r>
            <a:rPr lang="en-GB" dirty="0"/>
            <a:t>Fig 5</a:t>
          </a:r>
          <a:r>
            <a:rPr lang="en-GB" dirty="0">
              <a:latin typeface="Tw Cen MT" panose="020B0602020104020603" pitchFamily="34" charset="77"/>
            </a:rPr>
            <a:t> shown above: </a:t>
          </a:r>
          <a:r>
            <a:rPr lang="en-US" dirty="0">
              <a:effectLst/>
              <a:latin typeface="Tw Cen MT" panose="020B0602020104020603" pitchFamily="34" charset="77"/>
              <a:ea typeface="Times New Roman" panose="02020603050405020304" pitchFamily="18" charset="0"/>
            </a:rPr>
            <a:t>Aerial photograph of </a:t>
          </a:r>
          <a:r>
            <a:rPr lang="en-US" dirty="0" err="1">
              <a:effectLst/>
              <a:latin typeface="Tw Cen MT" panose="020B0602020104020603" pitchFamily="34" charset="77"/>
              <a:ea typeface="Times New Roman" panose="02020603050405020304" pitchFamily="18" charset="0"/>
            </a:rPr>
            <a:t>Cors</a:t>
          </a:r>
          <a:r>
            <a:rPr lang="en-US" dirty="0">
              <a:effectLst/>
              <a:latin typeface="Tw Cen MT" panose="020B0602020104020603" pitchFamily="34" charset="77"/>
              <a:ea typeface="Times New Roman" panose="02020603050405020304" pitchFamily="18" charset="0"/>
            </a:rPr>
            <a:t> Caron near Tregaron, 1946.</a:t>
          </a:r>
          <a:r>
            <a:rPr lang="en-GB" dirty="0">
              <a:latin typeface="Tw Cen MT" panose="020B0602020104020603" pitchFamily="34" charset="77"/>
              <a:ea typeface="Times New Roman" panose="02020603050405020304" pitchFamily="18" charset="0"/>
            </a:rPr>
            <a:t>:</a:t>
          </a:r>
          <a:r>
            <a:rPr lang="en-US" dirty="0">
              <a:effectLst/>
              <a:latin typeface="Tw Cen MT" panose="020B0602020104020603" pitchFamily="34" charset="77"/>
              <a:ea typeface="Times New Roman" panose="02020603050405020304" pitchFamily="18" charset="0"/>
            </a:rPr>
            <a:t>Copyright: Welsh Government and RA.</a:t>
          </a:r>
          <a:endParaRPr lang="en-GB" dirty="0"/>
        </a:p>
      </dgm:t>
    </dgm:pt>
    <dgm:pt modelId="{37766489-00E0-495B-B47A-35717270C104}" type="parTrans" cxnId="{F5962F0D-FD7A-4A39-8873-FD2C96AF3E55}">
      <dgm:prSet/>
      <dgm:spPr/>
      <dgm:t>
        <a:bodyPr/>
        <a:lstStyle/>
        <a:p>
          <a:endParaRPr lang="en-GB"/>
        </a:p>
      </dgm:t>
    </dgm:pt>
    <dgm:pt modelId="{61735A6F-618D-4DA6-8454-34D02EA78C99}" type="sibTrans" cxnId="{F5962F0D-FD7A-4A39-8873-FD2C96AF3E55}">
      <dgm:prSet/>
      <dgm:spPr/>
      <dgm:t>
        <a:bodyPr/>
        <a:lstStyle/>
        <a:p>
          <a:endParaRPr lang="en-GB"/>
        </a:p>
      </dgm:t>
    </dgm:pt>
    <dgm:pt modelId="{26EAE252-83C7-43AC-981B-5DEA873C64BA}">
      <dgm:prSet/>
      <dgm:spPr/>
      <dgm:t>
        <a:bodyPr/>
        <a:lstStyle/>
        <a:p>
          <a:r>
            <a:rPr lang="en-GB" dirty="0">
              <a:latin typeface="Tw Cen MT" panose="020B0602020104020603" pitchFamily="34" charset="77"/>
            </a:rPr>
            <a:t>ditch blocking </a:t>
          </a:r>
        </a:p>
      </dgm:t>
    </dgm:pt>
    <dgm:pt modelId="{D9652666-A2CC-4C84-AF11-5066E1146F49}" type="parTrans" cxnId="{1B74B5CC-82A2-43E6-BFD8-935874EA2483}">
      <dgm:prSet/>
      <dgm:spPr/>
      <dgm:t>
        <a:bodyPr/>
        <a:lstStyle/>
        <a:p>
          <a:endParaRPr lang="en-GB"/>
        </a:p>
      </dgm:t>
    </dgm:pt>
    <dgm:pt modelId="{B0E9B497-A003-48A7-AD0F-EA9764E88676}" type="sibTrans" cxnId="{1B74B5CC-82A2-43E6-BFD8-935874EA2483}">
      <dgm:prSet/>
      <dgm:spPr/>
      <dgm:t>
        <a:bodyPr/>
        <a:lstStyle/>
        <a:p>
          <a:endParaRPr lang="en-GB"/>
        </a:p>
      </dgm:t>
    </dgm:pt>
    <dgm:pt modelId="{7CD07B96-733C-4AF9-9AD2-6F68997749A5}">
      <dgm:prSet/>
      <dgm:spPr/>
      <dgm:t>
        <a:bodyPr/>
        <a:lstStyle/>
        <a:p>
          <a:r>
            <a:rPr lang="en-GB">
              <a:latin typeface="Tw Cen MT" panose="020B0602020104020603" pitchFamily="34" charset="77"/>
            </a:rPr>
            <a:t>culvert installation </a:t>
          </a:r>
          <a:endParaRPr lang="en-GB" dirty="0">
            <a:latin typeface="Tw Cen MT" panose="020B0602020104020603" pitchFamily="34" charset="77"/>
          </a:endParaRPr>
        </a:p>
      </dgm:t>
    </dgm:pt>
    <dgm:pt modelId="{BD072D3F-BB2B-4405-B767-70BDE415BBDE}" type="parTrans" cxnId="{1EBAE7D4-DAF8-49D9-AAA4-9FCDA14CFE41}">
      <dgm:prSet/>
      <dgm:spPr/>
      <dgm:t>
        <a:bodyPr/>
        <a:lstStyle/>
        <a:p>
          <a:endParaRPr lang="en-GB"/>
        </a:p>
      </dgm:t>
    </dgm:pt>
    <dgm:pt modelId="{D310ED1C-5DC3-471E-9F39-06C5962EE851}" type="sibTrans" cxnId="{1EBAE7D4-DAF8-49D9-AAA4-9FCDA14CFE41}">
      <dgm:prSet/>
      <dgm:spPr/>
      <dgm:t>
        <a:bodyPr/>
        <a:lstStyle/>
        <a:p>
          <a:endParaRPr lang="en-GB"/>
        </a:p>
      </dgm:t>
    </dgm:pt>
    <dgm:pt modelId="{7E5B5314-4ECB-4C0D-AE58-650DBD0153B7}">
      <dgm:prSet/>
      <dgm:spPr/>
      <dgm:t>
        <a:bodyPr/>
        <a:lstStyle/>
        <a:p>
          <a:r>
            <a:rPr lang="en-GB" dirty="0">
              <a:latin typeface="Tw Cen MT" panose="020B0602020104020603" pitchFamily="34" charset="77"/>
            </a:rPr>
            <a:t>pressure bunding of old peat work cutting areas</a:t>
          </a:r>
        </a:p>
      </dgm:t>
    </dgm:pt>
    <dgm:pt modelId="{0E3E521F-E487-404F-8D4C-15142EC6AC46}" type="parTrans" cxnId="{35059700-EF08-4A62-B04D-61E4539DC6FD}">
      <dgm:prSet/>
      <dgm:spPr/>
      <dgm:t>
        <a:bodyPr/>
        <a:lstStyle/>
        <a:p>
          <a:endParaRPr lang="en-GB"/>
        </a:p>
      </dgm:t>
    </dgm:pt>
    <dgm:pt modelId="{335A8E3D-7D77-4CD7-B151-FA5B184C3CB9}" type="sibTrans" cxnId="{35059700-EF08-4A62-B04D-61E4539DC6FD}">
      <dgm:prSet/>
      <dgm:spPr/>
      <dgm:t>
        <a:bodyPr/>
        <a:lstStyle/>
        <a:p>
          <a:endParaRPr lang="en-GB"/>
        </a:p>
      </dgm:t>
    </dgm:pt>
    <dgm:pt modelId="{C655552B-6B0E-4A21-BF2D-C23D21405759}">
      <dgm:prSet/>
      <dgm:spPr/>
      <dgm:t>
        <a:bodyPr/>
        <a:lstStyle/>
        <a:p>
          <a:r>
            <a:rPr lang="en-GB" dirty="0">
              <a:latin typeface="Tw Cen MT" panose="020B0602020104020603" pitchFamily="34" charset="77"/>
            </a:rPr>
            <a:t>Pool features from blocked peat too for bog moss formation.</a:t>
          </a:r>
        </a:p>
      </dgm:t>
    </dgm:pt>
    <dgm:pt modelId="{7DD7576A-76ED-4C26-B88F-A9FB805BD9EC}" type="parTrans" cxnId="{A6B8E0F7-B13A-492B-89D4-F957BEFD2F42}">
      <dgm:prSet/>
      <dgm:spPr/>
      <dgm:t>
        <a:bodyPr/>
        <a:lstStyle/>
        <a:p>
          <a:endParaRPr lang="en-GB"/>
        </a:p>
      </dgm:t>
    </dgm:pt>
    <dgm:pt modelId="{CA383C03-2E31-4A26-ABD8-2A6C4470BF11}" type="sibTrans" cxnId="{A6B8E0F7-B13A-492B-89D4-F957BEFD2F42}">
      <dgm:prSet/>
      <dgm:spPr/>
      <dgm:t>
        <a:bodyPr/>
        <a:lstStyle/>
        <a:p>
          <a:endParaRPr lang="en-GB"/>
        </a:p>
      </dgm:t>
    </dgm:pt>
    <dgm:pt modelId="{1E636B71-3D9B-430E-AE41-66534BED4CA0}">
      <dgm:prSet phldrT="[Text]"/>
      <dgm:spPr/>
      <dgm:t>
        <a:bodyPr/>
        <a:lstStyle/>
        <a:p>
          <a:r>
            <a:rPr lang="en-GB" dirty="0"/>
            <a:t>Issues related to hydrological works</a:t>
          </a:r>
        </a:p>
      </dgm:t>
    </dgm:pt>
    <dgm:pt modelId="{CCA69DD8-F713-44A5-B474-D3FA283135FB}" type="parTrans" cxnId="{BF33DD21-BF01-4326-A6C6-F5F3A3A40429}">
      <dgm:prSet/>
      <dgm:spPr/>
      <dgm:t>
        <a:bodyPr/>
        <a:lstStyle/>
        <a:p>
          <a:endParaRPr lang="en-GB"/>
        </a:p>
      </dgm:t>
    </dgm:pt>
    <dgm:pt modelId="{3B53B24B-D046-4D01-BAAC-5207A47E3662}" type="sibTrans" cxnId="{BF33DD21-BF01-4326-A6C6-F5F3A3A40429}">
      <dgm:prSet/>
      <dgm:spPr/>
      <dgm:t>
        <a:bodyPr/>
        <a:lstStyle/>
        <a:p>
          <a:endParaRPr lang="en-GB"/>
        </a:p>
      </dgm:t>
    </dgm:pt>
    <dgm:pt modelId="{801F460A-3E32-45BF-A17C-AEA48144998B}">
      <dgm:prSet phldrT="[Text]"/>
      <dgm:spPr/>
      <dgm:t>
        <a:bodyPr/>
        <a:lstStyle/>
        <a:p>
          <a:r>
            <a:rPr lang="en-GB" dirty="0"/>
            <a:t>Fig 6</a:t>
          </a:r>
          <a:r>
            <a:rPr lang="en-GB" dirty="0">
              <a:latin typeface="Tw Cen MT" panose="020B0602020104020603" pitchFamily="34" charset="77"/>
            </a:rPr>
            <a:t> shown below: </a:t>
          </a:r>
          <a:r>
            <a:rPr lang="en-GB" dirty="0" err="1">
              <a:latin typeface="Tw Cen MT" panose="020B0602020104020603" pitchFamily="34" charset="77"/>
            </a:rPr>
            <a:t>Satelite</a:t>
          </a:r>
          <a:r>
            <a:rPr lang="en-GB" dirty="0">
              <a:latin typeface="Tw Cen MT" panose="020B0602020104020603" pitchFamily="34" charset="77"/>
            </a:rPr>
            <a:t> image showing peripheral historic bund pools: Life for Welsh Bog Blog(2022)</a:t>
          </a:r>
          <a:endParaRPr lang="en-GB" dirty="0"/>
        </a:p>
      </dgm:t>
    </dgm:pt>
    <dgm:pt modelId="{BBB5E5C8-9EDB-4988-AF2C-9B666C288B32}" type="parTrans" cxnId="{B976D758-5151-4155-B9F8-1A84AFB7A981}">
      <dgm:prSet/>
      <dgm:spPr/>
      <dgm:t>
        <a:bodyPr/>
        <a:lstStyle/>
        <a:p>
          <a:endParaRPr lang="en-GB"/>
        </a:p>
      </dgm:t>
    </dgm:pt>
    <dgm:pt modelId="{CD520F28-8591-4847-9E28-ADC4A61D6D72}" type="sibTrans" cxnId="{B976D758-5151-4155-B9F8-1A84AFB7A981}">
      <dgm:prSet/>
      <dgm:spPr/>
      <dgm:t>
        <a:bodyPr/>
        <a:lstStyle/>
        <a:p>
          <a:endParaRPr lang="en-GB"/>
        </a:p>
      </dgm:t>
    </dgm:pt>
    <dgm:pt modelId="{020FF549-A59C-42C7-B6C0-E9D65532BB04}" type="pres">
      <dgm:prSet presAssocID="{6742EE41-397E-4239-9680-CC64CA821953}" presName="Name0" presStyleCnt="0">
        <dgm:presLayoutVars>
          <dgm:dir/>
          <dgm:animLvl val="lvl"/>
          <dgm:resizeHandles val="exact"/>
        </dgm:presLayoutVars>
      </dgm:prSet>
      <dgm:spPr/>
    </dgm:pt>
    <dgm:pt modelId="{96C5CB54-CFFC-4AB5-BAEC-6D2E8B2620DE}" type="pres">
      <dgm:prSet presAssocID="{40103DBC-EE55-4C07-8169-DAA202518604}" presName="linNode" presStyleCnt="0"/>
      <dgm:spPr/>
    </dgm:pt>
    <dgm:pt modelId="{D78665E9-25BC-42CD-911A-E2A84B273935}" type="pres">
      <dgm:prSet presAssocID="{40103DBC-EE55-4C07-8169-DAA202518604}" presName="parentText" presStyleLbl="node1" presStyleIdx="0" presStyleCnt="3">
        <dgm:presLayoutVars>
          <dgm:chMax val="1"/>
          <dgm:bulletEnabled val="1"/>
        </dgm:presLayoutVars>
      </dgm:prSet>
      <dgm:spPr/>
    </dgm:pt>
    <dgm:pt modelId="{803C41B9-9ABB-44C4-99E0-9D2DB9A7F5EF}" type="pres">
      <dgm:prSet presAssocID="{40103DBC-EE55-4C07-8169-DAA202518604}" presName="descendantText" presStyleLbl="alignAccFollowNode1" presStyleIdx="0" presStyleCnt="3" custLinFactY="31983" custLinFactNeighborX="2317" custLinFactNeighborY="100000">
        <dgm:presLayoutVars>
          <dgm:bulletEnabled val="1"/>
        </dgm:presLayoutVars>
      </dgm:prSet>
      <dgm:spPr/>
    </dgm:pt>
    <dgm:pt modelId="{7BC69112-4739-4837-BBAA-DD4D0E33D383}" type="pres">
      <dgm:prSet presAssocID="{4C2A0DF3-5C39-41DA-A5A9-C25F005160A6}" presName="sp" presStyleCnt="0"/>
      <dgm:spPr/>
    </dgm:pt>
    <dgm:pt modelId="{B20C5A28-6E36-4A09-B668-5667D3F6D022}" type="pres">
      <dgm:prSet presAssocID="{4ED546A8-1538-4622-969C-3A6CBDFCD41F}" presName="linNode" presStyleCnt="0"/>
      <dgm:spPr/>
    </dgm:pt>
    <dgm:pt modelId="{FF896C35-7B12-4BA2-963B-98A26E451551}" type="pres">
      <dgm:prSet presAssocID="{4ED546A8-1538-4622-969C-3A6CBDFCD41F}" presName="parentText" presStyleLbl="node1" presStyleIdx="1" presStyleCnt="3">
        <dgm:presLayoutVars>
          <dgm:chMax val="1"/>
          <dgm:bulletEnabled val="1"/>
        </dgm:presLayoutVars>
      </dgm:prSet>
      <dgm:spPr/>
    </dgm:pt>
    <dgm:pt modelId="{24B9204F-6894-4EAF-B3BD-EB87A71A9514}" type="pres">
      <dgm:prSet presAssocID="{4ED546A8-1538-4622-969C-3A6CBDFCD41F}" presName="descendantText" presStyleLbl="alignAccFollowNode1" presStyleIdx="1" presStyleCnt="3" custLinFactY="40842" custLinFactNeighborX="3208" custLinFactNeighborY="100000">
        <dgm:presLayoutVars>
          <dgm:bulletEnabled val="1"/>
        </dgm:presLayoutVars>
      </dgm:prSet>
      <dgm:spPr/>
    </dgm:pt>
    <dgm:pt modelId="{776CE7C5-84DD-418E-AEFF-6F14A9ACBB54}" type="pres">
      <dgm:prSet presAssocID="{26660CD9-A455-48B3-90AF-E58ADDA1E030}" presName="sp" presStyleCnt="0"/>
      <dgm:spPr/>
    </dgm:pt>
    <dgm:pt modelId="{2298656B-1427-4A83-A940-323A99E81724}" type="pres">
      <dgm:prSet presAssocID="{1E636B71-3D9B-430E-AE41-66534BED4CA0}" presName="linNode" presStyleCnt="0"/>
      <dgm:spPr/>
    </dgm:pt>
    <dgm:pt modelId="{D86D2A62-EB5E-430C-A8EA-C5004BEE3C6F}" type="pres">
      <dgm:prSet presAssocID="{1E636B71-3D9B-430E-AE41-66534BED4CA0}" presName="parentText" presStyleLbl="node1" presStyleIdx="2" presStyleCnt="3" custAng="0">
        <dgm:presLayoutVars>
          <dgm:chMax val="1"/>
          <dgm:bulletEnabled val="1"/>
        </dgm:presLayoutVars>
      </dgm:prSet>
      <dgm:spPr/>
    </dgm:pt>
    <dgm:pt modelId="{69EC4C3A-93DC-4916-B00F-095E7AEB52D5}" type="pres">
      <dgm:prSet presAssocID="{1E636B71-3D9B-430E-AE41-66534BED4CA0}" presName="descendantText" presStyleLbl="alignAccFollowNode1" presStyleIdx="2" presStyleCnt="3" custLinFactY="-100000" custLinFactNeighborX="966" custLinFactNeighborY="-168295">
        <dgm:presLayoutVars>
          <dgm:bulletEnabled val="1"/>
        </dgm:presLayoutVars>
      </dgm:prSet>
      <dgm:spPr/>
    </dgm:pt>
  </dgm:ptLst>
  <dgm:cxnLst>
    <dgm:cxn modelId="{FC2B8100-BE06-4EC9-B193-D69C1D9FF96F}" type="presOf" srcId="{C108CF68-66F9-4F17-95D6-C969D5E7A7B5}" destId="{24B9204F-6894-4EAF-B3BD-EB87A71A9514}" srcOrd="0" destOrd="0" presId="urn:microsoft.com/office/officeart/2005/8/layout/vList5"/>
    <dgm:cxn modelId="{35059700-EF08-4A62-B04D-61E4539DC6FD}" srcId="{A5F6004B-8105-4CFC-A709-B16BDD4D479C}" destId="{7E5B5314-4ECB-4C0D-AE58-650DBD0153B7}" srcOrd="2" destOrd="0" parTransId="{0E3E521F-E487-404F-8D4C-15142EC6AC46}" sibTransId="{335A8E3D-7D77-4CD7-B151-FA5B184C3CB9}"/>
    <dgm:cxn modelId="{0CC61009-2FFD-4292-A682-ADA6A91CBA34}" srcId="{6742EE41-397E-4239-9680-CC64CA821953}" destId="{4ED546A8-1538-4622-969C-3A6CBDFCD41F}" srcOrd="1" destOrd="0" parTransId="{3D35187A-1379-441B-9ADA-62A7404CE6BC}" sibTransId="{26660CD9-A455-48B3-90AF-E58ADDA1E030}"/>
    <dgm:cxn modelId="{F5962F0D-FD7A-4A39-8873-FD2C96AF3E55}" srcId="{1E636B71-3D9B-430E-AE41-66534BED4CA0}" destId="{08ACDB9E-30F9-4F60-9D6A-C22896A754FA}" srcOrd="0" destOrd="0" parTransId="{37766489-00E0-495B-B47A-35717270C104}" sibTransId="{61735A6F-618D-4DA6-8454-34D02EA78C99}"/>
    <dgm:cxn modelId="{41BB3717-10CA-45D0-AB23-A3D9A92C9E83}" type="presOf" srcId="{1E636B71-3D9B-430E-AE41-66534BED4CA0}" destId="{D86D2A62-EB5E-430C-A8EA-C5004BEE3C6F}" srcOrd="0" destOrd="0" presId="urn:microsoft.com/office/officeart/2005/8/layout/vList5"/>
    <dgm:cxn modelId="{BF33DD21-BF01-4326-A6C6-F5F3A3A40429}" srcId="{6742EE41-397E-4239-9680-CC64CA821953}" destId="{1E636B71-3D9B-430E-AE41-66534BED4CA0}" srcOrd="2" destOrd="0" parTransId="{CCA69DD8-F713-44A5-B474-D3FA283135FB}" sibTransId="{3B53B24B-D046-4D01-BAAC-5207A47E3662}"/>
    <dgm:cxn modelId="{D921FD32-42D6-48A7-90E1-B57A74355B62}" srcId="{4ED546A8-1538-4622-969C-3A6CBDFCD41F}" destId="{C108CF68-66F9-4F17-95D6-C969D5E7A7B5}" srcOrd="0" destOrd="0" parTransId="{C9024D4C-D4C2-4CE5-9102-A3542A80A2B7}" sibTransId="{FB295239-BB94-49B4-B007-0562495CFBFC}"/>
    <dgm:cxn modelId="{0EFD0163-74FB-496A-BCC3-D61BD963211C}" type="presOf" srcId="{7CD07B96-733C-4AF9-9AD2-6F68997749A5}" destId="{803C41B9-9ABB-44C4-99E0-9D2DB9A7F5EF}" srcOrd="0" destOrd="2" presId="urn:microsoft.com/office/officeart/2005/8/layout/vList5"/>
    <dgm:cxn modelId="{DC57BE65-AC6D-4FDF-B423-A13B3CC9D566}" srcId="{40103DBC-EE55-4C07-8169-DAA202518604}" destId="{A5F6004B-8105-4CFC-A709-B16BDD4D479C}" srcOrd="0" destOrd="0" parTransId="{AC5C40B8-D3DF-4685-B5EA-3D874AD81DC5}" sibTransId="{F9266F25-7E4B-4BF4-B68C-14B64CBC7FD5}"/>
    <dgm:cxn modelId="{3F6D1F4A-512F-4C88-B47E-B87CFEC491C3}" type="presOf" srcId="{6742EE41-397E-4239-9680-CC64CA821953}" destId="{020FF549-A59C-42C7-B6C0-E9D65532BB04}" srcOrd="0" destOrd="0" presId="urn:microsoft.com/office/officeart/2005/8/layout/vList5"/>
    <dgm:cxn modelId="{DD36DC74-FB14-47A0-BB84-073088DF065E}" type="presOf" srcId="{7E5B5314-4ECB-4C0D-AE58-650DBD0153B7}" destId="{803C41B9-9ABB-44C4-99E0-9D2DB9A7F5EF}" srcOrd="0" destOrd="3" presId="urn:microsoft.com/office/officeart/2005/8/layout/vList5"/>
    <dgm:cxn modelId="{B976D758-5151-4155-B9F8-1A84AFB7A981}" srcId="{1E636B71-3D9B-430E-AE41-66534BED4CA0}" destId="{801F460A-3E32-45BF-A17C-AEA48144998B}" srcOrd="1" destOrd="0" parTransId="{BBB5E5C8-9EDB-4988-AF2C-9B666C288B32}" sibTransId="{CD520F28-8591-4847-9E28-ADC4A61D6D72}"/>
    <dgm:cxn modelId="{351A5D87-295C-4102-8EE5-DA67D7DB58A5}" type="presOf" srcId="{08ACDB9E-30F9-4F60-9D6A-C22896A754FA}" destId="{69EC4C3A-93DC-4916-B00F-095E7AEB52D5}" srcOrd="0" destOrd="0" presId="urn:microsoft.com/office/officeart/2005/8/layout/vList5"/>
    <dgm:cxn modelId="{C17E8988-762C-4842-AC47-C8E78A8BE385}" type="presOf" srcId="{A5F6004B-8105-4CFC-A709-B16BDD4D479C}" destId="{803C41B9-9ABB-44C4-99E0-9D2DB9A7F5EF}" srcOrd="0" destOrd="0" presId="urn:microsoft.com/office/officeart/2005/8/layout/vList5"/>
    <dgm:cxn modelId="{87A8DD99-CA75-4A22-A998-2CE38C3F8427}" type="presOf" srcId="{C655552B-6B0E-4A21-BF2D-C23D21405759}" destId="{24B9204F-6894-4EAF-B3BD-EB87A71A9514}" srcOrd="0" destOrd="1" presId="urn:microsoft.com/office/officeart/2005/8/layout/vList5"/>
    <dgm:cxn modelId="{5E4B6DA3-651E-49EE-9400-B7C4428714D2}" type="presOf" srcId="{4ED546A8-1538-4622-969C-3A6CBDFCD41F}" destId="{FF896C35-7B12-4BA2-963B-98A26E451551}" srcOrd="0" destOrd="0" presId="urn:microsoft.com/office/officeart/2005/8/layout/vList5"/>
    <dgm:cxn modelId="{5BEAE7A6-39A0-489A-A66C-D39D5A912A41}" srcId="{6742EE41-397E-4239-9680-CC64CA821953}" destId="{40103DBC-EE55-4C07-8169-DAA202518604}" srcOrd="0" destOrd="0" parTransId="{FB654998-B83F-44E1-AD88-98D020E01152}" sibTransId="{4C2A0DF3-5C39-41DA-A5A9-C25F005160A6}"/>
    <dgm:cxn modelId="{C7A47AC0-8345-49B4-8B90-5A22A2F104F3}" type="presOf" srcId="{40103DBC-EE55-4C07-8169-DAA202518604}" destId="{D78665E9-25BC-42CD-911A-E2A84B273935}" srcOrd="0" destOrd="0" presId="urn:microsoft.com/office/officeart/2005/8/layout/vList5"/>
    <dgm:cxn modelId="{6BACD4C2-A26C-4E47-A701-F0B564A31630}" type="presOf" srcId="{26EAE252-83C7-43AC-981B-5DEA873C64BA}" destId="{803C41B9-9ABB-44C4-99E0-9D2DB9A7F5EF}" srcOrd="0" destOrd="1" presId="urn:microsoft.com/office/officeart/2005/8/layout/vList5"/>
    <dgm:cxn modelId="{1B74B5CC-82A2-43E6-BFD8-935874EA2483}" srcId="{A5F6004B-8105-4CFC-A709-B16BDD4D479C}" destId="{26EAE252-83C7-43AC-981B-5DEA873C64BA}" srcOrd="0" destOrd="0" parTransId="{D9652666-A2CC-4C84-AF11-5066E1146F49}" sibTransId="{B0E9B497-A003-48A7-AD0F-EA9764E88676}"/>
    <dgm:cxn modelId="{6BEFE5CF-8264-4878-8710-3C5D7A2CFD41}" type="presOf" srcId="{801F460A-3E32-45BF-A17C-AEA48144998B}" destId="{69EC4C3A-93DC-4916-B00F-095E7AEB52D5}" srcOrd="0" destOrd="1" presId="urn:microsoft.com/office/officeart/2005/8/layout/vList5"/>
    <dgm:cxn modelId="{1EBAE7D4-DAF8-49D9-AAA4-9FCDA14CFE41}" srcId="{A5F6004B-8105-4CFC-A709-B16BDD4D479C}" destId="{7CD07B96-733C-4AF9-9AD2-6F68997749A5}" srcOrd="1" destOrd="0" parTransId="{BD072D3F-BB2B-4405-B767-70BDE415BBDE}" sibTransId="{D310ED1C-5DC3-471E-9F39-06C5962EE851}"/>
    <dgm:cxn modelId="{A6B8E0F7-B13A-492B-89D4-F957BEFD2F42}" srcId="{4ED546A8-1538-4622-969C-3A6CBDFCD41F}" destId="{C655552B-6B0E-4A21-BF2D-C23D21405759}" srcOrd="1" destOrd="0" parTransId="{7DD7576A-76ED-4C26-B88F-A9FB805BD9EC}" sibTransId="{CA383C03-2E31-4A26-ABD8-2A6C4470BF11}"/>
    <dgm:cxn modelId="{2010593B-7D64-4787-9F50-75BC14EBA8D5}" type="presParOf" srcId="{020FF549-A59C-42C7-B6C0-E9D65532BB04}" destId="{96C5CB54-CFFC-4AB5-BAEC-6D2E8B2620DE}" srcOrd="0" destOrd="0" presId="urn:microsoft.com/office/officeart/2005/8/layout/vList5"/>
    <dgm:cxn modelId="{1DFC5148-BEA3-450D-A6A2-3393301D5F11}" type="presParOf" srcId="{96C5CB54-CFFC-4AB5-BAEC-6D2E8B2620DE}" destId="{D78665E9-25BC-42CD-911A-E2A84B273935}" srcOrd="0" destOrd="0" presId="urn:microsoft.com/office/officeart/2005/8/layout/vList5"/>
    <dgm:cxn modelId="{118169F3-515A-426F-B5A3-6CC6A4F3D964}" type="presParOf" srcId="{96C5CB54-CFFC-4AB5-BAEC-6D2E8B2620DE}" destId="{803C41B9-9ABB-44C4-99E0-9D2DB9A7F5EF}" srcOrd="1" destOrd="0" presId="urn:microsoft.com/office/officeart/2005/8/layout/vList5"/>
    <dgm:cxn modelId="{C46824A1-46EB-4B95-98D3-300A5A382167}" type="presParOf" srcId="{020FF549-A59C-42C7-B6C0-E9D65532BB04}" destId="{7BC69112-4739-4837-BBAA-DD4D0E33D383}" srcOrd="1" destOrd="0" presId="urn:microsoft.com/office/officeart/2005/8/layout/vList5"/>
    <dgm:cxn modelId="{ABDDF778-CEEF-4E77-AD1B-091FF38164A7}" type="presParOf" srcId="{020FF549-A59C-42C7-B6C0-E9D65532BB04}" destId="{B20C5A28-6E36-4A09-B668-5667D3F6D022}" srcOrd="2" destOrd="0" presId="urn:microsoft.com/office/officeart/2005/8/layout/vList5"/>
    <dgm:cxn modelId="{BE7455EA-C4A5-4E98-B9ED-A6411DED7185}" type="presParOf" srcId="{B20C5A28-6E36-4A09-B668-5667D3F6D022}" destId="{FF896C35-7B12-4BA2-963B-98A26E451551}" srcOrd="0" destOrd="0" presId="urn:microsoft.com/office/officeart/2005/8/layout/vList5"/>
    <dgm:cxn modelId="{D0BCC91A-B410-4C0B-A740-05DE3C5A9029}" type="presParOf" srcId="{B20C5A28-6E36-4A09-B668-5667D3F6D022}" destId="{24B9204F-6894-4EAF-B3BD-EB87A71A9514}" srcOrd="1" destOrd="0" presId="urn:microsoft.com/office/officeart/2005/8/layout/vList5"/>
    <dgm:cxn modelId="{CD0FA43A-2003-4755-8C13-C9CEF16F6307}" type="presParOf" srcId="{020FF549-A59C-42C7-B6C0-E9D65532BB04}" destId="{776CE7C5-84DD-418E-AEFF-6F14A9ACBB54}" srcOrd="3" destOrd="0" presId="urn:microsoft.com/office/officeart/2005/8/layout/vList5"/>
    <dgm:cxn modelId="{BDF03EE4-4910-4936-B36E-51C4CB80A54C}" type="presParOf" srcId="{020FF549-A59C-42C7-B6C0-E9D65532BB04}" destId="{2298656B-1427-4A83-A940-323A99E81724}" srcOrd="4" destOrd="0" presId="urn:microsoft.com/office/officeart/2005/8/layout/vList5"/>
    <dgm:cxn modelId="{56A187DD-ACBB-411E-B19F-A113F1C5E374}" type="presParOf" srcId="{2298656B-1427-4A83-A940-323A99E81724}" destId="{D86D2A62-EB5E-430C-A8EA-C5004BEE3C6F}" srcOrd="0" destOrd="0" presId="urn:microsoft.com/office/officeart/2005/8/layout/vList5"/>
    <dgm:cxn modelId="{EE1DC2FB-9595-4169-AF26-0BEAEB802B72}" type="presParOf" srcId="{2298656B-1427-4A83-A940-323A99E81724}" destId="{69EC4C3A-93DC-4916-B00F-095E7AEB52D5}" srcOrd="1" destOrd="0" presId="urn:microsoft.com/office/officeart/2005/8/layout/vList5"/>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414AA06-6CE9-4170-AEF1-F99BC23CCC87}" type="doc">
      <dgm:prSet loTypeId="urn:microsoft.com/office/officeart/2005/8/layout/process1" loCatId="process" qsTypeId="urn:microsoft.com/office/officeart/2005/8/quickstyle/simple1" qsCatId="simple" csTypeId="urn:microsoft.com/office/officeart/2005/8/colors/accent1_2" csCatId="accent1" phldr="1"/>
      <dgm:spPr/>
    </dgm:pt>
    <dgm:pt modelId="{6E8915A1-288D-4F67-9553-1CCF944550C8}">
      <dgm:prSet phldrT="[Text]" custT="1"/>
      <dgm:spPr/>
      <dgm:t>
        <a:bodyPr/>
        <a:lstStyle/>
        <a:p>
          <a:r>
            <a:rPr lang="en-GB" sz="1800" dirty="0"/>
            <a:t>LIFE as a multi-modal  conservation management approach, focusing on whole landscapes(800 hectares for CC) regarding restoration of Favourable Condition</a:t>
          </a:r>
        </a:p>
        <a:p>
          <a:r>
            <a:rPr lang="en-GB" sz="1800" dirty="0"/>
            <a:t>Evaluation of LIFE works to date could therefore be indirectly achieved biotically by assessing  the’ patch quality’ of the bog  for a well documented specialist species such as  CT( Large Heath Butterfly)</a:t>
          </a:r>
        </a:p>
        <a:p>
          <a:r>
            <a:rPr lang="en-GB" sz="1800" dirty="0"/>
            <a:t>(Dennis and Eales,1998</a:t>
          </a:r>
          <a:r>
            <a:rPr lang="en-GB" sz="1100" dirty="0"/>
            <a:t>)</a:t>
          </a:r>
        </a:p>
      </dgm:t>
    </dgm:pt>
    <dgm:pt modelId="{418BDD44-C1B1-4AD4-895F-062242A948B8}" type="parTrans" cxnId="{811B3944-00D2-417B-8489-59E354253354}">
      <dgm:prSet/>
      <dgm:spPr/>
      <dgm:t>
        <a:bodyPr/>
        <a:lstStyle/>
        <a:p>
          <a:endParaRPr lang="en-GB"/>
        </a:p>
      </dgm:t>
    </dgm:pt>
    <dgm:pt modelId="{61F185C7-781B-477F-AC27-7929F2A33275}" type="sibTrans" cxnId="{811B3944-00D2-417B-8489-59E354253354}">
      <dgm:prSet/>
      <dgm:spPr/>
      <dgm:t>
        <a:bodyPr/>
        <a:lstStyle/>
        <a:p>
          <a:endParaRPr lang="en-GB"/>
        </a:p>
      </dgm:t>
    </dgm:pt>
    <dgm:pt modelId="{5ADEA051-144B-4160-81F2-846943678EC6}">
      <dgm:prSet custT="1"/>
      <dgm:spPr/>
      <dgm:t>
        <a:bodyPr/>
        <a:lstStyle/>
        <a:p>
          <a:endParaRPr lang="en-US" sz="1800" dirty="0"/>
        </a:p>
        <a:p>
          <a:endParaRPr lang="en-US" sz="1800" dirty="0"/>
        </a:p>
        <a:p>
          <a:r>
            <a:rPr lang="en-US" sz="1800" dirty="0"/>
            <a:t>Sedentary species, Coenonnymphia tullia,only British butterfly with affinity for acid mire habitats.</a:t>
          </a:r>
        </a:p>
        <a:p>
          <a:r>
            <a:rPr lang="en-US" sz="1800" dirty="0"/>
            <a:t>Northern species, with largest population in Scotland, additional colonies in Northenr England and North/ Mid Wales</a:t>
          </a:r>
        </a:p>
        <a:p>
          <a:r>
            <a:rPr lang="en-US" sz="1800" dirty="0"/>
            <a:t> Cors Fochino and Cors Caron are the only two lowland sites, with CC being, is the most Southerly population</a:t>
          </a:r>
        </a:p>
        <a:p>
          <a:r>
            <a:rPr lang="en-US" sz="1800" dirty="0"/>
            <a:t>(Boyce,2008)</a:t>
          </a:r>
        </a:p>
        <a:p>
          <a:endParaRPr lang="en-US" sz="1400" dirty="0"/>
        </a:p>
        <a:p>
          <a:endParaRPr lang="en-GB" sz="1600" dirty="0"/>
        </a:p>
      </dgm:t>
    </dgm:pt>
    <dgm:pt modelId="{20D27436-EC53-4F07-BD73-60E22F43CD4C}" type="parTrans" cxnId="{7BD0A192-2CD6-4578-B7D1-EA50FFD64598}">
      <dgm:prSet/>
      <dgm:spPr/>
      <dgm:t>
        <a:bodyPr/>
        <a:lstStyle/>
        <a:p>
          <a:endParaRPr lang="en-GB"/>
        </a:p>
      </dgm:t>
    </dgm:pt>
    <dgm:pt modelId="{E23043C0-22B6-4C55-B055-62C6F865742F}" type="sibTrans" cxnId="{7BD0A192-2CD6-4578-B7D1-EA50FFD64598}">
      <dgm:prSet/>
      <dgm:spPr/>
      <dgm:t>
        <a:bodyPr/>
        <a:lstStyle/>
        <a:p>
          <a:endParaRPr lang="en-GB"/>
        </a:p>
      </dgm:t>
    </dgm:pt>
    <dgm:pt modelId="{F5D35CF7-FBBE-4A6C-A104-B1B82EF795DB}">
      <dgm:prSet custT="1"/>
      <dgm:spPr/>
      <dgm:t>
        <a:bodyPr/>
        <a:lstStyle/>
        <a:p>
          <a:r>
            <a:rPr lang="en-GB" sz="1800" dirty="0"/>
            <a:t>Throughout the literature butterfly conservationists stress importance of monitoring and putting in management strategies to improve the extent/ distribution of habitat patches at landscape scale, in addition to traditional focus on improving habitat quality for adults.</a:t>
          </a:r>
        </a:p>
        <a:p>
          <a:r>
            <a:rPr lang="en-GB" sz="1800" dirty="0"/>
            <a:t>(Fowles A.P and Smith R G., 2006)</a:t>
          </a:r>
        </a:p>
        <a:p>
          <a:r>
            <a:rPr lang="en-GB" sz="1800" dirty="0"/>
            <a:t>(</a:t>
          </a:r>
          <a:r>
            <a:rPr lang="en-GB" sz="1800" dirty="0" err="1"/>
            <a:t>Anthes</a:t>
          </a:r>
          <a:r>
            <a:rPr lang="en-GB" sz="1800" dirty="0"/>
            <a:t> et al, 2003)</a:t>
          </a:r>
        </a:p>
      </dgm:t>
    </dgm:pt>
    <dgm:pt modelId="{BD7CFE46-844E-4020-B957-9CA780CCAC79}" type="parTrans" cxnId="{A9313C47-8496-4C80-82DA-C1BFFAD3A537}">
      <dgm:prSet/>
      <dgm:spPr/>
      <dgm:t>
        <a:bodyPr/>
        <a:lstStyle/>
        <a:p>
          <a:endParaRPr lang="en-GB"/>
        </a:p>
      </dgm:t>
    </dgm:pt>
    <dgm:pt modelId="{267C19FF-2299-42E9-BD93-7E60C9B30D12}" type="sibTrans" cxnId="{A9313C47-8496-4C80-82DA-C1BFFAD3A537}">
      <dgm:prSet/>
      <dgm:spPr/>
      <dgm:t>
        <a:bodyPr/>
        <a:lstStyle/>
        <a:p>
          <a:endParaRPr lang="en-GB"/>
        </a:p>
      </dgm:t>
    </dgm:pt>
    <dgm:pt modelId="{05C6F3BC-4B4A-43D8-9B7B-A379B79F68D3}">
      <dgm:prSet custT="1"/>
      <dgm:spPr/>
      <dgm:t>
        <a:bodyPr/>
        <a:lstStyle/>
        <a:p>
          <a:r>
            <a:rPr lang="en-GB" sz="1800" dirty="0"/>
            <a:t>Contemporary research has built  on last 10 years on past research. Created quantified habitat matrix data to assess conditions( and % of F/UF) habitat available for CT at lowland bog sites undergoing restoration works in  NW England, but similar to the concept of works being achieved at C Caron and other NRW sites</a:t>
          </a:r>
        </a:p>
        <a:p>
          <a:r>
            <a:rPr lang="en-GB" sz="1800" dirty="0"/>
            <a:t>(Osbourne et al,2022)</a:t>
          </a:r>
        </a:p>
      </dgm:t>
    </dgm:pt>
    <dgm:pt modelId="{F43E4D9F-2E95-4659-A01F-5167D85B1924}" type="parTrans" cxnId="{ED849079-6E3B-42C7-B81A-119073A7AEBD}">
      <dgm:prSet/>
      <dgm:spPr/>
      <dgm:t>
        <a:bodyPr/>
        <a:lstStyle/>
        <a:p>
          <a:endParaRPr lang="en-GB"/>
        </a:p>
      </dgm:t>
    </dgm:pt>
    <dgm:pt modelId="{C20E6473-3E0B-45E2-9F81-7DA0C09E375A}" type="sibTrans" cxnId="{ED849079-6E3B-42C7-B81A-119073A7AEBD}">
      <dgm:prSet/>
      <dgm:spPr/>
      <dgm:t>
        <a:bodyPr/>
        <a:lstStyle/>
        <a:p>
          <a:endParaRPr lang="en-GB"/>
        </a:p>
      </dgm:t>
    </dgm:pt>
    <dgm:pt modelId="{F21CD7E7-E7E4-4BDC-A197-BF2AEEAA8201}" type="pres">
      <dgm:prSet presAssocID="{9414AA06-6CE9-4170-AEF1-F99BC23CCC87}" presName="Name0" presStyleCnt="0">
        <dgm:presLayoutVars>
          <dgm:dir/>
          <dgm:resizeHandles val="exact"/>
        </dgm:presLayoutVars>
      </dgm:prSet>
      <dgm:spPr/>
    </dgm:pt>
    <dgm:pt modelId="{6653DEB5-D302-4665-9EF9-84D6B3FD39A9}" type="pres">
      <dgm:prSet presAssocID="{5ADEA051-144B-4160-81F2-846943678EC6}" presName="node" presStyleLbl="node1" presStyleIdx="0" presStyleCnt="4" custScaleX="176712" custScaleY="223929" custLinFactNeighborX="-185">
        <dgm:presLayoutVars>
          <dgm:bulletEnabled val="1"/>
        </dgm:presLayoutVars>
      </dgm:prSet>
      <dgm:spPr/>
    </dgm:pt>
    <dgm:pt modelId="{2E72F2EB-8B87-4D18-88E1-37438A9852F6}" type="pres">
      <dgm:prSet presAssocID="{E23043C0-22B6-4C55-B055-62C6F865742F}" presName="sibTrans" presStyleLbl="sibTrans2D1" presStyleIdx="0" presStyleCnt="3"/>
      <dgm:spPr/>
    </dgm:pt>
    <dgm:pt modelId="{F6D1C99B-72B0-4A97-ABE8-2C953516275A}" type="pres">
      <dgm:prSet presAssocID="{E23043C0-22B6-4C55-B055-62C6F865742F}" presName="connectorText" presStyleLbl="sibTrans2D1" presStyleIdx="0" presStyleCnt="3"/>
      <dgm:spPr/>
    </dgm:pt>
    <dgm:pt modelId="{3BE38C45-7138-4AF7-B23B-7220F06547E9}" type="pres">
      <dgm:prSet presAssocID="{F5D35CF7-FBBE-4A6C-A104-B1B82EF795DB}" presName="node" presStyleLbl="node1" presStyleIdx="1" presStyleCnt="4" custScaleX="170190" custScaleY="223314" custLinFactNeighborX="11232" custLinFactNeighborY="693">
        <dgm:presLayoutVars>
          <dgm:bulletEnabled val="1"/>
        </dgm:presLayoutVars>
      </dgm:prSet>
      <dgm:spPr/>
    </dgm:pt>
    <dgm:pt modelId="{25BD635C-C3B1-48FA-9386-B031BD499BC5}" type="pres">
      <dgm:prSet presAssocID="{267C19FF-2299-42E9-BD93-7E60C9B30D12}" presName="sibTrans" presStyleLbl="sibTrans2D1" presStyleIdx="1" presStyleCnt="3"/>
      <dgm:spPr/>
    </dgm:pt>
    <dgm:pt modelId="{0985E054-C8A4-4DCC-96E5-E85E18612FD4}" type="pres">
      <dgm:prSet presAssocID="{267C19FF-2299-42E9-BD93-7E60C9B30D12}" presName="connectorText" presStyleLbl="sibTrans2D1" presStyleIdx="1" presStyleCnt="3"/>
      <dgm:spPr/>
    </dgm:pt>
    <dgm:pt modelId="{203880EC-9270-4D04-8668-FC5A023F9B30}" type="pres">
      <dgm:prSet presAssocID="{6E8915A1-288D-4F67-9553-1CCF944550C8}" presName="node" presStyleLbl="node1" presStyleIdx="2" presStyleCnt="4" custScaleX="210303" custScaleY="223929">
        <dgm:presLayoutVars>
          <dgm:bulletEnabled val="1"/>
        </dgm:presLayoutVars>
      </dgm:prSet>
      <dgm:spPr/>
    </dgm:pt>
    <dgm:pt modelId="{0A9FEBAC-0824-4C07-8E04-E699364C0D43}" type="pres">
      <dgm:prSet presAssocID="{61F185C7-781B-477F-AC27-7929F2A33275}" presName="sibTrans" presStyleLbl="sibTrans2D1" presStyleIdx="2" presStyleCnt="3"/>
      <dgm:spPr/>
    </dgm:pt>
    <dgm:pt modelId="{FF1DD5F3-8A8C-4E5D-BDFD-788EE56227B8}" type="pres">
      <dgm:prSet presAssocID="{61F185C7-781B-477F-AC27-7929F2A33275}" presName="connectorText" presStyleLbl="sibTrans2D1" presStyleIdx="2" presStyleCnt="3"/>
      <dgm:spPr/>
    </dgm:pt>
    <dgm:pt modelId="{5028CF7C-AFE3-4073-9414-1910355C37B4}" type="pres">
      <dgm:prSet presAssocID="{05C6F3BC-4B4A-43D8-9B7B-A379B79F68D3}" presName="node" presStyleLbl="node1" presStyleIdx="3" presStyleCnt="4" custScaleX="169097" custScaleY="223929">
        <dgm:presLayoutVars>
          <dgm:bulletEnabled val="1"/>
        </dgm:presLayoutVars>
      </dgm:prSet>
      <dgm:spPr/>
    </dgm:pt>
  </dgm:ptLst>
  <dgm:cxnLst>
    <dgm:cxn modelId="{035E2B0B-2180-4FE5-9BAC-C1C3E6229DAA}" type="presOf" srcId="{61F185C7-781B-477F-AC27-7929F2A33275}" destId="{0A9FEBAC-0824-4C07-8E04-E699364C0D43}" srcOrd="0" destOrd="0" presId="urn:microsoft.com/office/officeart/2005/8/layout/process1"/>
    <dgm:cxn modelId="{F2DB112A-1063-40CC-B908-1704151F1104}" type="presOf" srcId="{05C6F3BC-4B4A-43D8-9B7B-A379B79F68D3}" destId="{5028CF7C-AFE3-4073-9414-1910355C37B4}" srcOrd="0" destOrd="0" presId="urn:microsoft.com/office/officeart/2005/8/layout/process1"/>
    <dgm:cxn modelId="{811B3944-00D2-417B-8489-59E354253354}" srcId="{9414AA06-6CE9-4170-AEF1-F99BC23CCC87}" destId="{6E8915A1-288D-4F67-9553-1CCF944550C8}" srcOrd="2" destOrd="0" parTransId="{418BDD44-C1B1-4AD4-895F-062242A948B8}" sibTransId="{61F185C7-781B-477F-AC27-7929F2A33275}"/>
    <dgm:cxn modelId="{A9313C47-8496-4C80-82DA-C1BFFAD3A537}" srcId="{9414AA06-6CE9-4170-AEF1-F99BC23CCC87}" destId="{F5D35CF7-FBBE-4A6C-A104-B1B82EF795DB}" srcOrd="1" destOrd="0" parTransId="{BD7CFE46-844E-4020-B957-9CA780CCAC79}" sibTransId="{267C19FF-2299-42E9-BD93-7E60C9B30D12}"/>
    <dgm:cxn modelId="{E2EA614E-CF3A-4ACC-AABE-A90CBE756099}" type="presOf" srcId="{9414AA06-6CE9-4170-AEF1-F99BC23CCC87}" destId="{F21CD7E7-E7E4-4BDC-A197-BF2AEEAA8201}" srcOrd="0" destOrd="0" presId="urn:microsoft.com/office/officeart/2005/8/layout/process1"/>
    <dgm:cxn modelId="{049B9352-17D8-4029-B16E-F255D4C5805D}" type="presOf" srcId="{E23043C0-22B6-4C55-B055-62C6F865742F}" destId="{F6D1C99B-72B0-4A97-ABE8-2C953516275A}" srcOrd="1" destOrd="0" presId="urn:microsoft.com/office/officeart/2005/8/layout/process1"/>
    <dgm:cxn modelId="{ED849079-6E3B-42C7-B81A-119073A7AEBD}" srcId="{9414AA06-6CE9-4170-AEF1-F99BC23CCC87}" destId="{05C6F3BC-4B4A-43D8-9B7B-A379B79F68D3}" srcOrd="3" destOrd="0" parTransId="{F43E4D9F-2E95-4659-A01F-5167D85B1924}" sibTransId="{C20E6473-3E0B-45E2-9F81-7DA0C09E375A}"/>
    <dgm:cxn modelId="{32A50782-EFE0-4ED6-9967-CE677033A2C1}" type="presOf" srcId="{267C19FF-2299-42E9-BD93-7E60C9B30D12}" destId="{0985E054-C8A4-4DCC-96E5-E85E18612FD4}" srcOrd="1" destOrd="0" presId="urn:microsoft.com/office/officeart/2005/8/layout/process1"/>
    <dgm:cxn modelId="{7BD0A192-2CD6-4578-B7D1-EA50FFD64598}" srcId="{9414AA06-6CE9-4170-AEF1-F99BC23CCC87}" destId="{5ADEA051-144B-4160-81F2-846943678EC6}" srcOrd="0" destOrd="0" parTransId="{20D27436-EC53-4F07-BD73-60E22F43CD4C}" sibTransId="{E23043C0-22B6-4C55-B055-62C6F865742F}"/>
    <dgm:cxn modelId="{54523295-F19D-4625-855C-D0CAEE0A5DA1}" type="presOf" srcId="{E23043C0-22B6-4C55-B055-62C6F865742F}" destId="{2E72F2EB-8B87-4D18-88E1-37438A9852F6}" srcOrd="0" destOrd="0" presId="urn:microsoft.com/office/officeart/2005/8/layout/process1"/>
    <dgm:cxn modelId="{13B54C9E-2DC7-48D0-9609-C0C6FFE52523}" type="presOf" srcId="{6E8915A1-288D-4F67-9553-1CCF944550C8}" destId="{203880EC-9270-4D04-8668-FC5A023F9B30}" srcOrd="0" destOrd="0" presId="urn:microsoft.com/office/officeart/2005/8/layout/process1"/>
    <dgm:cxn modelId="{6778279F-F0A4-486C-8D91-6A2C171C0A80}" type="presOf" srcId="{267C19FF-2299-42E9-BD93-7E60C9B30D12}" destId="{25BD635C-C3B1-48FA-9386-B031BD499BC5}" srcOrd="0" destOrd="0" presId="urn:microsoft.com/office/officeart/2005/8/layout/process1"/>
    <dgm:cxn modelId="{A51A87B6-58F6-41AE-A3DA-25915C9CDA09}" type="presOf" srcId="{F5D35CF7-FBBE-4A6C-A104-B1B82EF795DB}" destId="{3BE38C45-7138-4AF7-B23B-7220F06547E9}" srcOrd="0" destOrd="0" presId="urn:microsoft.com/office/officeart/2005/8/layout/process1"/>
    <dgm:cxn modelId="{ECD910DF-D0CF-4FCE-831C-C6D783B0C8B8}" type="presOf" srcId="{61F185C7-781B-477F-AC27-7929F2A33275}" destId="{FF1DD5F3-8A8C-4E5D-BDFD-788EE56227B8}" srcOrd="1" destOrd="0" presId="urn:microsoft.com/office/officeart/2005/8/layout/process1"/>
    <dgm:cxn modelId="{D595BBE4-7B71-4FE4-B2D5-1FCBA1DC1EDC}" type="presOf" srcId="{5ADEA051-144B-4160-81F2-846943678EC6}" destId="{6653DEB5-D302-4665-9EF9-84D6B3FD39A9}" srcOrd="0" destOrd="0" presId="urn:microsoft.com/office/officeart/2005/8/layout/process1"/>
    <dgm:cxn modelId="{42DAC2FC-0A2E-4DFB-ACCD-557A048F9555}" type="presParOf" srcId="{F21CD7E7-E7E4-4BDC-A197-BF2AEEAA8201}" destId="{6653DEB5-D302-4665-9EF9-84D6B3FD39A9}" srcOrd="0" destOrd="0" presId="urn:microsoft.com/office/officeart/2005/8/layout/process1"/>
    <dgm:cxn modelId="{C3C046D8-559B-4B05-8A4D-CD09A0D1D50B}" type="presParOf" srcId="{F21CD7E7-E7E4-4BDC-A197-BF2AEEAA8201}" destId="{2E72F2EB-8B87-4D18-88E1-37438A9852F6}" srcOrd="1" destOrd="0" presId="urn:microsoft.com/office/officeart/2005/8/layout/process1"/>
    <dgm:cxn modelId="{4A970711-ACEF-4223-B612-47B7DF903D97}" type="presParOf" srcId="{2E72F2EB-8B87-4D18-88E1-37438A9852F6}" destId="{F6D1C99B-72B0-4A97-ABE8-2C953516275A}" srcOrd="0" destOrd="0" presId="urn:microsoft.com/office/officeart/2005/8/layout/process1"/>
    <dgm:cxn modelId="{84C93251-30B6-436B-8E7F-DC874B3E246A}" type="presParOf" srcId="{F21CD7E7-E7E4-4BDC-A197-BF2AEEAA8201}" destId="{3BE38C45-7138-4AF7-B23B-7220F06547E9}" srcOrd="2" destOrd="0" presId="urn:microsoft.com/office/officeart/2005/8/layout/process1"/>
    <dgm:cxn modelId="{0667905D-BD85-4C71-8D78-55760BC1ED3E}" type="presParOf" srcId="{F21CD7E7-E7E4-4BDC-A197-BF2AEEAA8201}" destId="{25BD635C-C3B1-48FA-9386-B031BD499BC5}" srcOrd="3" destOrd="0" presId="urn:microsoft.com/office/officeart/2005/8/layout/process1"/>
    <dgm:cxn modelId="{FE8BEC67-F6AD-4933-9EEE-912439050B40}" type="presParOf" srcId="{25BD635C-C3B1-48FA-9386-B031BD499BC5}" destId="{0985E054-C8A4-4DCC-96E5-E85E18612FD4}" srcOrd="0" destOrd="0" presId="urn:microsoft.com/office/officeart/2005/8/layout/process1"/>
    <dgm:cxn modelId="{786F420D-B34C-4650-ACDE-090FB8E99441}" type="presParOf" srcId="{F21CD7E7-E7E4-4BDC-A197-BF2AEEAA8201}" destId="{203880EC-9270-4D04-8668-FC5A023F9B30}" srcOrd="4" destOrd="0" presId="urn:microsoft.com/office/officeart/2005/8/layout/process1"/>
    <dgm:cxn modelId="{69F7FCD3-8654-4C33-AC93-75E3035E99AB}" type="presParOf" srcId="{F21CD7E7-E7E4-4BDC-A197-BF2AEEAA8201}" destId="{0A9FEBAC-0824-4C07-8E04-E699364C0D43}" srcOrd="5" destOrd="0" presId="urn:microsoft.com/office/officeart/2005/8/layout/process1"/>
    <dgm:cxn modelId="{37CDE462-FF2D-44A9-8284-854FCCC7779C}" type="presParOf" srcId="{0A9FEBAC-0824-4C07-8E04-E699364C0D43}" destId="{FF1DD5F3-8A8C-4E5D-BDFD-788EE56227B8}" srcOrd="0" destOrd="0" presId="urn:microsoft.com/office/officeart/2005/8/layout/process1"/>
    <dgm:cxn modelId="{8897ECA4-D076-4986-886A-3DE271789A3B}" type="presParOf" srcId="{F21CD7E7-E7E4-4BDC-A197-BF2AEEAA8201}" destId="{5028CF7C-AFE3-4073-9414-1910355C37B4}" srcOrd="6" destOrd="0" presId="urn:microsoft.com/office/officeart/2005/8/layout/process1"/>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2675C11-724A-4267-B258-E4285743CEE3}"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GB"/>
        </a:p>
      </dgm:t>
    </dgm:pt>
    <dgm:pt modelId="{6B28DD2A-C1B3-44F4-90A9-A89F461C31F8}">
      <dgm:prSet phldrT="[Text]"/>
      <dgm:spPr/>
      <dgm:t>
        <a:bodyPr/>
        <a:lstStyle/>
        <a:p>
          <a:r>
            <a:rPr lang="en-GB" dirty="0"/>
            <a:t>Boyce Report,2008(unpublished)</a:t>
          </a:r>
        </a:p>
      </dgm:t>
    </dgm:pt>
    <dgm:pt modelId="{8938DDB6-D499-4D99-B03F-7C5C1243454C}" type="parTrans" cxnId="{D52A87F0-D19E-4EA5-8C45-1843D2D4E77C}">
      <dgm:prSet/>
      <dgm:spPr/>
      <dgm:t>
        <a:bodyPr/>
        <a:lstStyle/>
        <a:p>
          <a:endParaRPr lang="en-GB"/>
        </a:p>
      </dgm:t>
    </dgm:pt>
    <dgm:pt modelId="{7C94FAE8-0328-462E-B9FE-32655E585985}" type="sibTrans" cxnId="{D52A87F0-D19E-4EA5-8C45-1843D2D4E77C}">
      <dgm:prSet/>
      <dgm:spPr/>
      <dgm:t>
        <a:bodyPr/>
        <a:lstStyle/>
        <a:p>
          <a:endParaRPr lang="en-GB"/>
        </a:p>
      </dgm:t>
    </dgm:pt>
    <dgm:pt modelId="{67044B95-F78A-4274-A337-4340D5E4B24D}">
      <dgm:prSet phldrT="[Text]" custT="1"/>
      <dgm:spPr/>
      <dgm:t>
        <a:bodyPr/>
        <a:lstStyle/>
        <a:p>
          <a:r>
            <a:rPr lang="en-US" sz="1600" dirty="0"/>
            <a:t>CT monitored at </a:t>
          </a:r>
          <a:r>
            <a:rPr lang="en-US" sz="1600" dirty="0" err="1"/>
            <a:t>Cors</a:t>
          </a:r>
          <a:r>
            <a:rPr lang="en-US" sz="1600" dirty="0"/>
            <a:t> Caron in 2008 </a:t>
          </a:r>
          <a:endParaRPr lang="en-GB" sz="1600" dirty="0"/>
        </a:p>
      </dgm:t>
    </dgm:pt>
    <dgm:pt modelId="{9DF58868-3777-4D1C-9778-A71EE4974833}" type="parTrans" cxnId="{AD712C8C-AD56-4D6E-9D2D-4C1AC1C961A2}">
      <dgm:prSet/>
      <dgm:spPr/>
      <dgm:t>
        <a:bodyPr/>
        <a:lstStyle/>
        <a:p>
          <a:endParaRPr lang="en-GB"/>
        </a:p>
      </dgm:t>
    </dgm:pt>
    <dgm:pt modelId="{F4F2A0D2-F88C-4884-A856-779D77E0F99A}" type="sibTrans" cxnId="{AD712C8C-AD56-4D6E-9D2D-4C1AC1C961A2}">
      <dgm:prSet/>
      <dgm:spPr/>
      <dgm:t>
        <a:bodyPr/>
        <a:lstStyle/>
        <a:p>
          <a:endParaRPr lang="en-GB"/>
        </a:p>
      </dgm:t>
    </dgm:pt>
    <dgm:pt modelId="{9D0793BC-E0AD-4987-9C33-EB05C62AB0FC}">
      <dgm:prSet phldrT="[Text]" custT="1"/>
      <dgm:spPr/>
      <dgm:t>
        <a:bodyPr/>
        <a:lstStyle/>
        <a:p>
          <a:r>
            <a:rPr lang="en-US" sz="1600" dirty="0"/>
            <a:t>Monitoring of </a:t>
          </a:r>
          <a:r>
            <a:rPr lang="en-US" sz="1600" dirty="0" err="1"/>
            <a:t>Coenonympha</a:t>
          </a:r>
          <a:r>
            <a:rPr lang="en-US" sz="1600" dirty="0"/>
            <a:t> </a:t>
          </a:r>
          <a:r>
            <a:rPr lang="en-US" sz="1600" dirty="0" err="1"/>
            <a:t>tullia</a:t>
          </a:r>
          <a:r>
            <a:rPr lang="en-US" sz="1600" dirty="0"/>
            <a:t> on the </a:t>
          </a:r>
          <a:r>
            <a:rPr lang="en-US" sz="1600" dirty="0" err="1"/>
            <a:t>Cors</a:t>
          </a:r>
          <a:r>
            <a:rPr lang="en-US" sz="1600" dirty="0"/>
            <a:t> Caron SSSI, as part of a CCW program me to define SSSI invertebrate features and develop appropriate monitoring methods. </a:t>
          </a:r>
          <a:endParaRPr lang="en-GB" sz="1600" dirty="0"/>
        </a:p>
      </dgm:t>
    </dgm:pt>
    <dgm:pt modelId="{B8E2B7B7-DFAA-4DC4-A66E-3F441198325C}" type="parTrans" cxnId="{58DC26B2-1283-4CCD-8D7F-0DF4921262B8}">
      <dgm:prSet/>
      <dgm:spPr/>
      <dgm:t>
        <a:bodyPr/>
        <a:lstStyle/>
        <a:p>
          <a:endParaRPr lang="en-GB"/>
        </a:p>
      </dgm:t>
    </dgm:pt>
    <dgm:pt modelId="{833FEC41-8121-4840-9FE6-26916E4D204F}" type="sibTrans" cxnId="{58DC26B2-1283-4CCD-8D7F-0DF4921262B8}">
      <dgm:prSet/>
      <dgm:spPr/>
      <dgm:t>
        <a:bodyPr/>
        <a:lstStyle/>
        <a:p>
          <a:endParaRPr lang="en-GB"/>
        </a:p>
      </dgm:t>
    </dgm:pt>
    <dgm:pt modelId="{5A156CE1-D5DB-447D-ADC8-809075BCEB71}">
      <dgm:prSet phldrT="[Text]"/>
      <dgm:spPr/>
      <dgm:t>
        <a:bodyPr/>
        <a:lstStyle/>
        <a:p>
          <a:r>
            <a:rPr lang="en-GB" dirty="0" err="1"/>
            <a:t>Polkey</a:t>
          </a:r>
          <a:r>
            <a:rPr lang="en-GB" dirty="0"/>
            <a:t> Report,2018(unpublished)</a:t>
          </a:r>
        </a:p>
      </dgm:t>
    </dgm:pt>
    <dgm:pt modelId="{E7CCBCD6-AFF0-4732-9AD5-221AA2C5248E}" type="parTrans" cxnId="{6DBE9E9C-E8F9-42A5-8F00-7AFD096F00A1}">
      <dgm:prSet/>
      <dgm:spPr/>
      <dgm:t>
        <a:bodyPr/>
        <a:lstStyle/>
        <a:p>
          <a:endParaRPr lang="en-GB"/>
        </a:p>
      </dgm:t>
    </dgm:pt>
    <dgm:pt modelId="{98F43EA3-7711-4BAE-AD48-75452BFCDE50}" type="sibTrans" cxnId="{6DBE9E9C-E8F9-42A5-8F00-7AFD096F00A1}">
      <dgm:prSet/>
      <dgm:spPr/>
      <dgm:t>
        <a:bodyPr/>
        <a:lstStyle/>
        <a:p>
          <a:endParaRPr lang="en-GB"/>
        </a:p>
      </dgm:t>
    </dgm:pt>
    <dgm:pt modelId="{AEFAB933-42A6-411D-B9E5-E158B11F8B38}">
      <dgm:prSet phldrT="[Text]" custT="1"/>
      <dgm:spPr/>
      <dgm:t>
        <a:bodyPr/>
        <a:lstStyle/>
        <a:p>
          <a:r>
            <a:rPr lang="en-US" sz="1600" dirty="0"/>
            <a:t>CT monitoring at </a:t>
          </a:r>
          <a:r>
            <a:rPr lang="en-US" sz="1600" dirty="0" err="1"/>
            <a:t>Cors</a:t>
          </a:r>
          <a:r>
            <a:rPr lang="en-US" sz="1600" dirty="0"/>
            <a:t> Caron resumed in 2017 after a 15 year gap</a:t>
          </a:r>
          <a:r>
            <a:rPr lang="en-US" sz="1400" dirty="0"/>
            <a:t>. </a:t>
          </a:r>
          <a:endParaRPr lang="en-GB" sz="1400" dirty="0"/>
        </a:p>
      </dgm:t>
    </dgm:pt>
    <dgm:pt modelId="{FC06FB16-7A27-418A-8DC6-F7698291745F}" type="parTrans" cxnId="{3C3D045C-83BD-4267-9043-02A1C3180736}">
      <dgm:prSet/>
      <dgm:spPr/>
      <dgm:t>
        <a:bodyPr/>
        <a:lstStyle/>
        <a:p>
          <a:endParaRPr lang="en-GB"/>
        </a:p>
      </dgm:t>
    </dgm:pt>
    <dgm:pt modelId="{487C4BB0-CE0E-419F-B3F2-9327DE024C7B}" type="sibTrans" cxnId="{3C3D045C-83BD-4267-9043-02A1C3180736}">
      <dgm:prSet/>
      <dgm:spPr/>
      <dgm:t>
        <a:bodyPr/>
        <a:lstStyle/>
        <a:p>
          <a:endParaRPr lang="en-GB"/>
        </a:p>
      </dgm:t>
    </dgm:pt>
    <dgm:pt modelId="{DFE45527-31C4-4A5F-AA67-BA7BC7E1ECC8}">
      <dgm:prSet phldrT="[Text]" custT="1"/>
      <dgm:spPr/>
      <dgm:t>
        <a:bodyPr/>
        <a:lstStyle/>
        <a:p>
          <a:r>
            <a:rPr lang="en-US" sz="1600" dirty="0"/>
            <a:t>Previously monitoring using the same (Institute of Terrestrial Ecology Butterfly Transect) methodology from 1987 to 2001 </a:t>
          </a:r>
          <a:endParaRPr lang="en-GB" sz="1600" dirty="0"/>
        </a:p>
      </dgm:t>
    </dgm:pt>
    <dgm:pt modelId="{2A37D92D-6352-4A5C-AEEB-9D1729114885}" type="parTrans" cxnId="{C6373066-1649-4F43-A28C-ED85B91B9571}">
      <dgm:prSet/>
      <dgm:spPr/>
      <dgm:t>
        <a:bodyPr/>
        <a:lstStyle/>
        <a:p>
          <a:endParaRPr lang="en-GB"/>
        </a:p>
      </dgm:t>
    </dgm:pt>
    <dgm:pt modelId="{3C6DC01C-0DD2-474E-800F-DF61BFEC8398}" type="sibTrans" cxnId="{C6373066-1649-4F43-A28C-ED85B91B9571}">
      <dgm:prSet/>
      <dgm:spPr/>
      <dgm:t>
        <a:bodyPr/>
        <a:lstStyle/>
        <a:p>
          <a:endParaRPr lang="en-GB"/>
        </a:p>
      </dgm:t>
    </dgm:pt>
    <dgm:pt modelId="{14F6060A-2D73-4F74-B12F-73676E8E10DE}">
      <dgm:prSet custT="1"/>
      <dgm:spPr/>
      <dgm:t>
        <a:bodyPr/>
        <a:lstStyle/>
        <a:p>
          <a:r>
            <a:rPr lang="en-US" sz="1600" dirty="0"/>
            <a:t>Defined favourable condition &amp; set a lower limit of acceptable change</a:t>
          </a:r>
        </a:p>
      </dgm:t>
    </dgm:pt>
    <dgm:pt modelId="{DFF6816B-C98D-443E-9FA9-B8D28EA93D8A}" type="parTrans" cxnId="{8606E326-EFEB-4644-8BCA-B94123B61796}">
      <dgm:prSet/>
      <dgm:spPr/>
      <dgm:t>
        <a:bodyPr/>
        <a:lstStyle/>
        <a:p>
          <a:endParaRPr lang="en-GB"/>
        </a:p>
      </dgm:t>
    </dgm:pt>
    <dgm:pt modelId="{6C1268E2-AE33-40C9-8DCF-151DF3B6BBC1}" type="sibTrans" cxnId="{8606E326-EFEB-4644-8BCA-B94123B61796}">
      <dgm:prSet/>
      <dgm:spPr/>
      <dgm:t>
        <a:bodyPr/>
        <a:lstStyle/>
        <a:p>
          <a:endParaRPr lang="en-GB"/>
        </a:p>
      </dgm:t>
    </dgm:pt>
    <dgm:pt modelId="{AD321708-C02C-494D-9A03-1C1CBB8B47FD}">
      <dgm:prSet custT="1"/>
      <dgm:spPr/>
      <dgm:t>
        <a:bodyPr/>
        <a:lstStyle/>
        <a:p>
          <a:r>
            <a:rPr lang="en-US" sz="1600" dirty="0"/>
            <a:t>Trialed and recommended a monitoring method for the site feature. </a:t>
          </a:r>
        </a:p>
      </dgm:t>
    </dgm:pt>
    <dgm:pt modelId="{6DE35342-3D55-4038-BA37-D5E9E3559C9B}" type="parTrans" cxnId="{D48E14CE-ED98-452F-AFA4-12D460A30E7E}">
      <dgm:prSet/>
      <dgm:spPr/>
      <dgm:t>
        <a:bodyPr/>
        <a:lstStyle/>
        <a:p>
          <a:endParaRPr lang="en-GB"/>
        </a:p>
      </dgm:t>
    </dgm:pt>
    <dgm:pt modelId="{F2650AEC-8FC8-4241-A251-9B6D3EA217B3}" type="sibTrans" cxnId="{D48E14CE-ED98-452F-AFA4-12D460A30E7E}">
      <dgm:prSet/>
      <dgm:spPr/>
      <dgm:t>
        <a:bodyPr/>
        <a:lstStyle/>
        <a:p>
          <a:endParaRPr lang="en-GB"/>
        </a:p>
      </dgm:t>
    </dgm:pt>
    <dgm:pt modelId="{DAF72C7A-5AF9-4D15-878F-5DBCC22FFF01}">
      <dgm:prSet custT="1"/>
      <dgm:spPr/>
      <dgm:t>
        <a:bodyPr/>
        <a:lstStyle/>
        <a:p>
          <a:r>
            <a:rPr lang="en-US" sz="1600" dirty="0"/>
            <a:t>Assessed, defined and set a lower limit of acceptable change for habitat suitable for CT at </a:t>
          </a:r>
          <a:r>
            <a:rPr lang="en-US" sz="1600" dirty="0" err="1"/>
            <a:t>Cors</a:t>
          </a:r>
          <a:r>
            <a:rPr lang="en-US" sz="1600" dirty="0"/>
            <a:t> Caron. </a:t>
          </a:r>
        </a:p>
      </dgm:t>
    </dgm:pt>
    <dgm:pt modelId="{3038320D-760B-481E-90F7-80C12DDD34E4}" type="parTrans" cxnId="{55DE16C3-8934-40FD-B22F-2F10D044B1EC}">
      <dgm:prSet/>
      <dgm:spPr/>
      <dgm:t>
        <a:bodyPr/>
        <a:lstStyle/>
        <a:p>
          <a:endParaRPr lang="en-GB"/>
        </a:p>
      </dgm:t>
    </dgm:pt>
    <dgm:pt modelId="{E0B4AFD4-2FEB-4FC6-B21B-A871FB36EACB}" type="sibTrans" cxnId="{55DE16C3-8934-40FD-B22F-2F10D044B1EC}">
      <dgm:prSet/>
      <dgm:spPr/>
      <dgm:t>
        <a:bodyPr/>
        <a:lstStyle/>
        <a:p>
          <a:endParaRPr lang="en-GB"/>
        </a:p>
      </dgm:t>
    </dgm:pt>
    <dgm:pt modelId="{3ECE7F69-BF2B-4ED3-BC2D-1805C22C9937}">
      <dgm:prSet custT="1"/>
      <dgm:spPr/>
      <dgm:t>
        <a:bodyPr/>
        <a:lstStyle/>
        <a:p>
          <a:r>
            <a:rPr lang="en-US" sz="1600" dirty="0"/>
            <a:t>The 2017 monitoring data (despite 15 year gap) implied a continued stable CT population </a:t>
          </a:r>
        </a:p>
      </dgm:t>
    </dgm:pt>
    <dgm:pt modelId="{7F50E7A1-F382-433A-9FC8-89762F10DA29}" type="parTrans" cxnId="{53570D4C-511B-4629-B41D-CA2FF1C98D0E}">
      <dgm:prSet/>
      <dgm:spPr/>
      <dgm:t>
        <a:bodyPr/>
        <a:lstStyle/>
        <a:p>
          <a:endParaRPr lang="en-GB"/>
        </a:p>
      </dgm:t>
    </dgm:pt>
    <dgm:pt modelId="{7FF51E6D-EE62-46B3-98EA-8A2628F56E25}" type="sibTrans" cxnId="{53570D4C-511B-4629-B41D-CA2FF1C98D0E}">
      <dgm:prSet/>
      <dgm:spPr/>
      <dgm:t>
        <a:bodyPr/>
        <a:lstStyle/>
        <a:p>
          <a:endParaRPr lang="en-GB"/>
        </a:p>
      </dgm:t>
    </dgm:pt>
    <dgm:pt modelId="{DFFE3960-24F0-4A14-8B94-BE4AE974FD7D}">
      <dgm:prSet custT="1"/>
      <dgm:spPr/>
      <dgm:t>
        <a:bodyPr/>
        <a:lstStyle/>
        <a:p>
          <a:r>
            <a:rPr lang="en-US" sz="1600" dirty="0"/>
            <a:t>Also confirmed previous anecdotal records of Large Heath being more widely distributed on </a:t>
          </a:r>
          <a:r>
            <a:rPr lang="en-US" sz="1600" dirty="0" err="1"/>
            <a:t>Cors</a:t>
          </a:r>
          <a:r>
            <a:rPr lang="en-US" sz="1600" dirty="0"/>
            <a:t> Caron than previous monitoring had reflected but no conclusions can be drawn about changes in range due to the geographic limitations of 1987-2001 monitoring.</a:t>
          </a:r>
        </a:p>
      </dgm:t>
    </dgm:pt>
    <dgm:pt modelId="{0920A291-D807-47CC-9A8C-05AD2E9EC387}" type="parTrans" cxnId="{8BFF85E7-2D77-41FB-8BA4-C586E0E73A3C}">
      <dgm:prSet/>
      <dgm:spPr/>
      <dgm:t>
        <a:bodyPr/>
        <a:lstStyle/>
        <a:p>
          <a:endParaRPr lang="en-GB"/>
        </a:p>
      </dgm:t>
    </dgm:pt>
    <dgm:pt modelId="{92C53D61-ECBC-4510-B030-655389546509}" type="sibTrans" cxnId="{8BFF85E7-2D77-41FB-8BA4-C586E0E73A3C}">
      <dgm:prSet/>
      <dgm:spPr/>
      <dgm:t>
        <a:bodyPr/>
        <a:lstStyle/>
        <a:p>
          <a:endParaRPr lang="en-GB"/>
        </a:p>
      </dgm:t>
    </dgm:pt>
    <dgm:pt modelId="{818EC83D-E867-4ADF-BBC9-C6801D2A3757}" type="pres">
      <dgm:prSet presAssocID="{42675C11-724A-4267-B258-E4285743CEE3}" presName="Name0" presStyleCnt="0">
        <dgm:presLayoutVars>
          <dgm:dir/>
          <dgm:animLvl val="lvl"/>
          <dgm:resizeHandles val="exact"/>
        </dgm:presLayoutVars>
      </dgm:prSet>
      <dgm:spPr/>
    </dgm:pt>
    <dgm:pt modelId="{5C3C0614-019D-450E-BFEA-C7175B95E1AB}" type="pres">
      <dgm:prSet presAssocID="{6B28DD2A-C1B3-44F4-90A9-A89F461C31F8}" presName="linNode" presStyleCnt="0"/>
      <dgm:spPr/>
    </dgm:pt>
    <dgm:pt modelId="{29B8CF49-5DD1-4289-A9A3-91BFF58DB486}" type="pres">
      <dgm:prSet presAssocID="{6B28DD2A-C1B3-44F4-90A9-A89F461C31F8}" presName="parentText" presStyleLbl="node1" presStyleIdx="0" presStyleCnt="2" custAng="0" custLinFactNeighborX="-756" custLinFactNeighborY="-2">
        <dgm:presLayoutVars>
          <dgm:chMax val="1"/>
          <dgm:bulletEnabled val="1"/>
        </dgm:presLayoutVars>
      </dgm:prSet>
      <dgm:spPr/>
    </dgm:pt>
    <dgm:pt modelId="{BE67804F-5A9B-4417-9FB7-5E01F65D46E1}" type="pres">
      <dgm:prSet presAssocID="{6B28DD2A-C1B3-44F4-90A9-A89F461C31F8}" presName="descendantText" presStyleLbl="alignAccFollowNode1" presStyleIdx="0" presStyleCnt="2">
        <dgm:presLayoutVars>
          <dgm:bulletEnabled val="1"/>
        </dgm:presLayoutVars>
      </dgm:prSet>
      <dgm:spPr/>
    </dgm:pt>
    <dgm:pt modelId="{94CBFB8B-5515-4FE1-9145-F255027DD4F7}" type="pres">
      <dgm:prSet presAssocID="{7C94FAE8-0328-462E-B9FE-32655E585985}" presName="sp" presStyleCnt="0"/>
      <dgm:spPr/>
    </dgm:pt>
    <dgm:pt modelId="{D466BC00-E7D9-455B-9C0E-5E0230814523}" type="pres">
      <dgm:prSet presAssocID="{5A156CE1-D5DB-447D-ADC8-809075BCEB71}" presName="linNode" presStyleCnt="0"/>
      <dgm:spPr/>
    </dgm:pt>
    <dgm:pt modelId="{87C0BED0-793D-4AFD-AD25-2C00ECBB9E36}" type="pres">
      <dgm:prSet presAssocID="{5A156CE1-D5DB-447D-ADC8-809075BCEB71}" presName="parentText" presStyleLbl="node1" presStyleIdx="1" presStyleCnt="2">
        <dgm:presLayoutVars>
          <dgm:chMax val="1"/>
          <dgm:bulletEnabled val="1"/>
        </dgm:presLayoutVars>
      </dgm:prSet>
      <dgm:spPr/>
    </dgm:pt>
    <dgm:pt modelId="{EC81F7F4-0BF3-42E3-B45A-CA5180DE966A}" type="pres">
      <dgm:prSet presAssocID="{5A156CE1-D5DB-447D-ADC8-809075BCEB71}" presName="descendantText" presStyleLbl="alignAccFollowNode1" presStyleIdx="1" presStyleCnt="2">
        <dgm:presLayoutVars>
          <dgm:bulletEnabled val="1"/>
        </dgm:presLayoutVars>
      </dgm:prSet>
      <dgm:spPr/>
    </dgm:pt>
  </dgm:ptLst>
  <dgm:cxnLst>
    <dgm:cxn modelId="{53DFFF09-3988-4402-8399-D8F348C17DA0}" type="presOf" srcId="{DFFE3960-24F0-4A14-8B94-BE4AE974FD7D}" destId="{EC81F7F4-0BF3-42E3-B45A-CA5180DE966A}" srcOrd="0" destOrd="3" presId="urn:microsoft.com/office/officeart/2005/8/layout/vList5"/>
    <dgm:cxn modelId="{ACC4D719-D515-47F0-B87B-F69CAD04CA42}" type="presOf" srcId="{3ECE7F69-BF2B-4ED3-BC2D-1805C22C9937}" destId="{EC81F7F4-0BF3-42E3-B45A-CA5180DE966A}" srcOrd="0" destOrd="2" presId="urn:microsoft.com/office/officeart/2005/8/layout/vList5"/>
    <dgm:cxn modelId="{8606E326-EFEB-4644-8BCA-B94123B61796}" srcId="{6B28DD2A-C1B3-44F4-90A9-A89F461C31F8}" destId="{14F6060A-2D73-4F74-B12F-73676E8E10DE}" srcOrd="2" destOrd="0" parTransId="{DFF6816B-C98D-443E-9FA9-B8D28EA93D8A}" sibTransId="{6C1268E2-AE33-40C9-8DCF-151DF3B6BBC1}"/>
    <dgm:cxn modelId="{2CD88928-3C78-476C-A54D-2FD8E3160DF3}" type="presOf" srcId="{6B28DD2A-C1B3-44F4-90A9-A89F461C31F8}" destId="{29B8CF49-5DD1-4289-A9A3-91BFF58DB486}" srcOrd="0" destOrd="0" presId="urn:microsoft.com/office/officeart/2005/8/layout/vList5"/>
    <dgm:cxn modelId="{3F475336-3B58-44C1-A3B9-68D55CD117B1}" type="presOf" srcId="{AD321708-C02C-494D-9A03-1C1CBB8B47FD}" destId="{BE67804F-5A9B-4417-9FB7-5E01F65D46E1}" srcOrd="0" destOrd="3" presId="urn:microsoft.com/office/officeart/2005/8/layout/vList5"/>
    <dgm:cxn modelId="{0138703D-90A4-406D-9D29-E1B450ABA1FE}" type="presOf" srcId="{14F6060A-2D73-4F74-B12F-73676E8E10DE}" destId="{BE67804F-5A9B-4417-9FB7-5E01F65D46E1}" srcOrd="0" destOrd="2" presId="urn:microsoft.com/office/officeart/2005/8/layout/vList5"/>
    <dgm:cxn modelId="{3C3D045C-83BD-4267-9043-02A1C3180736}" srcId="{5A156CE1-D5DB-447D-ADC8-809075BCEB71}" destId="{AEFAB933-42A6-411D-B9E5-E158B11F8B38}" srcOrd="0" destOrd="0" parTransId="{FC06FB16-7A27-418A-8DC6-F7698291745F}" sibTransId="{487C4BB0-CE0E-419F-B3F2-9327DE024C7B}"/>
    <dgm:cxn modelId="{C6373066-1649-4F43-A28C-ED85B91B9571}" srcId="{5A156CE1-D5DB-447D-ADC8-809075BCEB71}" destId="{DFE45527-31C4-4A5F-AA67-BA7BC7E1ECC8}" srcOrd="1" destOrd="0" parTransId="{2A37D92D-6352-4A5C-AEEB-9D1729114885}" sibTransId="{3C6DC01C-0DD2-474E-800F-DF61BFEC8398}"/>
    <dgm:cxn modelId="{53570D4C-511B-4629-B41D-CA2FF1C98D0E}" srcId="{5A156CE1-D5DB-447D-ADC8-809075BCEB71}" destId="{3ECE7F69-BF2B-4ED3-BC2D-1805C22C9937}" srcOrd="2" destOrd="0" parTransId="{7F50E7A1-F382-433A-9FC8-89762F10DA29}" sibTransId="{7FF51E6D-EE62-46B3-98EA-8A2628F56E25}"/>
    <dgm:cxn modelId="{3A1AD156-FF3C-4F4F-894E-56A8A057D67D}" type="presOf" srcId="{42675C11-724A-4267-B258-E4285743CEE3}" destId="{818EC83D-E867-4ADF-BBC9-C6801D2A3757}" srcOrd="0" destOrd="0" presId="urn:microsoft.com/office/officeart/2005/8/layout/vList5"/>
    <dgm:cxn modelId="{A02C3E8B-0D56-486F-AB84-580FCC069744}" type="presOf" srcId="{67044B95-F78A-4274-A337-4340D5E4B24D}" destId="{BE67804F-5A9B-4417-9FB7-5E01F65D46E1}" srcOrd="0" destOrd="0" presId="urn:microsoft.com/office/officeart/2005/8/layout/vList5"/>
    <dgm:cxn modelId="{AB5EFE8B-5DDD-494E-A73C-40F19332EF43}" type="presOf" srcId="{DAF72C7A-5AF9-4D15-878F-5DBCC22FFF01}" destId="{BE67804F-5A9B-4417-9FB7-5E01F65D46E1}" srcOrd="0" destOrd="4" presId="urn:microsoft.com/office/officeart/2005/8/layout/vList5"/>
    <dgm:cxn modelId="{AD712C8C-AD56-4D6E-9D2D-4C1AC1C961A2}" srcId="{6B28DD2A-C1B3-44F4-90A9-A89F461C31F8}" destId="{67044B95-F78A-4274-A337-4340D5E4B24D}" srcOrd="0" destOrd="0" parTransId="{9DF58868-3777-4D1C-9778-A71EE4974833}" sibTransId="{F4F2A0D2-F88C-4884-A856-779D77E0F99A}"/>
    <dgm:cxn modelId="{6DBE9E9C-E8F9-42A5-8F00-7AFD096F00A1}" srcId="{42675C11-724A-4267-B258-E4285743CEE3}" destId="{5A156CE1-D5DB-447D-ADC8-809075BCEB71}" srcOrd="1" destOrd="0" parTransId="{E7CCBCD6-AFF0-4732-9AD5-221AA2C5248E}" sibTransId="{98F43EA3-7711-4BAE-AD48-75452BFCDE50}"/>
    <dgm:cxn modelId="{95A889A9-F160-42CF-82D1-B61763233A3A}" type="presOf" srcId="{DFE45527-31C4-4A5F-AA67-BA7BC7E1ECC8}" destId="{EC81F7F4-0BF3-42E3-B45A-CA5180DE966A}" srcOrd="0" destOrd="1" presId="urn:microsoft.com/office/officeart/2005/8/layout/vList5"/>
    <dgm:cxn modelId="{58DC26B2-1283-4CCD-8D7F-0DF4921262B8}" srcId="{6B28DD2A-C1B3-44F4-90A9-A89F461C31F8}" destId="{9D0793BC-E0AD-4987-9C33-EB05C62AB0FC}" srcOrd="1" destOrd="0" parTransId="{B8E2B7B7-DFAA-4DC4-A66E-3F441198325C}" sibTransId="{833FEC41-8121-4840-9FE6-26916E4D204F}"/>
    <dgm:cxn modelId="{55DE16C3-8934-40FD-B22F-2F10D044B1EC}" srcId="{6B28DD2A-C1B3-44F4-90A9-A89F461C31F8}" destId="{DAF72C7A-5AF9-4D15-878F-5DBCC22FFF01}" srcOrd="4" destOrd="0" parTransId="{3038320D-760B-481E-90F7-80C12DDD34E4}" sibTransId="{E0B4AFD4-2FEB-4FC6-B21B-A871FB36EACB}"/>
    <dgm:cxn modelId="{D48E14CE-ED98-452F-AFA4-12D460A30E7E}" srcId="{6B28DD2A-C1B3-44F4-90A9-A89F461C31F8}" destId="{AD321708-C02C-494D-9A03-1C1CBB8B47FD}" srcOrd="3" destOrd="0" parTransId="{6DE35342-3D55-4038-BA37-D5E9E3559C9B}" sibTransId="{F2650AEC-8FC8-4241-A251-9B6D3EA217B3}"/>
    <dgm:cxn modelId="{A28935D2-851A-4EDE-A4FE-20698D53217C}" type="presOf" srcId="{5A156CE1-D5DB-447D-ADC8-809075BCEB71}" destId="{87C0BED0-793D-4AFD-AD25-2C00ECBB9E36}" srcOrd="0" destOrd="0" presId="urn:microsoft.com/office/officeart/2005/8/layout/vList5"/>
    <dgm:cxn modelId="{E2CCCFD7-00C2-4385-857A-85CB71AF5D42}" type="presOf" srcId="{9D0793BC-E0AD-4987-9C33-EB05C62AB0FC}" destId="{BE67804F-5A9B-4417-9FB7-5E01F65D46E1}" srcOrd="0" destOrd="1" presId="urn:microsoft.com/office/officeart/2005/8/layout/vList5"/>
    <dgm:cxn modelId="{8BFF85E7-2D77-41FB-8BA4-C586E0E73A3C}" srcId="{5A156CE1-D5DB-447D-ADC8-809075BCEB71}" destId="{DFFE3960-24F0-4A14-8B94-BE4AE974FD7D}" srcOrd="3" destOrd="0" parTransId="{0920A291-D807-47CC-9A8C-05AD2E9EC387}" sibTransId="{92C53D61-ECBC-4510-B030-655389546509}"/>
    <dgm:cxn modelId="{D52A87F0-D19E-4EA5-8C45-1843D2D4E77C}" srcId="{42675C11-724A-4267-B258-E4285743CEE3}" destId="{6B28DD2A-C1B3-44F4-90A9-A89F461C31F8}" srcOrd="0" destOrd="0" parTransId="{8938DDB6-D499-4D99-B03F-7C5C1243454C}" sibTransId="{7C94FAE8-0328-462E-B9FE-32655E585985}"/>
    <dgm:cxn modelId="{3D45C3F8-C179-4595-A225-9FDC78CB56E8}" type="presOf" srcId="{AEFAB933-42A6-411D-B9E5-E158B11F8B38}" destId="{EC81F7F4-0BF3-42E3-B45A-CA5180DE966A}" srcOrd="0" destOrd="0" presId="urn:microsoft.com/office/officeart/2005/8/layout/vList5"/>
    <dgm:cxn modelId="{B326D168-8009-4A33-A7B5-C9F43F539952}" type="presParOf" srcId="{818EC83D-E867-4ADF-BBC9-C6801D2A3757}" destId="{5C3C0614-019D-450E-BFEA-C7175B95E1AB}" srcOrd="0" destOrd="0" presId="urn:microsoft.com/office/officeart/2005/8/layout/vList5"/>
    <dgm:cxn modelId="{E433DF05-2309-4E6C-8399-DC562F0A588B}" type="presParOf" srcId="{5C3C0614-019D-450E-BFEA-C7175B95E1AB}" destId="{29B8CF49-5DD1-4289-A9A3-91BFF58DB486}" srcOrd="0" destOrd="0" presId="urn:microsoft.com/office/officeart/2005/8/layout/vList5"/>
    <dgm:cxn modelId="{A4E1A803-34D3-497F-B90C-9419483CB712}" type="presParOf" srcId="{5C3C0614-019D-450E-BFEA-C7175B95E1AB}" destId="{BE67804F-5A9B-4417-9FB7-5E01F65D46E1}" srcOrd="1" destOrd="0" presId="urn:microsoft.com/office/officeart/2005/8/layout/vList5"/>
    <dgm:cxn modelId="{07DB5E05-C8EF-48C6-90EB-B091EFD1CC04}" type="presParOf" srcId="{818EC83D-E867-4ADF-BBC9-C6801D2A3757}" destId="{94CBFB8B-5515-4FE1-9145-F255027DD4F7}" srcOrd="1" destOrd="0" presId="urn:microsoft.com/office/officeart/2005/8/layout/vList5"/>
    <dgm:cxn modelId="{802EFA64-A570-4B80-B9A5-08093D8D9096}" type="presParOf" srcId="{818EC83D-E867-4ADF-BBC9-C6801D2A3757}" destId="{D466BC00-E7D9-455B-9C0E-5E0230814523}" srcOrd="2" destOrd="0" presId="urn:microsoft.com/office/officeart/2005/8/layout/vList5"/>
    <dgm:cxn modelId="{1A4FFEE2-7683-46AF-A402-02AA2DA2608D}" type="presParOf" srcId="{D466BC00-E7D9-455B-9C0E-5E0230814523}" destId="{87C0BED0-793D-4AFD-AD25-2C00ECBB9E36}" srcOrd="0" destOrd="0" presId="urn:microsoft.com/office/officeart/2005/8/layout/vList5"/>
    <dgm:cxn modelId="{9217AE90-4DC7-4170-A632-BFAC373FE1FE}" type="presParOf" srcId="{D466BC00-E7D9-455B-9C0E-5E0230814523}" destId="{EC81F7F4-0BF3-42E3-B45A-CA5180DE966A}"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67F89077-8FDD-4D63-9267-89BB553A4633}"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GB"/>
        </a:p>
      </dgm:t>
    </dgm:pt>
    <dgm:pt modelId="{80F97F65-6C40-43C8-9E66-3B707CD18DCE}">
      <dgm:prSet phldrT="[Text]"/>
      <dgm:spPr/>
      <dgm:t>
        <a:bodyPr/>
        <a:lstStyle/>
        <a:p>
          <a:r>
            <a:rPr lang="en-GB" dirty="0"/>
            <a:t>Large Heath(CT) Population 2017</a:t>
          </a:r>
        </a:p>
      </dgm:t>
    </dgm:pt>
    <dgm:pt modelId="{C3DDC038-61C3-49D8-953C-8DD3E0AAA7B2}" type="parTrans" cxnId="{9B314F64-060A-4C2E-84C3-8971506A6B80}">
      <dgm:prSet/>
      <dgm:spPr/>
      <dgm:t>
        <a:bodyPr/>
        <a:lstStyle/>
        <a:p>
          <a:endParaRPr lang="en-GB"/>
        </a:p>
      </dgm:t>
    </dgm:pt>
    <dgm:pt modelId="{0E439FCB-90F9-41DA-B861-1D27B2D9A149}" type="sibTrans" cxnId="{9B314F64-060A-4C2E-84C3-8971506A6B80}">
      <dgm:prSet/>
      <dgm:spPr/>
      <dgm:t>
        <a:bodyPr/>
        <a:lstStyle/>
        <a:p>
          <a:endParaRPr lang="en-GB"/>
        </a:p>
      </dgm:t>
    </dgm:pt>
    <dgm:pt modelId="{82F57B53-579E-4637-8C4C-BC7B80061F89}">
      <dgm:prSet phldrT="[Text]"/>
      <dgm:spPr/>
      <dgm:t>
        <a:bodyPr/>
        <a:lstStyle/>
        <a:p>
          <a:r>
            <a:rPr lang="en-GB" dirty="0"/>
            <a:t>Average Index</a:t>
          </a:r>
        </a:p>
      </dgm:t>
    </dgm:pt>
    <dgm:pt modelId="{B3847E93-9A1A-4408-8EBD-AA01CCBDD4BA}" type="parTrans" cxnId="{BDE9464D-5A00-4DB0-A515-D04B03BF8A8B}">
      <dgm:prSet/>
      <dgm:spPr/>
      <dgm:t>
        <a:bodyPr/>
        <a:lstStyle/>
        <a:p>
          <a:endParaRPr lang="en-GB"/>
        </a:p>
      </dgm:t>
    </dgm:pt>
    <dgm:pt modelId="{3687B9CD-30BA-437E-9132-8437275560EF}" type="sibTrans" cxnId="{BDE9464D-5A00-4DB0-A515-D04B03BF8A8B}">
      <dgm:prSet/>
      <dgm:spPr/>
      <dgm:t>
        <a:bodyPr/>
        <a:lstStyle/>
        <a:p>
          <a:endParaRPr lang="en-GB"/>
        </a:p>
      </dgm:t>
    </dgm:pt>
    <dgm:pt modelId="{8A404E22-1E77-42C3-A52C-AD59C9734165}">
      <dgm:prSet phldrT="[Text]"/>
      <dgm:spPr/>
      <dgm:t>
        <a:bodyPr/>
        <a:lstStyle/>
        <a:p>
          <a:r>
            <a:rPr lang="en-GB" dirty="0"/>
            <a:t>South East Bog:</a:t>
          </a:r>
        </a:p>
      </dgm:t>
    </dgm:pt>
    <dgm:pt modelId="{D922CCBD-E2F7-4FE0-8027-C5A73BC22F64}" type="parTrans" cxnId="{1690ECE3-967E-4F66-A491-299748FB1F60}">
      <dgm:prSet/>
      <dgm:spPr/>
      <dgm:t>
        <a:bodyPr/>
        <a:lstStyle/>
        <a:p>
          <a:endParaRPr lang="en-GB"/>
        </a:p>
      </dgm:t>
    </dgm:pt>
    <dgm:pt modelId="{645BAE36-FE9B-491B-9F43-79D2DCB2DA39}" type="sibTrans" cxnId="{1690ECE3-967E-4F66-A491-299748FB1F60}">
      <dgm:prSet/>
      <dgm:spPr/>
      <dgm:t>
        <a:bodyPr/>
        <a:lstStyle/>
        <a:p>
          <a:endParaRPr lang="en-GB"/>
        </a:p>
      </dgm:t>
    </dgm:pt>
    <dgm:pt modelId="{53BE5ECA-E0C0-4472-824C-C863F1501A42}">
      <dgm:prSet phldrT="[Text]"/>
      <dgm:spPr/>
      <dgm:t>
        <a:bodyPr/>
        <a:lstStyle/>
        <a:p>
          <a:r>
            <a:rPr lang="en-GB" dirty="0"/>
            <a:t>Large Heath(CT)Population – </a:t>
          </a:r>
          <a:r>
            <a:rPr lang="en-GB" dirty="0" err="1"/>
            <a:t>Adhoc</a:t>
          </a:r>
          <a:r>
            <a:rPr lang="en-GB" dirty="0"/>
            <a:t> 2018</a:t>
          </a:r>
        </a:p>
      </dgm:t>
    </dgm:pt>
    <dgm:pt modelId="{75268FA1-491B-44F0-A588-08B2CD662AF8}" type="parTrans" cxnId="{D5B60CBC-AEAA-4BB6-B2F8-45196C0F500B}">
      <dgm:prSet/>
      <dgm:spPr/>
      <dgm:t>
        <a:bodyPr/>
        <a:lstStyle/>
        <a:p>
          <a:endParaRPr lang="en-GB"/>
        </a:p>
      </dgm:t>
    </dgm:pt>
    <dgm:pt modelId="{FD748985-FDD0-4ADB-BE13-327F06A28658}" type="sibTrans" cxnId="{D5B60CBC-AEAA-4BB6-B2F8-45196C0F500B}">
      <dgm:prSet/>
      <dgm:spPr/>
      <dgm:t>
        <a:bodyPr/>
        <a:lstStyle/>
        <a:p>
          <a:endParaRPr lang="en-GB"/>
        </a:p>
      </dgm:t>
    </dgm:pt>
    <dgm:pt modelId="{9144487B-64B5-481D-89CA-2A343B2403A6}">
      <dgm:prSet phldrT="[Text]"/>
      <dgm:spPr/>
      <dgm:t>
        <a:bodyPr/>
        <a:lstStyle/>
        <a:p>
          <a:r>
            <a:rPr lang="en-GB" dirty="0"/>
            <a:t>Timed surveys/full sun/no wind/above 20 degrees</a:t>
          </a:r>
        </a:p>
      </dgm:t>
    </dgm:pt>
    <dgm:pt modelId="{D97DEBDB-E27D-4966-9E76-1013E5A7F28F}" type="parTrans" cxnId="{048E907C-5A73-4E2A-9DB6-3AD67674085B}">
      <dgm:prSet/>
      <dgm:spPr/>
      <dgm:t>
        <a:bodyPr/>
        <a:lstStyle/>
        <a:p>
          <a:endParaRPr lang="en-GB"/>
        </a:p>
      </dgm:t>
    </dgm:pt>
    <dgm:pt modelId="{76E261EC-EDBF-4F68-9230-49E84101866C}" type="sibTrans" cxnId="{048E907C-5A73-4E2A-9DB6-3AD67674085B}">
      <dgm:prSet/>
      <dgm:spPr/>
      <dgm:t>
        <a:bodyPr/>
        <a:lstStyle/>
        <a:p>
          <a:endParaRPr lang="en-GB"/>
        </a:p>
      </dgm:t>
    </dgm:pt>
    <dgm:pt modelId="{277D03FC-8478-4C8D-8997-D645A0D566CB}">
      <dgm:prSet phldrT="[Text]"/>
      <dgm:spPr/>
      <dgm:t>
        <a:bodyPr/>
        <a:lstStyle/>
        <a:p>
          <a:r>
            <a:rPr lang="en-GB" dirty="0"/>
            <a:t>South East Bog</a:t>
          </a:r>
        </a:p>
      </dgm:t>
    </dgm:pt>
    <dgm:pt modelId="{95790B3C-06F2-484D-A5A6-9C032D1ACB19}" type="parTrans" cxnId="{4E2ED853-FD19-423F-BE6E-E2CDA1D8349F}">
      <dgm:prSet/>
      <dgm:spPr/>
      <dgm:t>
        <a:bodyPr/>
        <a:lstStyle/>
        <a:p>
          <a:endParaRPr lang="en-GB"/>
        </a:p>
      </dgm:t>
    </dgm:pt>
    <dgm:pt modelId="{FD5E4D3C-7970-4C5C-8B28-E8E488472A33}" type="sibTrans" cxnId="{4E2ED853-FD19-423F-BE6E-E2CDA1D8349F}">
      <dgm:prSet/>
      <dgm:spPr/>
      <dgm:t>
        <a:bodyPr/>
        <a:lstStyle/>
        <a:p>
          <a:endParaRPr lang="en-GB"/>
        </a:p>
      </dgm:t>
    </dgm:pt>
    <dgm:pt modelId="{305F7A5D-6758-43E7-9050-5F983A83B499}">
      <dgm:prSet phldrT="[Text]"/>
      <dgm:spPr/>
      <dgm:t>
        <a:bodyPr/>
        <a:lstStyle/>
        <a:p>
          <a:r>
            <a:rPr lang="en-GB" dirty="0"/>
            <a:t>1987-2001</a:t>
          </a:r>
        </a:p>
      </dgm:t>
    </dgm:pt>
    <dgm:pt modelId="{A9B2AAED-0A15-4545-8F8B-A57A53E0DF32}" type="parTrans" cxnId="{27CF26C6-4C04-41D7-BA50-127968BF35D2}">
      <dgm:prSet/>
      <dgm:spPr/>
      <dgm:t>
        <a:bodyPr/>
        <a:lstStyle/>
        <a:p>
          <a:endParaRPr lang="en-GB"/>
        </a:p>
      </dgm:t>
    </dgm:pt>
    <dgm:pt modelId="{89634836-8BF2-4C6D-9B61-757FE03CC028}" type="sibTrans" cxnId="{27CF26C6-4C04-41D7-BA50-127968BF35D2}">
      <dgm:prSet/>
      <dgm:spPr/>
      <dgm:t>
        <a:bodyPr/>
        <a:lstStyle/>
        <a:p>
          <a:endParaRPr lang="en-GB"/>
        </a:p>
      </dgm:t>
    </dgm:pt>
    <dgm:pt modelId="{B6D2B91C-6416-429C-8F5F-E9C6019EEE6E}">
      <dgm:prSet phldrT="[Text]"/>
      <dgm:spPr/>
      <dgm:t>
        <a:bodyPr/>
        <a:lstStyle/>
        <a:p>
          <a:r>
            <a:rPr lang="en-GB" dirty="0"/>
            <a:t>Average Index Amended:</a:t>
          </a:r>
        </a:p>
      </dgm:t>
    </dgm:pt>
    <dgm:pt modelId="{2DDE30FA-E65B-4296-92A7-D676E8553C84}" type="parTrans" cxnId="{AD3C4DA8-27D8-4185-BF58-D527AB84D618}">
      <dgm:prSet/>
      <dgm:spPr/>
      <dgm:t>
        <a:bodyPr/>
        <a:lstStyle/>
        <a:p>
          <a:endParaRPr lang="en-GB"/>
        </a:p>
      </dgm:t>
    </dgm:pt>
    <dgm:pt modelId="{298515ED-C45C-42D1-931C-5E1907B050EB}" type="sibTrans" cxnId="{AD3C4DA8-27D8-4185-BF58-D527AB84D618}">
      <dgm:prSet/>
      <dgm:spPr/>
      <dgm:t>
        <a:bodyPr/>
        <a:lstStyle/>
        <a:p>
          <a:endParaRPr lang="en-GB"/>
        </a:p>
      </dgm:t>
    </dgm:pt>
    <dgm:pt modelId="{C9801930-0BEA-452E-B3F4-598D8E1F9520}">
      <dgm:prSet phldrT="[Text]"/>
      <dgm:spPr/>
      <dgm:t>
        <a:bodyPr/>
        <a:lstStyle/>
        <a:p>
          <a:r>
            <a:rPr lang="en-US" dirty="0"/>
            <a:t>Well exceed the lower limit of acceptable change for the Large Heath SSSI feature.</a:t>
          </a:r>
          <a:endParaRPr lang="en-GB" dirty="0"/>
        </a:p>
      </dgm:t>
    </dgm:pt>
    <dgm:pt modelId="{58150563-017B-4F14-B774-298986A2179B}" type="parTrans" cxnId="{D8208CE8-759B-4383-BB2F-69AE3068CEB1}">
      <dgm:prSet/>
      <dgm:spPr/>
      <dgm:t>
        <a:bodyPr/>
        <a:lstStyle/>
        <a:p>
          <a:endParaRPr lang="en-GB"/>
        </a:p>
      </dgm:t>
    </dgm:pt>
    <dgm:pt modelId="{FEA9E915-DFF9-44A7-A934-17A39C3D7166}" type="sibTrans" cxnId="{D8208CE8-759B-4383-BB2F-69AE3068CEB1}">
      <dgm:prSet/>
      <dgm:spPr/>
      <dgm:t>
        <a:bodyPr/>
        <a:lstStyle/>
        <a:p>
          <a:endParaRPr lang="en-GB"/>
        </a:p>
      </dgm:t>
    </dgm:pt>
    <dgm:pt modelId="{E4206670-32F4-4CDD-8010-7F26640378A1}">
      <dgm:prSet phldrT="[Text]"/>
      <dgm:spPr/>
      <dgm:t>
        <a:bodyPr/>
        <a:lstStyle/>
        <a:p>
          <a:r>
            <a:rPr lang="en-GB" dirty="0"/>
            <a:t>47</a:t>
          </a:r>
        </a:p>
      </dgm:t>
    </dgm:pt>
    <dgm:pt modelId="{7973B688-CD1A-4A0C-A2F2-D478065994A8}" type="parTrans" cxnId="{317342DF-DDBB-4961-8AA8-696FA6D90718}">
      <dgm:prSet/>
      <dgm:spPr/>
      <dgm:t>
        <a:bodyPr/>
        <a:lstStyle/>
        <a:p>
          <a:endParaRPr lang="en-GB"/>
        </a:p>
      </dgm:t>
    </dgm:pt>
    <dgm:pt modelId="{CA20D2DE-FA8F-4CEA-B09B-1881BF321B22}" type="sibTrans" cxnId="{317342DF-DDBB-4961-8AA8-696FA6D90718}">
      <dgm:prSet/>
      <dgm:spPr/>
      <dgm:t>
        <a:bodyPr/>
        <a:lstStyle/>
        <a:p>
          <a:endParaRPr lang="en-GB"/>
        </a:p>
      </dgm:t>
    </dgm:pt>
    <dgm:pt modelId="{DCBA8F0C-33CE-407A-A248-48AC864B6932}">
      <dgm:prSet phldrT="[Text]"/>
      <dgm:spPr/>
      <dgm:t>
        <a:bodyPr/>
        <a:lstStyle/>
        <a:p>
          <a:r>
            <a:rPr lang="en-GB" dirty="0"/>
            <a:t>7</a:t>
          </a:r>
        </a:p>
      </dgm:t>
    </dgm:pt>
    <dgm:pt modelId="{15999220-6404-43F4-97D4-176A381B9846}" type="parTrans" cxnId="{1F65925C-D89E-4D3D-90C0-6F259518CF6E}">
      <dgm:prSet/>
      <dgm:spPr/>
      <dgm:t>
        <a:bodyPr/>
        <a:lstStyle/>
        <a:p>
          <a:endParaRPr lang="en-GB"/>
        </a:p>
      </dgm:t>
    </dgm:pt>
    <dgm:pt modelId="{D9BBF865-51FD-4F7A-842C-111D86E3EAF0}" type="sibTrans" cxnId="{1F65925C-D89E-4D3D-90C0-6F259518CF6E}">
      <dgm:prSet/>
      <dgm:spPr/>
      <dgm:t>
        <a:bodyPr/>
        <a:lstStyle/>
        <a:p>
          <a:endParaRPr lang="en-GB"/>
        </a:p>
      </dgm:t>
    </dgm:pt>
    <dgm:pt modelId="{B7EA4895-A498-4C51-A3BA-41FD2D823C59}">
      <dgm:prSet phldrT="[Text]"/>
      <dgm:spPr/>
      <dgm:t>
        <a:bodyPr/>
        <a:lstStyle/>
        <a:p>
          <a:r>
            <a:rPr lang="en-GB" dirty="0"/>
            <a:t>North East Bog:</a:t>
          </a:r>
        </a:p>
      </dgm:t>
    </dgm:pt>
    <dgm:pt modelId="{F8B350DF-A615-44D7-AB96-59A4E172399C}" type="parTrans" cxnId="{B4E6DB2C-7472-459D-9CBE-4151DBE3EA8A}">
      <dgm:prSet/>
      <dgm:spPr/>
      <dgm:t>
        <a:bodyPr/>
        <a:lstStyle/>
        <a:p>
          <a:endParaRPr lang="en-GB"/>
        </a:p>
      </dgm:t>
    </dgm:pt>
    <dgm:pt modelId="{54DF463E-D8EF-4D98-978D-C26ADA32C591}" type="sibTrans" cxnId="{B4E6DB2C-7472-459D-9CBE-4151DBE3EA8A}">
      <dgm:prSet/>
      <dgm:spPr/>
      <dgm:t>
        <a:bodyPr/>
        <a:lstStyle/>
        <a:p>
          <a:endParaRPr lang="en-GB"/>
        </a:p>
      </dgm:t>
    </dgm:pt>
    <dgm:pt modelId="{8A5FD2CB-B602-452A-9104-A52E101938DC}">
      <dgm:prSet phldrT="[Text]"/>
      <dgm:spPr/>
      <dgm:t>
        <a:bodyPr/>
        <a:lstStyle/>
        <a:p>
          <a:r>
            <a:rPr lang="en-GB" dirty="0"/>
            <a:t>12</a:t>
          </a:r>
        </a:p>
      </dgm:t>
    </dgm:pt>
    <dgm:pt modelId="{EC8024A3-92B0-4A65-AE2D-95F1196DFE38}" type="parTrans" cxnId="{60A23B10-12D8-4A17-86BB-DDD3F4100D69}">
      <dgm:prSet/>
      <dgm:spPr/>
      <dgm:t>
        <a:bodyPr/>
        <a:lstStyle/>
        <a:p>
          <a:endParaRPr lang="en-GB"/>
        </a:p>
      </dgm:t>
    </dgm:pt>
    <dgm:pt modelId="{7583CDA6-328B-4857-8C8E-3CE038EE2AF1}" type="sibTrans" cxnId="{60A23B10-12D8-4A17-86BB-DDD3F4100D69}">
      <dgm:prSet/>
      <dgm:spPr/>
      <dgm:t>
        <a:bodyPr/>
        <a:lstStyle/>
        <a:p>
          <a:endParaRPr lang="en-GB"/>
        </a:p>
      </dgm:t>
    </dgm:pt>
    <dgm:pt modelId="{4755927E-E8AF-4E93-912A-92F62CA66D22}">
      <dgm:prSet phldrT="[Text]"/>
      <dgm:spPr/>
      <dgm:t>
        <a:bodyPr/>
        <a:lstStyle/>
        <a:p>
          <a:r>
            <a:rPr lang="en-GB" dirty="0"/>
            <a:t>West Bog:</a:t>
          </a:r>
        </a:p>
      </dgm:t>
    </dgm:pt>
    <dgm:pt modelId="{960DED3E-90F9-45D5-83A5-9D53CD865CF6}" type="parTrans" cxnId="{46793655-11A6-454D-9113-5B83EAD3A501}">
      <dgm:prSet/>
      <dgm:spPr/>
      <dgm:t>
        <a:bodyPr/>
        <a:lstStyle/>
        <a:p>
          <a:endParaRPr lang="en-GB"/>
        </a:p>
      </dgm:t>
    </dgm:pt>
    <dgm:pt modelId="{6EA316DC-E5AF-4C41-A6FE-BDC72C26A856}" type="sibTrans" cxnId="{46793655-11A6-454D-9113-5B83EAD3A501}">
      <dgm:prSet/>
      <dgm:spPr/>
      <dgm:t>
        <a:bodyPr/>
        <a:lstStyle/>
        <a:p>
          <a:endParaRPr lang="en-GB"/>
        </a:p>
      </dgm:t>
    </dgm:pt>
    <dgm:pt modelId="{F134285D-D20B-4975-896A-73EC5A0D7E7E}">
      <dgm:prSet phldrT="[Text]"/>
      <dgm:spPr/>
      <dgm:t>
        <a:bodyPr/>
        <a:lstStyle/>
        <a:p>
          <a:endParaRPr lang="en-GB" dirty="0"/>
        </a:p>
      </dgm:t>
    </dgm:pt>
    <dgm:pt modelId="{24A22D52-5041-47F6-A6CA-44D7070ABDF7}" type="parTrans" cxnId="{1CDE4878-8F3E-4799-B7C0-4E833E9C6B8A}">
      <dgm:prSet/>
      <dgm:spPr/>
      <dgm:t>
        <a:bodyPr/>
        <a:lstStyle/>
        <a:p>
          <a:endParaRPr lang="en-GB"/>
        </a:p>
      </dgm:t>
    </dgm:pt>
    <dgm:pt modelId="{C2AE9C83-205F-4112-AE25-ED8B8F988CBF}" type="sibTrans" cxnId="{1CDE4878-8F3E-4799-B7C0-4E833E9C6B8A}">
      <dgm:prSet/>
      <dgm:spPr/>
      <dgm:t>
        <a:bodyPr/>
        <a:lstStyle/>
        <a:p>
          <a:endParaRPr lang="en-GB"/>
        </a:p>
      </dgm:t>
    </dgm:pt>
    <dgm:pt modelId="{E909FEF4-5098-4965-A6E3-2BF2DD0E2F99}">
      <dgm:prSet phldrT="[Text]"/>
      <dgm:spPr/>
      <dgm:t>
        <a:bodyPr/>
        <a:lstStyle/>
        <a:p>
          <a:r>
            <a:rPr lang="en-GB" dirty="0"/>
            <a:t>West Bog:</a:t>
          </a:r>
        </a:p>
      </dgm:t>
    </dgm:pt>
    <dgm:pt modelId="{E2039C8F-2A4C-484C-8B11-2BCFED7B8F4F}" type="parTrans" cxnId="{DFDF747C-0003-4859-AAC3-0A8C6B1A8B0C}">
      <dgm:prSet/>
      <dgm:spPr/>
      <dgm:t>
        <a:bodyPr/>
        <a:lstStyle/>
        <a:p>
          <a:endParaRPr lang="en-GB"/>
        </a:p>
      </dgm:t>
    </dgm:pt>
    <dgm:pt modelId="{A7CF4E79-D12A-4738-BF35-15FC9C54C49E}" type="sibTrans" cxnId="{DFDF747C-0003-4859-AAC3-0A8C6B1A8B0C}">
      <dgm:prSet/>
      <dgm:spPr/>
      <dgm:t>
        <a:bodyPr/>
        <a:lstStyle/>
        <a:p>
          <a:endParaRPr lang="en-GB"/>
        </a:p>
      </dgm:t>
    </dgm:pt>
    <dgm:pt modelId="{E867F1B0-CED4-4065-9AE9-99E2E877200C}">
      <dgm:prSet phldrT="[Text]"/>
      <dgm:spPr/>
      <dgm:t>
        <a:bodyPr/>
        <a:lstStyle/>
        <a:p>
          <a:r>
            <a:rPr lang="en-GB" dirty="0"/>
            <a:t>139</a:t>
          </a:r>
        </a:p>
      </dgm:t>
    </dgm:pt>
    <dgm:pt modelId="{36ADA554-6465-4B5E-8FF2-BB8BC608D5C3}" type="parTrans" cxnId="{821D21E2-7850-46E2-AFC1-F2CA9CD1EFD9}">
      <dgm:prSet/>
      <dgm:spPr/>
      <dgm:t>
        <a:bodyPr/>
        <a:lstStyle/>
        <a:p>
          <a:endParaRPr lang="en-GB"/>
        </a:p>
      </dgm:t>
    </dgm:pt>
    <dgm:pt modelId="{26DD10DE-1FA4-4409-B52C-89E2F14D6073}" type="sibTrans" cxnId="{821D21E2-7850-46E2-AFC1-F2CA9CD1EFD9}">
      <dgm:prSet/>
      <dgm:spPr/>
      <dgm:t>
        <a:bodyPr/>
        <a:lstStyle/>
        <a:p>
          <a:endParaRPr lang="en-GB"/>
        </a:p>
      </dgm:t>
    </dgm:pt>
    <dgm:pt modelId="{0E43181B-26F2-4AFE-9938-AB5B11EB0763}">
      <dgm:prSet phldrT="[Text]"/>
      <dgm:spPr/>
      <dgm:t>
        <a:bodyPr/>
        <a:lstStyle/>
        <a:p>
          <a:r>
            <a:rPr lang="en-GB" dirty="0"/>
            <a:t>Stations 2-3</a:t>
          </a:r>
        </a:p>
      </dgm:t>
    </dgm:pt>
    <dgm:pt modelId="{5FF489D6-BD80-4DF8-8D9E-B7FE5B61D45F}" type="parTrans" cxnId="{310CE492-4552-4C90-81B0-D2E31C43BF6A}">
      <dgm:prSet/>
      <dgm:spPr/>
      <dgm:t>
        <a:bodyPr/>
        <a:lstStyle/>
        <a:p>
          <a:endParaRPr lang="en-GB"/>
        </a:p>
      </dgm:t>
    </dgm:pt>
    <dgm:pt modelId="{9A6AEEE0-524F-474F-9A5B-CF0F74F38CB6}" type="sibTrans" cxnId="{310CE492-4552-4C90-81B0-D2E31C43BF6A}">
      <dgm:prSet/>
      <dgm:spPr/>
      <dgm:t>
        <a:bodyPr/>
        <a:lstStyle/>
        <a:p>
          <a:endParaRPr lang="en-GB"/>
        </a:p>
      </dgm:t>
    </dgm:pt>
    <dgm:pt modelId="{198FB94A-20DC-4477-8947-9DB3575F034C}">
      <dgm:prSet phldrT="[Text]"/>
      <dgm:spPr/>
      <dgm:t>
        <a:bodyPr/>
        <a:lstStyle/>
        <a:p>
          <a:r>
            <a:rPr lang="en-GB" dirty="0"/>
            <a:t>Station 1</a:t>
          </a:r>
        </a:p>
      </dgm:t>
    </dgm:pt>
    <dgm:pt modelId="{B2588532-408D-4497-9366-50E11FE60FFC}" type="parTrans" cxnId="{96459C72-117C-49B6-8956-69A5972B2D08}">
      <dgm:prSet/>
      <dgm:spPr/>
      <dgm:t>
        <a:bodyPr/>
        <a:lstStyle/>
        <a:p>
          <a:endParaRPr lang="en-GB"/>
        </a:p>
      </dgm:t>
    </dgm:pt>
    <dgm:pt modelId="{9C09F688-0D43-453F-A53B-D034E13228FA}" type="sibTrans" cxnId="{96459C72-117C-49B6-8956-69A5972B2D08}">
      <dgm:prSet/>
      <dgm:spPr/>
      <dgm:t>
        <a:bodyPr/>
        <a:lstStyle/>
        <a:p>
          <a:endParaRPr lang="en-GB"/>
        </a:p>
      </dgm:t>
    </dgm:pt>
    <dgm:pt modelId="{B6FE8084-A1BB-4B6D-AC89-AFB51312728D}">
      <dgm:prSet phldrT="[Text]"/>
      <dgm:spPr/>
      <dgm:t>
        <a:bodyPr/>
        <a:lstStyle/>
        <a:p>
          <a:r>
            <a:rPr lang="en-GB" dirty="0"/>
            <a:t>Station4</a:t>
          </a:r>
        </a:p>
      </dgm:t>
    </dgm:pt>
    <dgm:pt modelId="{F0FBBADE-9BA1-4894-BCB9-DD25FF104CB9}" type="parTrans" cxnId="{186B5DEC-7E67-4991-8F15-869A8BC1F429}">
      <dgm:prSet/>
      <dgm:spPr/>
      <dgm:t>
        <a:bodyPr/>
        <a:lstStyle/>
        <a:p>
          <a:endParaRPr lang="en-GB"/>
        </a:p>
      </dgm:t>
    </dgm:pt>
    <dgm:pt modelId="{EA9860FC-BA8F-4615-8E70-E02B2A359063}" type="sibTrans" cxnId="{186B5DEC-7E67-4991-8F15-869A8BC1F429}">
      <dgm:prSet/>
      <dgm:spPr/>
      <dgm:t>
        <a:bodyPr/>
        <a:lstStyle/>
        <a:p>
          <a:endParaRPr lang="en-GB"/>
        </a:p>
      </dgm:t>
    </dgm:pt>
    <dgm:pt modelId="{9CED53A3-4028-43A4-9176-0DDD8E8C821D}">
      <dgm:prSet phldrT="[Text]"/>
      <dgm:spPr/>
      <dgm:t>
        <a:bodyPr/>
        <a:lstStyle/>
        <a:p>
          <a:r>
            <a:rPr lang="en-GB" dirty="0"/>
            <a:t>96</a:t>
          </a:r>
        </a:p>
      </dgm:t>
    </dgm:pt>
    <dgm:pt modelId="{1D671611-1AAA-474D-A6B5-012CDFD5B877}" type="parTrans" cxnId="{EC2F0FFD-7E60-481A-AD01-17B3EF58D95C}">
      <dgm:prSet/>
      <dgm:spPr/>
      <dgm:t>
        <a:bodyPr/>
        <a:lstStyle/>
        <a:p>
          <a:endParaRPr lang="en-GB"/>
        </a:p>
      </dgm:t>
    </dgm:pt>
    <dgm:pt modelId="{4C7C29A6-E6B2-46BD-90CE-43F3776DBB01}" type="sibTrans" cxnId="{EC2F0FFD-7E60-481A-AD01-17B3EF58D95C}">
      <dgm:prSet/>
      <dgm:spPr/>
      <dgm:t>
        <a:bodyPr/>
        <a:lstStyle/>
        <a:p>
          <a:endParaRPr lang="en-GB"/>
        </a:p>
      </dgm:t>
    </dgm:pt>
    <dgm:pt modelId="{BB543B14-5EBA-4248-8B5D-122F318DB591}">
      <dgm:prSet phldrT="[Text]"/>
      <dgm:spPr/>
      <dgm:t>
        <a:bodyPr/>
        <a:lstStyle/>
        <a:p>
          <a:r>
            <a:rPr lang="en-GB" dirty="0"/>
            <a:t>49 in 45 mins</a:t>
          </a:r>
        </a:p>
      </dgm:t>
    </dgm:pt>
    <dgm:pt modelId="{BF272F68-20F6-44AD-BEFC-01E4D00E77CD}" type="parTrans" cxnId="{DAE5E4AC-19D0-4CAD-9918-94EFE46E643A}">
      <dgm:prSet/>
      <dgm:spPr/>
      <dgm:t>
        <a:bodyPr/>
        <a:lstStyle/>
        <a:p>
          <a:endParaRPr lang="en-GB"/>
        </a:p>
      </dgm:t>
    </dgm:pt>
    <dgm:pt modelId="{FBC3A511-6173-4341-A49A-B950BAA9813E}" type="sibTrans" cxnId="{DAE5E4AC-19D0-4CAD-9918-94EFE46E643A}">
      <dgm:prSet/>
      <dgm:spPr/>
      <dgm:t>
        <a:bodyPr/>
        <a:lstStyle/>
        <a:p>
          <a:endParaRPr lang="en-GB"/>
        </a:p>
      </dgm:t>
    </dgm:pt>
    <dgm:pt modelId="{E4DCEF69-12E6-45BD-9B38-BEB760730EF3}">
      <dgm:prSet phldrT="[Text]"/>
      <dgm:spPr/>
      <dgm:t>
        <a:bodyPr/>
        <a:lstStyle/>
        <a:p>
          <a:endParaRPr lang="en-GB" dirty="0"/>
        </a:p>
      </dgm:t>
    </dgm:pt>
    <dgm:pt modelId="{BBC06718-0923-45CE-A73D-A0B2FD3FBEE1}" type="parTrans" cxnId="{B31B2ECC-2C88-463C-9B48-3D3E7D9B3B7D}">
      <dgm:prSet/>
      <dgm:spPr/>
      <dgm:t>
        <a:bodyPr/>
        <a:lstStyle/>
        <a:p>
          <a:endParaRPr lang="en-GB"/>
        </a:p>
      </dgm:t>
    </dgm:pt>
    <dgm:pt modelId="{8D4B32EA-E565-4754-A32F-75DB46AF1C72}" type="sibTrans" cxnId="{B31B2ECC-2C88-463C-9B48-3D3E7D9B3B7D}">
      <dgm:prSet/>
      <dgm:spPr/>
      <dgm:t>
        <a:bodyPr/>
        <a:lstStyle/>
        <a:p>
          <a:endParaRPr lang="en-GB"/>
        </a:p>
      </dgm:t>
    </dgm:pt>
    <dgm:pt modelId="{C1086C47-6818-425E-B9C9-AAE4A688DDD5}">
      <dgm:prSet phldrT="[Text]"/>
      <dgm:spPr/>
      <dgm:t>
        <a:bodyPr/>
        <a:lstStyle/>
        <a:p>
          <a:r>
            <a:rPr lang="en-GB" dirty="0"/>
            <a:t>15 in 30 mins</a:t>
          </a:r>
        </a:p>
      </dgm:t>
    </dgm:pt>
    <dgm:pt modelId="{7EE691DF-850C-4B4A-8566-12540E6AB5AC}" type="parTrans" cxnId="{442CE461-095D-40D2-834F-73007CF9992E}">
      <dgm:prSet/>
      <dgm:spPr/>
      <dgm:t>
        <a:bodyPr/>
        <a:lstStyle/>
        <a:p>
          <a:endParaRPr lang="en-GB"/>
        </a:p>
      </dgm:t>
    </dgm:pt>
    <dgm:pt modelId="{F182D9E4-AB2F-4D87-AD67-999B91E6D3AC}" type="sibTrans" cxnId="{442CE461-095D-40D2-834F-73007CF9992E}">
      <dgm:prSet/>
      <dgm:spPr/>
      <dgm:t>
        <a:bodyPr/>
        <a:lstStyle/>
        <a:p>
          <a:endParaRPr lang="en-GB"/>
        </a:p>
      </dgm:t>
    </dgm:pt>
    <dgm:pt modelId="{B2D98B78-F7DA-4ADD-82A5-1FC76830D469}">
      <dgm:prSet phldrT="[Text]"/>
      <dgm:spPr/>
      <dgm:t>
        <a:bodyPr/>
        <a:lstStyle/>
        <a:p>
          <a:endParaRPr lang="en-GB" dirty="0"/>
        </a:p>
      </dgm:t>
    </dgm:pt>
    <dgm:pt modelId="{3F682522-A455-4FDF-B84D-3D368F667E2B}" type="parTrans" cxnId="{AAF0EDEC-1BD2-4154-A942-BB2011429347}">
      <dgm:prSet/>
      <dgm:spPr/>
      <dgm:t>
        <a:bodyPr/>
        <a:lstStyle/>
        <a:p>
          <a:endParaRPr lang="en-GB"/>
        </a:p>
      </dgm:t>
    </dgm:pt>
    <dgm:pt modelId="{839D39D4-66EE-44DE-82EE-0006BA022D3D}" type="sibTrans" cxnId="{AAF0EDEC-1BD2-4154-A942-BB2011429347}">
      <dgm:prSet/>
      <dgm:spPr/>
      <dgm:t>
        <a:bodyPr/>
        <a:lstStyle/>
        <a:p>
          <a:endParaRPr lang="en-GB"/>
        </a:p>
      </dgm:t>
    </dgm:pt>
    <dgm:pt modelId="{44C39CDE-A5B8-4CC8-8F58-A8B39E0F19F0}">
      <dgm:prSet phldrT="[Text]"/>
      <dgm:spPr/>
      <dgm:t>
        <a:bodyPr/>
        <a:lstStyle/>
        <a:p>
          <a:r>
            <a:rPr lang="en-GB" dirty="0"/>
            <a:t>W</a:t>
          </a:r>
          <a:r>
            <a:rPr lang="en-US" dirty="0"/>
            <a:t>ell exceed the lower limit of acceptable change for the Large Heath SSSI feature.</a:t>
          </a:r>
          <a:endParaRPr lang="en-GB" dirty="0"/>
        </a:p>
      </dgm:t>
    </dgm:pt>
    <dgm:pt modelId="{25C8C168-8046-4061-94C1-143FC06011C4}" type="parTrans" cxnId="{B59131CA-EF2B-4DE8-AB3B-ABAF4F29F199}">
      <dgm:prSet/>
      <dgm:spPr/>
      <dgm:t>
        <a:bodyPr/>
        <a:lstStyle/>
        <a:p>
          <a:endParaRPr lang="en-GB"/>
        </a:p>
      </dgm:t>
    </dgm:pt>
    <dgm:pt modelId="{FC9E95E8-C540-43D8-B5F2-110023456E79}" type="sibTrans" cxnId="{B59131CA-EF2B-4DE8-AB3B-ABAF4F29F199}">
      <dgm:prSet/>
      <dgm:spPr/>
      <dgm:t>
        <a:bodyPr/>
        <a:lstStyle/>
        <a:p>
          <a:endParaRPr lang="en-GB"/>
        </a:p>
      </dgm:t>
    </dgm:pt>
    <dgm:pt modelId="{BF115792-E9D9-4272-A5D7-C39FBE672EB6}">
      <dgm:prSet phldrT="[Text]"/>
      <dgm:spPr/>
      <dgm:t>
        <a:bodyPr/>
        <a:lstStyle/>
        <a:p>
          <a:endParaRPr lang="en-GB" dirty="0"/>
        </a:p>
      </dgm:t>
    </dgm:pt>
    <dgm:pt modelId="{4262464D-39C1-46EE-A700-FE905CD69DF7}" type="parTrans" cxnId="{EB4A85DC-0AF5-4CDC-AB12-C559FBEB7FC9}">
      <dgm:prSet/>
      <dgm:spPr/>
      <dgm:t>
        <a:bodyPr/>
        <a:lstStyle/>
        <a:p>
          <a:endParaRPr lang="en-GB"/>
        </a:p>
      </dgm:t>
    </dgm:pt>
    <dgm:pt modelId="{A8AABC7C-E171-47DF-8D11-4205A9E5C2CA}" type="sibTrans" cxnId="{EB4A85DC-0AF5-4CDC-AB12-C559FBEB7FC9}">
      <dgm:prSet/>
      <dgm:spPr/>
      <dgm:t>
        <a:bodyPr/>
        <a:lstStyle/>
        <a:p>
          <a:endParaRPr lang="en-GB"/>
        </a:p>
      </dgm:t>
    </dgm:pt>
    <dgm:pt modelId="{25B18875-B8E9-424E-B576-F5AB64E96B09}">
      <dgm:prSet phldrT="[Text]"/>
      <dgm:spPr/>
      <dgm:t>
        <a:bodyPr/>
        <a:lstStyle/>
        <a:p>
          <a:endParaRPr lang="en-GB" dirty="0"/>
        </a:p>
      </dgm:t>
    </dgm:pt>
    <dgm:pt modelId="{C79F2268-5C2E-4D47-9C16-1F014AC5EEFF}" type="parTrans" cxnId="{8A378E82-A5C4-4DD3-AE4F-9031F73C0A07}">
      <dgm:prSet/>
      <dgm:spPr/>
      <dgm:t>
        <a:bodyPr/>
        <a:lstStyle/>
        <a:p>
          <a:endParaRPr lang="en-GB"/>
        </a:p>
      </dgm:t>
    </dgm:pt>
    <dgm:pt modelId="{6F98D9B2-315F-4E07-A485-C26358D6717F}" type="sibTrans" cxnId="{8A378E82-A5C4-4DD3-AE4F-9031F73C0A07}">
      <dgm:prSet/>
      <dgm:spPr/>
      <dgm:t>
        <a:bodyPr/>
        <a:lstStyle/>
        <a:p>
          <a:endParaRPr lang="en-GB"/>
        </a:p>
      </dgm:t>
    </dgm:pt>
    <dgm:pt modelId="{D5B741AB-A509-489C-9EA1-CCF1F8D219C2}">
      <dgm:prSet phldrT="[Text]"/>
      <dgm:spPr/>
      <dgm:t>
        <a:bodyPr/>
        <a:lstStyle/>
        <a:p>
          <a:endParaRPr lang="en-GB" dirty="0"/>
        </a:p>
      </dgm:t>
    </dgm:pt>
    <dgm:pt modelId="{9E3D9F70-337A-4914-AE2F-E83A064A0402}" type="parTrans" cxnId="{16D798A2-30F6-44A8-9568-B9995CDB648B}">
      <dgm:prSet/>
      <dgm:spPr/>
      <dgm:t>
        <a:bodyPr/>
        <a:lstStyle/>
        <a:p>
          <a:endParaRPr lang="en-GB"/>
        </a:p>
      </dgm:t>
    </dgm:pt>
    <dgm:pt modelId="{2A335448-2DC7-456E-B96C-FDF4F79D8F65}" type="sibTrans" cxnId="{16D798A2-30F6-44A8-9568-B9995CDB648B}">
      <dgm:prSet/>
      <dgm:spPr/>
      <dgm:t>
        <a:bodyPr/>
        <a:lstStyle/>
        <a:p>
          <a:endParaRPr lang="en-GB"/>
        </a:p>
      </dgm:t>
    </dgm:pt>
    <dgm:pt modelId="{A302BC64-685A-4AA6-8949-C6CAD9F09591}">
      <dgm:prSet phldrT="[Text]"/>
      <dgm:spPr/>
      <dgm:t>
        <a:bodyPr/>
        <a:lstStyle/>
        <a:p>
          <a:endParaRPr lang="en-GB" dirty="0"/>
        </a:p>
      </dgm:t>
    </dgm:pt>
    <dgm:pt modelId="{9CAD4C89-D425-4F11-8C90-3F0A9981E5D0}" type="parTrans" cxnId="{B2B100D6-256C-4C43-A198-C67AD3C8D9D1}">
      <dgm:prSet/>
      <dgm:spPr/>
      <dgm:t>
        <a:bodyPr/>
        <a:lstStyle/>
        <a:p>
          <a:endParaRPr lang="en-GB"/>
        </a:p>
      </dgm:t>
    </dgm:pt>
    <dgm:pt modelId="{610BCD50-2BBA-44A0-BB49-8131624048B5}" type="sibTrans" cxnId="{B2B100D6-256C-4C43-A198-C67AD3C8D9D1}">
      <dgm:prSet/>
      <dgm:spPr/>
      <dgm:t>
        <a:bodyPr/>
        <a:lstStyle/>
        <a:p>
          <a:endParaRPr lang="en-GB"/>
        </a:p>
      </dgm:t>
    </dgm:pt>
    <dgm:pt modelId="{EDB0AD04-1429-4B5C-956F-1F3AB0AFBE78}">
      <dgm:prSet phldrT="[Text]"/>
      <dgm:spPr/>
      <dgm:t>
        <a:bodyPr/>
        <a:lstStyle/>
        <a:p>
          <a:r>
            <a:rPr lang="en-GB" dirty="0"/>
            <a:t>W</a:t>
          </a:r>
          <a:r>
            <a:rPr lang="en-US" dirty="0"/>
            <a:t>ell exceed the lower limit of acceptable change for the Large Heath SSSI feature.</a:t>
          </a:r>
          <a:endParaRPr lang="en-GB" dirty="0"/>
        </a:p>
      </dgm:t>
    </dgm:pt>
    <dgm:pt modelId="{E0B61D4F-BAB0-44E9-A3E7-AD390A333103}" type="parTrans" cxnId="{0875FAE9-B40B-481D-94B0-4E3028A2C064}">
      <dgm:prSet/>
      <dgm:spPr/>
      <dgm:t>
        <a:bodyPr/>
        <a:lstStyle/>
        <a:p>
          <a:endParaRPr lang="en-GB"/>
        </a:p>
      </dgm:t>
    </dgm:pt>
    <dgm:pt modelId="{5AD514D5-69DE-42FB-9A19-48EE05927F7B}" type="sibTrans" cxnId="{0875FAE9-B40B-481D-94B0-4E3028A2C064}">
      <dgm:prSet/>
      <dgm:spPr/>
      <dgm:t>
        <a:bodyPr/>
        <a:lstStyle/>
        <a:p>
          <a:endParaRPr lang="en-GB"/>
        </a:p>
      </dgm:t>
    </dgm:pt>
    <dgm:pt modelId="{FEF5EBBF-911B-4C5F-B616-44E69D72E9D7}">
      <dgm:prSet phldrT="[Text]"/>
      <dgm:spPr/>
      <dgm:t>
        <a:bodyPr/>
        <a:lstStyle/>
        <a:p>
          <a:endParaRPr lang="en-GB" dirty="0"/>
        </a:p>
      </dgm:t>
    </dgm:pt>
    <dgm:pt modelId="{68569C39-1498-46F3-91EB-D820C89F1BB7}" type="parTrans" cxnId="{83706AC4-EB40-4A82-B53D-CAA38847D1A6}">
      <dgm:prSet/>
      <dgm:spPr/>
      <dgm:t>
        <a:bodyPr/>
        <a:lstStyle/>
        <a:p>
          <a:endParaRPr lang="en-GB"/>
        </a:p>
      </dgm:t>
    </dgm:pt>
    <dgm:pt modelId="{2A664960-6C98-4C52-9CAB-2AF43E7E469B}" type="sibTrans" cxnId="{83706AC4-EB40-4A82-B53D-CAA38847D1A6}">
      <dgm:prSet/>
      <dgm:spPr/>
      <dgm:t>
        <a:bodyPr/>
        <a:lstStyle/>
        <a:p>
          <a:endParaRPr lang="en-GB"/>
        </a:p>
      </dgm:t>
    </dgm:pt>
    <dgm:pt modelId="{B1B70D44-E29D-4804-8F87-ABE50B672D67}">
      <dgm:prSet phldrT="[Text]"/>
      <dgm:spPr/>
      <dgm:t>
        <a:bodyPr/>
        <a:lstStyle/>
        <a:p>
          <a:endParaRPr lang="en-GB" dirty="0"/>
        </a:p>
      </dgm:t>
    </dgm:pt>
    <dgm:pt modelId="{09C246EA-EB04-47A1-9AA3-0AE7228C321E}" type="parTrans" cxnId="{C00F6F8A-0558-4B96-A7E9-44BB52376D99}">
      <dgm:prSet/>
      <dgm:spPr/>
      <dgm:t>
        <a:bodyPr/>
        <a:lstStyle/>
        <a:p>
          <a:endParaRPr lang="en-GB"/>
        </a:p>
      </dgm:t>
    </dgm:pt>
    <dgm:pt modelId="{DD7F4E5B-37A0-48C4-BBBD-8ECBE250F098}" type="sibTrans" cxnId="{C00F6F8A-0558-4B96-A7E9-44BB52376D99}">
      <dgm:prSet/>
      <dgm:spPr/>
      <dgm:t>
        <a:bodyPr/>
        <a:lstStyle/>
        <a:p>
          <a:endParaRPr lang="en-GB"/>
        </a:p>
      </dgm:t>
    </dgm:pt>
    <dgm:pt modelId="{612F35C9-77F0-44E2-AA45-184943F60FF2}">
      <dgm:prSet phldrT="[Text]"/>
      <dgm:spPr/>
      <dgm:t>
        <a:bodyPr/>
        <a:lstStyle/>
        <a:p>
          <a:endParaRPr lang="en-GB" dirty="0"/>
        </a:p>
      </dgm:t>
    </dgm:pt>
    <dgm:pt modelId="{7DEE811A-2749-444F-8BC0-C4A59FE7A9BC}" type="parTrans" cxnId="{14BC8798-B9CA-4BE3-B129-7DD2B1D5E431}">
      <dgm:prSet/>
      <dgm:spPr/>
      <dgm:t>
        <a:bodyPr/>
        <a:lstStyle/>
        <a:p>
          <a:endParaRPr lang="en-GB"/>
        </a:p>
      </dgm:t>
    </dgm:pt>
    <dgm:pt modelId="{337273F1-0434-4784-AF09-C38C46FE62F0}" type="sibTrans" cxnId="{14BC8798-B9CA-4BE3-B129-7DD2B1D5E431}">
      <dgm:prSet/>
      <dgm:spPr/>
      <dgm:t>
        <a:bodyPr/>
        <a:lstStyle/>
        <a:p>
          <a:endParaRPr lang="en-GB"/>
        </a:p>
      </dgm:t>
    </dgm:pt>
    <dgm:pt modelId="{D6B9CF27-7FDD-4046-836D-78D40299A6B8}">
      <dgm:prSet phldrT="[Text]"/>
      <dgm:spPr/>
      <dgm:t>
        <a:bodyPr/>
        <a:lstStyle/>
        <a:p>
          <a:endParaRPr lang="en-GB" dirty="0"/>
        </a:p>
      </dgm:t>
    </dgm:pt>
    <dgm:pt modelId="{0DD2DDEE-ABEE-418D-80D6-6D09F74BBBD4}" type="parTrans" cxnId="{B6129B44-BCAC-4A87-BDAD-A4071AF7AFC0}">
      <dgm:prSet/>
      <dgm:spPr/>
      <dgm:t>
        <a:bodyPr/>
        <a:lstStyle/>
        <a:p>
          <a:endParaRPr lang="en-GB"/>
        </a:p>
      </dgm:t>
    </dgm:pt>
    <dgm:pt modelId="{8088B086-F425-4447-AEEF-5521778D7465}" type="sibTrans" cxnId="{B6129B44-BCAC-4A87-BDAD-A4071AF7AFC0}">
      <dgm:prSet/>
      <dgm:spPr/>
      <dgm:t>
        <a:bodyPr/>
        <a:lstStyle/>
        <a:p>
          <a:endParaRPr lang="en-GB"/>
        </a:p>
      </dgm:t>
    </dgm:pt>
    <dgm:pt modelId="{FAA7D203-E49F-4B7D-BB8B-DEE727AA1F7B}">
      <dgm:prSet phldrT="[Text]"/>
      <dgm:spPr/>
      <dgm:t>
        <a:bodyPr/>
        <a:lstStyle/>
        <a:p>
          <a:endParaRPr lang="en-GB" dirty="0"/>
        </a:p>
      </dgm:t>
    </dgm:pt>
    <dgm:pt modelId="{FF286245-F0D2-4596-8BDB-79A3A11A1A1E}" type="parTrans" cxnId="{045FB4D4-7098-4DAC-8E70-C37627F54D53}">
      <dgm:prSet/>
      <dgm:spPr/>
      <dgm:t>
        <a:bodyPr/>
        <a:lstStyle/>
        <a:p>
          <a:endParaRPr lang="en-GB"/>
        </a:p>
      </dgm:t>
    </dgm:pt>
    <dgm:pt modelId="{690304E6-F5DF-46C7-825A-544527E9B5C0}" type="sibTrans" cxnId="{045FB4D4-7098-4DAC-8E70-C37627F54D53}">
      <dgm:prSet/>
      <dgm:spPr/>
      <dgm:t>
        <a:bodyPr/>
        <a:lstStyle/>
        <a:p>
          <a:endParaRPr lang="en-GB"/>
        </a:p>
      </dgm:t>
    </dgm:pt>
    <dgm:pt modelId="{B336D4ED-3EF0-4FB9-9B93-D32D27DEB187}">
      <dgm:prSet phldrT="[Text]"/>
      <dgm:spPr/>
      <dgm:t>
        <a:bodyPr/>
        <a:lstStyle/>
        <a:p>
          <a:endParaRPr lang="en-GB" dirty="0"/>
        </a:p>
      </dgm:t>
    </dgm:pt>
    <dgm:pt modelId="{3F61BB20-D134-4181-AF6D-29AE2BBB96DE}" type="parTrans" cxnId="{00117634-8675-4D9E-A7FA-0468183EC5E8}">
      <dgm:prSet/>
      <dgm:spPr/>
      <dgm:t>
        <a:bodyPr/>
        <a:lstStyle/>
        <a:p>
          <a:endParaRPr lang="en-GB"/>
        </a:p>
      </dgm:t>
    </dgm:pt>
    <dgm:pt modelId="{4E13D7D1-F8BE-4EFC-91BC-ED14CEB0A3C3}" type="sibTrans" cxnId="{00117634-8675-4D9E-A7FA-0468183EC5E8}">
      <dgm:prSet/>
      <dgm:spPr/>
      <dgm:t>
        <a:bodyPr/>
        <a:lstStyle/>
        <a:p>
          <a:endParaRPr lang="en-GB"/>
        </a:p>
      </dgm:t>
    </dgm:pt>
    <dgm:pt modelId="{A67D84BB-5F97-46C5-A6AB-A09C4F258468}">
      <dgm:prSet phldrT="[Text]"/>
      <dgm:spPr/>
      <dgm:t>
        <a:bodyPr/>
        <a:lstStyle/>
        <a:p>
          <a:endParaRPr lang="en-GB" dirty="0"/>
        </a:p>
      </dgm:t>
    </dgm:pt>
    <dgm:pt modelId="{0490F1AC-C765-44D0-B48F-F59EC838AF8E}" type="parTrans" cxnId="{BD17009A-7E24-4A0D-B504-7FCFED7BAF0B}">
      <dgm:prSet/>
      <dgm:spPr/>
      <dgm:t>
        <a:bodyPr/>
        <a:lstStyle/>
        <a:p>
          <a:endParaRPr lang="en-GB"/>
        </a:p>
      </dgm:t>
    </dgm:pt>
    <dgm:pt modelId="{2BDF1025-F27A-4574-AD4F-E34A241311E6}" type="sibTrans" cxnId="{BD17009A-7E24-4A0D-B504-7FCFED7BAF0B}">
      <dgm:prSet/>
      <dgm:spPr/>
      <dgm:t>
        <a:bodyPr/>
        <a:lstStyle/>
        <a:p>
          <a:endParaRPr lang="en-GB"/>
        </a:p>
      </dgm:t>
    </dgm:pt>
    <dgm:pt modelId="{5DE51978-EFC2-4E5E-B3AF-352CCADC7F72}">
      <dgm:prSet phldrT="[Text]"/>
      <dgm:spPr/>
      <dgm:t>
        <a:bodyPr/>
        <a:lstStyle/>
        <a:p>
          <a:endParaRPr lang="en-GB" dirty="0"/>
        </a:p>
      </dgm:t>
    </dgm:pt>
    <dgm:pt modelId="{3175418A-EC4C-44DE-8939-4254B32ACC74}" type="parTrans" cxnId="{89F1554D-0DA4-46F6-B175-586E5B293C6F}">
      <dgm:prSet/>
      <dgm:spPr/>
      <dgm:t>
        <a:bodyPr/>
        <a:lstStyle/>
        <a:p>
          <a:endParaRPr lang="en-GB"/>
        </a:p>
      </dgm:t>
    </dgm:pt>
    <dgm:pt modelId="{49C4A43B-B958-44F3-A211-59D6E5C33C31}" type="sibTrans" cxnId="{89F1554D-0DA4-46F6-B175-586E5B293C6F}">
      <dgm:prSet/>
      <dgm:spPr/>
      <dgm:t>
        <a:bodyPr/>
        <a:lstStyle/>
        <a:p>
          <a:endParaRPr lang="en-GB"/>
        </a:p>
      </dgm:t>
    </dgm:pt>
    <dgm:pt modelId="{5BEB164B-B4B4-4ABC-A007-38C2320C2709}">
      <dgm:prSet phldrT="[Text]"/>
      <dgm:spPr/>
      <dgm:t>
        <a:bodyPr/>
        <a:lstStyle/>
        <a:p>
          <a:endParaRPr lang="en-GB" dirty="0"/>
        </a:p>
      </dgm:t>
    </dgm:pt>
    <dgm:pt modelId="{5077372D-3940-469C-90F9-886C1E943AC5}" type="parTrans" cxnId="{5988814B-8F28-481A-AA36-7B0F3B05A206}">
      <dgm:prSet/>
      <dgm:spPr/>
      <dgm:t>
        <a:bodyPr/>
        <a:lstStyle/>
        <a:p>
          <a:endParaRPr lang="en-GB"/>
        </a:p>
      </dgm:t>
    </dgm:pt>
    <dgm:pt modelId="{86A85256-6BA8-4184-94D2-E058065F58B7}" type="sibTrans" cxnId="{5988814B-8F28-481A-AA36-7B0F3B05A206}">
      <dgm:prSet/>
      <dgm:spPr/>
      <dgm:t>
        <a:bodyPr/>
        <a:lstStyle/>
        <a:p>
          <a:endParaRPr lang="en-GB"/>
        </a:p>
      </dgm:t>
    </dgm:pt>
    <dgm:pt modelId="{C46A67F6-20A4-4CDA-933A-10268EE3FAEF}">
      <dgm:prSet phldrT="[Text]"/>
      <dgm:spPr/>
      <dgm:t>
        <a:bodyPr/>
        <a:lstStyle/>
        <a:p>
          <a:endParaRPr lang="en-GB" dirty="0"/>
        </a:p>
      </dgm:t>
    </dgm:pt>
    <dgm:pt modelId="{BD956575-8276-48AF-B8E8-CD60D1DCD987}" type="parTrans" cxnId="{1EAB9ECA-0E16-4EF0-A61D-D8DE0AA4E312}">
      <dgm:prSet/>
      <dgm:spPr/>
      <dgm:t>
        <a:bodyPr/>
        <a:lstStyle/>
        <a:p>
          <a:endParaRPr lang="en-GB"/>
        </a:p>
      </dgm:t>
    </dgm:pt>
    <dgm:pt modelId="{06503FC0-4B3B-4BC8-B945-2E8E158675D5}" type="sibTrans" cxnId="{1EAB9ECA-0E16-4EF0-A61D-D8DE0AA4E312}">
      <dgm:prSet/>
      <dgm:spPr/>
      <dgm:t>
        <a:bodyPr/>
        <a:lstStyle/>
        <a:p>
          <a:endParaRPr lang="en-GB"/>
        </a:p>
      </dgm:t>
    </dgm:pt>
    <dgm:pt modelId="{9B5175B1-C989-4647-A500-9907E6A6F464}">
      <dgm:prSet phldrT="[Text]"/>
      <dgm:spPr/>
      <dgm:t>
        <a:bodyPr/>
        <a:lstStyle/>
        <a:p>
          <a:endParaRPr lang="en-GB" dirty="0"/>
        </a:p>
      </dgm:t>
    </dgm:pt>
    <dgm:pt modelId="{19EB4828-4A74-4768-A4D9-019755FCC250}" type="parTrans" cxnId="{B01912AF-2EDA-4B5F-B27F-37186502E6E8}">
      <dgm:prSet/>
      <dgm:spPr/>
      <dgm:t>
        <a:bodyPr/>
        <a:lstStyle/>
        <a:p>
          <a:endParaRPr lang="en-GB"/>
        </a:p>
      </dgm:t>
    </dgm:pt>
    <dgm:pt modelId="{2AD0741C-AB70-4A59-B585-6B897896FF49}" type="sibTrans" cxnId="{B01912AF-2EDA-4B5F-B27F-37186502E6E8}">
      <dgm:prSet/>
      <dgm:spPr/>
      <dgm:t>
        <a:bodyPr/>
        <a:lstStyle/>
        <a:p>
          <a:endParaRPr lang="en-GB"/>
        </a:p>
      </dgm:t>
    </dgm:pt>
    <dgm:pt modelId="{F84B2E39-2051-4725-BC2A-57013D0E0220}">
      <dgm:prSet phldrT="[Text]"/>
      <dgm:spPr/>
      <dgm:t>
        <a:bodyPr/>
        <a:lstStyle/>
        <a:p>
          <a:endParaRPr lang="en-GB" dirty="0"/>
        </a:p>
      </dgm:t>
    </dgm:pt>
    <dgm:pt modelId="{44F51C14-8C03-41D1-95DA-E09787F046C9}" type="parTrans" cxnId="{0FDD2671-BDA3-41F0-A328-183C951E8CF5}">
      <dgm:prSet/>
      <dgm:spPr/>
      <dgm:t>
        <a:bodyPr/>
        <a:lstStyle/>
        <a:p>
          <a:endParaRPr lang="en-GB"/>
        </a:p>
      </dgm:t>
    </dgm:pt>
    <dgm:pt modelId="{C45B91F4-7EBF-4E52-9E7E-F2F6C675C531}" type="sibTrans" cxnId="{0FDD2671-BDA3-41F0-A328-183C951E8CF5}">
      <dgm:prSet/>
      <dgm:spPr/>
      <dgm:t>
        <a:bodyPr/>
        <a:lstStyle/>
        <a:p>
          <a:endParaRPr lang="en-GB"/>
        </a:p>
      </dgm:t>
    </dgm:pt>
    <dgm:pt modelId="{D477E77C-5812-4191-A8B5-C4E6EBA4D3D7}">
      <dgm:prSet phldrT="[Text]"/>
      <dgm:spPr/>
      <dgm:t>
        <a:bodyPr/>
        <a:lstStyle/>
        <a:p>
          <a:endParaRPr lang="en-GB" dirty="0"/>
        </a:p>
      </dgm:t>
    </dgm:pt>
    <dgm:pt modelId="{7420F82B-4935-4997-8557-86DF8ED955DB}" type="parTrans" cxnId="{B2120107-6725-4328-A53D-C9AAF41603D4}">
      <dgm:prSet/>
      <dgm:spPr/>
      <dgm:t>
        <a:bodyPr/>
        <a:lstStyle/>
        <a:p>
          <a:endParaRPr lang="en-GB"/>
        </a:p>
      </dgm:t>
    </dgm:pt>
    <dgm:pt modelId="{B10C20C1-C709-43D9-9636-3D7424BE6886}" type="sibTrans" cxnId="{B2120107-6725-4328-A53D-C9AAF41603D4}">
      <dgm:prSet/>
      <dgm:spPr/>
      <dgm:t>
        <a:bodyPr/>
        <a:lstStyle/>
        <a:p>
          <a:endParaRPr lang="en-GB"/>
        </a:p>
      </dgm:t>
    </dgm:pt>
    <dgm:pt modelId="{886AF694-DB6E-48AC-A73C-702BFF879867}" type="pres">
      <dgm:prSet presAssocID="{67F89077-8FDD-4D63-9267-89BB553A4633}" presName="Name0" presStyleCnt="0">
        <dgm:presLayoutVars>
          <dgm:dir/>
          <dgm:animLvl val="lvl"/>
          <dgm:resizeHandles val="exact"/>
        </dgm:presLayoutVars>
      </dgm:prSet>
      <dgm:spPr/>
    </dgm:pt>
    <dgm:pt modelId="{63FFB6A4-B95A-45ED-A3C0-39DDB5A4242B}" type="pres">
      <dgm:prSet presAssocID="{80F97F65-6C40-43C8-9E66-3B707CD18DCE}" presName="composite" presStyleCnt="0"/>
      <dgm:spPr/>
    </dgm:pt>
    <dgm:pt modelId="{7A26D14A-F09A-45A1-9EAA-A70D9C3DFD32}" type="pres">
      <dgm:prSet presAssocID="{80F97F65-6C40-43C8-9E66-3B707CD18DCE}" presName="parTx" presStyleLbl="alignNode1" presStyleIdx="0" presStyleCnt="3" custLinFactNeighborX="2278" custLinFactNeighborY="-7401">
        <dgm:presLayoutVars>
          <dgm:chMax val="0"/>
          <dgm:chPref val="0"/>
          <dgm:bulletEnabled val="1"/>
        </dgm:presLayoutVars>
      </dgm:prSet>
      <dgm:spPr/>
    </dgm:pt>
    <dgm:pt modelId="{AF146B63-3A4D-4A65-B85D-00F24DBB3E49}" type="pres">
      <dgm:prSet presAssocID="{80F97F65-6C40-43C8-9E66-3B707CD18DCE}" presName="desTx" presStyleLbl="alignAccFollowNode1" presStyleIdx="0" presStyleCnt="3">
        <dgm:presLayoutVars>
          <dgm:bulletEnabled val="1"/>
        </dgm:presLayoutVars>
      </dgm:prSet>
      <dgm:spPr/>
    </dgm:pt>
    <dgm:pt modelId="{485CAB89-AC43-4C05-8700-7E533160899E}" type="pres">
      <dgm:prSet presAssocID="{0E439FCB-90F9-41DA-B861-1D27B2D9A149}" presName="space" presStyleCnt="0"/>
      <dgm:spPr/>
    </dgm:pt>
    <dgm:pt modelId="{A4AE1C68-FDA6-4675-AA59-0AB4F60BEA6E}" type="pres">
      <dgm:prSet presAssocID="{53BE5ECA-E0C0-4472-824C-C863F1501A42}" presName="composite" presStyleCnt="0"/>
      <dgm:spPr/>
    </dgm:pt>
    <dgm:pt modelId="{EDAFC056-6EDB-4323-8346-1DA2D1D9FE95}" type="pres">
      <dgm:prSet presAssocID="{53BE5ECA-E0C0-4472-824C-C863F1501A42}" presName="parTx" presStyleLbl="alignNode1" presStyleIdx="1" presStyleCnt="3" custLinFactNeighborX="-1319" custLinFactNeighborY="-7401">
        <dgm:presLayoutVars>
          <dgm:chMax val="0"/>
          <dgm:chPref val="0"/>
          <dgm:bulletEnabled val="1"/>
        </dgm:presLayoutVars>
      </dgm:prSet>
      <dgm:spPr/>
    </dgm:pt>
    <dgm:pt modelId="{E1E6DC29-2BA7-4706-B471-53E4D684F544}" type="pres">
      <dgm:prSet presAssocID="{53BE5ECA-E0C0-4472-824C-C863F1501A42}" presName="desTx" presStyleLbl="alignAccFollowNode1" presStyleIdx="1" presStyleCnt="3">
        <dgm:presLayoutVars>
          <dgm:bulletEnabled val="1"/>
        </dgm:presLayoutVars>
      </dgm:prSet>
      <dgm:spPr/>
    </dgm:pt>
    <dgm:pt modelId="{EB1F6942-D9EF-474A-A9BF-CFE56AB48D79}" type="pres">
      <dgm:prSet presAssocID="{FD748985-FDD0-4ADB-BE13-327F06A28658}" presName="space" presStyleCnt="0"/>
      <dgm:spPr/>
    </dgm:pt>
    <dgm:pt modelId="{1D685B3B-0E56-4B8D-8A6F-1EE6D10E1F54}" type="pres">
      <dgm:prSet presAssocID="{305F7A5D-6758-43E7-9050-5F983A83B499}" presName="composite" presStyleCnt="0"/>
      <dgm:spPr/>
    </dgm:pt>
    <dgm:pt modelId="{8901B191-A01B-4C93-ADC6-A405095B26FF}" type="pres">
      <dgm:prSet presAssocID="{305F7A5D-6758-43E7-9050-5F983A83B499}" presName="parTx" presStyleLbl="alignNode1" presStyleIdx="2" presStyleCnt="3">
        <dgm:presLayoutVars>
          <dgm:chMax val="0"/>
          <dgm:chPref val="0"/>
          <dgm:bulletEnabled val="1"/>
        </dgm:presLayoutVars>
      </dgm:prSet>
      <dgm:spPr/>
    </dgm:pt>
    <dgm:pt modelId="{BEC3B598-EF73-4601-9161-74ADA19F49C8}" type="pres">
      <dgm:prSet presAssocID="{305F7A5D-6758-43E7-9050-5F983A83B499}" presName="desTx" presStyleLbl="alignAccFollowNode1" presStyleIdx="2" presStyleCnt="3">
        <dgm:presLayoutVars>
          <dgm:bulletEnabled val="1"/>
        </dgm:presLayoutVars>
      </dgm:prSet>
      <dgm:spPr/>
    </dgm:pt>
  </dgm:ptLst>
  <dgm:cxnLst>
    <dgm:cxn modelId="{37481E02-B15F-43AB-AD14-C220772DC0B1}" type="presOf" srcId="{C9801930-0BEA-452E-B3F4-598D8E1F9520}" destId="{BEC3B598-EF73-4601-9161-74ADA19F49C8}" srcOrd="0" destOrd="12" presId="urn:microsoft.com/office/officeart/2005/8/layout/hList1"/>
    <dgm:cxn modelId="{B2120107-6725-4328-A53D-C9AAF41603D4}" srcId="{80F97F65-6C40-43C8-9E66-3B707CD18DCE}" destId="{D477E77C-5812-4191-A8B5-C4E6EBA4D3D7}" srcOrd="12" destOrd="0" parTransId="{7420F82B-4935-4997-8557-86DF8ED955DB}" sibTransId="{B10C20C1-C709-43D9-9636-3D7424BE6886}"/>
    <dgm:cxn modelId="{212E660B-81D1-4C23-BFF4-B082C70C5162}" type="presOf" srcId="{612F35C9-77F0-44E2-AA45-184943F60FF2}" destId="{BEC3B598-EF73-4601-9161-74ADA19F49C8}" srcOrd="0" destOrd="4" presId="urn:microsoft.com/office/officeart/2005/8/layout/hList1"/>
    <dgm:cxn modelId="{E9DD300C-5E51-4D9D-9433-FFD084CA9D08}" type="presOf" srcId="{0E43181B-26F2-4AFE-9938-AB5B11EB0763}" destId="{AF146B63-3A4D-4A65-B85D-00F24DBB3E49}" srcOrd="0" destOrd="4" presId="urn:microsoft.com/office/officeart/2005/8/layout/hList1"/>
    <dgm:cxn modelId="{4CC9F80D-4290-4B58-A11E-0E51C994AEA2}" type="presOf" srcId="{E4DCEF69-12E6-45BD-9B38-BEB760730EF3}" destId="{E1E6DC29-2BA7-4706-B471-53E4D684F544}" srcOrd="0" destOrd="4" presId="urn:microsoft.com/office/officeart/2005/8/layout/hList1"/>
    <dgm:cxn modelId="{60A23B10-12D8-4A17-86BB-DDD3F4100D69}" srcId="{80F97F65-6C40-43C8-9E66-3B707CD18DCE}" destId="{8A5FD2CB-B602-452A-9104-A52E101938DC}" srcOrd="11" destOrd="0" parTransId="{EC8024A3-92B0-4A65-AE2D-95F1196DFE38}" sibTransId="{7583CDA6-328B-4857-8C8E-3CE038EE2AF1}"/>
    <dgm:cxn modelId="{D9171C11-82EC-4C8D-BFE0-AE6C83036D2D}" type="presOf" srcId="{E867F1B0-CED4-4065-9AE9-99E2E877200C}" destId="{AF146B63-3A4D-4A65-B85D-00F24DBB3E49}" srcOrd="0" destOrd="2" presId="urn:microsoft.com/office/officeart/2005/8/layout/hList1"/>
    <dgm:cxn modelId="{EB01E816-95AA-4FB4-8C0E-6C67E5731DA9}" type="presOf" srcId="{DCBA8F0C-33CE-407A-A248-48AC864B6932}" destId="{AF146B63-3A4D-4A65-B85D-00F24DBB3E49}" srcOrd="0" destOrd="8" presId="urn:microsoft.com/office/officeart/2005/8/layout/hList1"/>
    <dgm:cxn modelId="{D45DCB1B-322D-42CA-B14C-90E8A2E2DCA3}" type="presOf" srcId="{B2D98B78-F7DA-4ADD-82A5-1FC76830D469}" destId="{AF146B63-3A4D-4A65-B85D-00F24DBB3E49}" srcOrd="0" destOrd="14" presId="urn:microsoft.com/office/officeart/2005/8/layout/hList1"/>
    <dgm:cxn modelId="{7E579E1C-9FD3-44B7-B3CF-775EE02AE35A}" type="presOf" srcId="{A302BC64-685A-4AA6-8949-C6CAD9F09591}" destId="{E1E6DC29-2BA7-4706-B471-53E4D684F544}" srcOrd="0" destOrd="9" presId="urn:microsoft.com/office/officeart/2005/8/layout/hList1"/>
    <dgm:cxn modelId="{9B3EDA1E-4B8B-4625-9895-20E568B8A858}" type="presOf" srcId="{8A5FD2CB-B602-452A-9104-A52E101938DC}" destId="{AF146B63-3A4D-4A65-B85D-00F24DBB3E49}" srcOrd="0" destOrd="11" presId="urn:microsoft.com/office/officeart/2005/8/layout/hList1"/>
    <dgm:cxn modelId="{090BA422-4A67-4A22-8899-1EE182D5C628}" type="presOf" srcId="{5DE51978-EFC2-4E5E-B3AF-352CCADC7F72}" destId="{BEC3B598-EF73-4601-9161-74ADA19F49C8}" srcOrd="0" destOrd="9" presId="urn:microsoft.com/office/officeart/2005/8/layout/hList1"/>
    <dgm:cxn modelId="{B4E6DB2C-7472-459D-9CBE-4151DBE3EA8A}" srcId="{80F97F65-6C40-43C8-9E66-3B707CD18DCE}" destId="{B7EA4895-A498-4C51-A3BA-41FD2D823C59}" srcOrd="9" destOrd="0" parTransId="{F8B350DF-A615-44D7-AB96-59A4E172399C}" sibTransId="{54DF463E-D8EF-4D98-978D-C26ADA32C591}"/>
    <dgm:cxn modelId="{C12C402E-5259-4D3C-8C5A-D0EF35C603E7}" type="presOf" srcId="{4755927E-E8AF-4E93-912A-92F62CA66D22}" destId="{E1E6DC29-2BA7-4706-B471-53E4D684F544}" srcOrd="0" destOrd="2" presId="urn:microsoft.com/office/officeart/2005/8/layout/hList1"/>
    <dgm:cxn modelId="{DF7AD931-0E50-45AF-9518-3533F76170DB}" type="presOf" srcId="{9CED53A3-4028-43A4-9176-0DDD8E8C821D}" destId="{BEC3B598-EF73-4601-9161-74ADA19F49C8}" srcOrd="0" destOrd="2" presId="urn:microsoft.com/office/officeart/2005/8/layout/hList1"/>
    <dgm:cxn modelId="{00117634-8675-4D9E-A7FA-0468183EC5E8}" srcId="{305F7A5D-6758-43E7-9050-5F983A83B499}" destId="{B336D4ED-3EF0-4FB9-9B93-D32D27DEB187}" srcOrd="7" destOrd="0" parTransId="{3F61BB20-D134-4181-AF6D-29AE2BBB96DE}" sibTransId="{4E13D7D1-F8BE-4EFC-91BC-ED14CEB0A3C3}"/>
    <dgm:cxn modelId="{B4618434-74AF-4EEB-8E95-DD250FDD764A}" type="presOf" srcId="{B6FE8084-A1BB-4B6D-AC89-AFB51312728D}" destId="{AF146B63-3A4D-4A65-B85D-00F24DBB3E49}" srcOrd="0" destOrd="10" presId="urn:microsoft.com/office/officeart/2005/8/layout/hList1"/>
    <dgm:cxn modelId="{B59AB240-6882-4591-9874-509F0ACB52EE}" type="presOf" srcId="{8A404E22-1E77-42C3-A52C-AD59C9734165}" destId="{AF146B63-3A4D-4A65-B85D-00F24DBB3E49}" srcOrd="0" destOrd="6" presId="urn:microsoft.com/office/officeart/2005/8/layout/hList1"/>
    <dgm:cxn modelId="{1F65925C-D89E-4D3D-90C0-6F259518CF6E}" srcId="{80F97F65-6C40-43C8-9E66-3B707CD18DCE}" destId="{DCBA8F0C-33CE-407A-A248-48AC864B6932}" srcOrd="8" destOrd="0" parTransId="{15999220-6404-43F4-97D4-176A381B9846}" sibTransId="{D9BBF865-51FD-4F7A-842C-111D86E3EAF0}"/>
    <dgm:cxn modelId="{4E390D5E-280E-4BB0-B50D-957082414ACD}" type="presOf" srcId="{FEF5EBBF-911B-4C5F-B616-44E69D72E9D7}" destId="{BEC3B598-EF73-4601-9161-74ADA19F49C8}" srcOrd="0" destOrd="11" presId="urn:microsoft.com/office/officeart/2005/8/layout/hList1"/>
    <dgm:cxn modelId="{1E60A341-C6F0-41D7-9212-436BAB4F9A40}" type="presOf" srcId="{BF115792-E9D9-4272-A5D7-C39FBE672EB6}" destId="{E1E6DC29-2BA7-4706-B471-53E4D684F544}" srcOrd="0" destOrd="12" presId="urn:microsoft.com/office/officeart/2005/8/layout/hList1"/>
    <dgm:cxn modelId="{442CE461-095D-40D2-834F-73007CF9992E}" srcId="{53BE5ECA-E0C0-4472-824C-C863F1501A42}" destId="{C1086C47-6818-425E-B9C9-AAE4A688DDD5}" srcOrd="6" destOrd="0" parTransId="{7EE691DF-850C-4B4A-8566-12540E6AB5AC}" sibTransId="{F182D9E4-AB2F-4D87-AD67-999B91E6D3AC}"/>
    <dgm:cxn modelId="{16C54543-BA30-4CE0-BEAC-16C9D7FA72E9}" type="presOf" srcId="{198FB94A-20DC-4477-8947-9DB3575F034C}" destId="{AF146B63-3A4D-4A65-B85D-00F24DBB3E49}" srcOrd="0" destOrd="7" presId="urn:microsoft.com/office/officeart/2005/8/layout/hList1"/>
    <dgm:cxn modelId="{8DD45663-C981-4A77-934B-C58686CDA534}" type="presOf" srcId="{67F89077-8FDD-4D63-9267-89BB553A4633}" destId="{886AF694-DB6E-48AC-A73C-702BFF879867}" srcOrd="0" destOrd="0" presId="urn:microsoft.com/office/officeart/2005/8/layout/hList1"/>
    <dgm:cxn modelId="{9B314F64-060A-4C2E-84C3-8971506A6B80}" srcId="{67F89077-8FDD-4D63-9267-89BB553A4633}" destId="{80F97F65-6C40-43C8-9E66-3B707CD18DCE}" srcOrd="0" destOrd="0" parTransId="{C3DDC038-61C3-49D8-953C-8DD3E0AAA7B2}" sibTransId="{0E439FCB-90F9-41DA-B861-1D27B2D9A149}"/>
    <dgm:cxn modelId="{B6129B44-BCAC-4A87-BDAD-A4071AF7AFC0}" srcId="{305F7A5D-6758-43E7-9050-5F983A83B499}" destId="{D6B9CF27-7FDD-4046-836D-78D40299A6B8}" srcOrd="5" destOrd="0" parTransId="{0DD2DDEE-ABEE-418D-80D6-6D09F74BBBD4}" sibTransId="{8088B086-F425-4447-AEEF-5521778D7465}"/>
    <dgm:cxn modelId="{AD02F665-F251-4CE1-A595-2BBA0C6FF83C}" type="presOf" srcId="{B336D4ED-3EF0-4FB9-9B93-D32D27DEB187}" destId="{BEC3B598-EF73-4601-9161-74ADA19F49C8}" srcOrd="0" destOrd="7" presId="urn:microsoft.com/office/officeart/2005/8/layout/hList1"/>
    <dgm:cxn modelId="{B2C7EC67-26C1-41FC-87DC-5792F4431393}" type="presOf" srcId="{44C39CDE-A5B8-4CC8-8F58-A8B39E0F19F0}" destId="{AF146B63-3A4D-4A65-B85D-00F24DBB3E49}" srcOrd="0" destOrd="13" presId="urn:microsoft.com/office/officeart/2005/8/layout/hList1"/>
    <dgm:cxn modelId="{5988814B-8F28-481A-AA36-7B0F3B05A206}" srcId="{305F7A5D-6758-43E7-9050-5F983A83B499}" destId="{5BEB164B-B4B4-4ABC-A007-38C2320C2709}" srcOrd="10" destOrd="0" parTransId="{5077372D-3940-469C-90F9-886C1E943AC5}" sibTransId="{86A85256-6BA8-4184-94D2-E058065F58B7}"/>
    <dgm:cxn modelId="{BDE9464D-5A00-4DB0-A515-D04B03BF8A8B}" srcId="{80F97F65-6C40-43C8-9E66-3B707CD18DCE}" destId="{82F57B53-579E-4637-8C4C-BC7B80061F89}" srcOrd="1" destOrd="0" parTransId="{B3847E93-9A1A-4408-8EBD-AA01CCBDD4BA}" sibTransId="{3687B9CD-30BA-437E-9132-8437275560EF}"/>
    <dgm:cxn modelId="{89F1554D-0DA4-46F6-B175-586E5B293C6F}" srcId="{305F7A5D-6758-43E7-9050-5F983A83B499}" destId="{5DE51978-EFC2-4E5E-B3AF-352CCADC7F72}" srcOrd="9" destOrd="0" parTransId="{3175418A-EC4C-44DE-8939-4254B32ACC74}" sibTransId="{49C4A43B-B958-44F3-A211-59D6E5C33C31}"/>
    <dgm:cxn modelId="{24B22B70-6203-4656-A653-B138322A2679}" type="presOf" srcId="{9B5175B1-C989-4647-A500-9907E6A6F464}" destId="{E1E6DC29-2BA7-4706-B471-53E4D684F544}" srcOrd="0" destOrd="0" presId="urn:microsoft.com/office/officeart/2005/8/layout/hList1"/>
    <dgm:cxn modelId="{0FDD2671-BDA3-41F0-A328-183C951E8CF5}" srcId="{305F7A5D-6758-43E7-9050-5F983A83B499}" destId="{F84B2E39-2051-4725-BC2A-57013D0E0220}" srcOrd="0" destOrd="0" parTransId="{44F51C14-8C03-41D1-95DA-E09787F046C9}" sibTransId="{C45B91F4-7EBF-4E52-9E7E-F2F6C675C531}"/>
    <dgm:cxn modelId="{96459C72-117C-49B6-8956-69A5972B2D08}" srcId="{80F97F65-6C40-43C8-9E66-3B707CD18DCE}" destId="{198FB94A-20DC-4477-8947-9DB3575F034C}" srcOrd="7" destOrd="0" parTransId="{B2588532-408D-4497-9366-50E11FE60FFC}" sibTransId="{9C09F688-0D43-453F-A53B-D034E13228FA}"/>
    <dgm:cxn modelId="{F2594D73-ADD7-4CF7-831F-73888783942D}" type="presOf" srcId="{C1086C47-6818-425E-B9C9-AAE4A688DDD5}" destId="{E1E6DC29-2BA7-4706-B471-53E4D684F544}" srcOrd="0" destOrd="6" presId="urn:microsoft.com/office/officeart/2005/8/layout/hList1"/>
    <dgm:cxn modelId="{4E2ED853-FD19-423F-BE6E-E2CDA1D8349F}" srcId="{53BE5ECA-E0C0-4472-824C-C863F1501A42}" destId="{277D03FC-8478-4C8D-8997-D645A0D566CB}" srcOrd="5" destOrd="0" parTransId="{95790B3C-06F2-484D-A5A6-9C032D1ACB19}" sibTransId="{FD5E4D3C-7970-4C5C-8B28-E8E488472A33}"/>
    <dgm:cxn modelId="{566DF474-0F53-4A6C-92E8-9DD2EFD4F01F}" type="presOf" srcId="{5BEB164B-B4B4-4ABC-A007-38C2320C2709}" destId="{BEC3B598-EF73-4601-9161-74ADA19F49C8}" srcOrd="0" destOrd="10" presId="urn:microsoft.com/office/officeart/2005/8/layout/hList1"/>
    <dgm:cxn modelId="{46793655-11A6-454D-9113-5B83EAD3A501}" srcId="{53BE5ECA-E0C0-4472-824C-C863F1501A42}" destId="{4755927E-E8AF-4E93-912A-92F62CA66D22}" srcOrd="2" destOrd="0" parTransId="{960DED3E-90F9-45D5-83A5-9D53CD865CF6}" sibTransId="{6EA316DC-E5AF-4C41-A6FE-BDC72C26A856}"/>
    <dgm:cxn modelId="{1CDE4878-8F3E-4799-B7C0-4E833E9C6B8A}" srcId="{80F97F65-6C40-43C8-9E66-3B707CD18DCE}" destId="{F134285D-D20B-4975-896A-73EC5A0D7E7E}" srcOrd="0" destOrd="0" parTransId="{24A22D52-5041-47F6-A6CA-44D7070ABDF7}" sibTransId="{C2AE9C83-205F-4112-AE25-ED8B8F988CBF}"/>
    <dgm:cxn modelId="{DFDF747C-0003-4859-AAC3-0A8C6B1A8B0C}" srcId="{80F97F65-6C40-43C8-9E66-3B707CD18DCE}" destId="{E909FEF4-5098-4965-A6E3-2BF2DD0E2F99}" srcOrd="3" destOrd="0" parTransId="{E2039C8F-2A4C-484C-8B11-2BCFED7B8F4F}" sibTransId="{A7CF4E79-D12A-4738-BF35-15FC9C54C49E}"/>
    <dgm:cxn modelId="{048E907C-5A73-4E2A-9DB6-3AD67674085B}" srcId="{53BE5ECA-E0C0-4472-824C-C863F1501A42}" destId="{9144487B-64B5-481D-89CA-2A343B2403A6}" srcOrd="1" destOrd="0" parTransId="{D97DEBDB-E27D-4966-9E76-1013E5A7F28F}" sibTransId="{76E261EC-EDBF-4F68-9230-49E84101866C}"/>
    <dgm:cxn modelId="{8A378E82-A5C4-4DD3-AE4F-9031F73C0A07}" srcId="{53BE5ECA-E0C0-4472-824C-C863F1501A42}" destId="{25B18875-B8E9-424E-B576-F5AB64E96B09}" srcOrd="7" destOrd="0" parTransId="{C79F2268-5C2E-4D47-9C16-1F014AC5EEFF}" sibTransId="{6F98D9B2-315F-4E07-A485-C26358D6717F}"/>
    <dgm:cxn modelId="{DEA55383-C07F-4574-94CF-602ADA72B055}" type="presOf" srcId="{D6B9CF27-7FDD-4046-836D-78D40299A6B8}" destId="{BEC3B598-EF73-4601-9161-74ADA19F49C8}" srcOrd="0" destOrd="5" presId="urn:microsoft.com/office/officeart/2005/8/layout/hList1"/>
    <dgm:cxn modelId="{C00F6F8A-0558-4B96-A7E9-44BB52376D99}" srcId="{305F7A5D-6758-43E7-9050-5F983A83B499}" destId="{B1B70D44-E29D-4804-8F87-ABE50B672D67}" srcOrd="3" destOrd="0" parTransId="{09C246EA-EB04-47A1-9AA3-0AE7228C321E}" sibTransId="{DD7F4E5B-37A0-48C4-BBBD-8ECBE250F098}"/>
    <dgm:cxn modelId="{B9044B8B-30A8-45DA-99BE-8A6FBF02D330}" type="presOf" srcId="{C46A67F6-20A4-4CDA-933A-10268EE3FAEF}" destId="{E1E6DC29-2BA7-4706-B471-53E4D684F544}" srcOrd="0" destOrd="10" presId="urn:microsoft.com/office/officeart/2005/8/layout/hList1"/>
    <dgm:cxn modelId="{310CE492-4552-4C90-81B0-D2E31C43BF6A}" srcId="{80F97F65-6C40-43C8-9E66-3B707CD18DCE}" destId="{0E43181B-26F2-4AFE-9938-AB5B11EB0763}" srcOrd="4" destOrd="0" parTransId="{5FF489D6-BD80-4DF8-8D9E-B7FE5B61D45F}" sibTransId="{9A6AEEE0-524F-474F-9A5B-CF0F74F38CB6}"/>
    <dgm:cxn modelId="{7CC65593-FEB7-4FD5-BFF3-55196C2BDF99}" type="presOf" srcId="{F134285D-D20B-4975-896A-73EC5A0D7E7E}" destId="{AF146B63-3A4D-4A65-B85D-00F24DBB3E49}" srcOrd="0" destOrd="0" presId="urn:microsoft.com/office/officeart/2005/8/layout/hList1"/>
    <dgm:cxn modelId="{14BC8798-B9CA-4BE3-B129-7DD2B1D5E431}" srcId="{305F7A5D-6758-43E7-9050-5F983A83B499}" destId="{612F35C9-77F0-44E2-AA45-184943F60FF2}" srcOrd="4" destOrd="0" parTransId="{7DEE811A-2749-444F-8BC0-C4A59FE7A9BC}" sibTransId="{337273F1-0434-4784-AF09-C38C46FE62F0}"/>
    <dgm:cxn modelId="{BD17009A-7E24-4A0D-B504-7FCFED7BAF0B}" srcId="{305F7A5D-6758-43E7-9050-5F983A83B499}" destId="{A67D84BB-5F97-46C5-A6AB-A09C4F258468}" srcOrd="8" destOrd="0" parTransId="{0490F1AC-C765-44D0-B48F-F59EC838AF8E}" sibTransId="{2BDF1025-F27A-4574-AD4F-E34A241311E6}"/>
    <dgm:cxn modelId="{AD18CD9A-66F7-4764-BBBD-1B8719D86A8B}" type="presOf" srcId="{E4206670-32F4-4CDD-8010-7F26640378A1}" destId="{AF146B63-3A4D-4A65-B85D-00F24DBB3E49}" srcOrd="0" destOrd="5" presId="urn:microsoft.com/office/officeart/2005/8/layout/hList1"/>
    <dgm:cxn modelId="{83342E9D-ACD8-4833-B1F1-8C5FC69374B8}" type="presOf" srcId="{E909FEF4-5098-4965-A6E3-2BF2DD0E2F99}" destId="{AF146B63-3A4D-4A65-B85D-00F24DBB3E49}" srcOrd="0" destOrd="3" presId="urn:microsoft.com/office/officeart/2005/8/layout/hList1"/>
    <dgm:cxn modelId="{16D798A2-30F6-44A8-9568-B9995CDB648B}" srcId="{53BE5ECA-E0C0-4472-824C-C863F1501A42}" destId="{D5B741AB-A509-489C-9EA1-CCF1F8D219C2}" srcOrd="8" destOrd="0" parTransId="{9E3D9F70-337A-4914-AE2F-E83A064A0402}" sibTransId="{2A335448-2DC7-456E-B96C-FDF4F79D8F65}"/>
    <dgm:cxn modelId="{A70E0FA3-C648-411C-9675-19D41C59C8FC}" type="presOf" srcId="{EDB0AD04-1429-4B5C-956F-1F3AB0AFBE78}" destId="{E1E6DC29-2BA7-4706-B471-53E4D684F544}" srcOrd="0" destOrd="11" presId="urn:microsoft.com/office/officeart/2005/8/layout/hList1"/>
    <dgm:cxn modelId="{AB3997A5-8FC1-4D0D-A441-A83E6D8E462B}" type="presOf" srcId="{BB543B14-5EBA-4248-8B5D-122F318DB591}" destId="{E1E6DC29-2BA7-4706-B471-53E4D684F544}" srcOrd="0" destOrd="3" presId="urn:microsoft.com/office/officeart/2005/8/layout/hList1"/>
    <dgm:cxn modelId="{AD3C4DA8-27D8-4185-BF58-D527AB84D618}" srcId="{305F7A5D-6758-43E7-9050-5F983A83B499}" destId="{B6D2B91C-6416-429C-8F5F-E9C6019EEE6E}" srcOrd="1" destOrd="0" parTransId="{2DDE30FA-E65B-4296-92A7-D676E8553C84}" sibTransId="{298515ED-C45C-42D1-931C-5E1907B050EB}"/>
    <dgm:cxn modelId="{59CE53AC-662A-454A-B175-98161F3AB600}" type="presOf" srcId="{82F57B53-579E-4637-8C4C-BC7B80061F89}" destId="{AF146B63-3A4D-4A65-B85D-00F24DBB3E49}" srcOrd="0" destOrd="1" presId="urn:microsoft.com/office/officeart/2005/8/layout/hList1"/>
    <dgm:cxn modelId="{DAE5E4AC-19D0-4CAD-9918-94EFE46E643A}" srcId="{53BE5ECA-E0C0-4472-824C-C863F1501A42}" destId="{BB543B14-5EBA-4248-8B5D-122F318DB591}" srcOrd="3" destOrd="0" parTransId="{BF272F68-20F6-44AD-BEFC-01E4D00E77CD}" sibTransId="{FBC3A511-6173-4341-A49A-B950BAA9813E}"/>
    <dgm:cxn modelId="{B06669AD-58E6-410E-9C00-3E09E75D934A}" type="presOf" srcId="{277D03FC-8478-4C8D-8997-D645A0D566CB}" destId="{E1E6DC29-2BA7-4706-B471-53E4D684F544}" srcOrd="0" destOrd="5" presId="urn:microsoft.com/office/officeart/2005/8/layout/hList1"/>
    <dgm:cxn modelId="{C8B9BDAE-BF93-498B-8A0F-E2AB0AB1DA2D}" type="presOf" srcId="{B7EA4895-A498-4C51-A3BA-41FD2D823C59}" destId="{AF146B63-3A4D-4A65-B85D-00F24DBB3E49}" srcOrd="0" destOrd="9" presId="urn:microsoft.com/office/officeart/2005/8/layout/hList1"/>
    <dgm:cxn modelId="{B01912AF-2EDA-4B5F-B27F-37186502E6E8}" srcId="{53BE5ECA-E0C0-4472-824C-C863F1501A42}" destId="{9B5175B1-C989-4647-A500-9907E6A6F464}" srcOrd="0" destOrd="0" parTransId="{19EB4828-4A74-4768-A4D9-019755FCC250}" sibTransId="{2AD0741C-AB70-4A59-B585-6B897896FF49}"/>
    <dgm:cxn modelId="{AE0CF7AF-ED47-48D9-8B5D-031B9C6A4045}" type="presOf" srcId="{305F7A5D-6758-43E7-9050-5F983A83B499}" destId="{8901B191-A01B-4C93-ADC6-A405095B26FF}" srcOrd="0" destOrd="0" presId="urn:microsoft.com/office/officeart/2005/8/layout/hList1"/>
    <dgm:cxn modelId="{E207CCBA-7606-43ED-8264-4FEAB267C9EE}" type="presOf" srcId="{D5B741AB-A509-489C-9EA1-CCF1F8D219C2}" destId="{E1E6DC29-2BA7-4706-B471-53E4D684F544}" srcOrd="0" destOrd="8" presId="urn:microsoft.com/office/officeart/2005/8/layout/hList1"/>
    <dgm:cxn modelId="{D5B60CBC-AEAA-4BB6-B2F8-45196C0F500B}" srcId="{67F89077-8FDD-4D63-9267-89BB553A4633}" destId="{53BE5ECA-E0C0-4472-824C-C863F1501A42}" srcOrd="1" destOrd="0" parTransId="{75268FA1-491B-44F0-A588-08B2CD662AF8}" sibTransId="{FD748985-FDD0-4ADB-BE13-327F06A28658}"/>
    <dgm:cxn modelId="{83706AC4-EB40-4A82-B53D-CAA38847D1A6}" srcId="{305F7A5D-6758-43E7-9050-5F983A83B499}" destId="{FEF5EBBF-911B-4C5F-B616-44E69D72E9D7}" srcOrd="11" destOrd="0" parTransId="{68569C39-1498-46F3-91EB-D820C89F1BB7}" sibTransId="{2A664960-6C98-4C52-9CAB-2AF43E7E469B}"/>
    <dgm:cxn modelId="{27CF26C6-4C04-41D7-BA50-127968BF35D2}" srcId="{67F89077-8FDD-4D63-9267-89BB553A4633}" destId="{305F7A5D-6758-43E7-9050-5F983A83B499}" srcOrd="2" destOrd="0" parTransId="{A9B2AAED-0A15-4545-8F8B-A57A53E0DF32}" sibTransId="{89634836-8BF2-4C6D-9B61-757FE03CC028}"/>
    <dgm:cxn modelId="{B59131CA-EF2B-4DE8-AB3B-ABAF4F29F199}" srcId="{80F97F65-6C40-43C8-9E66-3B707CD18DCE}" destId="{44C39CDE-A5B8-4CC8-8F58-A8B39E0F19F0}" srcOrd="13" destOrd="0" parTransId="{25C8C168-8046-4061-94C1-143FC06011C4}" sibTransId="{FC9E95E8-C540-43D8-B5F2-110023456E79}"/>
    <dgm:cxn modelId="{1EAB9ECA-0E16-4EF0-A61D-D8DE0AA4E312}" srcId="{53BE5ECA-E0C0-4472-824C-C863F1501A42}" destId="{C46A67F6-20A4-4CDA-933A-10268EE3FAEF}" srcOrd="10" destOrd="0" parTransId="{BD956575-8276-48AF-B8E8-CD60D1DCD987}" sibTransId="{06503FC0-4B3B-4BC8-B945-2E8E158675D5}"/>
    <dgm:cxn modelId="{B31B2ECC-2C88-463C-9B48-3D3E7D9B3B7D}" srcId="{53BE5ECA-E0C0-4472-824C-C863F1501A42}" destId="{E4DCEF69-12E6-45BD-9B38-BEB760730EF3}" srcOrd="4" destOrd="0" parTransId="{BBC06718-0923-45CE-A73D-A0B2FD3FBEE1}" sibTransId="{8D4B32EA-E565-4754-A32F-75DB46AF1C72}"/>
    <dgm:cxn modelId="{B369D8D2-014F-44EA-85BC-2E6C58C49940}" type="presOf" srcId="{B6D2B91C-6416-429C-8F5F-E9C6019EEE6E}" destId="{BEC3B598-EF73-4601-9161-74ADA19F49C8}" srcOrd="0" destOrd="1" presId="urn:microsoft.com/office/officeart/2005/8/layout/hList1"/>
    <dgm:cxn modelId="{FB8F2BD3-7AC1-4D16-9093-7B50E6A9784A}" type="presOf" srcId="{A67D84BB-5F97-46C5-A6AB-A09C4F258468}" destId="{BEC3B598-EF73-4601-9161-74ADA19F49C8}" srcOrd="0" destOrd="8" presId="urn:microsoft.com/office/officeart/2005/8/layout/hList1"/>
    <dgm:cxn modelId="{17DEF7D3-CFD6-4F5E-AA71-1497B2AFBF00}" type="presOf" srcId="{FAA7D203-E49F-4B7D-BB8B-DEE727AA1F7B}" destId="{BEC3B598-EF73-4601-9161-74ADA19F49C8}" srcOrd="0" destOrd="6" presId="urn:microsoft.com/office/officeart/2005/8/layout/hList1"/>
    <dgm:cxn modelId="{045FB4D4-7098-4DAC-8E70-C37627F54D53}" srcId="{305F7A5D-6758-43E7-9050-5F983A83B499}" destId="{FAA7D203-E49F-4B7D-BB8B-DEE727AA1F7B}" srcOrd="6" destOrd="0" parTransId="{FF286245-F0D2-4596-8BDB-79A3A11A1A1E}" sibTransId="{690304E6-F5DF-46C7-825A-544527E9B5C0}"/>
    <dgm:cxn modelId="{B2B100D6-256C-4C43-A198-C67AD3C8D9D1}" srcId="{53BE5ECA-E0C0-4472-824C-C863F1501A42}" destId="{A302BC64-685A-4AA6-8949-C6CAD9F09591}" srcOrd="9" destOrd="0" parTransId="{9CAD4C89-D425-4F11-8C90-3F0A9981E5D0}" sibTransId="{610BCD50-2BBA-44A0-BB49-8131624048B5}"/>
    <dgm:cxn modelId="{FA3E13D7-02C8-43C1-A3A3-25D591A67135}" type="presOf" srcId="{53BE5ECA-E0C0-4472-824C-C863F1501A42}" destId="{EDAFC056-6EDB-4323-8346-1DA2D1D9FE95}" srcOrd="0" destOrd="0" presId="urn:microsoft.com/office/officeart/2005/8/layout/hList1"/>
    <dgm:cxn modelId="{DF1E23DC-B80D-4817-A83D-1053588A08BB}" type="presOf" srcId="{B1B70D44-E29D-4804-8F87-ABE50B672D67}" destId="{BEC3B598-EF73-4601-9161-74ADA19F49C8}" srcOrd="0" destOrd="3" presId="urn:microsoft.com/office/officeart/2005/8/layout/hList1"/>
    <dgm:cxn modelId="{EB4A85DC-0AF5-4CDC-AB12-C559FBEB7FC9}" srcId="{53BE5ECA-E0C0-4472-824C-C863F1501A42}" destId="{BF115792-E9D9-4272-A5D7-C39FBE672EB6}" srcOrd="12" destOrd="0" parTransId="{4262464D-39C1-46EE-A700-FE905CD69DF7}" sibTransId="{A8AABC7C-E171-47DF-8D11-4205A9E5C2CA}"/>
    <dgm:cxn modelId="{317342DF-DDBB-4961-8AA8-696FA6D90718}" srcId="{80F97F65-6C40-43C8-9E66-3B707CD18DCE}" destId="{E4206670-32F4-4CDD-8010-7F26640378A1}" srcOrd="5" destOrd="0" parTransId="{7973B688-CD1A-4A0C-A2F2-D478065994A8}" sibTransId="{CA20D2DE-FA8F-4CEA-B09B-1881BF321B22}"/>
    <dgm:cxn modelId="{B066FAE1-14BF-4D45-86AB-2F4619EA00E3}" type="presOf" srcId="{F84B2E39-2051-4725-BC2A-57013D0E0220}" destId="{BEC3B598-EF73-4601-9161-74ADA19F49C8}" srcOrd="0" destOrd="0" presId="urn:microsoft.com/office/officeart/2005/8/layout/hList1"/>
    <dgm:cxn modelId="{821D21E2-7850-46E2-AFC1-F2CA9CD1EFD9}" srcId="{80F97F65-6C40-43C8-9E66-3B707CD18DCE}" destId="{E867F1B0-CED4-4065-9AE9-99E2E877200C}" srcOrd="2" destOrd="0" parTransId="{36ADA554-6465-4B5E-8FF2-BB8BC608D5C3}" sibTransId="{26DD10DE-1FA4-4409-B52C-89E2F14D6073}"/>
    <dgm:cxn modelId="{1690ECE3-967E-4F66-A491-299748FB1F60}" srcId="{80F97F65-6C40-43C8-9E66-3B707CD18DCE}" destId="{8A404E22-1E77-42C3-A52C-AD59C9734165}" srcOrd="6" destOrd="0" parTransId="{D922CCBD-E2F7-4FE0-8027-C5A73BC22F64}" sibTransId="{645BAE36-FE9B-491B-9F43-79D2DCB2DA39}"/>
    <dgm:cxn modelId="{66C969E6-024F-4EED-8DCB-ADDF0D6CCD81}" type="presOf" srcId="{80F97F65-6C40-43C8-9E66-3B707CD18DCE}" destId="{7A26D14A-F09A-45A1-9EAA-A70D9C3DFD32}" srcOrd="0" destOrd="0" presId="urn:microsoft.com/office/officeart/2005/8/layout/hList1"/>
    <dgm:cxn modelId="{F90ACEE7-2419-4375-98CD-7F3D916A9692}" type="presOf" srcId="{25B18875-B8E9-424E-B576-F5AB64E96B09}" destId="{E1E6DC29-2BA7-4706-B471-53E4D684F544}" srcOrd="0" destOrd="7" presId="urn:microsoft.com/office/officeart/2005/8/layout/hList1"/>
    <dgm:cxn modelId="{D8208CE8-759B-4383-BB2F-69AE3068CEB1}" srcId="{305F7A5D-6758-43E7-9050-5F983A83B499}" destId="{C9801930-0BEA-452E-B3F4-598D8E1F9520}" srcOrd="12" destOrd="0" parTransId="{58150563-017B-4F14-B774-298986A2179B}" sibTransId="{FEA9E915-DFF9-44A7-A934-17A39C3D7166}"/>
    <dgm:cxn modelId="{0875FAE9-B40B-481D-94B0-4E3028A2C064}" srcId="{53BE5ECA-E0C0-4472-824C-C863F1501A42}" destId="{EDB0AD04-1429-4B5C-956F-1F3AB0AFBE78}" srcOrd="11" destOrd="0" parTransId="{E0B61D4F-BAB0-44E9-A3E7-AD390A333103}" sibTransId="{5AD514D5-69DE-42FB-9A19-48EE05927F7B}"/>
    <dgm:cxn modelId="{186B5DEC-7E67-4991-8F15-869A8BC1F429}" srcId="{80F97F65-6C40-43C8-9E66-3B707CD18DCE}" destId="{B6FE8084-A1BB-4B6D-AC89-AFB51312728D}" srcOrd="10" destOrd="0" parTransId="{F0FBBADE-9BA1-4894-BCB9-DD25FF104CB9}" sibTransId="{EA9860FC-BA8F-4615-8E70-E02B2A359063}"/>
    <dgm:cxn modelId="{AAF0EDEC-1BD2-4154-A942-BB2011429347}" srcId="{80F97F65-6C40-43C8-9E66-3B707CD18DCE}" destId="{B2D98B78-F7DA-4ADD-82A5-1FC76830D469}" srcOrd="14" destOrd="0" parTransId="{3F682522-A455-4FDF-B84D-3D368F667E2B}" sibTransId="{839D39D4-66EE-44DE-82EE-0006BA022D3D}"/>
    <dgm:cxn modelId="{EA61EBF4-3262-4BE6-BC3D-09341B6D150C}" type="presOf" srcId="{9144487B-64B5-481D-89CA-2A343B2403A6}" destId="{E1E6DC29-2BA7-4706-B471-53E4D684F544}" srcOrd="0" destOrd="1" presId="urn:microsoft.com/office/officeart/2005/8/layout/hList1"/>
    <dgm:cxn modelId="{6D9D20F5-C19B-473D-9B3C-1BE8C4E568FA}" type="presOf" srcId="{D477E77C-5812-4191-A8B5-C4E6EBA4D3D7}" destId="{AF146B63-3A4D-4A65-B85D-00F24DBB3E49}" srcOrd="0" destOrd="12" presId="urn:microsoft.com/office/officeart/2005/8/layout/hList1"/>
    <dgm:cxn modelId="{EC2F0FFD-7E60-481A-AD01-17B3EF58D95C}" srcId="{305F7A5D-6758-43E7-9050-5F983A83B499}" destId="{9CED53A3-4028-43A4-9176-0DDD8E8C821D}" srcOrd="2" destOrd="0" parTransId="{1D671611-1AAA-474D-A6B5-012CDFD5B877}" sibTransId="{4C7C29A6-E6B2-46BD-90CE-43F3776DBB01}"/>
    <dgm:cxn modelId="{14E23CBC-FCE3-49FB-A59C-CC6E6396BB32}" type="presParOf" srcId="{886AF694-DB6E-48AC-A73C-702BFF879867}" destId="{63FFB6A4-B95A-45ED-A3C0-39DDB5A4242B}" srcOrd="0" destOrd="0" presId="urn:microsoft.com/office/officeart/2005/8/layout/hList1"/>
    <dgm:cxn modelId="{C4EC587A-9348-4108-A26F-F4A6ED252BE7}" type="presParOf" srcId="{63FFB6A4-B95A-45ED-A3C0-39DDB5A4242B}" destId="{7A26D14A-F09A-45A1-9EAA-A70D9C3DFD32}" srcOrd="0" destOrd="0" presId="urn:microsoft.com/office/officeart/2005/8/layout/hList1"/>
    <dgm:cxn modelId="{2CCE8ADA-3F23-4102-9123-20607CE99932}" type="presParOf" srcId="{63FFB6A4-B95A-45ED-A3C0-39DDB5A4242B}" destId="{AF146B63-3A4D-4A65-B85D-00F24DBB3E49}" srcOrd="1" destOrd="0" presId="urn:microsoft.com/office/officeart/2005/8/layout/hList1"/>
    <dgm:cxn modelId="{18931B94-890B-47AF-8D65-F5A4FCE24576}" type="presParOf" srcId="{886AF694-DB6E-48AC-A73C-702BFF879867}" destId="{485CAB89-AC43-4C05-8700-7E533160899E}" srcOrd="1" destOrd="0" presId="urn:microsoft.com/office/officeart/2005/8/layout/hList1"/>
    <dgm:cxn modelId="{0D598B52-2215-49AD-9288-B03BF6291288}" type="presParOf" srcId="{886AF694-DB6E-48AC-A73C-702BFF879867}" destId="{A4AE1C68-FDA6-4675-AA59-0AB4F60BEA6E}" srcOrd="2" destOrd="0" presId="urn:microsoft.com/office/officeart/2005/8/layout/hList1"/>
    <dgm:cxn modelId="{67B2A61B-1385-4CF6-9FFA-A3974C1CB2AA}" type="presParOf" srcId="{A4AE1C68-FDA6-4675-AA59-0AB4F60BEA6E}" destId="{EDAFC056-6EDB-4323-8346-1DA2D1D9FE95}" srcOrd="0" destOrd="0" presId="urn:microsoft.com/office/officeart/2005/8/layout/hList1"/>
    <dgm:cxn modelId="{0FD9291C-FA97-4DA7-A940-C73B6B316B66}" type="presParOf" srcId="{A4AE1C68-FDA6-4675-AA59-0AB4F60BEA6E}" destId="{E1E6DC29-2BA7-4706-B471-53E4D684F544}" srcOrd="1" destOrd="0" presId="urn:microsoft.com/office/officeart/2005/8/layout/hList1"/>
    <dgm:cxn modelId="{B59D8DFB-BC32-4AE2-BB7F-7558D1EAC6E9}" type="presParOf" srcId="{886AF694-DB6E-48AC-A73C-702BFF879867}" destId="{EB1F6942-D9EF-474A-A9BF-CFE56AB48D79}" srcOrd="3" destOrd="0" presId="urn:microsoft.com/office/officeart/2005/8/layout/hList1"/>
    <dgm:cxn modelId="{89DA730D-A358-4DDD-9E46-09BE6727F162}" type="presParOf" srcId="{886AF694-DB6E-48AC-A73C-702BFF879867}" destId="{1D685B3B-0E56-4B8D-8A6F-1EE6D10E1F54}" srcOrd="4" destOrd="0" presId="urn:microsoft.com/office/officeart/2005/8/layout/hList1"/>
    <dgm:cxn modelId="{7BF64A18-CA96-416D-A591-2566694959D7}" type="presParOf" srcId="{1D685B3B-0E56-4B8D-8A6F-1EE6D10E1F54}" destId="{8901B191-A01B-4C93-ADC6-A405095B26FF}" srcOrd="0" destOrd="0" presId="urn:microsoft.com/office/officeart/2005/8/layout/hList1"/>
    <dgm:cxn modelId="{86FC7974-891F-4BE0-ADD3-06B5C7EAA81B}" type="presParOf" srcId="{1D685B3B-0E56-4B8D-8A6F-1EE6D10E1F54}" destId="{BEC3B598-EF73-4601-9161-74ADA19F49C8}"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3B61D52F-49F8-4815-B280-5D5765C09FE2}"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ACCB8442-5B76-4434-9855-881E297217E2}">
      <dgm:prSet phldrT="[Text]"/>
      <dgm:spPr/>
      <dgm:t>
        <a:bodyPr/>
        <a:lstStyle/>
        <a:p>
          <a:r>
            <a:rPr lang="en-GB" dirty="0"/>
            <a:t>Following on from last point, relative in experience to butterfly counting and quadrat surveying could lead to some </a:t>
          </a:r>
          <a:r>
            <a:rPr lang="en-GB" dirty="0" err="1"/>
            <a:t>anomolus</a:t>
          </a:r>
          <a:r>
            <a:rPr lang="en-GB" dirty="0"/>
            <a:t>/inaccurate recording.</a:t>
          </a:r>
        </a:p>
      </dgm:t>
    </dgm:pt>
    <dgm:pt modelId="{B01E2297-6E41-4A69-857A-025A4C01E89E}" type="parTrans" cxnId="{841EB9EC-E15B-40EC-B305-E77D5C8A3F42}">
      <dgm:prSet/>
      <dgm:spPr/>
      <dgm:t>
        <a:bodyPr/>
        <a:lstStyle/>
        <a:p>
          <a:endParaRPr lang="en-GB"/>
        </a:p>
      </dgm:t>
    </dgm:pt>
    <dgm:pt modelId="{2ABAEDCB-9DBA-49BA-803F-8F7A2D3E87E8}" type="sibTrans" cxnId="{841EB9EC-E15B-40EC-B305-E77D5C8A3F42}">
      <dgm:prSet/>
      <dgm:spPr/>
      <dgm:t>
        <a:bodyPr/>
        <a:lstStyle/>
        <a:p>
          <a:endParaRPr lang="en-GB"/>
        </a:p>
      </dgm:t>
    </dgm:pt>
    <dgm:pt modelId="{AC54E906-96D2-4091-BFC3-0AA612C38CC3}">
      <dgm:prSet/>
      <dgm:spPr/>
      <dgm:t>
        <a:bodyPr/>
        <a:lstStyle/>
        <a:p>
          <a:r>
            <a:rPr lang="en-US" dirty="0"/>
            <a:t>Neither the 1987-2002 &amp; 2017 monitoring methods nor the Boyce method are designed to indicate any effects of climate change as they don’t attempt to identify the start &amp; end of the flight period.(Polkey,2018)</a:t>
          </a:r>
        </a:p>
      </dgm:t>
    </dgm:pt>
    <dgm:pt modelId="{2C491A8D-0509-457B-881F-8CC80BBA6082}" type="parTrans" cxnId="{A0020F09-64BF-4137-813D-3430CC624FB8}">
      <dgm:prSet/>
      <dgm:spPr/>
      <dgm:t>
        <a:bodyPr/>
        <a:lstStyle/>
        <a:p>
          <a:endParaRPr lang="en-GB"/>
        </a:p>
      </dgm:t>
    </dgm:pt>
    <dgm:pt modelId="{9603C7DF-F915-46C5-A34C-D9627B30CD66}" type="sibTrans" cxnId="{A0020F09-64BF-4137-813D-3430CC624FB8}">
      <dgm:prSet/>
      <dgm:spPr/>
      <dgm:t>
        <a:bodyPr/>
        <a:lstStyle/>
        <a:p>
          <a:endParaRPr lang="en-GB"/>
        </a:p>
      </dgm:t>
    </dgm:pt>
    <dgm:pt modelId="{1E7D431E-184F-496D-9072-334F30F7DDBE}">
      <dgm:prSet/>
      <dgm:spPr/>
      <dgm:t>
        <a:bodyPr/>
        <a:lstStyle/>
        <a:p>
          <a:r>
            <a:rPr lang="en-US" dirty="0"/>
            <a:t>Neither the 1987-2002 &amp; 2017 monitoring methods nor the Boyce method are designed to assess population size or overall distribution on </a:t>
          </a:r>
          <a:r>
            <a:rPr lang="en-US" dirty="0" err="1"/>
            <a:t>Cors</a:t>
          </a:r>
          <a:r>
            <a:rPr lang="en-US" dirty="0"/>
            <a:t> Caron NNR/SSSI/SAC.(</a:t>
          </a:r>
          <a:r>
            <a:rPr lang="en-US" dirty="0" err="1"/>
            <a:t>Polkey</a:t>
          </a:r>
          <a:r>
            <a:rPr lang="en-US" dirty="0"/>
            <a:t> , 2018)</a:t>
          </a:r>
        </a:p>
      </dgm:t>
    </dgm:pt>
    <dgm:pt modelId="{185ED054-F6BD-4BB1-9821-E4C1DA84A4C5}" type="parTrans" cxnId="{BE17712C-DD04-46B1-86AE-D4CEA28E2E6C}">
      <dgm:prSet/>
      <dgm:spPr/>
      <dgm:t>
        <a:bodyPr/>
        <a:lstStyle/>
        <a:p>
          <a:endParaRPr lang="en-GB"/>
        </a:p>
      </dgm:t>
    </dgm:pt>
    <dgm:pt modelId="{3B7F127E-FB50-4E44-90CE-763CC8181CAF}" type="sibTrans" cxnId="{BE17712C-DD04-46B1-86AE-D4CEA28E2E6C}">
      <dgm:prSet/>
      <dgm:spPr/>
      <dgm:t>
        <a:bodyPr/>
        <a:lstStyle/>
        <a:p>
          <a:endParaRPr lang="en-GB"/>
        </a:p>
      </dgm:t>
    </dgm:pt>
    <dgm:pt modelId="{B10B1CC1-903A-4CE0-A507-480406AF31A8}">
      <dgm:prSet/>
      <dgm:spPr/>
      <dgm:t>
        <a:bodyPr/>
        <a:lstStyle/>
        <a:p>
          <a:r>
            <a:rPr lang="en-US" dirty="0"/>
            <a:t>The 1987-2002 &amp; 2017 monitoring methods do not attempt to assess any changes in the amount of suitable large heath habitat at </a:t>
          </a:r>
          <a:r>
            <a:rPr lang="en-US" dirty="0" err="1"/>
            <a:t>Cors</a:t>
          </a:r>
          <a:r>
            <a:rPr lang="en-US" dirty="0"/>
            <a:t> Caron. It is likely that the amount has increased over the past three decades due to bog restoration works and will continue to increase with planned future, more extensive restoration work. (Polkey,2018)</a:t>
          </a:r>
        </a:p>
      </dgm:t>
    </dgm:pt>
    <dgm:pt modelId="{EF58FFD4-580D-4AE9-808D-58F1A662BAC3}" type="parTrans" cxnId="{55A3E2AB-B1EA-4922-BD53-AEFC6D6EABAA}">
      <dgm:prSet/>
      <dgm:spPr/>
      <dgm:t>
        <a:bodyPr/>
        <a:lstStyle/>
        <a:p>
          <a:endParaRPr lang="en-GB"/>
        </a:p>
      </dgm:t>
    </dgm:pt>
    <dgm:pt modelId="{A478D0FC-3571-4284-8FA8-085389DA6FA2}" type="sibTrans" cxnId="{55A3E2AB-B1EA-4922-BD53-AEFC6D6EABAA}">
      <dgm:prSet/>
      <dgm:spPr/>
      <dgm:t>
        <a:bodyPr/>
        <a:lstStyle/>
        <a:p>
          <a:endParaRPr lang="en-GB"/>
        </a:p>
      </dgm:t>
    </dgm:pt>
    <dgm:pt modelId="{0E29C4A2-64A0-4B47-899F-543779964552}">
      <dgm:prSet/>
      <dgm:spPr/>
      <dgm:t>
        <a:bodyPr/>
        <a:lstStyle/>
        <a:p>
          <a:r>
            <a:rPr lang="en-US" dirty="0"/>
            <a:t>General limitations to consider when repeating the methodology: above </a:t>
          </a:r>
          <a:r>
            <a:rPr lang="en-GB" dirty="0"/>
            <a:t>poor weather conditions could result in low butterfly counts/new to butterfly counts</a:t>
          </a:r>
          <a:endParaRPr lang="en-US" dirty="0"/>
        </a:p>
      </dgm:t>
    </dgm:pt>
    <dgm:pt modelId="{87258D77-BE92-420E-B5DC-750A2785EBF5}" type="parTrans" cxnId="{A10681C5-0E45-4ECD-B2AD-B204020B21F7}">
      <dgm:prSet/>
      <dgm:spPr/>
      <dgm:t>
        <a:bodyPr/>
        <a:lstStyle/>
        <a:p>
          <a:endParaRPr lang="en-GB"/>
        </a:p>
      </dgm:t>
    </dgm:pt>
    <dgm:pt modelId="{DB6EE28A-6525-42DC-BA9A-1838B2675699}" type="sibTrans" cxnId="{A10681C5-0E45-4ECD-B2AD-B204020B21F7}">
      <dgm:prSet/>
      <dgm:spPr/>
      <dgm:t>
        <a:bodyPr/>
        <a:lstStyle/>
        <a:p>
          <a:endParaRPr lang="en-GB"/>
        </a:p>
      </dgm:t>
    </dgm:pt>
    <dgm:pt modelId="{1BB54059-2729-4884-A6A7-209B7DA284E6}">
      <dgm:prSet phldrT="[Text]"/>
      <dgm:spPr/>
      <dgm:t>
        <a:bodyPr/>
        <a:lstStyle/>
        <a:p>
          <a:r>
            <a:rPr lang="en-GB" dirty="0"/>
            <a:t>Transect methodology  does not exactly accord with usual Pollard &amp;Yates 1973 methodology or others commonly used for butterfly counting, which could also lead to less accurate data.</a:t>
          </a:r>
        </a:p>
      </dgm:t>
    </dgm:pt>
    <dgm:pt modelId="{440FB499-43CA-48A1-AA6E-5271FBBEF18E}" type="parTrans" cxnId="{0FAD7F35-944F-4C75-A01B-7F8C13D6877F}">
      <dgm:prSet/>
      <dgm:spPr/>
      <dgm:t>
        <a:bodyPr/>
        <a:lstStyle/>
        <a:p>
          <a:endParaRPr lang="en-GB"/>
        </a:p>
      </dgm:t>
    </dgm:pt>
    <dgm:pt modelId="{A38B68D9-BC03-44C4-BE10-16C50D84D881}" type="sibTrans" cxnId="{0FAD7F35-944F-4C75-A01B-7F8C13D6877F}">
      <dgm:prSet/>
      <dgm:spPr/>
      <dgm:t>
        <a:bodyPr/>
        <a:lstStyle/>
        <a:p>
          <a:endParaRPr lang="en-GB"/>
        </a:p>
      </dgm:t>
    </dgm:pt>
    <dgm:pt modelId="{38F69873-69B6-4FC3-87F9-AE9518C9FA36}" type="pres">
      <dgm:prSet presAssocID="{3B61D52F-49F8-4815-B280-5D5765C09FE2}" presName="diagram" presStyleCnt="0">
        <dgm:presLayoutVars>
          <dgm:dir/>
          <dgm:resizeHandles val="exact"/>
        </dgm:presLayoutVars>
      </dgm:prSet>
      <dgm:spPr/>
    </dgm:pt>
    <dgm:pt modelId="{92E3E948-FA8F-4A1B-B4DC-AA9CC677CC36}" type="pres">
      <dgm:prSet presAssocID="{AC54E906-96D2-4091-BFC3-0AA612C38CC3}" presName="node" presStyleLbl="node1" presStyleIdx="0" presStyleCnt="6">
        <dgm:presLayoutVars>
          <dgm:bulletEnabled val="1"/>
        </dgm:presLayoutVars>
      </dgm:prSet>
      <dgm:spPr/>
    </dgm:pt>
    <dgm:pt modelId="{298D800C-6487-46D9-A8BB-F35EC7D02B9C}" type="pres">
      <dgm:prSet presAssocID="{9603C7DF-F915-46C5-A34C-D9627B30CD66}" presName="sibTrans" presStyleCnt="0"/>
      <dgm:spPr/>
    </dgm:pt>
    <dgm:pt modelId="{F08539F2-FF46-4D54-902B-52962031AC30}" type="pres">
      <dgm:prSet presAssocID="{1E7D431E-184F-496D-9072-334F30F7DDBE}" presName="node" presStyleLbl="node1" presStyleIdx="1" presStyleCnt="6">
        <dgm:presLayoutVars>
          <dgm:bulletEnabled val="1"/>
        </dgm:presLayoutVars>
      </dgm:prSet>
      <dgm:spPr/>
    </dgm:pt>
    <dgm:pt modelId="{93036344-DB92-4DCE-8847-FA6291702A01}" type="pres">
      <dgm:prSet presAssocID="{3B7F127E-FB50-4E44-90CE-763CC8181CAF}" presName="sibTrans" presStyleCnt="0"/>
      <dgm:spPr/>
    </dgm:pt>
    <dgm:pt modelId="{3A0C9F1C-B53C-4397-9BC3-FC06A3D3D5D3}" type="pres">
      <dgm:prSet presAssocID="{B10B1CC1-903A-4CE0-A507-480406AF31A8}" presName="node" presStyleLbl="node1" presStyleIdx="2" presStyleCnt="6">
        <dgm:presLayoutVars>
          <dgm:bulletEnabled val="1"/>
        </dgm:presLayoutVars>
      </dgm:prSet>
      <dgm:spPr/>
    </dgm:pt>
    <dgm:pt modelId="{1EB08ECD-43A2-4625-85CF-6F7FE9F264E5}" type="pres">
      <dgm:prSet presAssocID="{A478D0FC-3571-4284-8FA8-085389DA6FA2}" presName="sibTrans" presStyleCnt="0"/>
      <dgm:spPr/>
    </dgm:pt>
    <dgm:pt modelId="{3A22D602-99D6-455A-A6B8-FEBB636109B1}" type="pres">
      <dgm:prSet presAssocID="{0E29C4A2-64A0-4B47-899F-543779964552}" presName="node" presStyleLbl="node1" presStyleIdx="3" presStyleCnt="6">
        <dgm:presLayoutVars>
          <dgm:bulletEnabled val="1"/>
        </dgm:presLayoutVars>
      </dgm:prSet>
      <dgm:spPr/>
    </dgm:pt>
    <dgm:pt modelId="{3F80D443-D3FA-433B-AACC-822BA1698BFE}" type="pres">
      <dgm:prSet presAssocID="{DB6EE28A-6525-42DC-BA9A-1838B2675699}" presName="sibTrans" presStyleCnt="0"/>
      <dgm:spPr/>
    </dgm:pt>
    <dgm:pt modelId="{8F98440B-58DA-4529-86AE-C9B6FFD41B5F}" type="pres">
      <dgm:prSet presAssocID="{ACCB8442-5B76-4434-9855-881E297217E2}" presName="node" presStyleLbl="node1" presStyleIdx="4" presStyleCnt="6">
        <dgm:presLayoutVars>
          <dgm:bulletEnabled val="1"/>
        </dgm:presLayoutVars>
      </dgm:prSet>
      <dgm:spPr/>
    </dgm:pt>
    <dgm:pt modelId="{D08DEA77-7B00-4369-9EA5-6815CF4BB82F}" type="pres">
      <dgm:prSet presAssocID="{2ABAEDCB-9DBA-49BA-803F-8F7A2D3E87E8}" presName="sibTrans" presStyleCnt="0"/>
      <dgm:spPr/>
    </dgm:pt>
    <dgm:pt modelId="{CF5DC557-15CA-4984-968E-5F738900EC02}" type="pres">
      <dgm:prSet presAssocID="{1BB54059-2729-4884-A6A7-209B7DA284E6}" presName="node" presStyleLbl="node1" presStyleIdx="5" presStyleCnt="6">
        <dgm:presLayoutVars>
          <dgm:bulletEnabled val="1"/>
        </dgm:presLayoutVars>
      </dgm:prSet>
      <dgm:spPr/>
    </dgm:pt>
  </dgm:ptLst>
  <dgm:cxnLst>
    <dgm:cxn modelId="{A0020F09-64BF-4137-813D-3430CC624FB8}" srcId="{3B61D52F-49F8-4815-B280-5D5765C09FE2}" destId="{AC54E906-96D2-4091-BFC3-0AA612C38CC3}" srcOrd="0" destOrd="0" parTransId="{2C491A8D-0509-457B-881F-8CC80BBA6082}" sibTransId="{9603C7DF-F915-46C5-A34C-D9627B30CD66}"/>
    <dgm:cxn modelId="{BE17712C-DD04-46B1-86AE-D4CEA28E2E6C}" srcId="{3B61D52F-49F8-4815-B280-5D5765C09FE2}" destId="{1E7D431E-184F-496D-9072-334F30F7DDBE}" srcOrd="1" destOrd="0" parTransId="{185ED054-F6BD-4BB1-9821-E4C1DA84A4C5}" sibTransId="{3B7F127E-FB50-4E44-90CE-763CC8181CAF}"/>
    <dgm:cxn modelId="{0FAD7F35-944F-4C75-A01B-7F8C13D6877F}" srcId="{3B61D52F-49F8-4815-B280-5D5765C09FE2}" destId="{1BB54059-2729-4884-A6A7-209B7DA284E6}" srcOrd="5" destOrd="0" parTransId="{440FB499-43CA-48A1-AA6E-5271FBBEF18E}" sibTransId="{A38B68D9-BC03-44C4-BE10-16C50D84D881}"/>
    <dgm:cxn modelId="{FAC8FB5C-1172-48F8-807A-09232847E1C1}" type="presOf" srcId="{AC54E906-96D2-4091-BFC3-0AA612C38CC3}" destId="{92E3E948-FA8F-4A1B-B4DC-AA9CC677CC36}" srcOrd="0" destOrd="0" presId="urn:microsoft.com/office/officeart/2005/8/layout/default"/>
    <dgm:cxn modelId="{99EE3441-9C8E-4B50-812C-4637EE781A06}" type="presOf" srcId="{ACCB8442-5B76-4434-9855-881E297217E2}" destId="{8F98440B-58DA-4529-86AE-C9B6FFD41B5F}" srcOrd="0" destOrd="0" presId="urn:microsoft.com/office/officeart/2005/8/layout/default"/>
    <dgm:cxn modelId="{CA9E4C44-DF34-426D-B524-6BC222A70EC1}" type="presOf" srcId="{1E7D431E-184F-496D-9072-334F30F7DDBE}" destId="{F08539F2-FF46-4D54-902B-52962031AC30}" srcOrd="0" destOrd="0" presId="urn:microsoft.com/office/officeart/2005/8/layout/default"/>
    <dgm:cxn modelId="{095E306C-BEE1-4807-B0AA-1A916FB3D25F}" type="presOf" srcId="{3B61D52F-49F8-4815-B280-5D5765C09FE2}" destId="{38F69873-69B6-4FC3-87F9-AE9518C9FA36}" srcOrd="0" destOrd="0" presId="urn:microsoft.com/office/officeart/2005/8/layout/default"/>
    <dgm:cxn modelId="{CBC33372-0B7F-4E97-AC6B-6F70DAB09B31}" type="presOf" srcId="{B10B1CC1-903A-4CE0-A507-480406AF31A8}" destId="{3A0C9F1C-B53C-4397-9BC3-FC06A3D3D5D3}" srcOrd="0" destOrd="0" presId="urn:microsoft.com/office/officeart/2005/8/layout/default"/>
    <dgm:cxn modelId="{9DADAA89-3D54-4ADA-A019-5E9B286CAFB7}" type="presOf" srcId="{0E29C4A2-64A0-4B47-899F-543779964552}" destId="{3A22D602-99D6-455A-A6B8-FEBB636109B1}" srcOrd="0" destOrd="0" presId="urn:microsoft.com/office/officeart/2005/8/layout/default"/>
    <dgm:cxn modelId="{55A3E2AB-B1EA-4922-BD53-AEFC6D6EABAA}" srcId="{3B61D52F-49F8-4815-B280-5D5765C09FE2}" destId="{B10B1CC1-903A-4CE0-A507-480406AF31A8}" srcOrd="2" destOrd="0" parTransId="{EF58FFD4-580D-4AE9-808D-58F1A662BAC3}" sibTransId="{A478D0FC-3571-4284-8FA8-085389DA6FA2}"/>
    <dgm:cxn modelId="{7ADED9BF-069E-456E-85B9-95BB9603F68F}" type="presOf" srcId="{1BB54059-2729-4884-A6A7-209B7DA284E6}" destId="{CF5DC557-15CA-4984-968E-5F738900EC02}" srcOrd="0" destOrd="0" presId="urn:microsoft.com/office/officeart/2005/8/layout/default"/>
    <dgm:cxn modelId="{A10681C5-0E45-4ECD-B2AD-B204020B21F7}" srcId="{3B61D52F-49F8-4815-B280-5D5765C09FE2}" destId="{0E29C4A2-64A0-4B47-899F-543779964552}" srcOrd="3" destOrd="0" parTransId="{87258D77-BE92-420E-B5DC-750A2785EBF5}" sibTransId="{DB6EE28A-6525-42DC-BA9A-1838B2675699}"/>
    <dgm:cxn modelId="{841EB9EC-E15B-40EC-B305-E77D5C8A3F42}" srcId="{3B61D52F-49F8-4815-B280-5D5765C09FE2}" destId="{ACCB8442-5B76-4434-9855-881E297217E2}" srcOrd="4" destOrd="0" parTransId="{B01E2297-6E41-4A69-857A-025A4C01E89E}" sibTransId="{2ABAEDCB-9DBA-49BA-803F-8F7A2D3E87E8}"/>
    <dgm:cxn modelId="{7FDAAAEB-648A-4A15-868A-E4A9A90648C9}" type="presParOf" srcId="{38F69873-69B6-4FC3-87F9-AE9518C9FA36}" destId="{92E3E948-FA8F-4A1B-B4DC-AA9CC677CC36}" srcOrd="0" destOrd="0" presId="urn:microsoft.com/office/officeart/2005/8/layout/default"/>
    <dgm:cxn modelId="{1FEEBB92-E4F2-47EE-BB31-46D81871560B}" type="presParOf" srcId="{38F69873-69B6-4FC3-87F9-AE9518C9FA36}" destId="{298D800C-6487-46D9-A8BB-F35EC7D02B9C}" srcOrd="1" destOrd="0" presId="urn:microsoft.com/office/officeart/2005/8/layout/default"/>
    <dgm:cxn modelId="{D545CFD3-C407-47AA-B389-76155BA46CAB}" type="presParOf" srcId="{38F69873-69B6-4FC3-87F9-AE9518C9FA36}" destId="{F08539F2-FF46-4D54-902B-52962031AC30}" srcOrd="2" destOrd="0" presId="urn:microsoft.com/office/officeart/2005/8/layout/default"/>
    <dgm:cxn modelId="{9FB4883B-430A-4FD3-91E8-1F0CED889D5E}" type="presParOf" srcId="{38F69873-69B6-4FC3-87F9-AE9518C9FA36}" destId="{93036344-DB92-4DCE-8847-FA6291702A01}" srcOrd="3" destOrd="0" presId="urn:microsoft.com/office/officeart/2005/8/layout/default"/>
    <dgm:cxn modelId="{7EDEBBB2-1291-498F-B7E2-03131CD6A3BE}" type="presParOf" srcId="{38F69873-69B6-4FC3-87F9-AE9518C9FA36}" destId="{3A0C9F1C-B53C-4397-9BC3-FC06A3D3D5D3}" srcOrd="4" destOrd="0" presId="urn:microsoft.com/office/officeart/2005/8/layout/default"/>
    <dgm:cxn modelId="{E3927E26-5465-4259-A932-F2AF2870B3BB}" type="presParOf" srcId="{38F69873-69B6-4FC3-87F9-AE9518C9FA36}" destId="{1EB08ECD-43A2-4625-85CF-6F7FE9F264E5}" srcOrd="5" destOrd="0" presId="urn:microsoft.com/office/officeart/2005/8/layout/default"/>
    <dgm:cxn modelId="{DA167B8A-C12B-4EF0-8963-21DFF751750F}" type="presParOf" srcId="{38F69873-69B6-4FC3-87F9-AE9518C9FA36}" destId="{3A22D602-99D6-455A-A6B8-FEBB636109B1}" srcOrd="6" destOrd="0" presId="urn:microsoft.com/office/officeart/2005/8/layout/default"/>
    <dgm:cxn modelId="{FD9F9A84-A333-460F-8816-FF7F7C75C74C}" type="presParOf" srcId="{38F69873-69B6-4FC3-87F9-AE9518C9FA36}" destId="{3F80D443-D3FA-433B-AACC-822BA1698BFE}" srcOrd="7" destOrd="0" presId="urn:microsoft.com/office/officeart/2005/8/layout/default"/>
    <dgm:cxn modelId="{0AFEF48B-5583-4FA9-AEF9-B22C6358D51C}" type="presParOf" srcId="{38F69873-69B6-4FC3-87F9-AE9518C9FA36}" destId="{8F98440B-58DA-4529-86AE-C9B6FFD41B5F}" srcOrd="8" destOrd="0" presId="urn:microsoft.com/office/officeart/2005/8/layout/default"/>
    <dgm:cxn modelId="{6CF877C4-A814-48C2-A927-3CB73F211CBD}" type="presParOf" srcId="{38F69873-69B6-4FC3-87F9-AE9518C9FA36}" destId="{D08DEA77-7B00-4369-9EA5-6815CF4BB82F}" srcOrd="9" destOrd="0" presId="urn:microsoft.com/office/officeart/2005/8/layout/default"/>
    <dgm:cxn modelId="{57FC8B7A-A75B-43FB-86A5-8E669267A7CF}" type="presParOf" srcId="{38F69873-69B6-4FC3-87F9-AE9518C9FA36}" destId="{CF5DC557-15CA-4984-968E-5F738900EC02}"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ABED2746-DAFE-4E73-B928-59B7097E7FBD}"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GB"/>
        </a:p>
      </dgm:t>
    </dgm:pt>
    <dgm:pt modelId="{C485E0DF-3D33-4D96-87C2-DF7F51633D44}">
      <dgm:prSet phldrT="[Text]" custT="1"/>
      <dgm:spPr/>
      <dgm:t>
        <a:bodyPr/>
        <a:lstStyle/>
        <a:p>
          <a:endParaRPr lang="en-US" sz="1400" dirty="0"/>
        </a:p>
      </dgm:t>
    </dgm:pt>
    <dgm:pt modelId="{A5A0F8F7-DACF-4469-951A-BD2416E4D96E}" type="parTrans" cxnId="{D3D925FE-CD1E-4416-8EBB-B8E4CBD3F3F9}">
      <dgm:prSet/>
      <dgm:spPr/>
      <dgm:t>
        <a:bodyPr/>
        <a:lstStyle/>
        <a:p>
          <a:endParaRPr lang="en-GB"/>
        </a:p>
      </dgm:t>
    </dgm:pt>
    <dgm:pt modelId="{536EBB51-6422-426E-8C31-10070C847992}" type="sibTrans" cxnId="{D3D925FE-CD1E-4416-8EBB-B8E4CBD3F3F9}">
      <dgm:prSet/>
      <dgm:spPr/>
      <dgm:t>
        <a:bodyPr/>
        <a:lstStyle/>
        <a:p>
          <a:endParaRPr lang="en-GB"/>
        </a:p>
      </dgm:t>
    </dgm:pt>
    <dgm:pt modelId="{ED7E5A74-1204-496C-9891-479B1EEAB11E}">
      <dgm:prSet phldrT="[Text]"/>
      <dgm:spPr/>
      <dgm:t>
        <a:bodyPr/>
        <a:lstStyle/>
        <a:p>
          <a:endParaRPr lang="en-GB" dirty="0"/>
        </a:p>
      </dgm:t>
    </dgm:pt>
    <dgm:pt modelId="{EF1E686C-DA63-4994-8457-7CE848B805B1}" type="sibTrans" cxnId="{3B9965A0-00DE-47B7-8B26-83926331F481}">
      <dgm:prSet/>
      <dgm:spPr/>
      <dgm:t>
        <a:bodyPr/>
        <a:lstStyle/>
        <a:p>
          <a:endParaRPr lang="en-GB"/>
        </a:p>
      </dgm:t>
    </dgm:pt>
    <dgm:pt modelId="{2B2D4E60-64C5-4405-A4BE-0EBEC21A27DF}" type="parTrans" cxnId="{3B9965A0-00DE-47B7-8B26-83926331F481}">
      <dgm:prSet/>
      <dgm:spPr/>
      <dgm:t>
        <a:bodyPr/>
        <a:lstStyle/>
        <a:p>
          <a:endParaRPr lang="en-GB"/>
        </a:p>
      </dgm:t>
    </dgm:pt>
    <dgm:pt modelId="{8FC7319C-FE30-4F4A-8051-920DE02D8ACB}">
      <dgm:prSet phldrT="[Text]" custT="1"/>
      <dgm:spPr/>
      <dgm:t>
        <a:bodyPr/>
        <a:lstStyle/>
        <a:p>
          <a:r>
            <a:rPr lang="en-US" sz="1600" dirty="0"/>
            <a:t>Establish Flight Start and Flight End times for Climate Change data comparisons with national reporting for 2023</a:t>
          </a:r>
        </a:p>
      </dgm:t>
    </dgm:pt>
    <dgm:pt modelId="{B1ED5D6C-8817-49CC-A1E4-753E67756A6E}" type="parTrans" cxnId="{BEBB601E-5A41-43C9-A98D-6C7305D1AE3B}">
      <dgm:prSet/>
      <dgm:spPr/>
      <dgm:t>
        <a:bodyPr/>
        <a:lstStyle/>
        <a:p>
          <a:endParaRPr lang="en-GB"/>
        </a:p>
      </dgm:t>
    </dgm:pt>
    <dgm:pt modelId="{04913F27-8B44-4677-81AA-912090304370}" type="sibTrans" cxnId="{BEBB601E-5A41-43C9-A98D-6C7305D1AE3B}">
      <dgm:prSet/>
      <dgm:spPr/>
      <dgm:t>
        <a:bodyPr/>
        <a:lstStyle/>
        <a:p>
          <a:endParaRPr lang="en-GB"/>
        </a:p>
      </dgm:t>
    </dgm:pt>
    <dgm:pt modelId="{DB3F676A-56B3-49B7-B36E-716C77D7BAEB}">
      <dgm:prSet custT="1"/>
      <dgm:spPr/>
      <dgm:t>
        <a:bodyPr/>
        <a:lstStyle/>
        <a:p>
          <a:r>
            <a:rPr lang="en-US" sz="1600" dirty="0"/>
            <a:t>Using /repeating methodology established by( Boyce 2008/ (Polkey,2018) to survey established transect and sample areas and undertake analysis of data to establish new baseline LH(CT) Annual index for 2023.( inclusive of new sample and transect area in the NW bog site)</a:t>
          </a:r>
        </a:p>
        <a:p>
          <a:r>
            <a:rPr lang="en-US" sz="1600" dirty="0"/>
            <a:t>Undertake to survey patch quality for LH(CT) and use data to correlate with Annual index  for CT to carry out preliminary evaluation of efficacy of LIFE  restoration Management works at CC, using an indicator species  feature and habitat status.</a:t>
          </a:r>
          <a:endParaRPr lang="en-GB" sz="1600" dirty="0"/>
        </a:p>
      </dgm:t>
    </dgm:pt>
    <dgm:pt modelId="{C6459E2B-D775-4C7F-91BA-A5E2A5E71BE3}" type="parTrans" cxnId="{118F666C-B35C-45EB-9F00-22CC49FF1E08}">
      <dgm:prSet/>
      <dgm:spPr/>
      <dgm:t>
        <a:bodyPr/>
        <a:lstStyle/>
        <a:p>
          <a:endParaRPr lang="en-GB"/>
        </a:p>
      </dgm:t>
    </dgm:pt>
    <dgm:pt modelId="{8C6B4BA0-CAA5-4C79-8166-BB62944607A1}" type="sibTrans" cxnId="{118F666C-B35C-45EB-9F00-22CC49FF1E08}">
      <dgm:prSet/>
      <dgm:spPr/>
      <dgm:t>
        <a:bodyPr/>
        <a:lstStyle/>
        <a:p>
          <a:endParaRPr lang="en-GB"/>
        </a:p>
      </dgm:t>
    </dgm:pt>
    <dgm:pt modelId="{573F0BB8-34CA-4F68-9747-DEF217015BAF}">
      <dgm:prSet custT="1"/>
      <dgm:spPr/>
      <dgm:t>
        <a:bodyPr/>
        <a:lstStyle/>
        <a:p>
          <a:r>
            <a:rPr lang="en-US" sz="1600" dirty="0"/>
            <a:t>Present summary of (via literature review)transect methodologies used currently to establish adult butterfly monitoring nationally and carry out a cross comparison to review efficacy of methods used by( Boyce,2008/</a:t>
          </a:r>
          <a:r>
            <a:rPr lang="en-US" sz="1600" dirty="0" err="1"/>
            <a:t>Polkey</a:t>
          </a:r>
          <a:r>
            <a:rPr lang="en-US" sz="1600" dirty="0"/>
            <a:t> ,2018)</a:t>
          </a:r>
          <a:endParaRPr lang="en-GB" sz="1600" dirty="0"/>
        </a:p>
      </dgm:t>
    </dgm:pt>
    <dgm:pt modelId="{A67D508C-8465-4388-B764-549BCDE928BF}" type="parTrans" cxnId="{B2829003-AA0F-4387-A7A4-B5FE97FF91A7}">
      <dgm:prSet/>
      <dgm:spPr/>
      <dgm:t>
        <a:bodyPr/>
        <a:lstStyle/>
        <a:p>
          <a:endParaRPr lang="en-GB"/>
        </a:p>
      </dgm:t>
    </dgm:pt>
    <dgm:pt modelId="{F613CF0B-C9D9-4EA6-A421-ADEBF8DF5AE2}" type="sibTrans" cxnId="{B2829003-AA0F-4387-A7A4-B5FE97FF91A7}">
      <dgm:prSet/>
      <dgm:spPr/>
      <dgm:t>
        <a:bodyPr/>
        <a:lstStyle/>
        <a:p>
          <a:endParaRPr lang="en-GB"/>
        </a:p>
      </dgm:t>
    </dgm:pt>
    <dgm:pt modelId="{76F33A21-7F73-42FD-9DC6-26081AE1F495}">
      <dgm:prSet custT="1"/>
      <dgm:spPr/>
      <dgm:t>
        <a:bodyPr/>
        <a:lstStyle/>
        <a:p>
          <a:r>
            <a:rPr lang="en-US" sz="1600" dirty="0"/>
            <a:t>Present  summary of (via literature review)climate change pressures for LH(CT) nationally and contrast with known data from </a:t>
          </a:r>
          <a:r>
            <a:rPr lang="en-US" sz="1600" dirty="0" err="1"/>
            <a:t>Cors</a:t>
          </a:r>
          <a:r>
            <a:rPr lang="en-US" sz="1600" dirty="0"/>
            <a:t> Caron and similar contemporary bog restoration sites at UK /International sites- relate to findings</a:t>
          </a:r>
          <a:endParaRPr lang="en-GB" sz="1600" dirty="0"/>
        </a:p>
      </dgm:t>
    </dgm:pt>
    <dgm:pt modelId="{9123124E-930B-4817-B4E8-3422370009D6}" type="parTrans" cxnId="{DFBDAAD3-8433-48AD-A12D-2E9D33A39766}">
      <dgm:prSet/>
      <dgm:spPr/>
      <dgm:t>
        <a:bodyPr/>
        <a:lstStyle/>
        <a:p>
          <a:endParaRPr lang="en-GB"/>
        </a:p>
      </dgm:t>
    </dgm:pt>
    <dgm:pt modelId="{3D0C03BE-7AF2-40E0-82FF-5D6824387C54}" type="sibTrans" cxnId="{DFBDAAD3-8433-48AD-A12D-2E9D33A39766}">
      <dgm:prSet/>
      <dgm:spPr/>
      <dgm:t>
        <a:bodyPr/>
        <a:lstStyle/>
        <a:p>
          <a:endParaRPr lang="en-GB"/>
        </a:p>
      </dgm:t>
    </dgm:pt>
    <dgm:pt modelId="{12CF0B7D-8F86-4B4F-B106-B93B96399308}">
      <dgm:prSet custT="1"/>
      <dgm:spPr/>
      <dgm:t>
        <a:bodyPr/>
        <a:lstStyle/>
        <a:p>
          <a:endParaRPr lang="en-GB" sz="1400" dirty="0"/>
        </a:p>
      </dgm:t>
    </dgm:pt>
    <dgm:pt modelId="{6B272116-1527-445C-B9DA-1B72EBBEDFEA}" type="parTrans" cxnId="{4CADBD1D-BB50-44C0-8E0D-57A89844794F}">
      <dgm:prSet/>
      <dgm:spPr/>
      <dgm:t>
        <a:bodyPr/>
        <a:lstStyle/>
        <a:p>
          <a:endParaRPr lang="en-GB"/>
        </a:p>
      </dgm:t>
    </dgm:pt>
    <dgm:pt modelId="{6F94135D-A236-430A-AE9A-4D87FC3A6CDD}" type="sibTrans" cxnId="{4CADBD1D-BB50-44C0-8E0D-57A89844794F}">
      <dgm:prSet/>
      <dgm:spPr/>
      <dgm:t>
        <a:bodyPr/>
        <a:lstStyle/>
        <a:p>
          <a:endParaRPr lang="en-GB"/>
        </a:p>
      </dgm:t>
    </dgm:pt>
    <dgm:pt modelId="{1BA997B9-B6BF-4641-A2AE-FACF5DC99745}">
      <dgm:prSet custT="1"/>
      <dgm:spPr/>
      <dgm:t>
        <a:bodyPr/>
        <a:lstStyle/>
        <a:p>
          <a:r>
            <a:rPr lang="en-US" sz="1600" dirty="0"/>
            <a:t>Present summary of (via Literature review) on efficacy of using patch quality surveys to establish if conditions are favorable to support indicator. Species :i.e. LH(CT) – relate to findings</a:t>
          </a:r>
          <a:endParaRPr lang="en-GB" sz="1600" dirty="0"/>
        </a:p>
      </dgm:t>
    </dgm:pt>
    <dgm:pt modelId="{8AB6F616-ED7B-4A75-9483-C3A7D73CA75C}" type="sibTrans" cxnId="{D04602CF-DD24-48BD-9319-DCFFA500AA22}">
      <dgm:prSet/>
      <dgm:spPr/>
      <dgm:t>
        <a:bodyPr/>
        <a:lstStyle/>
        <a:p>
          <a:endParaRPr lang="en-GB"/>
        </a:p>
      </dgm:t>
    </dgm:pt>
    <dgm:pt modelId="{3898FE55-9892-414D-A2CA-65C659A60602}" type="parTrans" cxnId="{D04602CF-DD24-48BD-9319-DCFFA500AA22}">
      <dgm:prSet/>
      <dgm:spPr/>
      <dgm:t>
        <a:bodyPr/>
        <a:lstStyle/>
        <a:p>
          <a:endParaRPr lang="en-GB"/>
        </a:p>
      </dgm:t>
    </dgm:pt>
    <dgm:pt modelId="{EFD491F2-D298-476E-A2F0-9AAD5F792F28}" type="pres">
      <dgm:prSet presAssocID="{ABED2746-DAFE-4E73-B928-59B7097E7FBD}" presName="outerComposite" presStyleCnt="0">
        <dgm:presLayoutVars>
          <dgm:chMax val="5"/>
          <dgm:dir/>
          <dgm:resizeHandles val="exact"/>
        </dgm:presLayoutVars>
      </dgm:prSet>
      <dgm:spPr/>
    </dgm:pt>
    <dgm:pt modelId="{F9D59B5C-2122-4371-B38D-D47A5E88C084}" type="pres">
      <dgm:prSet presAssocID="{ABED2746-DAFE-4E73-B928-59B7097E7FBD}" presName="dummyMaxCanvas" presStyleCnt="0">
        <dgm:presLayoutVars/>
      </dgm:prSet>
      <dgm:spPr/>
    </dgm:pt>
    <dgm:pt modelId="{C4687ACA-7A92-41B0-ACE0-0B1F8A0D8E7B}" type="pres">
      <dgm:prSet presAssocID="{ABED2746-DAFE-4E73-B928-59B7097E7FBD}" presName="FiveNodes_1" presStyleLbl="node1" presStyleIdx="0" presStyleCnt="5" custScaleX="100001" custScaleY="96191" custLinFactNeighborX="2150" custLinFactNeighborY="-27085">
        <dgm:presLayoutVars>
          <dgm:bulletEnabled val="1"/>
        </dgm:presLayoutVars>
      </dgm:prSet>
      <dgm:spPr/>
    </dgm:pt>
    <dgm:pt modelId="{24C39F89-F654-4F0F-8430-4550DF3CBFAC}" type="pres">
      <dgm:prSet presAssocID="{ABED2746-DAFE-4E73-B928-59B7097E7FBD}" presName="FiveNodes_2" presStyleLbl="node1" presStyleIdx="1" presStyleCnt="5" custScaleX="107531" custScaleY="160180">
        <dgm:presLayoutVars>
          <dgm:bulletEnabled val="1"/>
        </dgm:presLayoutVars>
      </dgm:prSet>
      <dgm:spPr/>
    </dgm:pt>
    <dgm:pt modelId="{D7AACECE-CF99-4857-A18A-A82CBB347A27}" type="pres">
      <dgm:prSet presAssocID="{ABED2746-DAFE-4E73-B928-59B7097E7FBD}" presName="FiveNodes_3" presStyleLbl="node1" presStyleIdx="2" presStyleCnt="5" custScaleX="101089" custScaleY="92075">
        <dgm:presLayoutVars>
          <dgm:bulletEnabled val="1"/>
        </dgm:presLayoutVars>
      </dgm:prSet>
      <dgm:spPr/>
    </dgm:pt>
    <dgm:pt modelId="{C4DEABA5-39BD-4085-BA94-05A4C5EF9961}" type="pres">
      <dgm:prSet presAssocID="{ABED2746-DAFE-4E73-B928-59B7097E7FBD}" presName="FiveNodes_4" presStyleLbl="node1" presStyleIdx="3" presStyleCnt="5" custScaleY="135702">
        <dgm:presLayoutVars>
          <dgm:bulletEnabled val="1"/>
        </dgm:presLayoutVars>
      </dgm:prSet>
      <dgm:spPr/>
    </dgm:pt>
    <dgm:pt modelId="{84EF1EDF-CD26-4977-BFEA-BCA961346F0F}" type="pres">
      <dgm:prSet presAssocID="{ABED2746-DAFE-4E73-B928-59B7097E7FBD}" presName="FiveNodes_5" presStyleLbl="node1" presStyleIdx="4" presStyleCnt="5">
        <dgm:presLayoutVars>
          <dgm:bulletEnabled val="1"/>
        </dgm:presLayoutVars>
      </dgm:prSet>
      <dgm:spPr/>
    </dgm:pt>
    <dgm:pt modelId="{594C9093-C0A2-4CCE-B3E3-CFCCAA59798B}" type="pres">
      <dgm:prSet presAssocID="{ABED2746-DAFE-4E73-B928-59B7097E7FBD}" presName="FiveConn_1-2" presStyleLbl="fgAccFollowNode1" presStyleIdx="0" presStyleCnt="4">
        <dgm:presLayoutVars>
          <dgm:bulletEnabled val="1"/>
        </dgm:presLayoutVars>
      </dgm:prSet>
      <dgm:spPr/>
    </dgm:pt>
    <dgm:pt modelId="{3645789E-F65F-4156-A034-5C48786ACFDE}" type="pres">
      <dgm:prSet presAssocID="{ABED2746-DAFE-4E73-B928-59B7097E7FBD}" presName="FiveConn_2-3" presStyleLbl="fgAccFollowNode1" presStyleIdx="1" presStyleCnt="4">
        <dgm:presLayoutVars>
          <dgm:bulletEnabled val="1"/>
        </dgm:presLayoutVars>
      </dgm:prSet>
      <dgm:spPr/>
    </dgm:pt>
    <dgm:pt modelId="{97EA4365-14E0-492F-AD5A-9D366A8E0C5A}" type="pres">
      <dgm:prSet presAssocID="{ABED2746-DAFE-4E73-B928-59B7097E7FBD}" presName="FiveConn_3-4" presStyleLbl="fgAccFollowNode1" presStyleIdx="2" presStyleCnt="4">
        <dgm:presLayoutVars>
          <dgm:bulletEnabled val="1"/>
        </dgm:presLayoutVars>
      </dgm:prSet>
      <dgm:spPr/>
    </dgm:pt>
    <dgm:pt modelId="{20AF94EA-DE5B-4B12-AABB-49541164F8D0}" type="pres">
      <dgm:prSet presAssocID="{ABED2746-DAFE-4E73-B928-59B7097E7FBD}" presName="FiveConn_4-5" presStyleLbl="fgAccFollowNode1" presStyleIdx="3" presStyleCnt="4">
        <dgm:presLayoutVars>
          <dgm:bulletEnabled val="1"/>
        </dgm:presLayoutVars>
      </dgm:prSet>
      <dgm:spPr/>
    </dgm:pt>
    <dgm:pt modelId="{2472275D-B330-48CF-88F3-3DF4AC232D59}" type="pres">
      <dgm:prSet presAssocID="{ABED2746-DAFE-4E73-B928-59B7097E7FBD}" presName="FiveNodes_1_text" presStyleLbl="node1" presStyleIdx="4" presStyleCnt="5">
        <dgm:presLayoutVars>
          <dgm:bulletEnabled val="1"/>
        </dgm:presLayoutVars>
      </dgm:prSet>
      <dgm:spPr/>
    </dgm:pt>
    <dgm:pt modelId="{6135624C-8D72-4D07-A9C7-42E2FDC67BF9}" type="pres">
      <dgm:prSet presAssocID="{ABED2746-DAFE-4E73-B928-59B7097E7FBD}" presName="FiveNodes_2_text" presStyleLbl="node1" presStyleIdx="4" presStyleCnt="5">
        <dgm:presLayoutVars>
          <dgm:bulletEnabled val="1"/>
        </dgm:presLayoutVars>
      </dgm:prSet>
      <dgm:spPr/>
    </dgm:pt>
    <dgm:pt modelId="{D0F1C602-2D48-49E0-9360-8EE2B298B8ED}" type="pres">
      <dgm:prSet presAssocID="{ABED2746-DAFE-4E73-B928-59B7097E7FBD}" presName="FiveNodes_3_text" presStyleLbl="node1" presStyleIdx="4" presStyleCnt="5">
        <dgm:presLayoutVars>
          <dgm:bulletEnabled val="1"/>
        </dgm:presLayoutVars>
      </dgm:prSet>
      <dgm:spPr/>
    </dgm:pt>
    <dgm:pt modelId="{F7A9A14F-CA64-4562-9500-7730536A4725}" type="pres">
      <dgm:prSet presAssocID="{ABED2746-DAFE-4E73-B928-59B7097E7FBD}" presName="FiveNodes_4_text" presStyleLbl="node1" presStyleIdx="4" presStyleCnt="5">
        <dgm:presLayoutVars>
          <dgm:bulletEnabled val="1"/>
        </dgm:presLayoutVars>
      </dgm:prSet>
      <dgm:spPr/>
    </dgm:pt>
    <dgm:pt modelId="{C88A5D34-4C2A-4478-939F-1D6596B033BD}" type="pres">
      <dgm:prSet presAssocID="{ABED2746-DAFE-4E73-B928-59B7097E7FBD}" presName="FiveNodes_5_text" presStyleLbl="node1" presStyleIdx="4" presStyleCnt="5">
        <dgm:presLayoutVars>
          <dgm:bulletEnabled val="1"/>
        </dgm:presLayoutVars>
      </dgm:prSet>
      <dgm:spPr/>
    </dgm:pt>
  </dgm:ptLst>
  <dgm:cxnLst>
    <dgm:cxn modelId="{B2829003-AA0F-4387-A7A4-B5FE97FF91A7}" srcId="{ABED2746-DAFE-4E73-B928-59B7097E7FBD}" destId="{573F0BB8-34CA-4F68-9747-DEF217015BAF}" srcOrd="3" destOrd="0" parTransId="{A67D508C-8465-4388-B764-549BCDE928BF}" sibTransId="{F613CF0B-C9D9-4EA6-A421-ADEBF8DF5AE2}"/>
    <dgm:cxn modelId="{8E2F2B04-EB0E-44C4-9D45-ACC3B259C556}" type="presOf" srcId="{04913F27-8B44-4677-81AA-912090304370}" destId="{594C9093-C0A2-4CCE-B3E3-CFCCAA59798B}" srcOrd="0" destOrd="0" presId="urn:microsoft.com/office/officeart/2005/8/layout/vProcess5"/>
    <dgm:cxn modelId="{FB314810-545B-497A-9F5F-3D5D08989376}" type="presOf" srcId="{8C6B4BA0-CAA5-4C79-8166-BB62944607A1}" destId="{3645789E-F65F-4156-A034-5C48786ACFDE}" srcOrd="0" destOrd="0" presId="urn:microsoft.com/office/officeart/2005/8/layout/vProcess5"/>
    <dgm:cxn modelId="{4CADBD1D-BB50-44C0-8E0D-57A89844794F}" srcId="{ABED2746-DAFE-4E73-B928-59B7097E7FBD}" destId="{12CF0B7D-8F86-4B4F-B106-B93B96399308}" srcOrd="5" destOrd="0" parTransId="{6B272116-1527-445C-B9DA-1B72EBBEDFEA}" sibTransId="{6F94135D-A236-430A-AE9A-4D87FC3A6CDD}"/>
    <dgm:cxn modelId="{BEBB601E-5A41-43C9-A98D-6C7305D1AE3B}" srcId="{ABED2746-DAFE-4E73-B928-59B7097E7FBD}" destId="{8FC7319C-FE30-4F4A-8051-920DE02D8ACB}" srcOrd="0" destOrd="0" parTransId="{B1ED5D6C-8817-49CC-A1E4-753E67756A6E}" sibTransId="{04913F27-8B44-4677-81AA-912090304370}"/>
    <dgm:cxn modelId="{481C2721-C946-4BB6-84F9-CD5EB893288F}" type="presOf" srcId="{573F0BB8-34CA-4F68-9747-DEF217015BAF}" destId="{C4DEABA5-39BD-4085-BA94-05A4C5EF9961}" srcOrd="0" destOrd="0" presId="urn:microsoft.com/office/officeart/2005/8/layout/vProcess5"/>
    <dgm:cxn modelId="{4D578A23-1139-4D05-9208-631EFD646F81}" type="presOf" srcId="{8AB6F616-ED7B-4A75-9483-C3A7D73CA75C}" destId="{97EA4365-14E0-492F-AD5A-9D366A8E0C5A}" srcOrd="0" destOrd="0" presId="urn:microsoft.com/office/officeart/2005/8/layout/vProcess5"/>
    <dgm:cxn modelId="{C9DC182B-0B03-416B-A92C-1813D3FA7E93}" type="presOf" srcId="{573F0BB8-34CA-4F68-9747-DEF217015BAF}" destId="{F7A9A14F-CA64-4562-9500-7730536A4725}" srcOrd="1" destOrd="0" presId="urn:microsoft.com/office/officeart/2005/8/layout/vProcess5"/>
    <dgm:cxn modelId="{1E4E5935-C676-4623-A673-8FEC55A6149B}" type="presOf" srcId="{DB3F676A-56B3-49B7-B36E-716C77D7BAEB}" destId="{6135624C-8D72-4D07-A9C7-42E2FDC67BF9}" srcOrd="1" destOrd="0" presId="urn:microsoft.com/office/officeart/2005/8/layout/vProcess5"/>
    <dgm:cxn modelId="{118F666C-B35C-45EB-9F00-22CC49FF1E08}" srcId="{ABED2746-DAFE-4E73-B928-59B7097E7FBD}" destId="{DB3F676A-56B3-49B7-B36E-716C77D7BAEB}" srcOrd="1" destOrd="0" parTransId="{C6459E2B-D775-4C7F-91BA-A5E2A5E71BE3}" sibTransId="{8C6B4BA0-CAA5-4C79-8166-BB62944607A1}"/>
    <dgm:cxn modelId="{00EE7571-3434-4134-9BC6-0F0305085E5E}" type="presOf" srcId="{8FC7319C-FE30-4F4A-8051-920DE02D8ACB}" destId="{C4687ACA-7A92-41B0-ACE0-0B1F8A0D8E7B}" srcOrd="0" destOrd="0" presId="urn:microsoft.com/office/officeart/2005/8/layout/vProcess5"/>
    <dgm:cxn modelId="{A7ACF152-23F3-4052-8160-5001295979B3}" type="presOf" srcId="{DB3F676A-56B3-49B7-B36E-716C77D7BAEB}" destId="{24C39F89-F654-4F0F-8430-4550DF3CBFAC}" srcOrd="0" destOrd="0" presId="urn:microsoft.com/office/officeart/2005/8/layout/vProcess5"/>
    <dgm:cxn modelId="{94DDA575-5A97-45F8-B965-47BDA6B6D993}" type="presOf" srcId="{F613CF0B-C9D9-4EA6-A421-ADEBF8DF5AE2}" destId="{20AF94EA-DE5B-4B12-AABB-49541164F8D0}" srcOrd="0" destOrd="0" presId="urn:microsoft.com/office/officeart/2005/8/layout/vProcess5"/>
    <dgm:cxn modelId="{95089158-400A-40A5-9252-9FCC635D2ED0}" type="presOf" srcId="{76F33A21-7F73-42FD-9DC6-26081AE1F495}" destId="{C88A5D34-4C2A-4478-939F-1D6596B033BD}" srcOrd="1" destOrd="0" presId="urn:microsoft.com/office/officeart/2005/8/layout/vProcess5"/>
    <dgm:cxn modelId="{8FAFC78B-16E5-4DC9-90FE-AA964D52AD6B}" type="presOf" srcId="{1BA997B9-B6BF-4641-A2AE-FACF5DC99745}" destId="{D7AACECE-CF99-4857-A18A-A82CBB347A27}" srcOrd="0" destOrd="0" presId="urn:microsoft.com/office/officeart/2005/8/layout/vProcess5"/>
    <dgm:cxn modelId="{3B9965A0-00DE-47B7-8B26-83926331F481}" srcId="{ABED2746-DAFE-4E73-B928-59B7097E7FBD}" destId="{ED7E5A74-1204-496C-9891-479B1EEAB11E}" srcOrd="7" destOrd="0" parTransId="{2B2D4E60-64C5-4405-A4BE-0EBEC21A27DF}" sibTransId="{EF1E686C-DA63-4994-8457-7CE848B805B1}"/>
    <dgm:cxn modelId="{D04602CF-DD24-48BD-9319-DCFFA500AA22}" srcId="{ABED2746-DAFE-4E73-B928-59B7097E7FBD}" destId="{1BA997B9-B6BF-4641-A2AE-FACF5DC99745}" srcOrd="2" destOrd="0" parTransId="{3898FE55-9892-414D-A2CA-65C659A60602}" sibTransId="{8AB6F616-ED7B-4A75-9483-C3A7D73CA75C}"/>
    <dgm:cxn modelId="{5F3FAECF-7030-4962-BE00-E0D3ED0113B9}" type="presOf" srcId="{1BA997B9-B6BF-4641-A2AE-FACF5DC99745}" destId="{D0F1C602-2D48-49E0-9360-8EE2B298B8ED}" srcOrd="1" destOrd="0" presId="urn:microsoft.com/office/officeart/2005/8/layout/vProcess5"/>
    <dgm:cxn modelId="{DFBDAAD3-8433-48AD-A12D-2E9D33A39766}" srcId="{ABED2746-DAFE-4E73-B928-59B7097E7FBD}" destId="{76F33A21-7F73-42FD-9DC6-26081AE1F495}" srcOrd="4" destOrd="0" parTransId="{9123124E-930B-4817-B4E8-3422370009D6}" sibTransId="{3D0C03BE-7AF2-40E0-82FF-5D6824387C54}"/>
    <dgm:cxn modelId="{126B05DF-AB4B-47C6-A3A1-F58112337DBF}" type="presOf" srcId="{8FC7319C-FE30-4F4A-8051-920DE02D8ACB}" destId="{2472275D-B330-48CF-88F3-3DF4AC232D59}" srcOrd="1" destOrd="0" presId="urn:microsoft.com/office/officeart/2005/8/layout/vProcess5"/>
    <dgm:cxn modelId="{0F6A0BDF-A571-46B2-BD35-B401B608D6D1}" type="presOf" srcId="{76F33A21-7F73-42FD-9DC6-26081AE1F495}" destId="{84EF1EDF-CD26-4977-BFEA-BCA961346F0F}" srcOrd="0" destOrd="0" presId="urn:microsoft.com/office/officeart/2005/8/layout/vProcess5"/>
    <dgm:cxn modelId="{5A093CE8-6A2F-4912-A961-BB8FC70A24E2}" type="presOf" srcId="{ABED2746-DAFE-4E73-B928-59B7097E7FBD}" destId="{EFD491F2-D298-476E-A2F0-9AAD5F792F28}" srcOrd="0" destOrd="0" presId="urn:microsoft.com/office/officeart/2005/8/layout/vProcess5"/>
    <dgm:cxn modelId="{D3D925FE-CD1E-4416-8EBB-B8E4CBD3F3F9}" srcId="{ABED2746-DAFE-4E73-B928-59B7097E7FBD}" destId="{C485E0DF-3D33-4D96-87C2-DF7F51633D44}" srcOrd="6" destOrd="0" parTransId="{A5A0F8F7-DACF-4469-951A-BD2416E4D96E}" sibTransId="{536EBB51-6422-426E-8C31-10070C847992}"/>
    <dgm:cxn modelId="{D0C65934-D17C-4F47-AE6B-018B89319BE4}" type="presParOf" srcId="{EFD491F2-D298-476E-A2F0-9AAD5F792F28}" destId="{F9D59B5C-2122-4371-B38D-D47A5E88C084}" srcOrd="0" destOrd="0" presId="urn:microsoft.com/office/officeart/2005/8/layout/vProcess5"/>
    <dgm:cxn modelId="{D0ECADC0-86B5-48B0-A782-F1029FF3E768}" type="presParOf" srcId="{EFD491F2-D298-476E-A2F0-9AAD5F792F28}" destId="{C4687ACA-7A92-41B0-ACE0-0B1F8A0D8E7B}" srcOrd="1" destOrd="0" presId="urn:microsoft.com/office/officeart/2005/8/layout/vProcess5"/>
    <dgm:cxn modelId="{4D06C5E5-35E7-46AC-9D99-60833FB25CC9}" type="presParOf" srcId="{EFD491F2-D298-476E-A2F0-9AAD5F792F28}" destId="{24C39F89-F654-4F0F-8430-4550DF3CBFAC}" srcOrd="2" destOrd="0" presId="urn:microsoft.com/office/officeart/2005/8/layout/vProcess5"/>
    <dgm:cxn modelId="{16B7A400-FEB7-4B81-B75F-C6447CD7E6B4}" type="presParOf" srcId="{EFD491F2-D298-476E-A2F0-9AAD5F792F28}" destId="{D7AACECE-CF99-4857-A18A-A82CBB347A27}" srcOrd="3" destOrd="0" presId="urn:microsoft.com/office/officeart/2005/8/layout/vProcess5"/>
    <dgm:cxn modelId="{67B9C7EB-366A-474C-83B8-4D5BE22635E5}" type="presParOf" srcId="{EFD491F2-D298-476E-A2F0-9AAD5F792F28}" destId="{C4DEABA5-39BD-4085-BA94-05A4C5EF9961}" srcOrd="4" destOrd="0" presId="urn:microsoft.com/office/officeart/2005/8/layout/vProcess5"/>
    <dgm:cxn modelId="{BCC4F740-864E-4D90-A499-8C2013DA0E89}" type="presParOf" srcId="{EFD491F2-D298-476E-A2F0-9AAD5F792F28}" destId="{84EF1EDF-CD26-4977-BFEA-BCA961346F0F}" srcOrd="5" destOrd="0" presId="urn:microsoft.com/office/officeart/2005/8/layout/vProcess5"/>
    <dgm:cxn modelId="{424F325D-0DC8-471D-B73F-3199121E0CDD}" type="presParOf" srcId="{EFD491F2-D298-476E-A2F0-9AAD5F792F28}" destId="{594C9093-C0A2-4CCE-B3E3-CFCCAA59798B}" srcOrd="6" destOrd="0" presId="urn:microsoft.com/office/officeart/2005/8/layout/vProcess5"/>
    <dgm:cxn modelId="{51BB3DCD-227A-4603-B625-D98B68148BCE}" type="presParOf" srcId="{EFD491F2-D298-476E-A2F0-9AAD5F792F28}" destId="{3645789E-F65F-4156-A034-5C48786ACFDE}" srcOrd="7" destOrd="0" presId="urn:microsoft.com/office/officeart/2005/8/layout/vProcess5"/>
    <dgm:cxn modelId="{B687192A-9507-469C-AC4E-DD46B00394B4}" type="presParOf" srcId="{EFD491F2-D298-476E-A2F0-9AAD5F792F28}" destId="{97EA4365-14E0-492F-AD5A-9D366A8E0C5A}" srcOrd="8" destOrd="0" presId="urn:microsoft.com/office/officeart/2005/8/layout/vProcess5"/>
    <dgm:cxn modelId="{351D42FD-9A8F-4688-B6CC-C457CD0594D5}" type="presParOf" srcId="{EFD491F2-D298-476E-A2F0-9AAD5F792F28}" destId="{20AF94EA-DE5B-4B12-AABB-49541164F8D0}" srcOrd="9" destOrd="0" presId="urn:microsoft.com/office/officeart/2005/8/layout/vProcess5"/>
    <dgm:cxn modelId="{8C385C15-3FCF-46F5-8B86-45F7C5FC7FBC}" type="presParOf" srcId="{EFD491F2-D298-476E-A2F0-9AAD5F792F28}" destId="{2472275D-B330-48CF-88F3-3DF4AC232D59}" srcOrd="10" destOrd="0" presId="urn:microsoft.com/office/officeart/2005/8/layout/vProcess5"/>
    <dgm:cxn modelId="{4A785F90-8340-4F28-B4BD-B73A576A8187}" type="presParOf" srcId="{EFD491F2-D298-476E-A2F0-9AAD5F792F28}" destId="{6135624C-8D72-4D07-A9C7-42E2FDC67BF9}" srcOrd="11" destOrd="0" presId="urn:microsoft.com/office/officeart/2005/8/layout/vProcess5"/>
    <dgm:cxn modelId="{FB291C26-A145-4441-B7B1-E00B7C01EE60}" type="presParOf" srcId="{EFD491F2-D298-476E-A2F0-9AAD5F792F28}" destId="{D0F1C602-2D48-49E0-9360-8EE2B298B8ED}" srcOrd="12" destOrd="0" presId="urn:microsoft.com/office/officeart/2005/8/layout/vProcess5"/>
    <dgm:cxn modelId="{290975BF-F00F-48C3-8972-8B98C409F61B}" type="presParOf" srcId="{EFD491F2-D298-476E-A2F0-9AAD5F792F28}" destId="{F7A9A14F-CA64-4562-9500-7730536A4725}" srcOrd="13" destOrd="0" presId="urn:microsoft.com/office/officeart/2005/8/layout/vProcess5"/>
    <dgm:cxn modelId="{D28650E9-BCB8-4B93-A02A-1A4BA5E1AA66}" type="presParOf" srcId="{EFD491F2-D298-476E-A2F0-9AAD5F792F28}" destId="{C88A5D34-4C2A-4478-939F-1D6596B033BD}" srcOrd="14"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79BC60-979A-47CF-8FE5-CAE440DB254C}">
      <dsp:nvSpPr>
        <dsp:cNvPr id="0" name=""/>
        <dsp:cNvSpPr/>
      </dsp:nvSpPr>
      <dsp:spPr>
        <a:xfrm>
          <a:off x="1773" y="1171834"/>
          <a:ext cx="1779888" cy="8514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240" tIns="50800" rIns="142240" bIns="50800" numCol="1" spcCol="1270" anchor="ctr" anchorCtr="0">
          <a:noAutofit/>
        </a:bodyPr>
        <a:lstStyle/>
        <a:p>
          <a:pPr marL="0" lvl="0" indent="0" algn="l" defTabSz="889000">
            <a:lnSpc>
              <a:spcPct val="90000"/>
            </a:lnSpc>
            <a:spcBef>
              <a:spcPct val="0"/>
            </a:spcBef>
            <a:spcAft>
              <a:spcPct val="35000"/>
            </a:spcAft>
            <a:buNone/>
          </a:pPr>
          <a:r>
            <a:rPr lang="en-GB" sz="2000" kern="1200" dirty="0"/>
            <a:t>Importance &amp; Context of Research</a:t>
          </a:r>
        </a:p>
      </dsp:txBody>
      <dsp:txXfrm>
        <a:off x="1773" y="1171834"/>
        <a:ext cx="1779888" cy="851400"/>
      </dsp:txXfrm>
    </dsp:sp>
    <dsp:sp modelId="{116C0DAC-A09F-4D49-9F42-A7C038B1F96D}">
      <dsp:nvSpPr>
        <dsp:cNvPr id="0" name=""/>
        <dsp:cNvSpPr/>
      </dsp:nvSpPr>
      <dsp:spPr>
        <a:xfrm>
          <a:off x="1781661" y="80977"/>
          <a:ext cx="355977" cy="3033112"/>
        </a:xfrm>
        <a:prstGeom prst="leftBrace">
          <a:avLst>
            <a:gd name="adj1" fmla="val 35000"/>
            <a:gd name="adj2" fmla="val 50000"/>
          </a:avLst>
        </a:pr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17C884C-F2F5-49EC-8B11-E44D22F98485}">
      <dsp:nvSpPr>
        <dsp:cNvPr id="0" name=""/>
        <dsp:cNvSpPr/>
      </dsp:nvSpPr>
      <dsp:spPr>
        <a:xfrm>
          <a:off x="2280030" y="42123"/>
          <a:ext cx="8405605" cy="3033112"/>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171450" lvl="1" indent="-171450" algn="l" defTabSz="711200">
            <a:lnSpc>
              <a:spcPct val="90000"/>
            </a:lnSpc>
            <a:spcBef>
              <a:spcPct val="0"/>
            </a:spcBef>
            <a:spcAft>
              <a:spcPct val="15000"/>
            </a:spcAft>
            <a:buChar char="•"/>
          </a:pPr>
          <a:r>
            <a:rPr lang="en-US" sz="1600" kern="1200" dirty="0"/>
            <a:t>Point One: Establishing importance of LM approach to Land Bog with respect to Climate Change.</a:t>
          </a:r>
          <a:r>
            <a:rPr lang="en-GB" sz="1600" kern="1200" dirty="0"/>
            <a:t> 	</a:t>
          </a:r>
        </a:p>
        <a:p>
          <a:pPr marL="342900" lvl="2" indent="-171450" algn="l" defTabSz="711200">
            <a:lnSpc>
              <a:spcPct val="90000"/>
            </a:lnSpc>
            <a:spcBef>
              <a:spcPct val="0"/>
            </a:spcBef>
            <a:spcAft>
              <a:spcPct val="15000"/>
            </a:spcAft>
            <a:buChar char="•"/>
          </a:pPr>
          <a:r>
            <a:rPr lang="en-GB" sz="1600" kern="1200" dirty="0"/>
            <a:t>	</a:t>
          </a:r>
          <a:r>
            <a:rPr lang="en-GB" sz="1600" kern="1200" dirty="0" err="1"/>
            <a:t>Cors</a:t>
          </a:r>
          <a:r>
            <a:rPr lang="en-GB" sz="1600" kern="1200" dirty="0"/>
            <a:t> Caron SAC/</a:t>
          </a:r>
          <a:r>
            <a:rPr lang="en-GB" sz="1600" kern="1200" dirty="0" err="1"/>
            <a:t>Afon</a:t>
          </a:r>
          <a:r>
            <a:rPr lang="en-GB" sz="1600" kern="1200" dirty="0"/>
            <a:t> </a:t>
          </a:r>
          <a:r>
            <a:rPr lang="en-GB" sz="1600" kern="1200" dirty="0" err="1"/>
            <a:t>Teifi</a:t>
          </a:r>
          <a:r>
            <a:rPr lang="en-GB" sz="1600" kern="1200" dirty="0"/>
            <a:t> SAC</a:t>
          </a:r>
        </a:p>
        <a:p>
          <a:pPr marL="342900" lvl="2" indent="-171450" algn="l" defTabSz="711200">
            <a:lnSpc>
              <a:spcPct val="90000"/>
            </a:lnSpc>
            <a:spcBef>
              <a:spcPct val="0"/>
            </a:spcBef>
            <a:spcAft>
              <a:spcPct val="15000"/>
            </a:spcAft>
            <a:buChar char="•"/>
          </a:pPr>
          <a:r>
            <a:rPr lang="en-GB" sz="1600" kern="1200" dirty="0"/>
            <a:t>	Past Agricultural and </a:t>
          </a:r>
          <a:r>
            <a:rPr lang="en-GB" sz="1600" kern="1200"/>
            <a:t>Hydrological Management</a:t>
          </a:r>
          <a:endParaRPr lang="en-GB" sz="1600" kern="1200" dirty="0"/>
        </a:p>
        <a:p>
          <a:pPr marL="171450" lvl="1" indent="-171450" algn="l" defTabSz="711200">
            <a:lnSpc>
              <a:spcPct val="90000"/>
            </a:lnSpc>
            <a:spcBef>
              <a:spcPct val="0"/>
            </a:spcBef>
            <a:spcAft>
              <a:spcPct val="15000"/>
            </a:spcAft>
            <a:buChar char="•"/>
          </a:pPr>
          <a:r>
            <a:rPr lang="en-GB" sz="1600" kern="1200" dirty="0"/>
            <a:t> 	Present Hydrological Management: LIFE for Welsh Bogs</a:t>
          </a:r>
        </a:p>
        <a:p>
          <a:pPr marL="171450" lvl="1" indent="-171450" algn="l" defTabSz="711200">
            <a:lnSpc>
              <a:spcPct val="90000"/>
            </a:lnSpc>
            <a:spcBef>
              <a:spcPct val="0"/>
            </a:spcBef>
            <a:spcAft>
              <a:spcPct val="15000"/>
            </a:spcAft>
            <a:buChar char="•"/>
          </a:pPr>
          <a:r>
            <a:rPr lang="en-GB" sz="1600" kern="1200" dirty="0"/>
            <a:t>	</a:t>
          </a:r>
        </a:p>
        <a:p>
          <a:pPr marL="171450" lvl="1" indent="-171450" algn="l" defTabSz="711200">
            <a:lnSpc>
              <a:spcPct val="90000"/>
            </a:lnSpc>
            <a:spcBef>
              <a:spcPct val="0"/>
            </a:spcBef>
            <a:spcAft>
              <a:spcPct val="15000"/>
            </a:spcAft>
            <a:buChar char="•"/>
          </a:pPr>
          <a:r>
            <a:rPr lang="en-GB" sz="1600" kern="1200" dirty="0"/>
            <a:t>Point Two:  Establishing the case to use biotic data for evaluating efficacy  of works undertaken in point one i.e. using Large Heath- Annual Index number and Patch Quality evaluation as assessment tools.</a:t>
          </a:r>
        </a:p>
        <a:p>
          <a:pPr marL="171450" lvl="1" indent="-171450" algn="l" defTabSz="711200">
            <a:lnSpc>
              <a:spcPct val="90000"/>
            </a:lnSpc>
            <a:spcBef>
              <a:spcPct val="0"/>
            </a:spcBef>
            <a:spcAft>
              <a:spcPct val="15000"/>
            </a:spcAft>
            <a:buChar char="•"/>
          </a:pPr>
          <a:endParaRPr lang="en-GB" sz="1600" kern="1200" dirty="0"/>
        </a:p>
        <a:p>
          <a:pPr marL="171450" lvl="1" indent="-171450" algn="l" defTabSz="711200">
            <a:lnSpc>
              <a:spcPct val="90000"/>
            </a:lnSpc>
            <a:spcBef>
              <a:spcPct val="0"/>
            </a:spcBef>
            <a:spcAft>
              <a:spcPct val="15000"/>
            </a:spcAft>
            <a:buChar char="•"/>
          </a:pPr>
          <a:r>
            <a:rPr lang="en-GB" sz="1600" kern="1200" dirty="0"/>
            <a:t>Point Three: Boyce 2008,Polkey 2017 NRW Report, findings and recommendations</a:t>
          </a:r>
        </a:p>
        <a:p>
          <a:pPr marL="171450" lvl="1" indent="-171450" algn="l" defTabSz="711200">
            <a:lnSpc>
              <a:spcPct val="90000"/>
            </a:lnSpc>
            <a:spcBef>
              <a:spcPct val="0"/>
            </a:spcBef>
            <a:spcAft>
              <a:spcPct val="15000"/>
            </a:spcAft>
            <a:buChar char="•"/>
          </a:pPr>
          <a:r>
            <a:rPr lang="en-GB" sz="1600" kern="1200" dirty="0"/>
            <a:t>Hypothesis</a:t>
          </a:r>
        </a:p>
        <a:p>
          <a:pPr marL="171450" lvl="1" indent="-171450" algn="l" defTabSz="711200">
            <a:lnSpc>
              <a:spcPct val="90000"/>
            </a:lnSpc>
            <a:spcBef>
              <a:spcPct val="0"/>
            </a:spcBef>
            <a:spcAft>
              <a:spcPct val="15000"/>
            </a:spcAft>
            <a:buChar char="•"/>
          </a:pPr>
          <a:endParaRPr lang="en-GB" sz="1600" kern="1200" dirty="0"/>
        </a:p>
      </dsp:txBody>
      <dsp:txXfrm>
        <a:off x="2280030" y="42123"/>
        <a:ext cx="8405605" cy="3033112"/>
      </dsp:txXfrm>
    </dsp:sp>
    <dsp:sp modelId="{EC7010E0-DFB4-4D63-A5E2-0B1B5D52B771}">
      <dsp:nvSpPr>
        <dsp:cNvPr id="0" name=""/>
        <dsp:cNvSpPr/>
      </dsp:nvSpPr>
      <dsp:spPr>
        <a:xfrm>
          <a:off x="1773" y="3594720"/>
          <a:ext cx="1766839" cy="6039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240" tIns="50800" rIns="142240" bIns="50800" numCol="1" spcCol="1270" anchor="ctr" anchorCtr="0">
          <a:noAutofit/>
        </a:bodyPr>
        <a:lstStyle/>
        <a:p>
          <a:pPr marL="0" lvl="0" indent="0" algn="l" defTabSz="889000">
            <a:lnSpc>
              <a:spcPct val="90000"/>
            </a:lnSpc>
            <a:spcBef>
              <a:spcPct val="0"/>
            </a:spcBef>
            <a:spcAft>
              <a:spcPct val="35000"/>
            </a:spcAft>
            <a:buNone/>
          </a:pPr>
          <a:r>
            <a:rPr lang="en-GB" sz="2000" kern="1200" dirty="0"/>
            <a:t>Research Proposal</a:t>
          </a:r>
        </a:p>
      </dsp:txBody>
      <dsp:txXfrm>
        <a:off x="1773" y="3594720"/>
        <a:ext cx="1766839" cy="603900"/>
      </dsp:txXfrm>
    </dsp:sp>
    <dsp:sp modelId="{35CB72AD-F9D8-4279-A56E-8598D5D7160F}">
      <dsp:nvSpPr>
        <dsp:cNvPr id="0" name=""/>
        <dsp:cNvSpPr/>
      </dsp:nvSpPr>
      <dsp:spPr>
        <a:xfrm>
          <a:off x="1768612" y="3255026"/>
          <a:ext cx="353367" cy="1283287"/>
        </a:xfrm>
        <a:prstGeom prst="leftBrace">
          <a:avLst>
            <a:gd name="adj1" fmla="val 35000"/>
            <a:gd name="adj2" fmla="val 50000"/>
          </a:avLst>
        </a:pr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2342450-9068-4541-B722-207AE4E9EA4A}">
      <dsp:nvSpPr>
        <dsp:cNvPr id="0" name=""/>
        <dsp:cNvSpPr/>
      </dsp:nvSpPr>
      <dsp:spPr>
        <a:xfrm>
          <a:off x="2265101" y="3153775"/>
          <a:ext cx="8424670" cy="1449960"/>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171450" lvl="1" indent="-171450" algn="l" defTabSz="711200">
            <a:lnSpc>
              <a:spcPct val="90000"/>
            </a:lnSpc>
            <a:spcBef>
              <a:spcPct val="0"/>
            </a:spcBef>
            <a:spcAft>
              <a:spcPct val="15000"/>
            </a:spcAft>
            <a:buChar char="•"/>
          </a:pPr>
          <a:r>
            <a:rPr lang="en-GB" sz="1600" kern="1200" dirty="0"/>
            <a:t>Aims</a:t>
          </a:r>
        </a:p>
        <a:p>
          <a:pPr marL="171450" lvl="1" indent="-171450" algn="l" defTabSz="711200">
            <a:lnSpc>
              <a:spcPct val="90000"/>
            </a:lnSpc>
            <a:spcBef>
              <a:spcPct val="0"/>
            </a:spcBef>
            <a:spcAft>
              <a:spcPct val="15000"/>
            </a:spcAft>
            <a:buChar char="•"/>
          </a:pPr>
          <a:r>
            <a:rPr lang="en-GB" sz="1600" kern="1200" dirty="0"/>
            <a:t>Objectives</a:t>
          </a:r>
        </a:p>
        <a:p>
          <a:pPr marL="171450" lvl="1" indent="-171450" algn="l" defTabSz="711200">
            <a:lnSpc>
              <a:spcPct val="90000"/>
            </a:lnSpc>
            <a:spcBef>
              <a:spcPct val="0"/>
            </a:spcBef>
            <a:spcAft>
              <a:spcPct val="15000"/>
            </a:spcAft>
            <a:buChar char="•"/>
          </a:pPr>
          <a:r>
            <a:rPr lang="en-GB" sz="1600" kern="1200" dirty="0"/>
            <a:t>Methodology</a:t>
          </a:r>
        </a:p>
        <a:p>
          <a:pPr marL="171450" lvl="1" indent="-171450" algn="l" defTabSz="711200">
            <a:lnSpc>
              <a:spcPct val="90000"/>
            </a:lnSpc>
            <a:spcBef>
              <a:spcPct val="0"/>
            </a:spcBef>
            <a:spcAft>
              <a:spcPct val="15000"/>
            </a:spcAft>
            <a:buChar char="•"/>
          </a:pPr>
          <a:r>
            <a:rPr lang="en-GB" sz="1600" kern="1200" dirty="0"/>
            <a:t>Limitations</a:t>
          </a:r>
        </a:p>
        <a:p>
          <a:pPr marL="171450" lvl="1" indent="-171450" algn="l" defTabSz="711200">
            <a:lnSpc>
              <a:spcPct val="90000"/>
            </a:lnSpc>
            <a:spcBef>
              <a:spcPct val="0"/>
            </a:spcBef>
            <a:spcAft>
              <a:spcPct val="15000"/>
            </a:spcAft>
            <a:buChar char="•"/>
          </a:pPr>
          <a:r>
            <a:rPr lang="en-GB" sz="1600" kern="1200" dirty="0"/>
            <a:t>Timetable</a:t>
          </a:r>
        </a:p>
      </dsp:txBody>
      <dsp:txXfrm>
        <a:off x="2265101" y="3153775"/>
        <a:ext cx="8424670" cy="144996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313079-D79F-48D0-9BDC-177CBA862242}">
      <dsp:nvSpPr>
        <dsp:cNvPr id="0" name=""/>
        <dsp:cNvSpPr/>
      </dsp:nvSpPr>
      <dsp:spPr>
        <a:xfrm>
          <a:off x="4943" y="400442"/>
          <a:ext cx="3285103" cy="1755617"/>
        </a:xfrm>
        <a:prstGeom prst="rect">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69088" rIns="120904" bIns="69088" numCol="1" spcCol="1270" anchor="ctr" anchorCtr="0">
          <a:noAutofit/>
        </a:bodyPr>
        <a:lstStyle/>
        <a:p>
          <a:pPr marL="0" lvl="0" indent="0" algn="l" defTabSz="755650">
            <a:lnSpc>
              <a:spcPct val="90000"/>
            </a:lnSpc>
            <a:spcBef>
              <a:spcPct val="0"/>
            </a:spcBef>
            <a:spcAft>
              <a:spcPct val="35000"/>
            </a:spcAft>
            <a:buNone/>
          </a:pPr>
          <a:r>
            <a:rPr lang="en-GB" sz="1700" kern="1200" dirty="0"/>
            <a:t>Literature Stance on values of Peatbogs</a:t>
          </a:r>
        </a:p>
        <a:p>
          <a:pPr marL="0" lvl="0" indent="0" algn="l" defTabSz="755650">
            <a:lnSpc>
              <a:spcPct val="90000"/>
            </a:lnSpc>
            <a:spcBef>
              <a:spcPct val="0"/>
            </a:spcBef>
            <a:spcAft>
              <a:spcPct val="35000"/>
            </a:spcAft>
            <a:buNone/>
          </a:pPr>
          <a:endParaRPr lang="en-GB" sz="1700" kern="1200" dirty="0"/>
        </a:p>
        <a:p>
          <a:pPr marL="0" lvl="0" indent="0" algn="ctr" defTabSz="755650">
            <a:lnSpc>
              <a:spcPct val="90000"/>
            </a:lnSpc>
            <a:spcBef>
              <a:spcPct val="0"/>
            </a:spcBef>
            <a:spcAft>
              <a:spcPct val="35000"/>
            </a:spcAft>
            <a:buNone/>
          </a:pPr>
          <a:endParaRPr lang="en-GB" sz="1700" kern="1200" dirty="0"/>
        </a:p>
      </dsp:txBody>
      <dsp:txXfrm>
        <a:off x="4943" y="400442"/>
        <a:ext cx="3285103" cy="1755617"/>
      </dsp:txXfrm>
    </dsp:sp>
    <dsp:sp modelId="{AD573422-AF7B-4698-8A48-9DFF7837BBFA}">
      <dsp:nvSpPr>
        <dsp:cNvPr id="0" name=""/>
        <dsp:cNvSpPr/>
      </dsp:nvSpPr>
      <dsp:spPr>
        <a:xfrm>
          <a:off x="8326" y="1472760"/>
          <a:ext cx="3285103" cy="4172648"/>
        </a:xfrm>
        <a:prstGeom prst="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0678" tIns="90678" rIns="120904" bIns="136017" numCol="1" spcCol="1270" anchor="t" anchorCtr="0">
          <a:noAutofit/>
        </a:bodyPr>
        <a:lstStyle/>
        <a:p>
          <a:pPr marL="171450" lvl="1" indent="-171450" algn="l" defTabSz="755650">
            <a:lnSpc>
              <a:spcPct val="90000"/>
            </a:lnSpc>
            <a:spcBef>
              <a:spcPct val="0"/>
            </a:spcBef>
            <a:spcAft>
              <a:spcPct val="15000"/>
            </a:spcAft>
            <a:buChar char="•"/>
          </a:pPr>
          <a:endParaRPr lang="en-GB" sz="1700" kern="1200" dirty="0"/>
        </a:p>
        <a:p>
          <a:pPr marL="171450" lvl="1" indent="-171450" algn="l" defTabSz="755650">
            <a:lnSpc>
              <a:spcPct val="90000"/>
            </a:lnSpc>
            <a:spcBef>
              <a:spcPct val="0"/>
            </a:spcBef>
            <a:spcAft>
              <a:spcPct val="15000"/>
            </a:spcAft>
            <a:buChar char="•"/>
          </a:pPr>
          <a:endParaRPr lang="en-GB" sz="1700" kern="1200" dirty="0"/>
        </a:p>
        <a:p>
          <a:pPr marL="171450" lvl="1" indent="-171450" algn="l" defTabSz="755650">
            <a:lnSpc>
              <a:spcPct val="90000"/>
            </a:lnSpc>
            <a:spcBef>
              <a:spcPct val="0"/>
            </a:spcBef>
            <a:spcAft>
              <a:spcPct val="15000"/>
            </a:spcAft>
            <a:buChar char="•"/>
          </a:pPr>
          <a:r>
            <a:rPr lang="en-GB" sz="1700" kern="1200" dirty="0"/>
            <a:t>(</a:t>
          </a:r>
          <a:r>
            <a:rPr lang="en-GB" sz="1700" kern="1200" dirty="0" err="1"/>
            <a:t>Zicheng</a:t>
          </a:r>
          <a:r>
            <a:rPr lang="en-GB" sz="1700" kern="1200" dirty="0"/>
            <a:t> Y,2011)</a:t>
          </a:r>
        </a:p>
        <a:p>
          <a:pPr marL="171450" lvl="1" indent="-171450" algn="l" defTabSz="755650">
            <a:lnSpc>
              <a:spcPct val="90000"/>
            </a:lnSpc>
            <a:spcBef>
              <a:spcPct val="0"/>
            </a:spcBef>
            <a:spcAft>
              <a:spcPct val="15000"/>
            </a:spcAft>
            <a:buChar char="•"/>
          </a:pPr>
          <a:endParaRPr lang="en-GB" sz="1700" kern="1200" dirty="0"/>
        </a:p>
        <a:p>
          <a:pPr marL="171450" lvl="1" indent="-171450" algn="l" defTabSz="755650">
            <a:lnSpc>
              <a:spcPct val="90000"/>
            </a:lnSpc>
            <a:spcBef>
              <a:spcPct val="0"/>
            </a:spcBef>
            <a:spcAft>
              <a:spcPct val="15000"/>
            </a:spcAft>
            <a:buChar char="•"/>
          </a:pPr>
          <a:r>
            <a:rPr lang="en-GB" sz="1700" kern="1200" dirty="0"/>
            <a:t>(Burden A, Evans C, Williamson J,2016)</a:t>
          </a:r>
        </a:p>
        <a:p>
          <a:pPr marL="171450" lvl="1" indent="-171450" algn="l" defTabSz="755650">
            <a:lnSpc>
              <a:spcPct val="90000"/>
            </a:lnSpc>
            <a:spcBef>
              <a:spcPct val="0"/>
            </a:spcBef>
            <a:spcAft>
              <a:spcPct val="15000"/>
            </a:spcAft>
            <a:buChar char="•"/>
          </a:pPr>
          <a:endParaRPr lang="en-GB" sz="1700" kern="1200" dirty="0"/>
        </a:p>
        <a:p>
          <a:pPr marL="171450" lvl="1" indent="-171450" algn="l" defTabSz="755650">
            <a:lnSpc>
              <a:spcPct val="90000"/>
            </a:lnSpc>
            <a:spcBef>
              <a:spcPct val="0"/>
            </a:spcBef>
            <a:spcAft>
              <a:spcPct val="15000"/>
            </a:spcAft>
            <a:buChar char="•"/>
          </a:pPr>
          <a:r>
            <a:rPr lang="en-GB" sz="1700" kern="1200" dirty="0"/>
            <a:t>(Anderson, 2021)</a:t>
          </a:r>
        </a:p>
        <a:p>
          <a:pPr marL="171450" lvl="1" indent="-171450" algn="l" defTabSz="755650">
            <a:lnSpc>
              <a:spcPct val="90000"/>
            </a:lnSpc>
            <a:spcBef>
              <a:spcPct val="0"/>
            </a:spcBef>
            <a:spcAft>
              <a:spcPct val="15000"/>
            </a:spcAft>
            <a:buChar char="•"/>
          </a:pPr>
          <a:endParaRPr lang="en-GB" sz="1700" kern="1200" dirty="0"/>
        </a:p>
        <a:p>
          <a:pPr marL="171450" lvl="1" indent="-171450" algn="l" defTabSz="755650">
            <a:lnSpc>
              <a:spcPct val="90000"/>
            </a:lnSpc>
            <a:spcBef>
              <a:spcPct val="0"/>
            </a:spcBef>
            <a:spcAft>
              <a:spcPct val="15000"/>
            </a:spcAft>
            <a:buChar char="•"/>
          </a:pPr>
          <a:r>
            <a:rPr lang="en-GB" sz="1700" kern="1200" dirty="0"/>
            <a:t>And others in the literature perused to date emphasise the importance of peatbogs in combatting Climate Change by sequestering CO2 within the constituent vegetative  and peat matrix of peat bogs.</a:t>
          </a:r>
        </a:p>
      </dsp:txBody>
      <dsp:txXfrm>
        <a:off x="8326" y="1472760"/>
        <a:ext cx="3285103" cy="4172648"/>
      </dsp:txXfrm>
    </dsp:sp>
    <dsp:sp modelId="{B8683647-8771-4FF2-A0C3-6B6E7D1E20C2}">
      <dsp:nvSpPr>
        <dsp:cNvPr id="0" name=""/>
        <dsp:cNvSpPr/>
      </dsp:nvSpPr>
      <dsp:spPr>
        <a:xfrm>
          <a:off x="7483284" y="214957"/>
          <a:ext cx="3514305" cy="1351543"/>
        </a:xfrm>
        <a:prstGeom prst="rect">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69088" rIns="120904" bIns="69088" numCol="1" spcCol="1270" anchor="ctr" anchorCtr="0">
          <a:noAutofit/>
        </a:bodyPr>
        <a:lstStyle/>
        <a:p>
          <a:pPr marL="0" lvl="0" indent="0" algn="ctr" defTabSz="755650">
            <a:lnSpc>
              <a:spcPct val="90000"/>
            </a:lnSpc>
            <a:spcBef>
              <a:spcPct val="0"/>
            </a:spcBef>
            <a:spcAft>
              <a:spcPct val="35000"/>
            </a:spcAft>
            <a:buNone/>
          </a:pPr>
          <a:r>
            <a:rPr lang="en-GB" sz="1700" kern="1200" dirty="0"/>
            <a:t>LIFE for Welsh Bogs</a:t>
          </a:r>
        </a:p>
      </dsp:txBody>
      <dsp:txXfrm>
        <a:off x="7483284" y="214957"/>
        <a:ext cx="3514305" cy="1351543"/>
      </dsp:txXfrm>
    </dsp:sp>
    <dsp:sp modelId="{5ECFE4AB-60BF-40DE-B863-BB8A9607F194}">
      <dsp:nvSpPr>
        <dsp:cNvPr id="0" name=""/>
        <dsp:cNvSpPr/>
      </dsp:nvSpPr>
      <dsp:spPr>
        <a:xfrm>
          <a:off x="3708322" y="1599403"/>
          <a:ext cx="3487597" cy="4048196"/>
        </a:xfrm>
        <a:prstGeom prst="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0678" tIns="90678" rIns="120904" bIns="136017" numCol="1" spcCol="1270" anchor="t" anchorCtr="0">
          <a:noAutofit/>
        </a:bodyPr>
        <a:lstStyle/>
        <a:p>
          <a:pPr marL="171450" lvl="1" indent="-171450" algn="l" defTabSz="755650">
            <a:lnSpc>
              <a:spcPct val="90000"/>
            </a:lnSpc>
            <a:spcBef>
              <a:spcPct val="0"/>
            </a:spcBef>
            <a:spcAft>
              <a:spcPct val="15000"/>
            </a:spcAft>
            <a:buChar char="•"/>
          </a:pPr>
          <a:endParaRPr lang="en-GB" sz="1700" kern="1200" dirty="0"/>
        </a:p>
        <a:p>
          <a:pPr marL="171450" lvl="1" indent="-171450" algn="l" defTabSz="755650">
            <a:lnSpc>
              <a:spcPct val="90000"/>
            </a:lnSpc>
            <a:spcBef>
              <a:spcPct val="0"/>
            </a:spcBef>
            <a:spcAft>
              <a:spcPct val="15000"/>
            </a:spcAft>
            <a:buChar char="•"/>
          </a:pPr>
          <a:endParaRPr lang="en-GB" sz="1700" kern="1200" dirty="0"/>
        </a:p>
        <a:p>
          <a:pPr marL="171450" lvl="1" indent="-171450" algn="l" defTabSz="755650">
            <a:lnSpc>
              <a:spcPct val="90000"/>
            </a:lnSpc>
            <a:spcBef>
              <a:spcPct val="0"/>
            </a:spcBef>
            <a:spcAft>
              <a:spcPct val="15000"/>
            </a:spcAft>
            <a:buChar char="•"/>
          </a:pPr>
          <a:r>
            <a:rPr lang="en-GB" sz="1700" kern="1200" dirty="0"/>
            <a:t> Recent CIEEM Position paper(July 2021), recommendations were presented for utilising habitats and soils to address climate change, citing Anderson(2021) who noted from recent literature reviews that ‘potential carbon sequestration of these habitats could double if they were in good order, equivalent to 32% of annual agricultural emissions.</a:t>
          </a:r>
        </a:p>
        <a:p>
          <a:pPr marL="171450" lvl="1" indent="-171450" algn="l" defTabSz="755650">
            <a:lnSpc>
              <a:spcPct val="90000"/>
            </a:lnSpc>
            <a:spcBef>
              <a:spcPct val="0"/>
            </a:spcBef>
            <a:spcAft>
              <a:spcPct val="15000"/>
            </a:spcAft>
            <a:buChar char="•"/>
          </a:pPr>
          <a:endParaRPr lang="en-GB" sz="1700" kern="1200" dirty="0"/>
        </a:p>
      </dsp:txBody>
      <dsp:txXfrm>
        <a:off x="3708322" y="1599403"/>
        <a:ext cx="3487597" cy="4048196"/>
      </dsp:txXfrm>
    </dsp:sp>
    <dsp:sp modelId="{4A470BB5-CD5F-4D4A-8FC8-F6FE7CE88E42}">
      <dsp:nvSpPr>
        <dsp:cNvPr id="0" name=""/>
        <dsp:cNvSpPr/>
      </dsp:nvSpPr>
      <dsp:spPr>
        <a:xfrm>
          <a:off x="3670034" y="334492"/>
          <a:ext cx="3628791" cy="1187203"/>
        </a:xfrm>
        <a:prstGeom prst="rect">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69088" rIns="120904" bIns="69088" numCol="1" spcCol="1270" anchor="ctr" anchorCtr="0">
          <a:noAutofit/>
        </a:bodyPr>
        <a:lstStyle/>
        <a:p>
          <a:pPr marL="0" lvl="0" indent="0" algn="ctr" defTabSz="755650">
            <a:lnSpc>
              <a:spcPct val="100000"/>
            </a:lnSpc>
            <a:spcBef>
              <a:spcPct val="0"/>
            </a:spcBef>
            <a:spcAft>
              <a:spcPct val="35000"/>
            </a:spcAft>
            <a:buNone/>
          </a:pPr>
          <a:r>
            <a:rPr lang="en-GB" sz="1700" kern="1200" dirty="0"/>
            <a:t>Bog restoration Works at Landscape Level</a:t>
          </a:r>
        </a:p>
        <a:p>
          <a:pPr marL="0" lvl="0" indent="0" algn="ctr" defTabSz="755650">
            <a:lnSpc>
              <a:spcPct val="90000"/>
            </a:lnSpc>
            <a:spcBef>
              <a:spcPct val="0"/>
            </a:spcBef>
            <a:spcAft>
              <a:spcPct val="35000"/>
            </a:spcAft>
            <a:buNone/>
          </a:pPr>
          <a:endParaRPr lang="en-GB" sz="1700" kern="1200" dirty="0"/>
        </a:p>
      </dsp:txBody>
      <dsp:txXfrm>
        <a:off x="3670034" y="334492"/>
        <a:ext cx="3628791" cy="1187203"/>
      </dsp:txXfrm>
    </dsp:sp>
    <dsp:sp modelId="{06F1F75E-F01B-42AA-B9B8-4B80BA7690EC}">
      <dsp:nvSpPr>
        <dsp:cNvPr id="0" name=""/>
        <dsp:cNvSpPr/>
      </dsp:nvSpPr>
      <dsp:spPr>
        <a:xfrm>
          <a:off x="7479818" y="1589919"/>
          <a:ext cx="3347487" cy="3914970"/>
        </a:xfrm>
        <a:prstGeom prst="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0678" tIns="90678" rIns="120904" bIns="136017" numCol="1" spcCol="1270" anchor="t" anchorCtr="0">
          <a:noAutofit/>
        </a:bodyPr>
        <a:lstStyle/>
        <a:p>
          <a:pPr marL="171450" lvl="1" indent="-171450" algn="l" defTabSz="755650">
            <a:lnSpc>
              <a:spcPct val="90000"/>
            </a:lnSpc>
            <a:spcBef>
              <a:spcPct val="0"/>
            </a:spcBef>
            <a:spcAft>
              <a:spcPct val="15000"/>
            </a:spcAft>
            <a:buClrTx/>
            <a:buSzTx/>
            <a:buFontTx/>
            <a:buNone/>
          </a:pPr>
          <a:r>
            <a:rPr lang="en-US" sz="1700" kern="1200" dirty="0"/>
            <a:t>  </a:t>
          </a:r>
          <a:r>
            <a:rPr lang="en-US" sz="1700" kern="1200" dirty="0" err="1"/>
            <a:t>Cors</a:t>
          </a:r>
          <a:r>
            <a:rPr lang="en-US" sz="1700" kern="1200" dirty="0"/>
            <a:t> Caron and sister reserve </a:t>
          </a:r>
          <a:r>
            <a:rPr lang="en-US" sz="1700" kern="1200" dirty="0" err="1"/>
            <a:t>Cors</a:t>
          </a:r>
          <a:r>
            <a:rPr lang="en-US" sz="1700" kern="1200" dirty="0"/>
            <a:t> </a:t>
          </a:r>
          <a:r>
            <a:rPr lang="en-US" sz="1700" kern="1200" dirty="0" err="1"/>
            <a:t>Fochino</a:t>
          </a:r>
          <a:r>
            <a:rPr lang="en-US" sz="1700" kern="1200" dirty="0"/>
            <a:t>, in addition to others in the South Wales, are examples of the bogs undergoing restoration to Favorable condition status via the’ LIFE  </a:t>
          </a:r>
          <a:r>
            <a:rPr lang="en-US" sz="1700" kern="1200"/>
            <a:t>forWelsh</a:t>
          </a:r>
          <a:r>
            <a:rPr lang="en-US" sz="1700" kern="1200" dirty="0"/>
            <a:t> Raised Bogs Project’(NRW,2022)</a:t>
          </a:r>
          <a:endParaRPr lang="en-GB" sz="1700" kern="1200" dirty="0"/>
        </a:p>
        <a:p>
          <a:pPr marL="342900" lvl="2" indent="-171450" algn="l" defTabSz="755650">
            <a:lnSpc>
              <a:spcPct val="90000"/>
            </a:lnSpc>
            <a:spcBef>
              <a:spcPct val="0"/>
            </a:spcBef>
            <a:spcAft>
              <a:spcPct val="15000"/>
            </a:spcAft>
            <a:buClrTx/>
            <a:buSzTx/>
            <a:buFontTx/>
            <a:buNone/>
          </a:pPr>
          <a:endParaRPr lang="en-GB" sz="1700" kern="1200" dirty="0"/>
        </a:p>
        <a:p>
          <a:pPr marL="342900" lvl="2" indent="-171450" algn="l" defTabSz="755650">
            <a:lnSpc>
              <a:spcPct val="90000"/>
            </a:lnSpc>
            <a:spcBef>
              <a:spcPct val="0"/>
            </a:spcBef>
            <a:spcAft>
              <a:spcPct val="15000"/>
            </a:spcAft>
            <a:buClrTx/>
            <a:buSzTx/>
            <a:buFontTx/>
            <a:buNone/>
          </a:pPr>
          <a:r>
            <a:rPr lang="en-GB" sz="1700" kern="1200" dirty="0"/>
            <a:t>Abiotic data is available for the works which have been taking place since 2018.</a:t>
          </a:r>
        </a:p>
        <a:p>
          <a:pPr marL="342900" lvl="2" indent="-171450" algn="l" defTabSz="755650">
            <a:lnSpc>
              <a:spcPct val="90000"/>
            </a:lnSpc>
            <a:spcBef>
              <a:spcPct val="0"/>
            </a:spcBef>
            <a:spcAft>
              <a:spcPct val="15000"/>
            </a:spcAft>
            <a:buClrTx/>
            <a:buSzTx/>
            <a:buFontTx/>
            <a:buNone/>
          </a:pPr>
          <a:endParaRPr lang="en-GB" sz="1700" kern="1200" dirty="0"/>
        </a:p>
        <a:p>
          <a:pPr marL="342900" lvl="2" indent="-171450" algn="l" defTabSz="755650">
            <a:lnSpc>
              <a:spcPct val="90000"/>
            </a:lnSpc>
            <a:spcBef>
              <a:spcPct val="0"/>
            </a:spcBef>
            <a:spcAft>
              <a:spcPct val="15000"/>
            </a:spcAft>
            <a:buClrTx/>
            <a:buSzTx/>
            <a:buFontTx/>
            <a:buNone/>
          </a:pPr>
          <a:r>
            <a:rPr lang="en-GB" sz="1700" kern="1200" dirty="0"/>
            <a:t>Paucity of biotic data within SSSI features recorded within the SAC site to correlate with the Abiotic data gathered to date.</a:t>
          </a:r>
        </a:p>
      </dsp:txBody>
      <dsp:txXfrm>
        <a:off x="7479818" y="1589919"/>
        <a:ext cx="3347487" cy="391497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65AF79-5944-4DEE-8775-F064956360A6}">
      <dsp:nvSpPr>
        <dsp:cNvPr id="0" name=""/>
        <dsp:cNvSpPr/>
      </dsp:nvSpPr>
      <dsp:spPr>
        <a:xfrm>
          <a:off x="99957" y="0"/>
          <a:ext cx="3527525" cy="2116515"/>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Peat cutting- Anthropocene changes to hydrology of bog- caused PH changes/N/species loss- bog degradation due to drying out and encroachment of </a:t>
          </a:r>
          <a:r>
            <a:rPr lang="en-GB" sz="1700" kern="1200" dirty="0" err="1"/>
            <a:t>molina</a:t>
          </a:r>
          <a:r>
            <a:rPr lang="en-GB" sz="1700" kern="1200" dirty="0"/>
            <a:t>/juncus grasses- increasing fire risk to bog and further bog moss habitat losses.</a:t>
          </a:r>
        </a:p>
      </dsp:txBody>
      <dsp:txXfrm>
        <a:off x="99957" y="0"/>
        <a:ext cx="3527525" cy="2116515"/>
      </dsp:txXfrm>
    </dsp:sp>
    <dsp:sp modelId="{08AAC055-E52A-4444-B1AF-EF1C0FC2C0CD}">
      <dsp:nvSpPr>
        <dsp:cNvPr id="0" name=""/>
        <dsp:cNvSpPr/>
      </dsp:nvSpPr>
      <dsp:spPr>
        <a:xfrm>
          <a:off x="3882087" y="0"/>
          <a:ext cx="3527525" cy="2116515"/>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Agricultural drainage/cutting of poor fen for feed/burning practices to allow for cattle/pony grazing and sheep in the summer months</a:t>
          </a:r>
          <a:endParaRPr lang="en-GB" sz="1700" kern="1200" dirty="0"/>
        </a:p>
      </dsp:txBody>
      <dsp:txXfrm>
        <a:off x="3882087" y="0"/>
        <a:ext cx="3527525" cy="2116515"/>
      </dsp:txXfrm>
    </dsp:sp>
    <dsp:sp modelId="{FFCA16B5-A823-4A97-8F9A-D18392753001}">
      <dsp:nvSpPr>
        <dsp:cNvPr id="0" name=""/>
        <dsp:cNvSpPr/>
      </dsp:nvSpPr>
      <dsp:spPr>
        <a:xfrm>
          <a:off x="235396" y="2698648"/>
          <a:ext cx="3058541" cy="2116515"/>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Disturbance of installation of railway ran alongside the bog  from 1896 until the 1960’s , now remains as a track following the embankment track, helped to produce an </a:t>
          </a:r>
          <a:r>
            <a:rPr lang="en-GB" sz="1700" kern="1200" dirty="0" err="1"/>
            <a:t>anomolous</a:t>
          </a:r>
          <a:r>
            <a:rPr lang="en-GB" sz="1700" kern="1200" dirty="0"/>
            <a:t>  </a:t>
          </a:r>
          <a:r>
            <a:rPr lang="en-GB" sz="1700" kern="1200" dirty="0" err="1"/>
            <a:t>Lagg</a:t>
          </a:r>
          <a:r>
            <a:rPr lang="en-GB" sz="1700" kern="1200" dirty="0"/>
            <a:t> wet woodland area habitat adjacent to SE dome site.</a:t>
          </a:r>
        </a:p>
      </dsp:txBody>
      <dsp:txXfrm>
        <a:off x="235396" y="2698648"/>
        <a:ext cx="3058541" cy="2116515"/>
      </dsp:txXfrm>
    </dsp:sp>
    <dsp:sp modelId="{AD23439D-7CE2-4D52-A130-760BFBB77FC2}">
      <dsp:nvSpPr>
        <dsp:cNvPr id="0" name=""/>
        <dsp:cNvSpPr/>
      </dsp:nvSpPr>
      <dsp:spPr>
        <a:xfrm>
          <a:off x="3646690" y="2698648"/>
          <a:ext cx="3527525" cy="2116515"/>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Previous Conditions and management practices favourable to birch/Rowan encroachment on and around dome areas</a:t>
          </a:r>
        </a:p>
      </dsp:txBody>
      <dsp:txXfrm>
        <a:off x="3646690" y="2698648"/>
        <a:ext cx="3527525" cy="211651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3C41B9-9ABB-44C4-99E0-9D2DB9A7F5EF}">
      <dsp:nvSpPr>
        <dsp:cNvPr id="0" name=""/>
        <dsp:cNvSpPr/>
      </dsp:nvSpPr>
      <dsp:spPr>
        <a:xfrm rot="5400000">
          <a:off x="4372898" y="170761"/>
          <a:ext cx="1302183" cy="4728461"/>
        </a:xfrm>
        <a:prstGeom prst="round2Same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30480" rIns="60960" bIns="30480" numCol="1" spcCol="1270" anchor="ctr" anchorCtr="0">
          <a:noAutofit/>
        </a:bodyPr>
        <a:lstStyle/>
        <a:p>
          <a:pPr marL="171450" lvl="1" indent="-171450" algn="l" defTabSz="711200">
            <a:lnSpc>
              <a:spcPct val="90000"/>
            </a:lnSpc>
            <a:spcBef>
              <a:spcPct val="0"/>
            </a:spcBef>
            <a:spcAft>
              <a:spcPct val="15000"/>
            </a:spcAft>
            <a:buChar char="•"/>
          </a:pPr>
          <a:r>
            <a:rPr lang="en-GB" sz="1600" kern="1200" dirty="0">
              <a:latin typeface="Tw Cen MT" panose="020B0602020104020603" pitchFamily="34" charset="77"/>
            </a:rPr>
            <a:t>Involved an ongoing program </a:t>
          </a:r>
          <a:endParaRPr lang="en-GB" sz="1600" kern="1200" dirty="0"/>
        </a:p>
        <a:p>
          <a:pPr marL="342900" lvl="2" indent="-171450" algn="l" defTabSz="711200">
            <a:lnSpc>
              <a:spcPct val="90000"/>
            </a:lnSpc>
            <a:spcBef>
              <a:spcPct val="0"/>
            </a:spcBef>
            <a:spcAft>
              <a:spcPct val="15000"/>
            </a:spcAft>
            <a:buChar char="•"/>
          </a:pPr>
          <a:r>
            <a:rPr lang="en-GB" sz="1600" kern="1200" dirty="0">
              <a:latin typeface="Tw Cen MT" panose="020B0602020104020603" pitchFamily="34" charset="77"/>
            </a:rPr>
            <a:t>ditch blocking </a:t>
          </a:r>
        </a:p>
        <a:p>
          <a:pPr marL="342900" lvl="2" indent="-171450" algn="l" defTabSz="711200">
            <a:lnSpc>
              <a:spcPct val="90000"/>
            </a:lnSpc>
            <a:spcBef>
              <a:spcPct val="0"/>
            </a:spcBef>
            <a:spcAft>
              <a:spcPct val="15000"/>
            </a:spcAft>
            <a:buChar char="•"/>
          </a:pPr>
          <a:r>
            <a:rPr lang="en-GB" sz="1600" kern="1200">
              <a:latin typeface="Tw Cen MT" panose="020B0602020104020603" pitchFamily="34" charset="77"/>
            </a:rPr>
            <a:t>culvert installation </a:t>
          </a:r>
          <a:endParaRPr lang="en-GB" sz="1600" kern="1200" dirty="0">
            <a:latin typeface="Tw Cen MT" panose="020B0602020104020603" pitchFamily="34" charset="77"/>
          </a:endParaRPr>
        </a:p>
        <a:p>
          <a:pPr marL="342900" lvl="2" indent="-171450" algn="l" defTabSz="711200">
            <a:lnSpc>
              <a:spcPct val="90000"/>
            </a:lnSpc>
            <a:spcBef>
              <a:spcPct val="0"/>
            </a:spcBef>
            <a:spcAft>
              <a:spcPct val="15000"/>
            </a:spcAft>
            <a:buChar char="•"/>
          </a:pPr>
          <a:r>
            <a:rPr lang="en-GB" sz="1600" kern="1200" dirty="0">
              <a:latin typeface="Tw Cen MT" panose="020B0602020104020603" pitchFamily="34" charset="77"/>
            </a:rPr>
            <a:t>pressure bunding of old peat work cutting areas</a:t>
          </a:r>
        </a:p>
      </dsp:txBody>
      <dsp:txXfrm rot="-5400000">
        <a:off x="2659760" y="1947467"/>
        <a:ext cx="4664894" cy="1175049"/>
      </dsp:txXfrm>
    </dsp:sp>
    <dsp:sp modelId="{D78665E9-25BC-42CD-911A-E2A84B273935}">
      <dsp:nvSpPr>
        <dsp:cNvPr id="0" name=""/>
        <dsp:cNvSpPr/>
      </dsp:nvSpPr>
      <dsp:spPr>
        <a:xfrm>
          <a:off x="0" y="2466"/>
          <a:ext cx="2659759" cy="1627729"/>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36195" rIns="72390" bIns="36195" numCol="1" spcCol="1270" anchor="ctr" anchorCtr="0">
          <a:noAutofit/>
        </a:bodyPr>
        <a:lstStyle/>
        <a:p>
          <a:pPr marL="0" lvl="0" indent="0" algn="ctr" defTabSz="844550">
            <a:lnSpc>
              <a:spcPct val="90000"/>
            </a:lnSpc>
            <a:spcBef>
              <a:spcPct val="0"/>
            </a:spcBef>
            <a:spcAft>
              <a:spcPct val="35000"/>
            </a:spcAft>
            <a:buNone/>
          </a:pPr>
          <a:r>
            <a:rPr lang="en-GB" sz="1900" kern="1200" dirty="0"/>
            <a:t>Ariel Imagery depicting past and previous </a:t>
          </a:r>
          <a:r>
            <a:rPr lang="en-GB" sz="1900" kern="1200" dirty="0" err="1"/>
            <a:t>agri</a:t>
          </a:r>
          <a:r>
            <a:rPr lang="en-GB" sz="1900" kern="1200" dirty="0"/>
            <a:t>/hydrological management at </a:t>
          </a:r>
          <a:r>
            <a:rPr lang="en-GB" sz="1900" kern="1200" dirty="0" err="1"/>
            <a:t>Cors</a:t>
          </a:r>
          <a:r>
            <a:rPr lang="en-GB" sz="1900" kern="1200" dirty="0"/>
            <a:t> Caron</a:t>
          </a:r>
        </a:p>
      </dsp:txBody>
      <dsp:txXfrm>
        <a:off x="79459" y="81925"/>
        <a:ext cx="2500841" cy="1468811"/>
      </dsp:txXfrm>
    </dsp:sp>
    <dsp:sp modelId="{24B9204F-6894-4EAF-B3BD-EB87A71A9514}">
      <dsp:nvSpPr>
        <dsp:cNvPr id="0" name=""/>
        <dsp:cNvSpPr/>
      </dsp:nvSpPr>
      <dsp:spPr>
        <a:xfrm rot="5400000">
          <a:off x="4372898" y="1995237"/>
          <a:ext cx="1302183" cy="4728461"/>
        </a:xfrm>
        <a:prstGeom prst="round2Same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30480" rIns="60960" bIns="30480" numCol="1" spcCol="1270" anchor="ctr" anchorCtr="0">
          <a:noAutofit/>
        </a:bodyPr>
        <a:lstStyle/>
        <a:p>
          <a:pPr marL="171450" lvl="1" indent="-171450" algn="l" defTabSz="711200">
            <a:lnSpc>
              <a:spcPct val="90000"/>
            </a:lnSpc>
            <a:spcBef>
              <a:spcPct val="0"/>
            </a:spcBef>
            <a:spcAft>
              <a:spcPct val="15000"/>
            </a:spcAft>
            <a:buChar char="•"/>
          </a:pPr>
          <a:r>
            <a:rPr lang="en-GB" sz="1600" kern="1200" dirty="0">
              <a:latin typeface="Tw Cen MT" panose="020B0602020104020603" pitchFamily="34" charset="77"/>
            </a:rPr>
            <a:t>Some of bunds were banked too high, causing them to dry out, crack and be ineffective and leading to changes in habitat ( as discussed in previous slide</a:t>
          </a:r>
          <a:endParaRPr lang="en-GB" sz="1600" kern="1200" dirty="0"/>
        </a:p>
        <a:p>
          <a:pPr marL="171450" lvl="1" indent="-171450" algn="l" defTabSz="711200">
            <a:lnSpc>
              <a:spcPct val="90000"/>
            </a:lnSpc>
            <a:spcBef>
              <a:spcPct val="0"/>
            </a:spcBef>
            <a:spcAft>
              <a:spcPct val="15000"/>
            </a:spcAft>
            <a:buChar char="•"/>
          </a:pPr>
          <a:r>
            <a:rPr lang="en-GB" sz="1600" kern="1200" dirty="0">
              <a:latin typeface="Tw Cen MT" panose="020B0602020104020603" pitchFamily="34" charset="77"/>
            </a:rPr>
            <a:t>Pool features from blocked peat too for bog moss formation.</a:t>
          </a:r>
        </a:p>
      </dsp:txBody>
      <dsp:txXfrm rot="-5400000">
        <a:off x="2659760" y="3771943"/>
        <a:ext cx="4664894" cy="1175049"/>
      </dsp:txXfrm>
    </dsp:sp>
    <dsp:sp modelId="{FF896C35-7B12-4BA2-963B-98A26E451551}">
      <dsp:nvSpPr>
        <dsp:cNvPr id="0" name=""/>
        <dsp:cNvSpPr/>
      </dsp:nvSpPr>
      <dsp:spPr>
        <a:xfrm>
          <a:off x="0" y="1711582"/>
          <a:ext cx="2659759" cy="1627729"/>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36195" rIns="72390" bIns="36195" numCol="1" spcCol="1270" anchor="ctr" anchorCtr="0">
          <a:noAutofit/>
        </a:bodyPr>
        <a:lstStyle/>
        <a:p>
          <a:pPr marL="0" lvl="0" indent="0" algn="ctr" defTabSz="844550">
            <a:lnSpc>
              <a:spcPct val="90000"/>
            </a:lnSpc>
            <a:spcBef>
              <a:spcPct val="0"/>
            </a:spcBef>
            <a:spcAft>
              <a:spcPct val="35000"/>
            </a:spcAft>
            <a:buNone/>
          </a:pPr>
          <a:r>
            <a:rPr lang="en-GB" sz="1900" kern="1200" dirty="0"/>
            <a:t>Hydrological Management 1980’s Onwards</a:t>
          </a:r>
        </a:p>
      </dsp:txBody>
      <dsp:txXfrm>
        <a:off x="79459" y="1791041"/>
        <a:ext cx="2500841" cy="1468811"/>
      </dsp:txXfrm>
    </dsp:sp>
    <dsp:sp modelId="{69EC4C3A-93DC-4916-B00F-095E7AEB52D5}">
      <dsp:nvSpPr>
        <dsp:cNvPr id="0" name=""/>
        <dsp:cNvSpPr/>
      </dsp:nvSpPr>
      <dsp:spPr>
        <a:xfrm rot="5400000">
          <a:off x="4372898" y="-1623361"/>
          <a:ext cx="1302183" cy="4728461"/>
        </a:xfrm>
        <a:prstGeom prst="round2Same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30480" rIns="60960" bIns="30480" numCol="1" spcCol="1270" anchor="ctr" anchorCtr="0">
          <a:noAutofit/>
        </a:bodyPr>
        <a:lstStyle/>
        <a:p>
          <a:pPr marL="171450" lvl="1" indent="-171450" algn="l" defTabSz="711200">
            <a:lnSpc>
              <a:spcPct val="90000"/>
            </a:lnSpc>
            <a:spcBef>
              <a:spcPct val="0"/>
            </a:spcBef>
            <a:spcAft>
              <a:spcPct val="15000"/>
            </a:spcAft>
            <a:buChar char="•"/>
          </a:pPr>
          <a:r>
            <a:rPr lang="en-GB" sz="1600" kern="1200" dirty="0"/>
            <a:t>Fig 5</a:t>
          </a:r>
          <a:r>
            <a:rPr lang="en-GB" sz="1600" kern="1200" dirty="0">
              <a:latin typeface="Tw Cen MT" panose="020B0602020104020603" pitchFamily="34" charset="77"/>
            </a:rPr>
            <a:t> shown above: </a:t>
          </a:r>
          <a:r>
            <a:rPr lang="en-US" sz="1600" kern="1200" dirty="0">
              <a:effectLst/>
              <a:latin typeface="Tw Cen MT" panose="020B0602020104020603" pitchFamily="34" charset="77"/>
              <a:ea typeface="Times New Roman" panose="02020603050405020304" pitchFamily="18" charset="0"/>
            </a:rPr>
            <a:t>Aerial photograph of </a:t>
          </a:r>
          <a:r>
            <a:rPr lang="en-US" sz="1600" kern="1200" dirty="0" err="1">
              <a:effectLst/>
              <a:latin typeface="Tw Cen MT" panose="020B0602020104020603" pitchFamily="34" charset="77"/>
              <a:ea typeface="Times New Roman" panose="02020603050405020304" pitchFamily="18" charset="0"/>
            </a:rPr>
            <a:t>Cors</a:t>
          </a:r>
          <a:r>
            <a:rPr lang="en-US" sz="1600" kern="1200" dirty="0">
              <a:effectLst/>
              <a:latin typeface="Tw Cen MT" panose="020B0602020104020603" pitchFamily="34" charset="77"/>
              <a:ea typeface="Times New Roman" panose="02020603050405020304" pitchFamily="18" charset="0"/>
            </a:rPr>
            <a:t> Caron near Tregaron, 1946.</a:t>
          </a:r>
          <a:r>
            <a:rPr lang="en-GB" sz="1600" kern="1200" dirty="0">
              <a:latin typeface="Tw Cen MT" panose="020B0602020104020603" pitchFamily="34" charset="77"/>
              <a:ea typeface="Times New Roman" panose="02020603050405020304" pitchFamily="18" charset="0"/>
            </a:rPr>
            <a:t>:</a:t>
          </a:r>
          <a:r>
            <a:rPr lang="en-US" sz="1600" kern="1200" dirty="0">
              <a:effectLst/>
              <a:latin typeface="Tw Cen MT" panose="020B0602020104020603" pitchFamily="34" charset="77"/>
              <a:ea typeface="Times New Roman" panose="02020603050405020304" pitchFamily="18" charset="0"/>
            </a:rPr>
            <a:t>Copyright: Welsh Government and RA.</a:t>
          </a:r>
          <a:endParaRPr lang="en-GB" sz="1600" kern="1200" dirty="0"/>
        </a:p>
        <a:p>
          <a:pPr marL="171450" lvl="1" indent="-171450" algn="l" defTabSz="711200">
            <a:lnSpc>
              <a:spcPct val="90000"/>
            </a:lnSpc>
            <a:spcBef>
              <a:spcPct val="0"/>
            </a:spcBef>
            <a:spcAft>
              <a:spcPct val="15000"/>
            </a:spcAft>
            <a:buChar char="•"/>
          </a:pPr>
          <a:r>
            <a:rPr lang="en-GB" sz="1600" kern="1200" dirty="0"/>
            <a:t>Fig 6</a:t>
          </a:r>
          <a:r>
            <a:rPr lang="en-GB" sz="1600" kern="1200" dirty="0">
              <a:latin typeface="Tw Cen MT" panose="020B0602020104020603" pitchFamily="34" charset="77"/>
            </a:rPr>
            <a:t> shown below: </a:t>
          </a:r>
          <a:r>
            <a:rPr lang="en-GB" sz="1600" kern="1200" dirty="0" err="1">
              <a:latin typeface="Tw Cen MT" panose="020B0602020104020603" pitchFamily="34" charset="77"/>
            </a:rPr>
            <a:t>Satelite</a:t>
          </a:r>
          <a:r>
            <a:rPr lang="en-GB" sz="1600" kern="1200" dirty="0">
              <a:latin typeface="Tw Cen MT" panose="020B0602020104020603" pitchFamily="34" charset="77"/>
            </a:rPr>
            <a:t> image showing peripheral historic bund pools: Life for Welsh Bog Blog(2022)</a:t>
          </a:r>
          <a:endParaRPr lang="en-GB" sz="1600" kern="1200" dirty="0"/>
        </a:p>
      </dsp:txBody>
      <dsp:txXfrm rot="-5400000">
        <a:off x="2659760" y="153344"/>
        <a:ext cx="4664894" cy="1175049"/>
      </dsp:txXfrm>
    </dsp:sp>
    <dsp:sp modelId="{D86D2A62-EB5E-430C-A8EA-C5004BEE3C6F}">
      <dsp:nvSpPr>
        <dsp:cNvPr id="0" name=""/>
        <dsp:cNvSpPr/>
      </dsp:nvSpPr>
      <dsp:spPr>
        <a:xfrm>
          <a:off x="0" y="3420698"/>
          <a:ext cx="2659759" cy="1627729"/>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36195" rIns="72390" bIns="36195" numCol="1" spcCol="1270" anchor="ctr" anchorCtr="0">
          <a:noAutofit/>
        </a:bodyPr>
        <a:lstStyle/>
        <a:p>
          <a:pPr marL="0" lvl="0" indent="0" algn="ctr" defTabSz="844550">
            <a:lnSpc>
              <a:spcPct val="90000"/>
            </a:lnSpc>
            <a:spcBef>
              <a:spcPct val="0"/>
            </a:spcBef>
            <a:spcAft>
              <a:spcPct val="35000"/>
            </a:spcAft>
            <a:buNone/>
          </a:pPr>
          <a:r>
            <a:rPr lang="en-GB" sz="1900" kern="1200" dirty="0"/>
            <a:t>Issues related to hydrological works</a:t>
          </a:r>
        </a:p>
      </dsp:txBody>
      <dsp:txXfrm>
        <a:off x="79459" y="3500157"/>
        <a:ext cx="2500841" cy="146881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53DEB5-D302-4665-9EF9-84D6B3FD39A9}">
      <dsp:nvSpPr>
        <dsp:cNvPr id="0" name=""/>
        <dsp:cNvSpPr/>
      </dsp:nvSpPr>
      <dsp:spPr>
        <a:xfrm>
          <a:off x="8879" y="0"/>
          <a:ext cx="2045461" cy="5333774"/>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endParaRPr lang="en-US" sz="1800" kern="1200" dirty="0"/>
        </a:p>
        <a:p>
          <a:pPr marL="0" lvl="0" indent="0" algn="ctr" defTabSz="800100">
            <a:lnSpc>
              <a:spcPct val="90000"/>
            </a:lnSpc>
            <a:spcBef>
              <a:spcPct val="0"/>
            </a:spcBef>
            <a:spcAft>
              <a:spcPct val="35000"/>
            </a:spcAft>
            <a:buNone/>
          </a:pPr>
          <a:endParaRPr lang="en-US" sz="1800" kern="1200" dirty="0"/>
        </a:p>
        <a:p>
          <a:pPr marL="0" lvl="0" indent="0" algn="ctr" defTabSz="800100">
            <a:lnSpc>
              <a:spcPct val="90000"/>
            </a:lnSpc>
            <a:spcBef>
              <a:spcPct val="0"/>
            </a:spcBef>
            <a:spcAft>
              <a:spcPct val="35000"/>
            </a:spcAft>
            <a:buNone/>
          </a:pPr>
          <a:r>
            <a:rPr lang="en-US" sz="1800" kern="1200" dirty="0"/>
            <a:t>Sedentary species, Coenonnymphia tullia,only British butterfly with affinity for acid mire habitats.</a:t>
          </a:r>
        </a:p>
        <a:p>
          <a:pPr marL="0" lvl="0" indent="0" algn="ctr" defTabSz="800100">
            <a:lnSpc>
              <a:spcPct val="90000"/>
            </a:lnSpc>
            <a:spcBef>
              <a:spcPct val="0"/>
            </a:spcBef>
            <a:spcAft>
              <a:spcPct val="35000"/>
            </a:spcAft>
            <a:buNone/>
          </a:pPr>
          <a:r>
            <a:rPr lang="en-US" sz="1800" kern="1200" dirty="0"/>
            <a:t>Northern species, with largest population in Scotland, additional colonies in Northenr England and North/ Mid Wales</a:t>
          </a:r>
        </a:p>
        <a:p>
          <a:pPr marL="0" lvl="0" indent="0" algn="ctr" defTabSz="800100">
            <a:lnSpc>
              <a:spcPct val="90000"/>
            </a:lnSpc>
            <a:spcBef>
              <a:spcPct val="0"/>
            </a:spcBef>
            <a:spcAft>
              <a:spcPct val="35000"/>
            </a:spcAft>
            <a:buNone/>
          </a:pPr>
          <a:r>
            <a:rPr lang="en-US" sz="1800" kern="1200" dirty="0"/>
            <a:t> Cors Fochino and Cors Caron are the only two lowland sites, with CC being, is the most Southerly population</a:t>
          </a:r>
        </a:p>
        <a:p>
          <a:pPr marL="0" lvl="0" indent="0" algn="ctr" defTabSz="800100">
            <a:lnSpc>
              <a:spcPct val="90000"/>
            </a:lnSpc>
            <a:spcBef>
              <a:spcPct val="0"/>
            </a:spcBef>
            <a:spcAft>
              <a:spcPct val="35000"/>
            </a:spcAft>
            <a:buNone/>
          </a:pPr>
          <a:r>
            <a:rPr lang="en-US" sz="1800" kern="1200" dirty="0"/>
            <a:t>(Boyce,2008)</a:t>
          </a:r>
        </a:p>
        <a:p>
          <a:pPr marL="0" lvl="0" indent="0" algn="ctr" defTabSz="800100">
            <a:lnSpc>
              <a:spcPct val="90000"/>
            </a:lnSpc>
            <a:spcBef>
              <a:spcPct val="0"/>
            </a:spcBef>
            <a:spcAft>
              <a:spcPct val="35000"/>
            </a:spcAft>
            <a:buNone/>
          </a:pPr>
          <a:endParaRPr lang="en-US" sz="1400" kern="1200" dirty="0"/>
        </a:p>
        <a:p>
          <a:pPr marL="0" lvl="0" indent="0" algn="ctr" defTabSz="800100">
            <a:lnSpc>
              <a:spcPct val="90000"/>
            </a:lnSpc>
            <a:spcBef>
              <a:spcPct val="0"/>
            </a:spcBef>
            <a:spcAft>
              <a:spcPct val="35000"/>
            </a:spcAft>
            <a:buNone/>
          </a:pPr>
          <a:endParaRPr lang="en-GB" sz="1600" kern="1200" dirty="0"/>
        </a:p>
      </dsp:txBody>
      <dsp:txXfrm>
        <a:off x="68789" y="59910"/>
        <a:ext cx="1925641" cy="5213954"/>
      </dsp:txXfrm>
    </dsp:sp>
    <dsp:sp modelId="{2E72F2EB-8B87-4D18-88E1-37438A9852F6}">
      <dsp:nvSpPr>
        <dsp:cNvPr id="0" name=""/>
        <dsp:cNvSpPr/>
      </dsp:nvSpPr>
      <dsp:spPr>
        <a:xfrm rot="9978">
          <a:off x="2183306" y="2527095"/>
          <a:ext cx="273409" cy="287062"/>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p>
      </dsp:txBody>
      <dsp:txXfrm>
        <a:off x="2183306" y="2584388"/>
        <a:ext cx="191386" cy="172238"/>
      </dsp:txXfrm>
    </dsp:sp>
    <dsp:sp modelId="{3BE38C45-7138-4AF7-B23B-7220F06547E9}">
      <dsp:nvSpPr>
        <dsp:cNvPr id="0" name=""/>
        <dsp:cNvSpPr/>
      </dsp:nvSpPr>
      <dsp:spPr>
        <a:xfrm>
          <a:off x="2570206" y="14648"/>
          <a:ext cx="1969968" cy="5319125"/>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Throughout the literature butterfly conservationists stress importance of monitoring and putting in management strategies to improve the extent/ distribution of habitat patches at landscape scale, in addition to traditional focus on improving habitat quality for adults.</a:t>
          </a:r>
        </a:p>
        <a:p>
          <a:pPr marL="0" lvl="0" indent="0" algn="ctr" defTabSz="800100">
            <a:lnSpc>
              <a:spcPct val="90000"/>
            </a:lnSpc>
            <a:spcBef>
              <a:spcPct val="0"/>
            </a:spcBef>
            <a:spcAft>
              <a:spcPct val="35000"/>
            </a:spcAft>
            <a:buNone/>
          </a:pPr>
          <a:r>
            <a:rPr lang="en-GB" sz="1800" kern="1200" dirty="0"/>
            <a:t>(Fowles A.P and Smith R G., 2006)</a:t>
          </a:r>
        </a:p>
        <a:p>
          <a:pPr marL="0" lvl="0" indent="0" algn="ctr" defTabSz="800100">
            <a:lnSpc>
              <a:spcPct val="90000"/>
            </a:lnSpc>
            <a:spcBef>
              <a:spcPct val="0"/>
            </a:spcBef>
            <a:spcAft>
              <a:spcPct val="35000"/>
            </a:spcAft>
            <a:buNone/>
          </a:pPr>
          <a:r>
            <a:rPr lang="en-GB" sz="1800" kern="1200" dirty="0"/>
            <a:t>(</a:t>
          </a:r>
          <a:r>
            <a:rPr lang="en-GB" sz="1800" kern="1200" dirty="0" err="1"/>
            <a:t>Anthes</a:t>
          </a:r>
          <a:r>
            <a:rPr lang="en-GB" sz="1800" kern="1200" dirty="0"/>
            <a:t> et al, 2003)</a:t>
          </a:r>
        </a:p>
      </dsp:txBody>
      <dsp:txXfrm>
        <a:off x="2627904" y="72346"/>
        <a:ext cx="1854572" cy="5203729"/>
      </dsp:txXfrm>
    </dsp:sp>
    <dsp:sp modelId="{25BD635C-C3B1-48FA-9386-B031BD499BC5}">
      <dsp:nvSpPr>
        <dsp:cNvPr id="0" name=""/>
        <dsp:cNvSpPr/>
      </dsp:nvSpPr>
      <dsp:spPr>
        <a:xfrm rot="21590364">
          <a:off x="4642924" y="2527325"/>
          <a:ext cx="217830" cy="287062"/>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p>
      </dsp:txBody>
      <dsp:txXfrm>
        <a:off x="4642924" y="2584829"/>
        <a:ext cx="152481" cy="172238"/>
      </dsp:txXfrm>
    </dsp:sp>
    <dsp:sp modelId="{203880EC-9270-4D04-8668-FC5A023F9B30}">
      <dsp:nvSpPr>
        <dsp:cNvPr id="0" name=""/>
        <dsp:cNvSpPr/>
      </dsp:nvSpPr>
      <dsp:spPr>
        <a:xfrm>
          <a:off x="4951174" y="0"/>
          <a:ext cx="2434280" cy="5333774"/>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LIFE as a multi-modal  conservation management approach, focusing on whole landscapes(800 hectares for CC) regarding restoration of Favourable Condition</a:t>
          </a:r>
        </a:p>
        <a:p>
          <a:pPr marL="0" lvl="0" indent="0" algn="ctr" defTabSz="800100">
            <a:lnSpc>
              <a:spcPct val="90000"/>
            </a:lnSpc>
            <a:spcBef>
              <a:spcPct val="0"/>
            </a:spcBef>
            <a:spcAft>
              <a:spcPct val="35000"/>
            </a:spcAft>
            <a:buNone/>
          </a:pPr>
          <a:r>
            <a:rPr lang="en-GB" sz="1800" kern="1200" dirty="0"/>
            <a:t>Evaluation of LIFE works to date could therefore be indirectly achieved biotically by assessing  the’ patch quality’ of the bog  for a well documented specialist species such as  CT( Large Heath Butterfly)</a:t>
          </a:r>
        </a:p>
        <a:p>
          <a:pPr marL="0" lvl="0" indent="0" algn="ctr" defTabSz="800100">
            <a:lnSpc>
              <a:spcPct val="90000"/>
            </a:lnSpc>
            <a:spcBef>
              <a:spcPct val="0"/>
            </a:spcBef>
            <a:spcAft>
              <a:spcPct val="35000"/>
            </a:spcAft>
            <a:buNone/>
          </a:pPr>
          <a:r>
            <a:rPr lang="en-GB" sz="1800" kern="1200" dirty="0"/>
            <a:t>(Dennis and Eales,1998</a:t>
          </a:r>
          <a:r>
            <a:rPr lang="en-GB" sz="1100" kern="1200" dirty="0"/>
            <a:t>)</a:t>
          </a:r>
        </a:p>
      </dsp:txBody>
      <dsp:txXfrm>
        <a:off x="5022472" y="71298"/>
        <a:ext cx="2291684" cy="5191178"/>
      </dsp:txXfrm>
    </dsp:sp>
    <dsp:sp modelId="{0A9FEBAC-0824-4C07-8E04-E699364C0D43}">
      <dsp:nvSpPr>
        <dsp:cNvPr id="0" name=""/>
        <dsp:cNvSpPr/>
      </dsp:nvSpPr>
      <dsp:spPr>
        <a:xfrm>
          <a:off x="7501206" y="2523355"/>
          <a:ext cx="245392" cy="287062"/>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p>
      </dsp:txBody>
      <dsp:txXfrm>
        <a:off x="7501206" y="2580767"/>
        <a:ext cx="171774" cy="172238"/>
      </dsp:txXfrm>
    </dsp:sp>
    <dsp:sp modelId="{5028CF7C-AFE3-4073-9414-1910355C37B4}">
      <dsp:nvSpPr>
        <dsp:cNvPr id="0" name=""/>
        <dsp:cNvSpPr/>
      </dsp:nvSpPr>
      <dsp:spPr>
        <a:xfrm>
          <a:off x="7848460" y="0"/>
          <a:ext cx="1957316" cy="5333774"/>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Contemporary research has built  on last 10 years on past research. Created quantified habitat matrix data to assess conditions( and % of F/UF) habitat available for CT at lowland bog sites undergoing restoration works in  NW England, but similar to the concept of works being achieved at C Caron and other NRW sites</a:t>
          </a:r>
        </a:p>
        <a:p>
          <a:pPr marL="0" lvl="0" indent="0" algn="ctr" defTabSz="800100">
            <a:lnSpc>
              <a:spcPct val="90000"/>
            </a:lnSpc>
            <a:spcBef>
              <a:spcPct val="0"/>
            </a:spcBef>
            <a:spcAft>
              <a:spcPct val="35000"/>
            </a:spcAft>
            <a:buNone/>
          </a:pPr>
          <a:r>
            <a:rPr lang="en-GB" sz="1800" kern="1200" dirty="0"/>
            <a:t>(Osbourne et al,2022)</a:t>
          </a:r>
        </a:p>
      </dsp:txBody>
      <dsp:txXfrm>
        <a:off x="7905788" y="57328"/>
        <a:ext cx="1842660" cy="521911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67804F-5A9B-4417-9FB7-5E01F65D46E1}">
      <dsp:nvSpPr>
        <dsp:cNvPr id="0" name=""/>
        <dsp:cNvSpPr/>
      </dsp:nvSpPr>
      <dsp:spPr>
        <a:xfrm rot="5400000">
          <a:off x="6720141" y="-2311443"/>
          <a:ext cx="2183461" cy="7352350"/>
        </a:xfrm>
        <a:prstGeom prst="round2Same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71450" lvl="1" indent="-171450" algn="l" defTabSz="711200">
            <a:lnSpc>
              <a:spcPct val="90000"/>
            </a:lnSpc>
            <a:spcBef>
              <a:spcPct val="0"/>
            </a:spcBef>
            <a:spcAft>
              <a:spcPct val="15000"/>
            </a:spcAft>
            <a:buChar char="•"/>
          </a:pPr>
          <a:r>
            <a:rPr lang="en-US" sz="1600" kern="1200" dirty="0"/>
            <a:t>CT monitored at </a:t>
          </a:r>
          <a:r>
            <a:rPr lang="en-US" sz="1600" kern="1200" dirty="0" err="1"/>
            <a:t>Cors</a:t>
          </a:r>
          <a:r>
            <a:rPr lang="en-US" sz="1600" kern="1200" dirty="0"/>
            <a:t> Caron in 2008 </a:t>
          </a:r>
          <a:endParaRPr lang="en-GB" sz="1600" kern="1200" dirty="0"/>
        </a:p>
        <a:p>
          <a:pPr marL="171450" lvl="1" indent="-171450" algn="l" defTabSz="711200">
            <a:lnSpc>
              <a:spcPct val="90000"/>
            </a:lnSpc>
            <a:spcBef>
              <a:spcPct val="0"/>
            </a:spcBef>
            <a:spcAft>
              <a:spcPct val="15000"/>
            </a:spcAft>
            <a:buChar char="•"/>
          </a:pPr>
          <a:r>
            <a:rPr lang="en-US" sz="1600" kern="1200" dirty="0"/>
            <a:t>Monitoring of </a:t>
          </a:r>
          <a:r>
            <a:rPr lang="en-US" sz="1600" kern="1200" dirty="0" err="1"/>
            <a:t>Coenonympha</a:t>
          </a:r>
          <a:r>
            <a:rPr lang="en-US" sz="1600" kern="1200" dirty="0"/>
            <a:t> </a:t>
          </a:r>
          <a:r>
            <a:rPr lang="en-US" sz="1600" kern="1200" dirty="0" err="1"/>
            <a:t>tullia</a:t>
          </a:r>
          <a:r>
            <a:rPr lang="en-US" sz="1600" kern="1200" dirty="0"/>
            <a:t> on the </a:t>
          </a:r>
          <a:r>
            <a:rPr lang="en-US" sz="1600" kern="1200" dirty="0" err="1"/>
            <a:t>Cors</a:t>
          </a:r>
          <a:r>
            <a:rPr lang="en-US" sz="1600" kern="1200" dirty="0"/>
            <a:t> Caron SSSI, as part of a CCW program me to define SSSI invertebrate features and develop appropriate monitoring methods. </a:t>
          </a:r>
          <a:endParaRPr lang="en-GB" sz="1600" kern="1200" dirty="0"/>
        </a:p>
        <a:p>
          <a:pPr marL="171450" lvl="1" indent="-171450" algn="l" defTabSz="711200">
            <a:lnSpc>
              <a:spcPct val="90000"/>
            </a:lnSpc>
            <a:spcBef>
              <a:spcPct val="0"/>
            </a:spcBef>
            <a:spcAft>
              <a:spcPct val="15000"/>
            </a:spcAft>
            <a:buChar char="•"/>
          </a:pPr>
          <a:r>
            <a:rPr lang="en-US" sz="1600" kern="1200" dirty="0"/>
            <a:t>Defined favourable condition &amp; set a lower limit of acceptable change</a:t>
          </a:r>
        </a:p>
        <a:p>
          <a:pPr marL="171450" lvl="1" indent="-171450" algn="l" defTabSz="711200">
            <a:lnSpc>
              <a:spcPct val="90000"/>
            </a:lnSpc>
            <a:spcBef>
              <a:spcPct val="0"/>
            </a:spcBef>
            <a:spcAft>
              <a:spcPct val="15000"/>
            </a:spcAft>
            <a:buChar char="•"/>
          </a:pPr>
          <a:r>
            <a:rPr lang="en-US" sz="1600" kern="1200" dirty="0"/>
            <a:t>Trialed and recommended a monitoring method for the site feature. </a:t>
          </a:r>
        </a:p>
        <a:p>
          <a:pPr marL="171450" lvl="1" indent="-171450" algn="l" defTabSz="711200">
            <a:lnSpc>
              <a:spcPct val="90000"/>
            </a:lnSpc>
            <a:spcBef>
              <a:spcPct val="0"/>
            </a:spcBef>
            <a:spcAft>
              <a:spcPct val="15000"/>
            </a:spcAft>
            <a:buChar char="•"/>
          </a:pPr>
          <a:r>
            <a:rPr lang="en-US" sz="1600" kern="1200" dirty="0"/>
            <a:t>Assessed, defined and set a lower limit of acceptable change for habitat suitable for CT at </a:t>
          </a:r>
          <a:r>
            <a:rPr lang="en-US" sz="1600" kern="1200" dirty="0" err="1"/>
            <a:t>Cors</a:t>
          </a:r>
          <a:r>
            <a:rPr lang="en-US" sz="1600" kern="1200" dirty="0"/>
            <a:t> Caron. </a:t>
          </a:r>
        </a:p>
      </dsp:txBody>
      <dsp:txXfrm rot="-5400000">
        <a:off x="4135697" y="379589"/>
        <a:ext cx="7245762" cy="1970285"/>
      </dsp:txXfrm>
    </dsp:sp>
    <dsp:sp modelId="{29B8CF49-5DD1-4289-A9A3-91BFF58DB486}">
      <dsp:nvSpPr>
        <dsp:cNvPr id="0" name=""/>
        <dsp:cNvSpPr/>
      </dsp:nvSpPr>
      <dsp:spPr>
        <a:xfrm>
          <a:off x="0" y="13"/>
          <a:ext cx="4135696" cy="2729327"/>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49530" rIns="99060" bIns="49530" numCol="1" spcCol="1270" anchor="ctr" anchorCtr="0">
          <a:noAutofit/>
        </a:bodyPr>
        <a:lstStyle/>
        <a:p>
          <a:pPr marL="0" lvl="0" indent="0" algn="ctr" defTabSz="1155700">
            <a:lnSpc>
              <a:spcPct val="90000"/>
            </a:lnSpc>
            <a:spcBef>
              <a:spcPct val="0"/>
            </a:spcBef>
            <a:spcAft>
              <a:spcPct val="35000"/>
            </a:spcAft>
            <a:buNone/>
          </a:pPr>
          <a:r>
            <a:rPr lang="en-GB" sz="2600" kern="1200" dirty="0"/>
            <a:t>Boyce Report,2008(unpublished)</a:t>
          </a:r>
        </a:p>
      </dsp:txBody>
      <dsp:txXfrm>
        <a:off x="133235" y="133248"/>
        <a:ext cx="3869226" cy="2462857"/>
      </dsp:txXfrm>
    </dsp:sp>
    <dsp:sp modelId="{EC81F7F4-0BF3-42E3-B45A-CA5180DE966A}">
      <dsp:nvSpPr>
        <dsp:cNvPr id="0" name=""/>
        <dsp:cNvSpPr/>
      </dsp:nvSpPr>
      <dsp:spPr>
        <a:xfrm rot="5400000">
          <a:off x="6720141" y="554350"/>
          <a:ext cx="2183461" cy="7352350"/>
        </a:xfrm>
        <a:prstGeom prst="round2Same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71450" lvl="1" indent="-171450" algn="l" defTabSz="711200">
            <a:lnSpc>
              <a:spcPct val="90000"/>
            </a:lnSpc>
            <a:spcBef>
              <a:spcPct val="0"/>
            </a:spcBef>
            <a:spcAft>
              <a:spcPct val="15000"/>
            </a:spcAft>
            <a:buChar char="•"/>
          </a:pPr>
          <a:r>
            <a:rPr lang="en-US" sz="1600" kern="1200" dirty="0"/>
            <a:t>CT monitoring at </a:t>
          </a:r>
          <a:r>
            <a:rPr lang="en-US" sz="1600" kern="1200" dirty="0" err="1"/>
            <a:t>Cors</a:t>
          </a:r>
          <a:r>
            <a:rPr lang="en-US" sz="1600" kern="1200" dirty="0"/>
            <a:t> Caron resumed in 2017 after a 15 year gap</a:t>
          </a:r>
          <a:r>
            <a:rPr lang="en-US" sz="1400" kern="1200" dirty="0"/>
            <a:t>. </a:t>
          </a:r>
          <a:endParaRPr lang="en-GB" sz="1400" kern="1200" dirty="0"/>
        </a:p>
        <a:p>
          <a:pPr marL="171450" lvl="1" indent="-171450" algn="l" defTabSz="711200">
            <a:lnSpc>
              <a:spcPct val="90000"/>
            </a:lnSpc>
            <a:spcBef>
              <a:spcPct val="0"/>
            </a:spcBef>
            <a:spcAft>
              <a:spcPct val="15000"/>
            </a:spcAft>
            <a:buChar char="•"/>
          </a:pPr>
          <a:r>
            <a:rPr lang="en-US" sz="1600" kern="1200" dirty="0"/>
            <a:t>Previously monitoring using the same (Institute of Terrestrial Ecology Butterfly Transect) methodology from 1987 to 2001 </a:t>
          </a:r>
          <a:endParaRPr lang="en-GB" sz="1600" kern="1200" dirty="0"/>
        </a:p>
        <a:p>
          <a:pPr marL="171450" lvl="1" indent="-171450" algn="l" defTabSz="711200">
            <a:lnSpc>
              <a:spcPct val="90000"/>
            </a:lnSpc>
            <a:spcBef>
              <a:spcPct val="0"/>
            </a:spcBef>
            <a:spcAft>
              <a:spcPct val="15000"/>
            </a:spcAft>
            <a:buChar char="•"/>
          </a:pPr>
          <a:r>
            <a:rPr lang="en-US" sz="1600" kern="1200" dirty="0"/>
            <a:t>The 2017 monitoring data (despite 15 year gap) implied a continued stable CT population </a:t>
          </a:r>
        </a:p>
        <a:p>
          <a:pPr marL="171450" lvl="1" indent="-171450" algn="l" defTabSz="711200">
            <a:lnSpc>
              <a:spcPct val="90000"/>
            </a:lnSpc>
            <a:spcBef>
              <a:spcPct val="0"/>
            </a:spcBef>
            <a:spcAft>
              <a:spcPct val="15000"/>
            </a:spcAft>
            <a:buChar char="•"/>
          </a:pPr>
          <a:r>
            <a:rPr lang="en-US" sz="1600" kern="1200" dirty="0"/>
            <a:t>Also confirmed previous anecdotal records of Large Heath being more widely distributed on </a:t>
          </a:r>
          <a:r>
            <a:rPr lang="en-US" sz="1600" kern="1200" dirty="0" err="1"/>
            <a:t>Cors</a:t>
          </a:r>
          <a:r>
            <a:rPr lang="en-US" sz="1600" kern="1200" dirty="0"/>
            <a:t> Caron than previous monitoring had reflected but no conclusions can be drawn about changes in range due to the geographic limitations of 1987-2001 monitoring.</a:t>
          </a:r>
        </a:p>
      </dsp:txBody>
      <dsp:txXfrm rot="-5400000">
        <a:off x="4135697" y="3245382"/>
        <a:ext cx="7245762" cy="1970285"/>
      </dsp:txXfrm>
    </dsp:sp>
    <dsp:sp modelId="{87C0BED0-793D-4AFD-AD25-2C00ECBB9E36}">
      <dsp:nvSpPr>
        <dsp:cNvPr id="0" name=""/>
        <dsp:cNvSpPr/>
      </dsp:nvSpPr>
      <dsp:spPr>
        <a:xfrm>
          <a:off x="0" y="2865861"/>
          <a:ext cx="4135696" cy="2729327"/>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49530" rIns="99060" bIns="49530" numCol="1" spcCol="1270" anchor="ctr" anchorCtr="0">
          <a:noAutofit/>
        </a:bodyPr>
        <a:lstStyle/>
        <a:p>
          <a:pPr marL="0" lvl="0" indent="0" algn="ctr" defTabSz="1155700">
            <a:lnSpc>
              <a:spcPct val="90000"/>
            </a:lnSpc>
            <a:spcBef>
              <a:spcPct val="0"/>
            </a:spcBef>
            <a:spcAft>
              <a:spcPct val="35000"/>
            </a:spcAft>
            <a:buNone/>
          </a:pPr>
          <a:r>
            <a:rPr lang="en-GB" sz="2600" kern="1200" dirty="0" err="1"/>
            <a:t>Polkey</a:t>
          </a:r>
          <a:r>
            <a:rPr lang="en-GB" sz="2600" kern="1200" dirty="0"/>
            <a:t> Report,2018(unpublished)</a:t>
          </a:r>
        </a:p>
      </dsp:txBody>
      <dsp:txXfrm>
        <a:off x="133235" y="2999096"/>
        <a:ext cx="3869226" cy="246285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26D14A-F09A-45A1-9EAA-A70D9C3DFD32}">
      <dsp:nvSpPr>
        <dsp:cNvPr id="0" name=""/>
        <dsp:cNvSpPr/>
      </dsp:nvSpPr>
      <dsp:spPr>
        <a:xfrm>
          <a:off x="58954" y="0"/>
          <a:ext cx="2476500" cy="779240"/>
        </a:xfrm>
        <a:prstGeom prst="rect">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69088" rIns="120904" bIns="69088" numCol="1" spcCol="1270" anchor="ctr" anchorCtr="0">
          <a:noAutofit/>
        </a:bodyPr>
        <a:lstStyle/>
        <a:p>
          <a:pPr marL="0" lvl="0" indent="0" algn="ctr" defTabSz="755650">
            <a:lnSpc>
              <a:spcPct val="90000"/>
            </a:lnSpc>
            <a:spcBef>
              <a:spcPct val="0"/>
            </a:spcBef>
            <a:spcAft>
              <a:spcPct val="35000"/>
            </a:spcAft>
            <a:buNone/>
          </a:pPr>
          <a:r>
            <a:rPr lang="en-GB" sz="1700" kern="1200" dirty="0"/>
            <a:t>Large Heath(CT) Population 2017</a:t>
          </a:r>
        </a:p>
      </dsp:txBody>
      <dsp:txXfrm>
        <a:off x="58954" y="0"/>
        <a:ext cx="2476500" cy="779240"/>
      </dsp:txXfrm>
    </dsp:sp>
    <dsp:sp modelId="{AF146B63-3A4D-4A65-B85D-00F24DBB3E49}">
      <dsp:nvSpPr>
        <dsp:cNvPr id="0" name=""/>
        <dsp:cNvSpPr/>
      </dsp:nvSpPr>
      <dsp:spPr>
        <a:xfrm>
          <a:off x="2540" y="812368"/>
          <a:ext cx="2476500" cy="4573170"/>
        </a:xfrm>
        <a:prstGeom prst="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0678" tIns="90678" rIns="120904" bIns="136017" numCol="1" spcCol="1270" anchor="t" anchorCtr="0">
          <a:noAutofit/>
        </a:bodyPr>
        <a:lstStyle/>
        <a:p>
          <a:pPr marL="171450" lvl="1" indent="-171450" algn="l" defTabSz="755650">
            <a:lnSpc>
              <a:spcPct val="90000"/>
            </a:lnSpc>
            <a:spcBef>
              <a:spcPct val="0"/>
            </a:spcBef>
            <a:spcAft>
              <a:spcPct val="15000"/>
            </a:spcAft>
            <a:buChar char="•"/>
          </a:pPr>
          <a:endParaRPr lang="en-GB" sz="1700" kern="1200" dirty="0"/>
        </a:p>
        <a:p>
          <a:pPr marL="171450" lvl="1" indent="-171450" algn="l" defTabSz="755650">
            <a:lnSpc>
              <a:spcPct val="90000"/>
            </a:lnSpc>
            <a:spcBef>
              <a:spcPct val="0"/>
            </a:spcBef>
            <a:spcAft>
              <a:spcPct val="15000"/>
            </a:spcAft>
            <a:buChar char="•"/>
          </a:pPr>
          <a:r>
            <a:rPr lang="en-GB" sz="1700" kern="1200" dirty="0"/>
            <a:t>Average Index</a:t>
          </a:r>
        </a:p>
        <a:p>
          <a:pPr marL="171450" lvl="1" indent="-171450" algn="l" defTabSz="755650">
            <a:lnSpc>
              <a:spcPct val="90000"/>
            </a:lnSpc>
            <a:spcBef>
              <a:spcPct val="0"/>
            </a:spcBef>
            <a:spcAft>
              <a:spcPct val="15000"/>
            </a:spcAft>
            <a:buChar char="•"/>
          </a:pPr>
          <a:r>
            <a:rPr lang="en-GB" sz="1700" kern="1200" dirty="0"/>
            <a:t>139</a:t>
          </a:r>
        </a:p>
        <a:p>
          <a:pPr marL="171450" lvl="1" indent="-171450" algn="l" defTabSz="755650">
            <a:lnSpc>
              <a:spcPct val="90000"/>
            </a:lnSpc>
            <a:spcBef>
              <a:spcPct val="0"/>
            </a:spcBef>
            <a:spcAft>
              <a:spcPct val="15000"/>
            </a:spcAft>
            <a:buChar char="•"/>
          </a:pPr>
          <a:r>
            <a:rPr lang="en-GB" sz="1700" kern="1200" dirty="0"/>
            <a:t>West Bog:</a:t>
          </a:r>
        </a:p>
        <a:p>
          <a:pPr marL="171450" lvl="1" indent="-171450" algn="l" defTabSz="755650">
            <a:lnSpc>
              <a:spcPct val="90000"/>
            </a:lnSpc>
            <a:spcBef>
              <a:spcPct val="0"/>
            </a:spcBef>
            <a:spcAft>
              <a:spcPct val="15000"/>
            </a:spcAft>
            <a:buChar char="•"/>
          </a:pPr>
          <a:r>
            <a:rPr lang="en-GB" sz="1700" kern="1200" dirty="0"/>
            <a:t>Stations 2-3</a:t>
          </a:r>
        </a:p>
        <a:p>
          <a:pPr marL="171450" lvl="1" indent="-171450" algn="l" defTabSz="755650">
            <a:lnSpc>
              <a:spcPct val="90000"/>
            </a:lnSpc>
            <a:spcBef>
              <a:spcPct val="0"/>
            </a:spcBef>
            <a:spcAft>
              <a:spcPct val="15000"/>
            </a:spcAft>
            <a:buChar char="•"/>
          </a:pPr>
          <a:r>
            <a:rPr lang="en-GB" sz="1700" kern="1200" dirty="0"/>
            <a:t>47</a:t>
          </a:r>
        </a:p>
        <a:p>
          <a:pPr marL="171450" lvl="1" indent="-171450" algn="l" defTabSz="755650">
            <a:lnSpc>
              <a:spcPct val="90000"/>
            </a:lnSpc>
            <a:spcBef>
              <a:spcPct val="0"/>
            </a:spcBef>
            <a:spcAft>
              <a:spcPct val="15000"/>
            </a:spcAft>
            <a:buChar char="•"/>
          </a:pPr>
          <a:r>
            <a:rPr lang="en-GB" sz="1700" kern="1200" dirty="0"/>
            <a:t>South East Bog:</a:t>
          </a:r>
        </a:p>
        <a:p>
          <a:pPr marL="171450" lvl="1" indent="-171450" algn="l" defTabSz="755650">
            <a:lnSpc>
              <a:spcPct val="90000"/>
            </a:lnSpc>
            <a:spcBef>
              <a:spcPct val="0"/>
            </a:spcBef>
            <a:spcAft>
              <a:spcPct val="15000"/>
            </a:spcAft>
            <a:buChar char="•"/>
          </a:pPr>
          <a:r>
            <a:rPr lang="en-GB" sz="1700" kern="1200" dirty="0"/>
            <a:t>Station 1</a:t>
          </a:r>
        </a:p>
        <a:p>
          <a:pPr marL="171450" lvl="1" indent="-171450" algn="l" defTabSz="755650">
            <a:lnSpc>
              <a:spcPct val="90000"/>
            </a:lnSpc>
            <a:spcBef>
              <a:spcPct val="0"/>
            </a:spcBef>
            <a:spcAft>
              <a:spcPct val="15000"/>
            </a:spcAft>
            <a:buChar char="•"/>
          </a:pPr>
          <a:r>
            <a:rPr lang="en-GB" sz="1700" kern="1200" dirty="0"/>
            <a:t>7</a:t>
          </a:r>
        </a:p>
        <a:p>
          <a:pPr marL="171450" lvl="1" indent="-171450" algn="l" defTabSz="755650">
            <a:lnSpc>
              <a:spcPct val="90000"/>
            </a:lnSpc>
            <a:spcBef>
              <a:spcPct val="0"/>
            </a:spcBef>
            <a:spcAft>
              <a:spcPct val="15000"/>
            </a:spcAft>
            <a:buChar char="•"/>
          </a:pPr>
          <a:r>
            <a:rPr lang="en-GB" sz="1700" kern="1200" dirty="0"/>
            <a:t>North East Bog:</a:t>
          </a:r>
        </a:p>
        <a:p>
          <a:pPr marL="171450" lvl="1" indent="-171450" algn="l" defTabSz="755650">
            <a:lnSpc>
              <a:spcPct val="90000"/>
            </a:lnSpc>
            <a:spcBef>
              <a:spcPct val="0"/>
            </a:spcBef>
            <a:spcAft>
              <a:spcPct val="15000"/>
            </a:spcAft>
            <a:buChar char="•"/>
          </a:pPr>
          <a:r>
            <a:rPr lang="en-GB" sz="1700" kern="1200" dirty="0"/>
            <a:t>Station4</a:t>
          </a:r>
        </a:p>
        <a:p>
          <a:pPr marL="171450" lvl="1" indent="-171450" algn="l" defTabSz="755650">
            <a:lnSpc>
              <a:spcPct val="90000"/>
            </a:lnSpc>
            <a:spcBef>
              <a:spcPct val="0"/>
            </a:spcBef>
            <a:spcAft>
              <a:spcPct val="15000"/>
            </a:spcAft>
            <a:buChar char="•"/>
          </a:pPr>
          <a:r>
            <a:rPr lang="en-GB" sz="1700" kern="1200" dirty="0"/>
            <a:t>12</a:t>
          </a:r>
        </a:p>
        <a:p>
          <a:pPr marL="171450" lvl="1" indent="-171450" algn="l" defTabSz="755650">
            <a:lnSpc>
              <a:spcPct val="90000"/>
            </a:lnSpc>
            <a:spcBef>
              <a:spcPct val="0"/>
            </a:spcBef>
            <a:spcAft>
              <a:spcPct val="15000"/>
            </a:spcAft>
            <a:buChar char="•"/>
          </a:pPr>
          <a:endParaRPr lang="en-GB" sz="1700" kern="1200" dirty="0"/>
        </a:p>
        <a:p>
          <a:pPr marL="171450" lvl="1" indent="-171450" algn="l" defTabSz="755650">
            <a:lnSpc>
              <a:spcPct val="90000"/>
            </a:lnSpc>
            <a:spcBef>
              <a:spcPct val="0"/>
            </a:spcBef>
            <a:spcAft>
              <a:spcPct val="15000"/>
            </a:spcAft>
            <a:buChar char="•"/>
          </a:pPr>
          <a:r>
            <a:rPr lang="en-GB" sz="1700" kern="1200" dirty="0"/>
            <a:t>W</a:t>
          </a:r>
          <a:r>
            <a:rPr lang="en-US" sz="1700" kern="1200" dirty="0"/>
            <a:t>ell exceed the lower limit of acceptable change for the Large Heath SSSI feature.</a:t>
          </a:r>
          <a:endParaRPr lang="en-GB" sz="1700" kern="1200" dirty="0"/>
        </a:p>
        <a:p>
          <a:pPr marL="171450" lvl="1" indent="-171450" algn="l" defTabSz="755650">
            <a:lnSpc>
              <a:spcPct val="90000"/>
            </a:lnSpc>
            <a:spcBef>
              <a:spcPct val="0"/>
            </a:spcBef>
            <a:spcAft>
              <a:spcPct val="15000"/>
            </a:spcAft>
            <a:buChar char="•"/>
          </a:pPr>
          <a:endParaRPr lang="en-GB" sz="1700" kern="1200" dirty="0"/>
        </a:p>
      </dsp:txBody>
      <dsp:txXfrm>
        <a:off x="2540" y="812368"/>
        <a:ext cx="2476500" cy="4573170"/>
      </dsp:txXfrm>
    </dsp:sp>
    <dsp:sp modelId="{EDAFC056-6EDB-4323-8346-1DA2D1D9FE95}">
      <dsp:nvSpPr>
        <dsp:cNvPr id="0" name=""/>
        <dsp:cNvSpPr/>
      </dsp:nvSpPr>
      <dsp:spPr>
        <a:xfrm>
          <a:off x="2793084" y="0"/>
          <a:ext cx="2476500" cy="779240"/>
        </a:xfrm>
        <a:prstGeom prst="rect">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69088" rIns="120904" bIns="69088" numCol="1" spcCol="1270" anchor="ctr" anchorCtr="0">
          <a:noAutofit/>
        </a:bodyPr>
        <a:lstStyle/>
        <a:p>
          <a:pPr marL="0" lvl="0" indent="0" algn="ctr" defTabSz="755650">
            <a:lnSpc>
              <a:spcPct val="90000"/>
            </a:lnSpc>
            <a:spcBef>
              <a:spcPct val="0"/>
            </a:spcBef>
            <a:spcAft>
              <a:spcPct val="35000"/>
            </a:spcAft>
            <a:buNone/>
          </a:pPr>
          <a:r>
            <a:rPr lang="en-GB" sz="1700" kern="1200" dirty="0"/>
            <a:t>Large Heath(CT)Population – </a:t>
          </a:r>
          <a:r>
            <a:rPr lang="en-GB" sz="1700" kern="1200" dirty="0" err="1"/>
            <a:t>Adhoc</a:t>
          </a:r>
          <a:r>
            <a:rPr lang="en-GB" sz="1700" kern="1200" dirty="0"/>
            <a:t> 2018</a:t>
          </a:r>
        </a:p>
      </dsp:txBody>
      <dsp:txXfrm>
        <a:off x="2793084" y="0"/>
        <a:ext cx="2476500" cy="779240"/>
      </dsp:txXfrm>
    </dsp:sp>
    <dsp:sp modelId="{E1E6DC29-2BA7-4706-B471-53E4D684F544}">
      <dsp:nvSpPr>
        <dsp:cNvPr id="0" name=""/>
        <dsp:cNvSpPr/>
      </dsp:nvSpPr>
      <dsp:spPr>
        <a:xfrm>
          <a:off x="2825750" y="812368"/>
          <a:ext cx="2476500" cy="4573170"/>
        </a:xfrm>
        <a:prstGeom prst="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0678" tIns="90678" rIns="120904" bIns="136017" numCol="1" spcCol="1270" anchor="t" anchorCtr="0">
          <a:noAutofit/>
        </a:bodyPr>
        <a:lstStyle/>
        <a:p>
          <a:pPr marL="171450" lvl="1" indent="-171450" algn="l" defTabSz="755650">
            <a:lnSpc>
              <a:spcPct val="90000"/>
            </a:lnSpc>
            <a:spcBef>
              <a:spcPct val="0"/>
            </a:spcBef>
            <a:spcAft>
              <a:spcPct val="15000"/>
            </a:spcAft>
            <a:buChar char="•"/>
          </a:pPr>
          <a:endParaRPr lang="en-GB" sz="1700" kern="1200" dirty="0"/>
        </a:p>
        <a:p>
          <a:pPr marL="171450" lvl="1" indent="-171450" algn="l" defTabSz="755650">
            <a:lnSpc>
              <a:spcPct val="90000"/>
            </a:lnSpc>
            <a:spcBef>
              <a:spcPct val="0"/>
            </a:spcBef>
            <a:spcAft>
              <a:spcPct val="15000"/>
            </a:spcAft>
            <a:buChar char="•"/>
          </a:pPr>
          <a:r>
            <a:rPr lang="en-GB" sz="1700" kern="1200" dirty="0"/>
            <a:t>Timed surveys/full sun/no wind/above 20 degrees</a:t>
          </a:r>
        </a:p>
        <a:p>
          <a:pPr marL="171450" lvl="1" indent="-171450" algn="l" defTabSz="755650">
            <a:lnSpc>
              <a:spcPct val="90000"/>
            </a:lnSpc>
            <a:spcBef>
              <a:spcPct val="0"/>
            </a:spcBef>
            <a:spcAft>
              <a:spcPct val="15000"/>
            </a:spcAft>
            <a:buChar char="•"/>
          </a:pPr>
          <a:r>
            <a:rPr lang="en-GB" sz="1700" kern="1200" dirty="0"/>
            <a:t>West Bog:</a:t>
          </a:r>
        </a:p>
        <a:p>
          <a:pPr marL="171450" lvl="1" indent="-171450" algn="l" defTabSz="755650">
            <a:lnSpc>
              <a:spcPct val="90000"/>
            </a:lnSpc>
            <a:spcBef>
              <a:spcPct val="0"/>
            </a:spcBef>
            <a:spcAft>
              <a:spcPct val="15000"/>
            </a:spcAft>
            <a:buChar char="•"/>
          </a:pPr>
          <a:r>
            <a:rPr lang="en-GB" sz="1700" kern="1200" dirty="0"/>
            <a:t>49 in 45 mins</a:t>
          </a:r>
        </a:p>
        <a:p>
          <a:pPr marL="171450" lvl="1" indent="-171450" algn="l" defTabSz="755650">
            <a:lnSpc>
              <a:spcPct val="90000"/>
            </a:lnSpc>
            <a:spcBef>
              <a:spcPct val="0"/>
            </a:spcBef>
            <a:spcAft>
              <a:spcPct val="15000"/>
            </a:spcAft>
            <a:buChar char="•"/>
          </a:pPr>
          <a:endParaRPr lang="en-GB" sz="1700" kern="1200" dirty="0"/>
        </a:p>
        <a:p>
          <a:pPr marL="171450" lvl="1" indent="-171450" algn="l" defTabSz="755650">
            <a:lnSpc>
              <a:spcPct val="90000"/>
            </a:lnSpc>
            <a:spcBef>
              <a:spcPct val="0"/>
            </a:spcBef>
            <a:spcAft>
              <a:spcPct val="15000"/>
            </a:spcAft>
            <a:buChar char="•"/>
          </a:pPr>
          <a:r>
            <a:rPr lang="en-GB" sz="1700" kern="1200" dirty="0"/>
            <a:t>South East Bog</a:t>
          </a:r>
        </a:p>
        <a:p>
          <a:pPr marL="171450" lvl="1" indent="-171450" algn="l" defTabSz="755650">
            <a:lnSpc>
              <a:spcPct val="90000"/>
            </a:lnSpc>
            <a:spcBef>
              <a:spcPct val="0"/>
            </a:spcBef>
            <a:spcAft>
              <a:spcPct val="15000"/>
            </a:spcAft>
            <a:buChar char="•"/>
          </a:pPr>
          <a:r>
            <a:rPr lang="en-GB" sz="1700" kern="1200" dirty="0"/>
            <a:t>15 in 30 mins</a:t>
          </a:r>
        </a:p>
        <a:p>
          <a:pPr marL="171450" lvl="1" indent="-171450" algn="l" defTabSz="755650">
            <a:lnSpc>
              <a:spcPct val="90000"/>
            </a:lnSpc>
            <a:spcBef>
              <a:spcPct val="0"/>
            </a:spcBef>
            <a:spcAft>
              <a:spcPct val="15000"/>
            </a:spcAft>
            <a:buChar char="•"/>
          </a:pPr>
          <a:endParaRPr lang="en-GB" sz="1700" kern="1200" dirty="0"/>
        </a:p>
        <a:p>
          <a:pPr marL="171450" lvl="1" indent="-171450" algn="l" defTabSz="755650">
            <a:lnSpc>
              <a:spcPct val="90000"/>
            </a:lnSpc>
            <a:spcBef>
              <a:spcPct val="0"/>
            </a:spcBef>
            <a:spcAft>
              <a:spcPct val="15000"/>
            </a:spcAft>
            <a:buChar char="•"/>
          </a:pPr>
          <a:endParaRPr lang="en-GB" sz="1700" kern="1200" dirty="0"/>
        </a:p>
        <a:p>
          <a:pPr marL="171450" lvl="1" indent="-171450" algn="l" defTabSz="755650">
            <a:lnSpc>
              <a:spcPct val="90000"/>
            </a:lnSpc>
            <a:spcBef>
              <a:spcPct val="0"/>
            </a:spcBef>
            <a:spcAft>
              <a:spcPct val="15000"/>
            </a:spcAft>
            <a:buChar char="•"/>
          </a:pPr>
          <a:endParaRPr lang="en-GB" sz="1700" kern="1200" dirty="0"/>
        </a:p>
        <a:p>
          <a:pPr marL="171450" lvl="1" indent="-171450" algn="l" defTabSz="755650">
            <a:lnSpc>
              <a:spcPct val="90000"/>
            </a:lnSpc>
            <a:spcBef>
              <a:spcPct val="0"/>
            </a:spcBef>
            <a:spcAft>
              <a:spcPct val="15000"/>
            </a:spcAft>
            <a:buChar char="•"/>
          </a:pPr>
          <a:endParaRPr lang="en-GB" sz="1700" kern="1200" dirty="0"/>
        </a:p>
        <a:p>
          <a:pPr marL="171450" lvl="1" indent="-171450" algn="l" defTabSz="755650">
            <a:lnSpc>
              <a:spcPct val="90000"/>
            </a:lnSpc>
            <a:spcBef>
              <a:spcPct val="0"/>
            </a:spcBef>
            <a:spcAft>
              <a:spcPct val="15000"/>
            </a:spcAft>
            <a:buChar char="•"/>
          </a:pPr>
          <a:r>
            <a:rPr lang="en-GB" sz="1700" kern="1200" dirty="0"/>
            <a:t>W</a:t>
          </a:r>
          <a:r>
            <a:rPr lang="en-US" sz="1700" kern="1200" dirty="0"/>
            <a:t>ell exceed the lower limit of acceptable change for the Large Heath SSSI feature.</a:t>
          </a:r>
          <a:endParaRPr lang="en-GB" sz="1700" kern="1200" dirty="0"/>
        </a:p>
        <a:p>
          <a:pPr marL="171450" lvl="1" indent="-171450" algn="l" defTabSz="755650">
            <a:lnSpc>
              <a:spcPct val="90000"/>
            </a:lnSpc>
            <a:spcBef>
              <a:spcPct val="0"/>
            </a:spcBef>
            <a:spcAft>
              <a:spcPct val="15000"/>
            </a:spcAft>
            <a:buChar char="•"/>
          </a:pPr>
          <a:endParaRPr lang="en-GB" sz="1700" kern="1200" dirty="0"/>
        </a:p>
      </dsp:txBody>
      <dsp:txXfrm>
        <a:off x="2825750" y="812368"/>
        <a:ext cx="2476500" cy="4573170"/>
      </dsp:txXfrm>
    </dsp:sp>
    <dsp:sp modelId="{8901B191-A01B-4C93-ADC6-A405095B26FF}">
      <dsp:nvSpPr>
        <dsp:cNvPr id="0" name=""/>
        <dsp:cNvSpPr/>
      </dsp:nvSpPr>
      <dsp:spPr>
        <a:xfrm>
          <a:off x="5648960" y="33128"/>
          <a:ext cx="2476500" cy="779240"/>
        </a:xfrm>
        <a:prstGeom prst="rect">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69088" rIns="120904" bIns="69088" numCol="1" spcCol="1270" anchor="ctr" anchorCtr="0">
          <a:noAutofit/>
        </a:bodyPr>
        <a:lstStyle/>
        <a:p>
          <a:pPr marL="0" lvl="0" indent="0" algn="ctr" defTabSz="755650">
            <a:lnSpc>
              <a:spcPct val="90000"/>
            </a:lnSpc>
            <a:spcBef>
              <a:spcPct val="0"/>
            </a:spcBef>
            <a:spcAft>
              <a:spcPct val="35000"/>
            </a:spcAft>
            <a:buNone/>
          </a:pPr>
          <a:r>
            <a:rPr lang="en-GB" sz="1700" kern="1200" dirty="0"/>
            <a:t>1987-2001</a:t>
          </a:r>
        </a:p>
      </dsp:txBody>
      <dsp:txXfrm>
        <a:off x="5648960" y="33128"/>
        <a:ext cx="2476500" cy="779240"/>
      </dsp:txXfrm>
    </dsp:sp>
    <dsp:sp modelId="{BEC3B598-EF73-4601-9161-74ADA19F49C8}">
      <dsp:nvSpPr>
        <dsp:cNvPr id="0" name=""/>
        <dsp:cNvSpPr/>
      </dsp:nvSpPr>
      <dsp:spPr>
        <a:xfrm>
          <a:off x="5648960" y="812368"/>
          <a:ext cx="2476500" cy="4573170"/>
        </a:xfrm>
        <a:prstGeom prst="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0678" tIns="90678" rIns="120904" bIns="136017" numCol="1" spcCol="1270" anchor="t" anchorCtr="0">
          <a:noAutofit/>
        </a:bodyPr>
        <a:lstStyle/>
        <a:p>
          <a:pPr marL="171450" lvl="1" indent="-171450" algn="l" defTabSz="755650">
            <a:lnSpc>
              <a:spcPct val="90000"/>
            </a:lnSpc>
            <a:spcBef>
              <a:spcPct val="0"/>
            </a:spcBef>
            <a:spcAft>
              <a:spcPct val="15000"/>
            </a:spcAft>
            <a:buChar char="•"/>
          </a:pPr>
          <a:endParaRPr lang="en-GB" sz="1700" kern="1200" dirty="0"/>
        </a:p>
        <a:p>
          <a:pPr marL="171450" lvl="1" indent="-171450" algn="l" defTabSz="755650">
            <a:lnSpc>
              <a:spcPct val="90000"/>
            </a:lnSpc>
            <a:spcBef>
              <a:spcPct val="0"/>
            </a:spcBef>
            <a:spcAft>
              <a:spcPct val="15000"/>
            </a:spcAft>
            <a:buChar char="•"/>
          </a:pPr>
          <a:r>
            <a:rPr lang="en-GB" sz="1700" kern="1200" dirty="0"/>
            <a:t>Average Index Amended:</a:t>
          </a:r>
        </a:p>
        <a:p>
          <a:pPr marL="171450" lvl="1" indent="-171450" algn="l" defTabSz="755650">
            <a:lnSpc>
              <a:spcPct val="90000"/>
            </a:lnSpc>
            <a:spcBef>
              <a:spcPct val="0"/>
            </a:spcBef>
            <a:spcAft>
              <a:spcPct val="15000"/>
            </a:spcAft>
            <a:buChar char="•"/>
          </a:pPr>
          <a:r>
            <a:rPr lang="en-GB" sz="1700" kern="1200" dirty="0"/>
            <a:t>96</a:t>
          </a:r>
        </a:p>
        <a:p>
          <a:pPr marL="171450" lvl="1" indent="-171450" algn="l" defTabSz="755650">
            <a:lnSpc>
              <a:spcPct val="90000"/>
            </a:lnSpc>
            <a:spcBef>
              <a:spcPct val="0"/>
            </a:spcBef>
            <a:spcAft>
              <a:spcPct val="15000"/>
            </a:spcAft>
            <a:buChar char="•"/>
          </a:pPr>
          <a:endParaRPr lang="en-GB" sz="1700" kern="1200" dirty="0"/>
        </a:p>
        <a:p>
          <a:pPr marL="171450" lvl="1" indent="-171450" algn="l" defTabSz="755650">
            <a:lnSpc>
              <a:spcPct val="90000"/>
            </a:lnSpc>
            <a:spcBef>
              <a:spcPct val="0"/>
            </a:spcBef>
            <a:spcAft>
              <a:spcPct val="15000"/>
            </a:spcAft>
            <a:buChar char="•"/>
          </a:pPr>
          <a:endParaRPr lang="en-GB" sz="1700" kern="1200" dirty="0"/>
        </a:p>
        <a:p>
          <a:pPr marL="171450" lvl="1" indent="-171450" algn="l" defTabSz="755650">
            <a:lnSpc>
              <a:spcPct val="90000"/>
            </a:lnSpc>
            <a:spcBef>
              <a:spcPct val="0"/>
            </a:spcBef>
            <a:spcAft>
              <a:spcPct val="15000"/>
            </a:spcAft>
            <a:buChar char="•"/>
          </a:pPr>
          <a:endParaRPr lang="en-GB" sz="1700" kern="1200" dirty="0"/>
        </a:p>
        <a:p>
          <a:pPr marL="171450" lvl="1" indent="-171450" algn="l" defTabSz="755650">
            <a:lnSpc>
              <a:spcPct val="90000"/>
            </a:lnSpc>
            <a:spcBef>
              <a:spcPct val="0"/>
            </a:spcBef>
            <a:spcAft>
              <a:spcPct val="15000"/>
            </a:spcAft>
            <a:buChar char="•"/>
          </a:pPr>
          <a:endParaRPr lang="en-GB" sz="1700" kern="1200" dirty="0"/>
        </a:p>
        <a:p>
          <a:pPr marL="171450" lvl="1" indent="-171450" algn="l" defTabSz="755650">
            <a:lnSpc>
              <a:spcPct val="90000"/>
            </a:lnSpc>
            <a:spcBef>
              <a:spcPct val="0"/>
            </a:spcBef>
            <a:spcAft>
              <a:spcPct val="15000"/>
            </a:spcAft>
            <a:buChar char="•"/>
          </a:pPr>
          <a:endParaRPr lang="en-GB" sz="1700" kern="1200" dirty="0"/>
        </a:p>
        <a:p>
          <a:pPr marL="171450" lvl="1" indent="-171450" algn="l" defTabSz="755650">
            <a:lnSpc>
              <a:spcPct val="90000"/>
            </a:lnSpc>
            <a:spcBef>
              <a:spcPct val="0"/>
            </a:spcBef>
            <a:spcAft>
              <a:spcPct val="15000"/>
            </a:spcAft>
            <a:buChar char="•"/>
          </a:pPr>
          <a:endParaRPr lang="en-GB" sz="1700" kern="1200" dirty="0"/>
        </a:p>
        <a:p>
          <a:pPr marL="171450" lvl="1" indent="-171450" algn="l" defTabSz="755650">
            <a:lnSpc>
              <a:spcPct val="90000"/>
            </a:lnSpc>
            <a:spcBef>
              <a:spcPct val="0"/>
            </a:spcBef>
            <a:spcAft>
              <a:spcPct val="15000"/>
            </a:spcAft>
            <a:buChar char="•"/>
          </a:pPr>
          <a:endParaRPr lang="en-GB" sz="1700" kern="1200" dirty="0"/>
        </a:p>
        <a:p>
          <a:pPr marL="171450" lvl="1" indent="-171450" algn="l" defTabSz="755650">
            <a:lnSpc>
              <a:spcPct val="90000"/>
            </a:lnSpc>
            <a:spcBef>
              <a:spcPct val="0"/>
            </a:spcBef>
            <a:spcAft>
              <a:spcPct val="15000"/>
            </a:spcAft>
            <a:buChar char="•"/>
          </a:pPr>
          <a:endParaRPr lang="en-GB" sz="1700" kern="1200" dirty="0"/>
        </a:p>
        <a:p>
          <a:pPr marL="171450" lvl="1" indent="-171450" algn="l" defTabSz="755650">
            <a:lnSpc>
              <a:spcPct val="90000"/>
            </a:lnSpc>
            <a:spcBef>
              <a:spcPct val="0"/>
            </a:spcBef>
            <a:spcAft>
              <a:spcPct val="15000"/>
            </a:spcAft>
            <a:buChar char="•"/>
          </a:pPr>
          <a:endParaRPr lang="en-GB" sz="1700" kern="1200" dirty="0"/>
        </a:p>
        <a:p>
          <a:pPr marL="171450" lvl="1" indent="-171450" algn="l" defTabSz="755650">
            <a:lnSpc>
              <a:spcPct val="90000"/>
            </a:lnSpc>
            <a:spcBef>
              <a:spcPct val="0"/>
            </a:spcBef>
            <a:spcAft>
              <a:spcPct val="15000"/>
            </a:spcAft>
            <a:buChar char="•"/>
          </a:pPr>
          <a:r>
            <a:rPr lang="en-US" sz="1700" kern="1200" dirty="0"/>
            <a:t>Well exceed the lower limit of acceptable change for the Large Heath SSSI feature.</a:t>
          </a:r>
          <a:endParaRPr lang="en-GB" sz="1700" kern="1200" dirty="0"/>
        </a:p>
      </dsp:txBody>
      <dsp:txXfrm>
        <a:off x="5648960" y="812368"/>
        <a:ext cx="2476500" cy="457317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E3E948-FA8F-4A1B-B4DC-AA9CC677CC36}">
      <dsp:nvSpPr>
        <dsp:cNvPr id="0" name=""/>
        <dsp:cNvSpPr/>
      </dsp:nvSpPr>
      <dsp:spPr>
        <a:xfrm>
          <a:off x="0" y="6292"/>
          <a:ext cx="3724955" cy="2234973"/>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Neither the 1987-2002 &amp; 2017 monitoring methods nor the Boyce method are designed to indicate any effects of climate change as they don’t attempt to identify the start &amp; end of the flight period.(Polkey,2018)</a:t>
          </a:r>
        </a:p>
      </dsp:txBody>
      <dsp:txXfrm>
        <a:off x="0" y="6292"/>
        <a:ext cx="3724955" cy="2234973"/>
      </dsp:txXfrm>
    </dsp:sp>
    <dsp:sp modelId="{F08539F2-FF46-4D54-902B-52962031AC30}">
      <dsp:nvSpPr>
        <dsp:cNvPr id="0" name=""/>
        <dsp:cNvSpPr/>
      </dsp:nvSpPr>
      <dsp:spPr>
        <a:xfrm>
          <a:off x="4097451" y="6292"/>
          <a:ext cx="3724955" cy="2234973"/>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Neither the 1987-2002 &amp; 2017 monitoring methods nor the Boyce method are designed to assess population size or overall distribution on </a:t>
          </a:r>
          <a:r>
            <a:rPr lang="en-US" sz="1700" kern="1200" dirty="0" err="1"/>
            <a:t>Cors</a:t>
          </a:r>
          <a:r>
            <a:rPr lang="en-US" sz="1700" kern="1200" dirty="0"/>
            <a:t> Caron NNR/SSSI/SAC.(</a:t>
          </a:r>
          <a:r>
            <a:rPr lang="en-US" sz="1700" kern="1200" dirty="0" err="1"/>
            <a:t>Polkey</a:t>
          </a:r>
          <a:r>
            <a:rPr lang="en-US" sz="1700" kern="1200" dirty="0"/>
            <a:t> , 2018)</a:t>
          </a:r>
        </a:p>
      </dsp:txBody>
      <dsp:txXfrm>
        <a:off x="4097451" y="6292"/>
        <a:ext cx="3724955" cy="2234973"/>
      </dsp:txXfrm>
    </dsp:sp>
    <dsp:sp modelId="{3A0C9F1C-B53C-4397-9BC3-FC06A3D3D5D3}">
      <dsp:nvSpPr>
        <dsp:cNvPr id="0" name=""/>
        <dsp:cNvSpPr/>
      </dsp:nvSpPr>
      <dsp:spPr>
        <a:xfrm>
          <a:off x="8194902" y="6292"/>
          <a:ext cx="3724955" cy="2234973"/>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The 1987-2002 &amp; 2017 monitoring methods do not attempt to assess any changes in the amount of suitable large heath habitat at </a:t>
          </a:r>
          <a:r>
            <a:rPr lang="en-US" sz="1700" kern="1200" dirty="0" err="1"/>
            <a:t>Cors</a:t>
          </a:r>
          <a:r>
            <a:rPr lang="en-US" sz="1700" kern="1200" dirty="0"/>
            <a:t> Caron. It is likely that the amount has increased over the past three decades due to bog restoration works and will continue to increase with planned future, more extensive restoration work. (Polkey,2018)</a:t>
          </a:r>
        </a:p>
      </dsp:txBody>
      <dsp:txXfrm>
        <a:off x="8194902" y="6292"/>
        <a:ext cx="3724955" cy="2234973"/>
      </dsp:txXfrm>
    </dsp:sp>
    <dsp:sp modelId="{3A22D602-99D6-455A-A6B8-FEBB636109B1}">
      <dsp:nvSpPr>
        <dsp:cNvPr id="0" name=""/>
        <dsp:cNvSpPr/>
      </dsp:nvSpPr>
      <dsp:spPr>
        <a:xfrm>
          <a:off x="0" y="2613761"/>
          <a:ext cx="3724955" cy="2234973"/>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General limitations to consider when repeating the methodology: above </a:t>
          </a:r>
          <a:r>
            <a:rPr lang="en-GB" sz="1700" kern="1200" dirty="0"/>
            <a:t>poor weather conditions could result in low butterfly counts/new to butterfly counts</a:t>
          </a:r>
          <a:endParaRPr lang="en-US" sz="1700" kern="1200" dirty="0"/>
        </a:p>
      </dsp:txBody>
      <dsp:txXfrm>
        <a:off x="0" y="2613761"/>
        <a:ext cx="3724955" cy="2234973"/>
      </dsp:txXfrm>
    </dsp:sp>
    <dsp:sp modelId="{8F98440B-58DA-4529-86AE-C9B6FFD41B5F}">
      <dsp:nvSpPr>
        <dsp:cNvPr id="0" name=""/>
        <dsp:cNvSpPr/>
      </dsp:nvSpPr>
      <dsp:spPr>
        <a:xfrm>
          <a:off x="4097451" y="2613761"/>
          <a:ext cx="3724955" cy="2234973"/>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Following on from last point, relative in experience to butterfly counting and quadrat surveying could lead to some </a:t>
          </a:r>
          <a:r>
            <a:rPr lang="en-GB" sz="1700" kern="1200" dirty="0" err="1"/>
            <a:t>anomolus</a:t>
          </a:r>
          <a:r>
            <a:rPr lang="en-GB" sz="1700" kern="1200" dirty="0"/>
            <a:t>/inaccurate recording.</a:t>
          </a:r>
        </a:p>
      </dsp:txBody>
      <dsp:txXfrm>
        <a:off x="4097451" y="2613761"/>
        <a:ext cx="3724955" cy="2234973"/>
      </dsp:txXfrm>
    </dsp:sp>
    <dsp:sp modelId="{CF5DC557-15CA-4984-968E-5F738900EC02}">
      <dsp:nvSpPr>
        <dsp:cNvPr id="0" name=""/>
        <dsp:cNvSpPr/>
      </dsp:nvSpPr>
      <dsp:spPr>
        <a:xfrm>
          <a:off x="8194902" y="2613761"/>
          <a:ext cx="3724955" cy="2234973"/>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Transect methodology  does not exactly accord with usual Pollard &amp;Yates 1973 methodology or others commonly used for butterfly counting, which could also lead to less accurate data.</a:t>
          </a:r>
        </a:p>
      </dsp:txBody>
      <dsp:txXfrm>
        <a:off x="8194902" y="2613761"/>
        <a:ext cx="3724955" cy="2234973"/>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687ACA-7A92-41B0-ACE0-0B1F8A0D8E7B}">
      <dsp:nvSpPr>
        <dsp:cNvPr id="0" name=""/>
        <dsp:cNvSpPr/>
      </dsp:nvSpPr>
      <dsp:spPr>
        <a:xfrm>
          <a:off x="198391" y="0"/>
          <a:ext cx="9228673" cy="1012134"/>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dirty="0"/>
            <a:t>Establish Flight Start and Flight End times for Climate Change data comparisons with national reporting for 2023</a:t>
          </a:r>
        </a:p>
      </dsp:txBody>
      <dsp:txXfrm>
        <a:off x="228035" y="29644"/>
        <a:ext cx="7972481" cy="952846"/>
      </dsp:txXfrm>
    </dsp:sp>
    <dsp:sp modelId="{24C39F89-F654-4F0F-8430-4550DF3CBFAC}">
      <dsp:nvSpPr>
        <dsp:cNvPr id="0" name=""/>
        <dsp:cNvSpPr/>
      </dsp:nvSpPr>
      <dsp:spPr>
        <a:xfrm>
          <a:off x="341668" y="881742"/>
          <a:ext cx="9923586" cy="1685434"/>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dirty="0"/>
            <a:t>Using /repeating methodology established by( Boyce 2008/ (Polkey,2018) to survey established transect and sample areas and undertake analysis of data to establish new baseline LH(CT) Annual index for 2023.( inclusive of new sample and transect area in the NW bog site)</a:t>
          </a:r>
        </a:p>
        <a:p>
          <a:pPr marL="0" lvl="0" indent="0" algn="l" defTabSz="711200">
            <a:lnSpc>
              <a:spcPct val="90000"/>
            </a:lnSpc>
            <a:spcBef>
              <a:spcPct val="0"/>
            </a:spcBef>
            <a:spcAft>
              <a:spcPct val="35000"/>
            </a:spcAft>
            <a:buNone/>
          </a:pPr>
          <a:r>
            <a:rPr lang="en-US" sz="1600" kern="1200" dirty="0"/>
            <a:t>Undertake to survey patch quality for LH(CT) and use data to correlate with Annual index  for CT to carry out preliminary evaluation of efficacy of LIFE  restoration Management works at CC, using an indicator species  feature and habitat status.</a:t>
          </a:r>
          <a:endParaRPr lang="en-GB" sz="1600" kern="1200" dirty="0"/>
        </a:p>
      </dsp:txBody>
      <dsp:txXfrm>
        <a:off x="391033" y="931107"/>
        <a:ext cx="8348363" cy="1586704"/>
      </dsp:txXfrm>
    </dsp:sp>
    <dsp:sp modelId="{D7AACECE-CF99-4857-A18A-A82CBB347A27}">
      <dsp:nvSpPr>
        <dsp:cNvPr id="0" name=""/>
        <dsp:cNvSpPr/>
      </dsp:nvSpPr>
      <dsp:spPr>
        <a:xfrm>
          <a:off x="1328068" y="2438401"/>
          <a:ext cx="9329080" cy="968825"/>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dirty="0"/>
            <a:t>Present summary of (via Literature review) on efficacy of using patch quality surveys to establish if conditions are favorable to support indicator. Species :i.e. LH(CT) – relate to findings</a:t>
          </a:r>
          <a:endParaRPr lang="en-GB" sz="1600" kern="1200" dirty="0"/>
        </a:p>
      </dsp:txBody>
      <dsp:txXfrm>
        <a:off x="1356444" y="2466777"/>
        <a:ext cx="7884290" cy="912073"/>
      </dsp:txXfrm>
    </dsp:sp>
    <dsp:sp modelId="{C4DEABA5-39BD-4085-BA94-05A4C5EF9961}">
      <dsp:nvSpPr>
        <dsp:cNvPr id="0" name=""/>
        <dsp:cNvSpPr/>
      </dsp:nvSpPr>
      <dsp:spPr>
        <a:xfrm>
          <a:off x="2067465" y="3407230"/>
          <a:ext cx="9228581" cy="1427874"/>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dirty="0"/>
            <a:t>Present summary of (via literature review)transect methodologies used currently to establish adult butterfly monitoring nationally and carry out a cross comparison to review efficacy of methods used by( Boyce,2008/</a:t>
          </a:r>
          <a:r>
            <a:rPr lang="en-US" sz="1600" kern="1200" dirty="0" err="1"/>
            <a:t>Polkey</a:t>
          </a:r>
          <a:r>
            <a:rPr lang="en-US" sz="1600" kern="1200" dirty="0"/>
            <a:t> ,2018)</a:t>
          </a:r>
          <a:endParaRPr lang="en-GB" sz="1600" kern="1200" dirty="0"/>
        </a:p>
      </dsp:txBody>
      <dsp:txXfrm>
        <a:off x="2109286" y="3449051"/>
        <a:ext cx="7771853" cy="1344232"/>
      </dsp:txXfrm>
    </dsp:sp>
    <dsp:sp modelId="{84EF1EDF-CD26-4977-BFEA-BCA961346F0F}">
      <dsp:nvSpPr>
        <dsp:cNvPr id="0" name=""/>
        <dsp:cNvSpPr/>
      </dsp:nvSpPr>
      <dsp:spPr>
        <a:xfrm>
          <a:off x="2756612" y="4793414"/>
          <a:ext cx="9228581" cy="1052213"/>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dirty="0"/>
            <a:t>Present  summary of (via literature review)climate change pressures for LH(CT) nationally and contrast with known data from </a:t>
          </a:r>
          <a:r>
            <a:rPr lang="en-US" sz="1600" kern="1200" dirty="0" err="1"/>
            <a:t>Cors</a:t>
          </a:r>
          <a:r>
            <a:rPr lang="en-US" sz="1600" kern="1200" dirty="0"/>
            <a:t> Caron and similar contemporary bog restoration sites at UK /International sites- relate to findings</a:t>
          </a:r>
          <a:endParaRPr lang="en-GB" sz="1600" kern="1200" dirty="0"/>
        </a:p>
      </dsp:txBody>
      <dsp:txXfrm>
        <a:off x="2787430" y="4824232"/>
        <a:ext cx="7793859" cy="990577"/>
      </dsp:txXfrm>
    </dsp:sp>
    <dsp:sp modelId="{594C9093-C0A2-4CCE-B3E3-CFCCAA59798B}">
      <dsp:nvSpPr>
        <dsp:cNvPr id="0" name=""/>
        <dsp:cNvSpPr/>
      </dsp:nvSpPr>
      <dsp:spPr>
        <a:xfrm>
          <a:off x="8544666" y="768700"/>
          <a:ext cx="683938" cy="683938"/>
        </a:xfrm>
        <a:prstGeom prst="downArrow">
          <a:avLst>
            <a:gd name="adj1" fmla="val 55000"/>
            <a:gd name="adj2" fmla="val 45000"/>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3180" tIns="43180" rIns="43180" bIns="43180" numCol="1" spcCol="1270" anchor="ctr" anchorCtr="0">
          <a:noAutofit/>
        </a:bodyPr>
        <a:lstStyle/>
        <a:p>
          <a:pPr marL="0" lvl="0" indent="0" algn="ctr" defTabSz="1511300">
            <a:lnSpc>
              <a:spcPct val="90000"/>
            </a:lnSpc>
            <a:spcBef>
              <a:spcPct val="0"/>
            </a:spcBef>
            <a:spcAft>
              <a:spcPct val="35000"/>
            </a:spcAft>
            <a:buNone/>
          </a:pPr>
          <a:endParaRPr lang="en-GB" sz="3400" kern="1200"/>
        </a:p>
      </dsp:txBody>
      <dsp:txXfrm>
        <a:off x="8698552" y="768700"/>
        <a:ext cx="376166" cy="514663"/>
      </dsp:txXfrm>
    </dsp:sp>
    <dsp:sp modelId="{3645789E-F65F-4156-A034-5C48786ACFDE}">
      <dsp:nvSpPr>
        <dsp:cNvPr id="0" name=""/>
        <dsp:cNvSpPr/>
      </dsp:nvSpPr>
      <dsp:spPr>
        <a:xfrm>
          <a:off x="9233813" y="1967053"/>
          <a:ext cx="683938" cy="683938"/>
        </a:xfrm>
        <a:prstGeom prst="downArrow">
          <a:avLst>
            <a:gd name="adj1" fmla="val 55000"/>
            <a:gd name="adj2" fmla="val 45000"/>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3180" tIns="43180" rIns="43180" bIns="43180" numCol="1" spcCol="1270" anchor="ctr" anchorCtr="0">
          <a:noAutofit/>
        </a:bodyPr>
        <a:lstStyle/>
        <a:p>
          <a:pPr marL="0" lvl="0" indent="0" algn="ctr" defTabSz="1511300">
            <a:lnSpc>
              <a:spcPct val="90000"/>
            </a:lnSpc>
            <a:spcBef>
              <a:spcPct val="0"/>
            </a:spcBef>
            <a:spcAft>
              <a:spcPct val="35000"/>
            </a:spcAft>
            <a:buNone/>
          </a:pPr>
          <a:endParaRPr lang="en-GB" sz="3400" kern="1200"/>
        </a:p>
      </dsp:txBody>
      <dsp:txXfrm>
        <a:off x="9387699" y="1967053"/>
        <a:ext cx="376166" cy="514663"/>
      </dsp:txXfrm>
    </dsp:sp>
    <dsp:sp modelId="{97EA4365-14E0-492F-AD5A-9D366A8E0C5A}">
      <dsp:nvSpPr>
        <dsp:cNvPr id="0" name=""/>
        <dsp:cNvSpPr/>
      </dsp:nvSpPr>
      <dsp:spPr>
        <a:xfrm>
          <a:off x="9922960" y="3147870"/>
          <a:ext cx="683938" cy="683938"/>
        </a:xfrm>
        <a:prstGeom prst="downArrow">
          <a:avLst>
            <a:gd name="adj1" fmla="val 55000"/>
            <a:gd name="adj2" fmla="val 45000"/>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3180" tIns="43180" rIns="43180" bIns="43180" numCol="1" spcCol="1270" anchor="ctr" anchorCtr="0">
          <a:noAutofit/>
        </a:bodyPr>
        <a:lstStyle/>
        <a:p>
          <a:pPr marL="0" lvl="0" indent="0" algn="ctr" defTabSz="1511300">
            <a:lnSpc>
              <a:spcPct val="90000"/>
            </a:lnSpc>
            <a:spcBef>
              <a:spcPct val="0"/>
            </a:spcBef>
            <a:spcAft>
              <a:spcPct val="35000"/>
            </a:spcAft>
            <a:buNone/>
          </a:pPr>
          <a:endParaRPr lang="en-GB" sz="3400" kern="1200"/>
        </a:p>
      </dsp:txBody>
      <dsp:txXfrm>
        <a:off x="10076846" y="3147870"/>
        <a:ext cx="376166" cy="514663"/>
      </dsp:txXfrm>
    </dsp:sp>
    <dsp:sp modelId="{20AF94EA-DE5B-4B12-AABB-49541164F8D0}">
      <dsp:nvSpPr>
        <dsp:cNvPr id="0" name=""/>
        <dsp:cNvSpPr/>
      </dsp:nvSpPr>
      <dsp:spPr>
        <a:xfrm>
          <a:off x="10612108" y="4357915"/>
          <a:ext cx="683938" cy="683938"/>
        </a:xfrm>
        <a:prstGeom prst="downArrow">
          <a:avLst>
            <a:gd name="adj1" fmla="val 55000"/>
            <a:gd name="adj2" fmla="val 45000"/>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3180" tIns="43180" rIns="43180" bIns="43180" numCol="1" spcCol="1270" anchor="ctr" anchorCtr="0">
          <a:noAutofit/>
        </a:bodyPr>
        <a:lstStyle/>
        <a:p>
          <a:pPr marL="0" lvl="0" indent="0" algn="ctr" defTabSz="1511300">
            <a:lnSpc>
              <a:spcPct val="90000"/>
            </a:lnSpc>
            <a:spcBef>
              <a:spcPct val="0"/>
            </a:spcBef>
            <a:spcAft>
              <a:spcPct val="35000"/>
            </a:spcAft>
            <a:buNone/>
          </a:pPr>
          <a:endParaRPr lang="en-GB" sz="3400" kern="1200"/>
        </a:p>
      </dsp:txBody>
      <dsp:txXfrm>
        <a:off x="10765994" y="4357915"/>
        <a:ext cx="376166" cy="514663"/>
      </dsp:txXfrm>
    </dsp:sp>
  </dsp:spTree>
</dsp:drawing>
</file>

<file path=ppt/diagrams/layout1.xml><?xml version="1.0" encoding="utf-8"?>
<dgm:layoutDef xmlns:dgm="http://schemas.openxmlformats.org/drawingml/2006/diagram" xmlns:a="http://schemas.openxmlformats.org/drawingml/2006/main" uniqueId="urn:diagrams.loki3.com/BracketList">
  <dgm:title val="Vertical Bracket List"/>
  <dgm:desc val="Use to show grouped blocks of information.  Works well with large amounts of Level 2 text."/>
  <dgm:catLst>
    <dgm:cat type="list" pri="4110"/>
    <dgm:cat type="officeonline" pri="3000"/>
  </dgm:catLst>
  <dgm:sampData>
    <dgm:dataModel>
      <dgm:ptLst>
        <dgm:pt modelId="0" type="doc"/>
        <dgm:pt modelId="1">
          <dgm:prSet phldr="1"/>
        </dgm:pt>
        <dgm:pt modelId="11">
          <dgm:prSet phldr="1"/>
        </dgm:pt>
        <dgm:pt modelId="2">
          <dgm:prSet phldr="1"/>
        </dgm:pt>
        <dgm:pt modelId="21">
          <dgm:prSet phldr="1"/>
        </dgm:pt>
      </dgm:ptLst>
      <dgm:cxnLst>
        <dgm:cxn modelId="3" srcId="0" destId="1" srcOrd="0" destOrd="0"/>
        <dgm:cxn modelId="4" srcId="1" destId="11" srcOrd="0" destOrd="0"/>
        <dgm:cxn modelId="5" srcId="0" destId="2" srcOrd="0" destOrd="0"/>
        <dgm:cxn modelId="6" srcId="2" destId="21" srcOrd="0" destOrd="0"/>
      </dgm:cxnLst>
      <dgm:bg/>
      <dgm:whole/>
    </dgm:dataModel>
  </dgm:sampData>
  <dgm:styleData useDef="1">
    <dgm:dataModel>
      <dgm:ptLst/>
      <dgm:bg/>
      <dgm:whole/>
    </dgm:dataModel>
  </dgm:styleData>
  <dgm:clrData useDef="1">
    <dgm:dataModel>
      <dgm:pt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V" refType="primFontSz" refFor="des" refForName="parTx" fact="0.1"/>
      <dgm:constr type="primFontSz" for="des" forName="parTx" val="65"/>
      <dgm:constr type="primFontSz" for="des" forName="desTx" refType="primFontSz" refFor="des" refForName="parTx"/>
      <dgm:constr type="h" for="des" forName="parTx" refType="primFontSz" refFor="des" refForName="parTx" fact="0.55"/>
      <dgm:constr type="h" for="des" forName="bracket" refType="primFontSz" refFor="des" refForName="parTx" fact="0.55"/>
      <dgm:constr type="h" for="des" forName="desTx" refType="primFontSz" refFor="des" refForName="parTx" fact="0.55"/>
    </dgm:constrLst>
    <dgm:ruleLst>
      <dgm:rule type="primFontSz" for="des" forName="parTx" val="5" fact="NaN" max="NaN"/>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Tx" refType="w" fact="0.25"/>
          <dgm:constr type="w" for="ch" forName="bracket" refType="w" fact="0.05"/>
          <dgm:constr type="w" for="ch" forName="spH" refType="w" fact="0.02"/>
          <dgm:constr type="w" for="ch" forName="desTx" refType="w" fact="0.68"/>
          <dgm:constr type="h" for="ch" forName="bracket" refType="h" refFor="ch" refForName="desTx" op="gte"/>
          <dgm:constr type="h" for="ch" forName="bracket" refType="h" refFor="ch" refForName="parTx" op="gte"/>
          <dgm:constr type="h" for="ch" forName="desTx" refType="h" refFor="ch" refForName="parTx" op="gte"/>
        </dgm:constrLst>
        <dgm:ruleLst/>
        <dgm:layoutNode name="parTx" styleLbl="revTx">
          <dgm:varLst>
            <dgm:chMax val="1"/>
            <dgm:bulletEnabled val="1"/>
          </dgm:varLst>
          <dgm:choose name="Name8">
            <dgm:if name="Name9" func="var" arg="dir" op="equ" val="norm">
              <dgm:alg type="tx">
                <dgm:param type="parTxLTRAlign" val="r"/>
              </dgm:alg>
            </dgm:if>
            <dgm:else name="Name10">
              <dgm:alg type="tx">
                <dgm:param type="parTxLTRAlign" val="l"/>
              </dgm:alg>
            </dgm:else>
          </dgm:choose>
          <dgm:shape xmlns:r="http://schemas.openxmlformats.org/officeDocument/2006/relationships" type="rect" r:blip="">
            <dgm:adjLst/>
          </dgm:shape>
          <dgm:presOf axis="self" ptType="node"/>
          <dgm:constrLst>
            <dgm:constr type="tMarg" refType="primFontSz" fact="0.2"/>
            <dgm:constr type="bMarg" refType="primFontSz" fact="0.2"/>
          </dgm:constrLst>
          <dgm:ruleLst>
            <dgm:rule type="h" val="INF" fact="NaN" max="NaN"/>
          </dgm:ruleLst>
        </dgm:layoutNode>
        <dgm:layoutNode name="bracket" styleLbl="parChTrans1D1">
          <dgm:alg type="sp"/>
          <dgm:choose name="Name11">
            <dgm:if name="Name12" func="var" arg="dir" op="equ" val="norm">
              <dgm:shape xmlns:r="http://schemas.openxmlformats.org/officeDocument/2006/relationships" type="leftBrace" r:blip="">
                <dgm:adjLst>
                  <dgm:adj idx="1" val="0.35"/>
                </dgm:adjLst>
              </dgm:shape>
            </dgm:if>
            <dgm:else name="Name13">
              <dgm:shape xmlns:r="http://schemas.openxmlformats.org/officeDocument/2006/relationships" rot="180" type="leftBrace" r:blip="">
                <dgm:adjLst>
                  <dgm:adj idx="1" val="0.35"/>
                </dgm:adjLst>
              </dgm:shape>
            </dgm:else>
          </dgm:choose>
          <dgm:presOf/>
        </dgm:layoutNode>
        <dgm:layoutNode name="spH">
          <dgm:alg type="sp"/>
        </dgm:layoutNode>
        <dgm:choose name="Name14">
          <dgm:if name="Name15" axis="ch" ptType="node" func="cnt" op="gte" val="1">
            <dgm:layoutNode name="desTx" styleLbl="node1">
              <dgm:varLst>
                <dgm:bulletEnabled val="1"/>
              </dgm:varLst>
              <dgm:alg type="tx">
                <dgm:param type="stBulletLvl" val="1"/>
                <dgm:param type="txAnchorVertCh" val="mid"/>
              </dgm:alg>
              <dgm:shape xmlns:r="http://schemas.openxmlformats.org/officeDocument/2006/relationships" type="rect" r:blip="">
                <dgm:adjLst/>
              </dgm:shape>
              <dgm:presOf axis="des" ptType="node"/>
              <dgm:constrLst>
                <dgm:constr type="secFontSz" refType="primFontSz"/>
                <dgm:constr type="tMarg" refType="primFontSz" fact="0.3"/>
                <dgm:constr type="bMarg" refType="primFontSz" fact="0.3"/>
                <dgm:constr type="lMarg" refType="primFontSz" fact="0.3"/>
                <dgm:constr type="rMarg" refType="primFontSz" fact="0.3"/>
              </dgm:constrLst>
              <dgm:ruleLst>
                <dgm:rule type="h" val="INF" fact="NaN" max="NaN"/>
              </dgm:ruleLst>
            </dgm:layoutNode>
          </dgm:if>
          <dgm:else name="Name16"/>
        </dgm:choose>
      </dgm:layoutNode>
      <dgm:forEach name="Name17" axis="followSib" ptType="sibTrans" cnt="1">
        <dgm:layoutNode name="spV">
          <dgm:alg type="sp"/>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bwMode="gray">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D49B38B-F559-4824-05A6-A912FC1A16AB}"/>
              </a:ext>
            </a:extLst>
          </p:cNvPr>
          <p:cNvSpPr>
            <a:spLocks noGrp="1"/>
          </p:cNvSpPr>
          <p:nvPr>
            <p:ph type="hdr" sz="quarter"/>
          </p:nvPr>
        </p:nvSpPr>
        <p:spPr>
          <a:xfrm>
            <a:off x="0" y="2"/>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D3882B57-6BE4-1184-2D4F-6B1BAA1B41BA}"/>
              </a:ext>
            </a:extLst>
          </p:cNvPr>
          <p:cNvSpPr>
            <a:spLocks noGrp="1"/>
          </p:cNvSpPr>
          <p:nvPr>
            <p:ph type="dt" sz="quarter" idx="1"/>
          </p:nvPr>
        </p:nvSpPr>
        <p:spPr>
          <a:xfrm>
            <a:off x="3884613" y="2"/>
            <a:ext cx="2971800" cy="458788"/>
          </a:xfrm>
          <a:prstGeom prst="rect">
            <a:avLst/>
          </a:prstGeom>
        </p:spPr>
        <p:txBody>
          <a:bodyPr vert="horz" lIns="91440" tIns="45720" rIns="91440" bIns="45720" rtlCol="0"/>
          <a:lstStyle>
            <a:lvl1pPr algn="r">
              <a:defRPr sz="1200"/>
            </a:lvl1pPr>
          </a:lstStyle>
          <a:p>
            <a:fld id="{F3F2EBF3-9A7B-4447-A703-4192C8130D7F}" type="datetimeFigureOut">
              <a:rPr lang="en-GB" smtClean="0"/>
              <a:t>27/03/2023</a:t>
            </a:fld>
            <a:endParaRPr lang="en-GB"/>
          </a:p>
        </p:txBody>
      </p:sp>
      <p:sp>
        <p:nvSpPr>
          <p:cNvPr id="4" name="Footer Placeholder 3">
            <a:extLst>
              <a:ext uri="{FF2B5EF4-FFF2-40B4-BE49-F238E27FC236}">
                <a16:creationId xmlns:a16="http://schemas.microsoft.com/office/drawing/2014/main" id="{79E2F105-813C-7F9B-D812-5C08C9D18F49}"/>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624C3B67-8F01-0DAE-A48A-CB50C490FB54}"/>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8498EC2-44DC-484C-B813-BC560670929C}" type="slidenum">
              <a:rPr lang="en-GB" smtClean="0"/>
              <a:t>‹#›</a:t>
            </a:fld>
            <a:endParaRPr lang="en-GB"/>
          </a:p>
        </p:txBody>
      </p:sp>
    </p:spTree>
    <p:extLst>
      <p:ext uri="{BB962C8B-B14F-4D97-AF65-F5344CB8AC3E}">
        <p14:creationId xmlns:p14="http://schemas.microsoft.com/office/powerpoint/2010/main" val="339940212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2"/>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2"/>
            <a:ext cx="2971800" cy="458788"/>
          </a:xfrm>
          <a:prstGeom prst="rect">
            <a:avLst/>
          </a:prstGeom>
        </p:spPr>
        <p:txBody>
          <a:bodyPr vert="horz" lIns="91440" tIns="45720" rIns="91440" bIns="45720" rtlCol="0"/>
          <a:lstStyle>
            <a:lvl1pPr algn="r">
              <a:defRPr sz="1200"/>
            </a:lvl1pPr>
          </a:lstStyle>
          <a:p>
            <a:fld id="{60DBEF6D-7CEE-4232-9202-A9C14975AF29}" type="datetimeFigureOut">
              <a:rPr lang="en-GB" smtClean="0"/>
              <a:t>27/03/2023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49"/>
            <a:ext cx="5486400" cy="3600451"/>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059DA38-0310-4D2C-897D-4B3017CFCFC8}" type="slidenum">
              <a:rPr lang="en-GB" smtClean="0"/>
              <a:t>‹#›</a:t>
            </a:fld>
            <a:endParaRPr lang="en-GB"/>
          </a:p>
        </p:txBody>
      </p:sp>
    </p:spTree>
    <p:extLst>
      <p:ext uri="{BB962C8B-B14F-4D97-AF65-F5344CB8AC3E}">
        <p14:creationId xmlns:p14="http://schemas.microsoft.com/office/powerpoint/2010/main" val="42488771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Welcome to a brief presentation about ‘Butterflies and Bogs’ on how adult counts of a specialist butterfly ( biotic data) and  could help to corroborate with (dip well data/water levels)abiotic data to help assess the health of a lowland bogs ecology post restoration works.</a:t>
            </a:r>
          </a:p>
        </p:txBody>
      </p:sp>
      <p:sp>
        <p:nvSpPr>
          <p:cNvPr id="4" name="Slide Number Placeholder 3"/>
          <p:cNvSpPr>
            <a:spLocks noGrp="1"/>
          </p:cNvSpPr>
          <p:nvPr>
            <p:ph type="sldNum" sz="quarter" idx="5"/>
          </p:nvPr>
        </p:nvSpPr>
        <p:spPr/>
        <p:txBody>
          <a:bodyPr/>
          <a:lstStyle/>
          <a:p>
            <a:fld id="{C059DA38-0310-4D2C-897D-4B3017CFCFC8}" type="slidenum">
              <a:rPr lang="en-GB" smtClean="0"/>
              <a:t>1</a:t>
            </a:fld>
            <a:endParaRPr lang="en-GB"/>
          </a:p>
        </p:txBody>
      </p:sp>
    </p:spTree>
    <p:extLst>
      <p:ext uri="{BB962C8B-B14F-4D97-AF65-F5344CB8AC3E}">
        <p14:creationId xmlns:p14="http://schemas.microsoft.com/office/powerpoint/2010/main" val="31856997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400549"/>
            <a:ext cx="5486400" cy="4358934"/>
          </a:xfrm>
        </p:spPr>
        <p:txBody>
          <a:bodyPr/>
          <a:lstStyle/>
          <a:p>
            <a:r>
              <a:rPr lang="en-GB" dirty="0"/>
              <a:t>I will be covering  all the content order during this brief presentation but  first as a pre –introduction to the butterfly concerned with this research proposal which you can see in the picture: the Large Heath or </a:t>
            </a:r>
            <a:r>
              <a:rPr lang="en-GB" dirty="0" err="1"/>
              <a:t>Coenonymha</a:t>
            </a:r>
            <a:r>
              <a:rPr lang="en-GB" dirty="0"/>
              <a:t> </a:t>
            </a:r>
            <a:r>
              <a:rPr lang="en-GB" dirty="0" err="1"/>
              <a:t>tullia</a:t>
            </a:r>
            <a:r>
              <a:rPr lang="en-GB" dirty="0"/>
              <a:t> (CT)</a:t>
            </a:r>
          </a:p>
          <a:p>
            <a:endParaRPr lang="en-GB" dirty="0"/>
          </a:p>
          <a:p>
            <a:r>
              <a:rPr lang="en-GB" dirty="0"/>
              <a:t>Q: anyone heard of it before?</a:t>
            </a:r>
          </a:p>
          <a:p>
            <a:endParaRPr lang="en-GB" dirty="0"/>
          </a:p>
          <a:p>
            <a:r>
              <a:rPr lang="en-GB" dirty="0"/>
              <a:t>Fun facts:</a:t>
            </a:r>
          </a:p>
          <a:p>
            <a:endParaRPr lang="en-GB" dirty="0"/>
          </a:p>
          <a:p>
            <a:pPr marL="628650" lvl="1" indent="-171450">
              <a:buFont typeface="Arial" panose="020B0604020202020204" pitchFamily="34" charset="0"/>
              <a:buChar char="•"/>
            </a:pPr>
            <a:r>
              <a:rPr lang="en-GB" dirty="0"/>
              <a:t>Only UK lowland  acid mire loving butterfly in the UK, favouring northern climatic conditions</a:t>
            </a:r>
          </a:p>
          <a:p>
            <a:pPr marL="628650" lvl="1" indent="-171450">
              <a:buFont typeface="Arial" panose="020B0604020202020204" pitchFamily="34" charset="0"/>
              <a:buChar char="•"/>
            </a:pPr>
            <a:endParaRPr lang="en-GB" dirty="0"/>
          </a:p>
          <a:p>
            <a:pPr marL="628650" lvl="1" indent="-171450">
              <a:buFont typeface="Arial" panose="020B0604020202020204" pitchFamily="34" charset="0"/>
              <a:buChar char="•"/>
            </a:pPr>
            <a:r>
              <a:rPr lang="en-US" dirty="0"/>
              <a:t>Populations exist in Scotland, Wales, Northern Ireland and the North West of UK.</a:t>
            </a:r>
          </a:p>
          <a:p>
            <a:pPr marL="628650" lvl="1" indent="-171450">
              <a:buFont typeface="Arial" panose="020B0604020202020204" pitchFamily="34" charset="0"/>
              <a:buChar char="•"/>
            </a:pPr>
            <a:endParaRPr lang="en-US" dirty="0"/>
          </a:p>
          <a:p>
            <a:pPr marL="628650" lvl="1" indent="-171450">
              <a:buFont typeface="Arial" panose="020B0604020202020204" pitchFamily="34" charset="0"/>
              <a:buChar char="•"/>
            </a:pPr>
            <a:r>
              <a:rPr lang="en-GB" dirty="0"/>
              <a:t>Small number of variants (distinguished by spot patterns)</a:t>
            </a:r>
          </a:p>
          <a:p>
            <a:pPr marL="628650" lvl="1" indent="-171450">
              <a:buFont typeface="Arial" panose="020B0604020202020204" pitchFamily="34" charset="0"/>
              <a:buChar char="•"/>
            </a:pPr>
            <a:endParaRPr lang="en-GB" dirty="0"/>
          </a:p>
          <a:p>
            <a:pPr marL="628650" lvl="1" indent="-171450">
              <a:buFont typeface="Arial" panose="020B0604020202020204" pitchFamily="34" charset="0"/>
              <a:buChar char="•"/>
            </a:pPr>
            <a:r>
              <a:rPr lang="en-GB" dirty="0"/>
              <a:t>Preference northerly latitudes, current notion in the literature that it is relatively bomb proof re Climate Change to date!</a:t>
            </a:r>
          </a:p>
          <a:p>
            <a:pPr marL="628650" lvl="1" indent="-171450">
              <a:buFont typeface="Arial" panose="020B0604020202020204" pitchFamily="34" charset="0"/>
              <a:buChar char="•"/>
            </a:pPr>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C059DA38-0310-4D2C-897D-4B3017CFCFC8}" type="slidenum">
              <a:rPr lang="en-GB" smtClean="0"/>
              <a:t>2</a:t>
            </a:fld>
            <a:endParaRPr lang="en-GB"/>
          </a:p>
        </p:txBody>
      </p:sp>
    </p:spTree>
    <p:extLst>
      <p:ext uri="{BB962C8B-B14F-4D97-AF65-F5344CB8AC3E}">
        <p14:creationId xmlns:p14="http://schemas.microsoft.com/office/powerpoint/2010/main" val="1088426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a:p>
            <a:r>
              <a:rPr lang="en-GB" dirty="0"/>
              <a:t>Moving into introduction :presentation organised in 2 halves:-</a:t>
            </a:r>
          </a:p>
          <a:p>
            <a:endParaRPr lang="en-GB" dirty="0"/>
          </a:p>
          <a:p>
            <a:r>
              <a:rPr lang="en-GB" dirty="0"/>
              <a:t>First half of this presentation will be to briefly present  </a:t>
            </a:r>
          </a:p>
          <a:p>
            <a:endParaRPr lang="en-GB" dirty="0"/>
          </a:p>
          <a:p>
            <a:pPr marL="628650" lvl="1" indent="-171450">
              <a:buFont typeface="Arial" panose="020B0604020202020204" pitchFamily="34" charset="0"/>
              <a:buChar char="•"/>
            </a:pPr>
            <a:r>
              <a:rPr lang="en-GB" dirty="0"/>
              <a:t>3 main points concerning the validity of undertaking this research. </a:t>
            </a:r>
          </a:p>
          <a:p>
            <a:pPr marL="628650" lvl="1" indent="-171450">
              <a:buFont typeface="Arial" panose="020B0604020202020204" pitchFamily="34" charset="0"/>
              <a:buChar char="•"/>
            </a:pPr>
            <a:r>
              <a:rPr lang="en-GB" dirty="0"/>
              <a:t>Provide the context and research background for this RM proposal: concerning the use of CT to evaluate the efficacy of  current LM restoration works at </a:t>
            </a:r>
            <a:r>
              <a:rPr lang="en-GB" dirty="0" err="1"/>
              <a:t>Cors</a:t>
            </a:r>
            <a:r>
              <a:rPr lang="en-GB" dirty="0"/>
              <a:t> Caron.</a:t>
            </a:r>
          </a:p>
          <a:p>
            <a:pPr marL="628650" lvl="1" indent="-171450">
              <a:buFont typeface="Arial" panose="020B0604020202020204" pitchFamily="34" charset="0"/>
              <a:buChar char="•"/>
            </a:pPr>
            <a:endParaRPr lang="en-GB" dirty="0"/>
          </a:p>
          <a:p>
            <a:r>
              <a:rPr lang="en-GB" dirty="0"/>
              <a:t>The second half of the presentation will cover </a:t>
            </a:r>
          </a:p>
          <a:p>
            <a:pPr marL="628650" lvl="1" indent="-171450">
              <a:buFont typeface="Arial" panose="020B0604020202020204" pitchFamily="34" charset="0"/>
              <a:buChar char="•"/>
            </a:pPr>
            <a:r>
              <a:rPr lang="en-GB" dirty="0"/>
              <a:t>my aims, objectives and methodology for the research </a:t>
            </a:r>
          </a:p>
          <a:p>
            <a:pPr marL="628650" lvl="1" indent="-171450">
              <a:buFont typeface="Arial" panose="020B0604020202020204" pitchFamily="34" charset="0"/>
              <a:buChar char="•"/>
            </a:pPr>
            <a:r>
              <a:rPr lang="en-GB" dirty="0"/>
              <a:t>limiting factors for the research based </a:t>
            </a:r>
          </a:p>
          <a:p>
            <a:pPr marL="628650" lvl="1" indent="-171450">
              <a:buFont typeface="Arial" panose="020B0604020202020204" pitchFamily="34" charset="0"/>
              <a:buChar char="•"/>
            </a:pPr>
            <a:r>
              <a:rPr lang="en-GB" dirty="0"/>
              <a:t>observations from the literature </a:t>
            </a:r>
          </a:p>
          <a:p>
            <a:pPr marL="628650" lvl="1" indent="-171450">
              <a:buFont typeface="Arial" panose="020B0604020202020204" pitchFamily="34" charset="0"/>
              <a:buChar char="•"/>
            </a:pPr>
            <a:r>
              <a:rPr lang="en-GB" dirty="0"/>
              <a:t> time/other constraints limiting level of research undertaken</a:t>
            </a:r>
          </a:p>
        </p:txBody>
      </p:sp>
      <p:sp>
        <p:nvSpPr>
          <p:cNvPr id="4" name="Slide Number Placeholder 3"/>
          <p:cNvSpPr>
            <a:spLocks noGrp="1"/>
          </p:cNvSpPr>
          <p:nvPr>
            <p:ph type="sldNum" sz="quarter" idx="5"/>
          </p:nvPr>
        </p:nvSpPr>
        <p:spPr/>
        <p:txBody>
          <a:bodyPr/>
          <a:lstStyle/>
          <a:p>
            <a:fld id="{C059DA38-0310-4D2C-897D-4B3017CFCFC8}" type="slidenum">
              <a:rPr lang="en-GB" smtClean="0"/>
              <a:t>3</a:t>
            </a:fld>
            <a:endParaRPr lang="en-GB"/>
          </a:p>
        </p:txBody>
      </p:sp>
    </p:spTree>
    <p:extLst>
      <p:ext uri="{BB962C8B-B14F-4D97-AF65-F5344CB8AC3E}">
        <p14:creationId xmlns:p14="http://schemas.microsoft.com/office/powerpoint/2010/main" val="12120505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203202" y="4229101"/>
            <a:ext cx="6524171" cy="4958443"/>
          </a:xfrm>
        </p:spPr>
        <p:txBody>
          <a:bodyPr/>
          <a:lstStyle/>
          <a:p>
            <a:r>
              <a:rPr lang="en-GB" dirty="0"/>
              <a:t>Moving on before discussing research context  let me introduce my working hypothesis?</a:t>
            </a:r>
          </a:p>
          <a:p>
            <a:endParaRPr lang="en-GB" dirty="0"/>
          </a:p>
          <a:p>
            <a:r>
              <a:rPr lang="en-GB" dirty="0"/>
              <a:t>Current land management programme ‘Life for Welsh Bogs’ restoration project( started 2017) is currently nearing completion at </a:t>
            </a:r>
            <a:r>
              <a:rPr lang="en-GB" dirty="0" err="1"/>
              <a:t>Cors</a:t>
            </a:r>
            <a:r>
              <a:rPr lang="en-GB" dirty="0"/>
              <a:t> Caron NNR (managed by NRW, before 2014 by CCW)</a:t>
            </a:r>
          </a:p>
          <a:p>
            <a:pPr lvl="2"/>
            <a:endParaRPr lang="en-GB" dirty="0"/>
          </a:p>
          <a:p>
            <a:pPr lvl="2"/>
            <a:r>
              <a:rPr lang="en-GB" dirty="0"/>
              <a:t>NRW staff: Abiotic data has been collected throughout the process e.g. </a:t>
            </a:r>
            <a:r>
              <a:rPr lang="en-GB" dirty="0" err="1"/>
              <a:t>dipwell</a:t>
            </a:r>
            <a:r>
              <a:rPr lang="en-GB" dirty="0"/>
              <a:t> data for water levels,  anoxia to chart effectiveness of the works in rewetting the remaining lowland raised domes on the site.</a:t>
            </a:r>
          </a:p>
          <a:p>
            <a:pPr lvl="2"/>
            <a:endParaRPr lang="en-GB" dirty="0"/>
          </a:p>
          <a:p>
            <a:r>
              <a:rPr lang="en-US" dirty="0"/>
              <a:t>I have in the meantime formed a working hypothesis that CT adult counts and patch quality %  data sets, could additionally be used as a biotic data source to assess/corroborate findings of the abiotic data, collated by the NRW staff managing the LIFE project; </a:t>
            </a:r>
          </a:p>
          <a:p>
            <a:endParaRPr lang="en-US" dirty="0"/>
          </a:p>
          <a:p>
            <a:r>
              <a:rPr lang="en-US" dirty="0" err="1"/>
              <a:t>Premis</a:t>
            </a:r>
            <a:r>
              <a:rPr lang="en-US" dirty="0"/>
              <a:t> being both data sets could be used to evaluate the effectiveness of the works in restoring ‘Favorable condition’ (FC) to pr</a:t>
            </a:r>
            <a:r>
              <a:rPr lang="en-GB" dirty="0" err="1"/>
              <a:t>eviously</a:t>
            </a:r>
            <a:r>
              <a:rPr lang="en-GB" dirty="0"/>
              <a:t> unfavourable conditions(UC) i.e. improving the floral ecology supporting CT and other  specialist SAC/SSSI species found in lowland bog environments.</a:t>
            </a:r>
          </a:p>
          <a:p>
            <a:endParaRPr lang="en-GB" dirty="0"/>
          </a:p>
          <a:p>
            <a:r>
              <a:rPr lang="en-GB" dirty="0"/>
              <a:t>I have come to this by looking by at 2 sources of  literature to date, though with the (understanding this needs to be built upon) </a:t>
            </a:r>
          </a:p>
          <a:p>
            <a:endParaRPr lang="en-GB" dirty="0"/>
          </a:p>
          <a:p>
            <a:pPr marL="628650" lvl="1" indent="-171450">
              <a:buFont typeface="Arial" panose="020B0604020202020204" pitchFamily="34" charset="0"/>
              <a:buChar char="•"/>
            </a:pPr>
            <a:r>
              <a:rPr lang="en-GB" dirty="0"/>
              <a:t>Unpublished primary reporting from CC site : in the form of CCW /NRW reports 2008-2018 *concerning CT numbers at CC.</a:t>
            </a:r>
          </a:p>
          <a:p>
            <a:endParaRPr lang="en-GB" dirty="0"/>
          </a:p>
          <a:p>
            <a:pPr marL="628650" lvl="1" indent="-171450">
              <a:buFont typeface="Arial" panose="020B0604020202020204" pitchFamily="34" charset="0"/>
              <a:buChar char="•"/>
            </a:pPr>
            <a:r>
              <a:rPr lang="en-GB" dirty="0"/>
              <a:t>From the literature – looked at Butterfly conservationists concerned  with research mainly dealing with larval habitat quality, and CT ecology requirements.-Osbourne/</a:t>
            </a:r>
            <a:r>
              <a:rPr lang="en-GB" dirty="0" err="1"/>
              <a:t>Anthes</a:t>
            </a:r>
            <a:r>
              <a:rPr lang="en-GB" dirty="0"/>
              <a:t>/Dennis and Eales.</a:t>
            </a:r>
          </a:p>
          <a:p>
            <a:pPr marL="628650" lvl="1" indent="-171450">
              <a:buFont typeface="Arial" panose="020B0604020202020204" pitchFamily="34" charset="0"/>
              <a:buChar char="•"/>
            </a:pPr>
            <a:endParaRPr lang="en-GB" dirty="0"/>
          </a:p>
          <a:p>
            <a:endParaRPr lang="en-GB" dirty="0"/>
          </a:p>
          <a:p>
            <a:endParaRPr lang="en-GB" dirty="0"/>
          </a:p>
        </p:txBody>
      </p:sp>
    </p:spTree>
    <p:extLst>
      <p:ext uri="{BB962C8B-B14F-4D97-AF65-F5344CB8AC3E}">
        <p14:creationId xmlns:p14="http://schemas.microsoft.com/office/powerpoint/2010/main" val="7673228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52463" y="1314450"/>
            <a:ext cx="5486400" cy="3086100"/>
          </a:xfrm>
        </p:spPr>
      </p:sp>
      <p:sp>
        <p:nvSpPr>
          <p:cNvPr id="3" name="Notes Placeholder 2"/>
          <p:cNvSpPr>
            <a:spLocks noGrp="1"/>
          </p:cNvSpPr>
          <p:nvPr>
            <p:ph type="body" idx="1"/>
          </p:nvPr>
        </p:nvSpPr>
        <p:spPr>
          <a:xfrm>
            <a:off x="685800" y="4400549"/>
            <a:ext cx="5486400" cy="4641851"/>
          </a:xfrm>
        </p:spPr>
        <p:txBody>
          <a:bodyPr/>
          <a:lstStyle/>
          <a:p>
            <a:pPr marL="457200">
              <a:lnSpc>
                <a:spcPct val="107000"/>
              </a:lnSpc>
              <a:spcAft>
                <a:spcPts val="800"/>
              </a:spcAft>
            </a:pPr>
            <a:r>
              <a:rPr lang="en-US" dirty="0"/>
              <a:t>Point One: Importance of topic- why measure success of bog restoration? What is the context for this hypothesis and research?</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457200">
              <a:lnSpc>
                <a:spcPct val="107000"/>
              </a:lnSpc>
              <a:spcAft>
                <a:spcPts val="800"/>
              </a:spcAft>
            </a:pPr>
            <a:r>
              <a:rPr lang="en-GB" dirty="0">
                <a:effectLst/>
                <a:latin typeface="Calibri" panose="020F0502020204030204" pitchFamily="34" charset="0"/>
                <a:ea typeface="Calibri" panose="020F0502020204030204" pitchFamily="34" charset="0"/>
                <a:cs typeface="Times New Roman" panose="02020603050405020304" pitchFamily="18" charset="0"/>
              </a:rPr>
              <a:t>Why  restore bogs- Fun facts- </a:t>
            </a:r>
          </a:p>
          <a:p>
            <a:pPr marL="628650" indent="-171450">
              <a:lnSpc>
                <a:spcPct val="107000"/>
              </a:lnSpc>
              <a:spcAft>
                <a:spcPts val="800"/>
              </a:spcAft>
              <a:buFont typeface="Arial" panose="020B0604020202020204" pitchFamily="34" charset="0"/>
              <a:buChar char="•"/>
            </a:pPr>
            <a:r>
              <a:rPr lang="en-GB" dirty="0">
                <a:effectLst/>
                <a:latin typeface="Calibri" panose="020F0502020204030204" pitchFamily="34" charset="0"/>
                <a:ea typeface="Calibri" panose="020F0502020204030204" pitchFamily="34" charset="0"/>
                <a:cs typeface="Times New Roman" panose="02020603050405020304" pitchFamily="18" charset="0"/>
              </a:rPr>
              <a:t>Box 1</a:t>
            </a:r>
          </a:p>
          <a:p>
            <a:pPr marL="1085850" lvl="1" indent="-171450">
              <a:lnSpc>
                <a:spcPct val="107000"/>
              </a:lnSpc>
              <a:spcAft>
                <a:spcPts val="800"/>
              </a:spcAft>
              <a:buFont typeface="Arial" panose="020B0604020202020204" pitchFamily="34" charset="0"/>
              <a:buChar char="•"/>
            </a:pPr>
            <a:r>
              <a:rPr lang="en-GB" dirty="0">
                <a:latin typeface="Calibri" panose="020F0502020204030204" pitchFamily="34" charset="0"/>
                <a:ea typeface="Calibri" panose="020F0502020204030204" pitchFamily="34" charset="0"/>
                <a:cs typeface="Times New Roman" panose="02020603050405020304" pitchFamily="18" charset="0"/>
              </a:rPr>
              <a:t>Oc</a:t>
            </a:r>
            <a:r>
              <a:rPr lang="en-GB" dirty="0">
                <a:effectLst/>
                <a:latin typeface="Calibri" panose="020F0502020204030204" pitchFamily="34" charset="0"/>
                <a:ea typeface="Calibri" panose="020F0502020204030204" pitchFamily="34" charset="0"/>
                <a:cs typeface="Times New Roman" panose="02020603050405020304" pitchFamily="18" charset="0"/>
              </a:rPr>
              <a:t>cupy 3% of the global land mass </a:t>
            </a:r>
            <a:r>
              <a:rPr lang="en-GB" dirty="0">
                <a:latin typeface="Calibri" panose="020F0502020204030204" pitchFamily="34" charset="0"/>
                <a:ea typeface="Calibri" panose="020F0502020204030204" pitchFamily="34" charset="0"/>
                <a:cs typeface="Times New Roman" panose="02020603050405020304" pitchFamily="18" charset="0"/>
              </a:rPr>
              <a:t>:</a:t>
            </a:r>
          </a:p>
          <a:p>
            <a:pPr marL="1085850" lvl="1" indent="-171450">
              <a:lnSpc>
                <a:spcPct val="107000"/>
              </a:lnSpc>
              <a:spcAft>
                <a:spcPts val="800"/>
              </a:spcAft>
              <a:buFont typeface="Arial" panose="020B0604020202020204" pitchFamily="34" charset="0"/>
              <a:buChar char="•"/>
            </a:pPr>
            <a:r>
              <a:rPr lang="en-GB" dirty="0">
                <a:latin typeface="Calibri" panose="020F0502020204030204" pitchFamily="34" charset="0"/>
                <a:ea typeface="Calibri" panose="020F0502020204030204" pitchFamily="34" charset="0"/>
                <a:cs typeface="Times New Roman" panose="02020603050405020304" pitchFamily="18" charset="0"/>
              </a:rPr>
              <a:t>Wealth of research findings to date illustrating the superior efficiency of bogs in sequestering GHG.</a:t>
            </a:r>
          </a:p>
          <a:p>
            <a:pPr marL="1085850" lvl="1" indent="-171450">
              <a:lnSpc>
                <a:spcPct val="107000"/>
              </a:lnSpc>
              <a:spcAft>
                <a:spcPts val="800"/>
              </a:spcAft>
              <a:buFont typeface="Arial" panose="020B0604020202020204" pitchFamily="34" charset="0"/>
              <a:buChar char="•"/>
            </a:pPr>
            <a:r>
              <a:rPr lang="en-GB" dirty="0">
                <a:latin typeface="Calibri" panose="020F0502020204030204" pitchFamily="34" charset="0"/>
                <a:ea typeface="Calibri" panose="020F0502020204030204" pitchFamily="34" charset="0"/>
                <a:cs typeface="Times New Roman" panose="02020603050405020304" pitchFamily="18" charset="0"/>
              </a:rPr>
              <a:t>Restoring degraded bogs, especially for control of CO2 in the atmosphere  is reported to be </a:t>
            </a:r>
            <a:r>
              <a:rPr lang="en-GB" dirty="0" err="1">
                <a:latin typeface="Calibri" panose="020F0502020204030204" pitchFamily="34" charset="0"/>
                <a:ea typeface="Calibri" panose="020F0502020204030204" pitchFamily="34" charset="0"/>
                <a:cs typeface="Times New Roman" panose="02020603050405020304" pitchFamily="18" charset="0"/>
              </a:rPr>
              <a:t>pivitol</a:t>
            </a:r>
            <a:r>
              <a:rPr lang="en-GB" dirty="0">
                <a:latin typeface="Calibri" panose="020F0502020204030204" pitchFamily="34" charset="0"/>
                <a:ea typeface="Calibri" panose="020F0502020204030204" pitchFamily="34" charset="0"/>
                <a:cs typeface="Times New Roman" panose="02020603050405020304" pitchFamily="18" charset="0"/>
              </a:rPr>
              <a:t> in helping to check Climate Change.</a:t>
            </a:r>
          </a:p>
          <a:p>
            <a:pPr marL="1085850" lvl="1" indent="-171450">
              <a:lnSpc>
                <a:spcPct val="107000"/>
              </a:lnSpc>
              <a:spcAft>
                <a:spcPts val="800"/>
              </a:spcAft>
              <a:buFont typeface="Arial" panose="020B0604020202020204" pitchFamily="34" charset="0"/>
              <a:buChar char="•"/>
            </a:pPr>
            <a:r>
              <a:rPr lang="en-GB" dirty="0">
                <a:latin typeface="Calibri" panose="020F0502020204030204" pitchFamily="34" charset="0"/>
                <a:ea typeface="Calibri" panose="020F0502020204030204" pitchFamily="34" charset="0"/>
                <a:cs typeface="Times New Roman" panose="02020603050405020304" pitchFamily="18" charset="0"/>
              </a:rPr>
              <a:t>Box 2- link</a:t>
            </a:r>
          </a:p>
          <a:p>
            <a:pPr marL="628650" indent="-171450">
              <a:lnSpc>
                <a:spcPct val="107000"/>
              </a:lnSpc>
              <a:spcAft>
                <a:spcPts val="800"/>
              </a:spcAft>
              <a:buFont typeface="Arial" panose="020B0604020202020204" pitchFamily="34" charset="0"/>
              <a:buChar char="•"/>
            </a:pPr>
            <a:r>
              <a:rPr lang="en-GB" dirty="0">
                <a:effectLst/>
                <a:latin typeface="Calibri" panose="020F0502020204030204" pitchFamily="34" charset="0"/>
                <a:ea typeface="Calibri" panose="020F0502020204030204" pitchFamily="34" charset="0"/>
                <a:cs typeface="Times New Roman" panose="02020603050405020304" pitchFamily="18" charset="0"/>
              </a:rPr>
              <a:t>Recent statement from CIEEM,  based on research from Anderson(2021)CIEEM </a:t>
            </a:r>
            <a:r>
              <a:rPr lang="en-GB" dirty="0">
                <a:latin typeface="Calibri" panose="020F0502020204030204" pitchFamily="34" charset="0"/>
                <a:ea typeface="Calibri" panose="020F0502020204030204" pitchFamily="34" charset="0"/>
                <a:cs typeface="Times New Roman" panose="02020603050405020304" pitchFamily="18" charset="0"/>
              </a:rPr>
              <a:t>states that  bogs  restored to FC could double the rate they sequester- in the UK could be equivalent to cutting 32% of all agricultural CO2 emissions.</a:t>
            </a:r>
          </a:p>
          <a:p>
            <a:pPr marL="628650" indent="-171450">
              <a:lnSpc>
                <a:spcPct val="107000"/>
              </a:lnSpc>
              <a:spcAft>
                <a:spcPts val="800"/>
              </a:spcAft>
              <a:buFont typeface="Arial" panose="020B0604020202020204" pitchFamily="34" charset="0"/>
              <a:buChar char="•"/>
            </a:pPr>
            <a:r>
              <a:rPr lang="en-GB" dirty="0">
                <a:latin typeface="Calibri" panose="020F0502020204030204" pitchFamily="34" charset="0"/>
                <a:ea typeface="Calibri" panose="020F0502020204030204" pitchFamily="34" charset="0"/>
                <a:cs typeface="Times New Roman" panose="02020603050405020304" pitchFamily="18" charset="0"/>
              </a:rPr>
              <a:t>Box 3- currently such works going on  at CC and </a:t>
            </a:r>
            <a:r>
              <a:rPr lang="en-GB" dirty="0" err="1">
                <a:latin typeface="Calibri" panose="020F0502020204030204" pitchFamily="34" charset="0"/>
                <a:ea typeface="Calibri" panose="020F0502020204030204" pitchFamily="34" charset="0"/>
                <a:cs typeface="Times New Roman" panose="02020603050405020304" pitchFamily="18" charset="0"/>
              </a:rPr>
              <a:t>Cors</a:t>
            </a:r>
            <a:r>
              <a:rPr lang="en-GB" dirty="0">
                <a:latin typeface="Calibri" panose="020F0502020204030204" pitchFamily="34" charset="0"/>
                <a:ea typeface="Calibri" panose="020F0502020204030204" pitchFamily="34" charset="0"/>
                <a:cs typeface="Times New Roman" panose="02020603050405020304" pitchFamily="18" charset="0"/>
              </a:rPr>
              <a:t> </a:t>
            </a:r>
            <a:r>
              <a:rPr lang="en-GB" dirty="0" err="1">
                <a:latin typeface="Calibri" panose="020F0502020204030204" pitchFamily="34" charset="0"/>
                <a:ea typeface="Calibri" panose="020F0502020204030204" pitchFamily="34" charset="0"/>
                <a:cs typeface="Times New Roman" panose="02020603050405020304" pitchFamily="18" charset="0"/>
              </a:rPr>
              <a:t>Fochino</a:t>
            </a:r>
            <a:r>
              <a:rPr lang="en-GB" dirty="0">
                <a:latin typeface="Calibri" panose="020F0502020204030204" pitchFamily="34" charset="0"/>
                <a:ea typeface="Calibri" panose="020F0502020204030204" pitchFamily="34" charset="0"/>
                <a:cs typeface="Times New Roman" panose="02020603050405020304" pitchFamily="18" charset="0"/>
              </a:rPr>
              <a:t> and other </a:t>
            </a:r>
            <a:r>
              <a:rPr lang="en-GB" dirty="0" err="1">
                <a:latin typeface="Calibri" panose="020F0502020204030204" pitchFamily="34" charset="0"/>
                <a:ea typeface="Calibri" panose="020F0502020204030204" pitchFamily="34" charset="0"/>
                <a:cs typeface="Times New Roman" panose="02020603050405020304" pitchFamily="18" charset="0"/>
              </a:rPr>
              <a:t>welsh</a:t>
            </a:r>
            <a:r>
              <a:rPr lang="en-GB" dirty="0">
                <a:latin typeface="Calibri" panose="020F0502020204030204" pitchFamily="34" charset="0"/>
                <a:ea typeface="Calibri" panose="020F0502020204030204" pitchFamily="34" charset="0"/>
                <a:cs typeface="Times New Roman" panose="02020603050405020304" pitchFamily="18" charset="0"/>
              </a:rPr>
              <a:t> sites for bogs in south- plenty of abiotic data- less biotic data to contrast level of FC to UC status of restored sites.</a:t>
            </a:r>
            <a:endParaRPr lang="en-US" dirty="0"/>
          </a:p>
          <a:p>
            <a:endParaRPr lang="en-GB" dirty="0"/>
          </a:p>
        </p:txBody>
      </p:sp>
      <p:sp>
        <p:nvSpPr>
          <p:cNvPr id="4" name="Slide Number Placeholder 3"/>
          <p:cNvSpPr>
            <a:spLocks noGrp="1"/>
          </p:cNvSpPr>
          <p:nvPr>
            <p:ph type="sldNum" sz="quarter" idx="5"/>
          </p:nvPr>
        </p:nvSpPr>
        <p:spPr/>
        <p:txBody>
          <a:bodyPr/>
          <a:lstStyle/>
          <a:p>
            <a:fld id="{C059DA38-0310-4D2C-897D-4B3017CFCFC8}" type="slidenum">
              <a:rPr lang="en-GB" smtClean="0"/>
              <a:t>5</a:t>
            </a:fld>
            <a:endParaRPr lang="en-GB"/>
          </a:p>
        </p:txBody>
      </p:sp>
    </p:spTree>
    <p:extLst>
      <p:ext uri="{BB962C8B-B14F-4D97-AF65-F5344CB8AC3E}">
        <p14:creationId xmlns:p14="http://schemas.microsoft.com/office/powerpoint/2010/main" val="4911104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400549"/>
            <a:ext cx="5486400" cy="4476165"/>
          </a:xfrm>
        </p:spPr>
        <p:txBody>
          <a:bodyPr/>
          <a:lstStyle/>
          <a:p>
            <a:r>
              <a:rPr lang="en-US" dirty="0"/>
              <a:t>We have a context for the research but briefly lets us briefly whip </a:t>
            </a:r>
            <a:r>
              <a:rPr lang="en-US" dirty="0" err="1"/>
              <a:t>thorugh</a:t>
            </a:r>
            <a:r>
              <a:rPr lang="en-US" dirty="0"/>
              <a:t> an overview the study area  and ecosystem services: before moving onto the second half of the presentation:</a:t>
            </a:r>
          </a:p>
          <a:p>
            <a:endParaRPr lang="en-US" dirty="0"/>
          </a:p>
          <a:p>
            <a:r>
              <a:rPr lang="en-US" dirty="0"/>
              <a:t>More fun facts:</a:t>
            </a:r>
          </a:p>
          <a:p>
            <a:endParaRPr lang="en-US" dirty="0"/>
          </a:p>
          <a:p>
            <a:r>
              <a:rPr lang="en-US" dirty="0"/>
              <a:t>Based in </a:t>
            </a:r>
            <a:r>
              <a:rPr lang="en-US" dirty="0" err="1"/>
              <a:t>Tregaron,Ceredigion</a:t>
            </a:r>
            <a:r>
              <a:rPr lang="en-US" dirty="0"/>
              <a:t> (Fig 2)</a:t>
            </a:r>
          </a:p>
          <a:p>
            <a:endParaRPr lang="en-US" dirty="0"/>
          </a:p>
          <a:p>
            <a:r>
              <a:rPr lang="en-US" dirty="0"/>
              <a:t>CCSAC: system of raised ‘ombrotrophic’ bog mires: 3 intact raised domes(</a:t>
            </a:r>
            <a:r>
              <a:rPr lang="en-US" dirty="0" err="1"/>
              <a:t>mesotopes</a:t>
            </a:r>
            <a:r>
              <a:rPr lang="en-US" dirty="0"/>
              <a:t>)  North/South East/West showing all zone sequences of central mire, mire margin to surrounding </a:t>
            </a:r>
            <a:r>
              <a:rPr lang="en-US" dirty="0" err="1"/>
              <a:t>Lagg</a:t>
            </a:r>
            <a:r>
              <a:rPr lang="en-US" dirty="0"/>
              <a:t> fen. There are also two remnant bog domes. </a:t>
            </a:r>
          </a:p>
          <a:p>
            <a:r>
              <a:rPr lang="en-US" dirty="0"/>
              <a:t>(formed from a late glacial lake,12,000 </a:t>
            </a:r>
            <a:r>
              <a:rPr lang="en-US" dirty="0" err="1"/>
              <a:t>yrs</a:t>
            </a:r>
            <a:r>
              <a:rPr lang="en-US" dirty="0"/>
              <a:t> ago </a:t>
            </a:r>
          </a:p>
          <a:p>
            <a:endParaRPr lang="en-US" dirty="0"/>
          </a:p>
          <a:p>
            <a:r>
              <a:rPr lang="en-US" dirty="0"/>
              <a:t>Developed on </a:t>
            </a:r>
            <a:r>
              <a:rPr lang="en-US" dirty="0" err="1"/>
              <a:t>Afon</a:t>
            </a:r>
            <a:r>
              <a:rPr lang="en-US" dirty="0"/>
              <a:t> </a:t>
            </a:r>
            <a:r>
              <a:rPr lang="en-US" dirty="0" err="1"/>
              <a:t>Teifi</a:t>
            </a:r>
            <a:r>
              <a:rPr lang="en-US" dirty="0"/>
              <a:t> flood plain, (bisects it see fig 3)- flood terraces help to wet the surrounding bog regularly and provide valuable wetland bird habitat</a:t>
            </a:r>
          </a:p>
          <a:p>
            <a:endParaRPr lang="en-US" dirty="0"/>
          </a:p>
          <a:p>
            <a:r>
              <a:rPr lang="en-US" dirty="0"/>
              <a:t>Most intact example in UK of a </a:t>
            </a:r>
            <a:r>
              <a:rPr lang="en-US" dirty="0" err="1"/>
              <a:t>Macrotope</a:t>
            </a:r>
            <a:r>
              <a:rPr lang="en-US" dirty="0"/>
              <a:t>.</a:t>
            </a:r>
          </a:p>
          <a:p>
            <a:endParaRPr lang="en-US" dirty="0"/>
          </a:p>
          <a:p>
            <a:r>
              <a:rPr lang="en-US" dirty="0"/>
              <a:t>CCSAC  provides two core ecosystem services</a:t>
            </a:r>
          </a:p>
          <a:p>
            <a:r>
              <a:rPr lang="en-US" dirty="0"/>
              <a:t>1:Hydrological flood water storage mitigating flooding of nearby towns Tregaron, Lampeter and Llandysul.</a:t>
            </a:r>
          </a:p>
          <a:p>
            <a:r>
              <a:rPr lang="en-US" dirty="0"/>
              <a:t>2: CO2 Sequestration: helping to combat /mitigate Climate Change.</a:t>
            </a:r>
            <a:endParaRPr lang="en-GB" dirty="0"/>
          </a:p>
          <a:p>
            <a:endParaRPr lang="en-GB" dirty="0"/>
          </a:p>
        </p:txBody>
      </p:sp>
      <p:sp>
        <p:nvSpPr>
          <p:cNvPr id="4" name="Slide Number Placeholder 3"/>
          <p:cNvSpPr>
            <a:spLocks noGrp="1"/>
          </p:cNvSpPr>
          <p:nvPr>
            <p:ph type="sldNum" sz="quarter" idx="5"/>
          </p:nvPr>
        </p:nvSpPr>
        <p:spPr/>
        <p:txBody>
          <a:bodyPr/>
          <a:lstStyle/>
          <a:p>
            <a:fld id="{C059DA38-0310-4D2C-897D-4B3017CFCFC8}" type="slidenum">
              <a:rPr lang="en-GB" smtClean="0"/>
              <a:t>6</a:t>
            </a:fld>
            <a:endParaRPr lang="en-GB"/>
          </a:p>
        </p:txBody>
      </p:sp>
    </p:spTree>
    <p:extLst>
      <p:ext uri="{BB962C8B-B14F-4D97-AF65-F5344CB8AC3E}">
        <p14:creationId xmlns:p14="http://schemas.microsoft.com/office/powerpoint/2010/main" val="248808681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400551"/>
            <a:ext cx="5486400" cy="4284663"/>
          </a:xfrm>
        </p:spPr>
        <p:txBody>
          <a:bodyPr/>
          <a:lstStyle/>
          <a:p>
            <a:pPr>
              <a:lnSpc>
                <a:spcPct val="110000"/>
              </a:lnSpc>
            </a:pPr>
            <a:r>
              <a:rPr lang="en-GB" sz="1200" dirty="0"/>
              <a:t>What causes ESS to fail in bogs</a:t>
            </a:r>
          </a:p>
          <a:p>
            <a:pPr>
              <a:lnSpc>
                <a:spcPct val="110000"/>
              </a:lnSpc>
            </a:pPr>
            <a:r>
              <a:rPr lang="en-GB" sz="1200" dirty="0"/>
              <a:t>T</a:t>
            </a:r>
            <a:r>
              <a:rPr lang="en-GB" dirty="0"/>
              <a:t>his slide summarises main causes of degrading FC in bog environments by inappropriate LM measures such as</a:t>
            </a:r>
          </a:p>
          <a:p>
            <a:pPr>
              <a:lnSpc>
                <a:spcPct val="110000"/>
              </a:lnSpc>
            </a:pPr>
            <a:endParaRPr lang="en-GB" sz="1200" dirty="0"/>
          </a:p>
          <a:p>
            <a:pPr>
              <a:lnSpc>
                <a:spcPct val="110000"/>
              </a:lnSpc>
            </a:pPr>
            <a:r>
              <a:rPr lang="en-GB" sz="1200" dirty="0"/>
              <a:t> Box 1:</a:t>
            </a:r>
          </a:p>
          <a:p>
            <a:pPr lvl="1">
              <a:lnSpc>
                <a:spcPct val="110000"/>
              </a:lnSpc>
            </a:pPr>
            <a:r>
              <a:rPr lang="en-US" dirty="0"/>
              <a:t>Peat Cutting: main issue-</a:t>
            </a:r>
            <a:r>
              <a:rPr lang="en-US" sz="1200" dirty="0"/>
              <a:t>causing drainage and drying out of areas of the bog , lowering water level-Peat cutting ended in the 1960’s only ended in changing ecology as a result. (see in next slide- old ariel war photo shot Fig 5)</a:t>
            </a:r>
          </a:p>
          <a:p>
            <a:pPr>
              <a:lnSpc>
                <a:spcPct val="110000"/>
              </a:lnSpc>
            </a:pPr>
            <a:r>
              <a:rPr lang="en-GB" sz="1200" dirty="0"/>
              <a:t>Box 2:</a:t>
            </a:r>
          </a:p>
          <a:p>
            <a:pPr>
              <a:lnSpc>
                <a:spcPct val="110000"/>
              </a:lnSpc>
            </a:pPr>
            <a:r>
              <a:rPr lang="en-GB" sz="1200" dirty="0"/>
              <a:t>Agri practices</a:t>
            </a:r>
          </a:p>
          <a:p>
            <a:pPr lvl="1">
              <a:lnSpc>
                <a:spcPct val="110000"/>
              </a:lnSpc>
            </a:pPr>
            <a:r>
              <a:rPr lang="en-GB" dirty="0"/>
              <a:t>Agricultural drainage/cutting of poor fen for feed/burning practices to allow for cattle/pony grazing and sheep in the summer .</a:t>
            </a:r>
          </a:p>
          <a:p>
            <a:pPr>
              <a:lnSpc>
                <a:spcPct val="110000"/>
              </a:lnSpc>
            </a:pPr>
            <a:r>
              <a:rPr lang="en-GB" dirty="0"/>
              <a:t>Box 3:</a:t>
            </a:r>
          </a:p>
          <a:p>
            <a:pPr>
              <a:lnSpc>
                <a:spcPct val="110000"/>
              </a:lnSpc>
            </a:pPr>
            <a:r>
              <a:rPr lang="en-GB" dirty="0"/>
              <a:t>Civil Works</a:t>
            </a:r>
          </a:p>
          <a:p>
            <a:pPr lvl="1">
              <a:lnSpc>
                <a:spcPct val="110000"/>
              </a:lnSpc>
            </a:pPr>
            <a:r>
              <a:rPr lang="en-GB" dirty="0"/>
              <a:t>railway embankment caused disturbance of </a:t>
            </a:r>
            <a:r>
              <a:rPr lang="en-GB" dirty="0" err="1"/>
              <a:t>SEDome</a:t>
            </a:r>
            <a:r>
              <a:rPr lang="en-GB" dirty="0"/>
              <a:t> </a:t>
            </a:r>
            <a:r>
              <a:rPr lang="en-GB" dirty="0" err="1"/>
              <a:t>Lagg</a:t>
            </a:r>
            <a:r>
              <a:rPr lang="en-GB" dirty="0"/>
              <a:t> mire area, which has established greater % of </a:t>
            </a:r>
            <a:r>
              <a:rPr lang="en-GB" dirty="0" err="1"/>
              <a:t>Lagg</a:t>
            </a:r>
            <a:r>
              <a:rPr lang="en-GB" dirty="0"/>
              <a:t> woodland than observed elsewhere- win for otters- natal den territory but restrictive re </a:t>
            </a:r>
            <a:r>
              <a:rPr lang="en-GB" dirty="0" err="1"/>
              <a:t>RWks</a:t>
            </a:r>
            <a:r>
              <a:rPr lang="en-GB" dirty="0"/>
              <a:t> programme.</a:t>
            </a:r>
          </a:p>
          <a:p>
            <a:pPr>
              <a:lnSpc>
                <a:spcPct val="110000"/>
              </a:lnSpc>
            </a:pPr>
            <a:r>
              <a:rPr lang="en-GB" dirty="0"/>
              <a:t>Box 4:</a:t>
            </a:r>
          </a:p>
          <a:p>
            <a:pPr>
              <a:lnSpc>
                <a:spcPct val="110000"/>
              </a:lnSpc>
            </a:pPr>
            <a:r>
              <a:rPr lang="en-GB" dirty="0"/>
              <a:t>Previous Land management restoration practices- deep bunding:</a:t>
            </a:r>
          </a:p>
          <a:p>
            <a:pPr>
              <a:lnSpc>
                <a:spcPct val="110000"/>
              </a:lnSpc>
            </a:pPr>
            <a:endParaRPr lang="en-GB" dirty="0"/>
          </a:p>
          <a:p>
            <a:pPr>
              <a:lnSpc>
                <a:spcPct val="110000"/>
              </a:lnSpc>
            </a:pPr>
            <a:endParaRPr lang="en-GB" dirty="0"/>
          </a:p>
          <a:p>
            <a:pPr>
              <a:lnSpc>
                <a:spcPct val="110000"/>
              </a:lnSpc>
            </a:pPr>
            <a:endParaRPr lang="en-GB" sz="1200" dirty="0"/>
          </a:p>
          <a:p>
            <a:pPr>
              <a:lnSpc>
                <a:spcPct val="110000"/>
              </a:lnSpc>
            </a:pPr>
            <a:endParaRPr lang="en-GB" sz="1200" dirty="0"/>
          </a:p>
          <a:p>
            <a:endParaRPr lang="en-US" dirty="0"/>
          </a:p>
        </p:txBody>
      </p:sp>
      <p:sp>
        <p:nvSpPr>
          <p:cNvPr id="4" name="Slide Number Placeholder 3"/>
          <p:cNvSpPr>
            <a:spLocks noGrp="1"/>
          </p:cNvSpPr>
          <p:nvPr>
            <p:ph type="sldNum" sz="quarter" idx="5"/>
          </p:nvPr>
        </p:nvSpPr>
        <p:spPr/>
        <p:txBody>
          <a:bodyPr/>
          <a:lstStyle/>
          <a:p>
            <a:fld id="{0E91FC70-98A9-0C4B-82BB-0C428196E4FB}" type="slidenum">
              <a:rPr lang="en-US" smtClean="0"/>
              <a:t>7</a:t>
            </a:fld>
            <a:endParaRPr lang="en-US"/>
          </a:p>
        </p:txBody>
      </p:sp>
    </p:spTree>
    <p:extLst>
      <p:ext uri="{BB962C8B-B14F-4D97-AF65-F5344CB8AC3E}">
        <p14:creationId xmlns:p14="http://schemas.microsoft.com/office/powerpoint/2010/main" val="217003425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Fig 5 shot post war- shows striations caused by peat workings across the bog- note no pools!</a:t>
            </a:r>
          </a:p>
          <a:p>
            <a:endParaRPr lang="en-GB" dirty="0"/>
          </a:p>
          <a:p>
            <a:r>
              <a:rPr lang="en-GB" dirty="0"/>
              <a:t>Fig 6</a:t>
            </a:r>
          </a:p>
          <a:p>
            <a:r>
              <a:rPr lang="en-GB" dirty="0"/>
              <a:t>Other causes of previous  damage – semi effective LM restoration practices- Deep Bunding: shows bunding pools from the 1980’s- did some of the job but not all of the job.</a:t>
            </a:r>
          </a:p>
          <a:p>
            <a:pPr marL="171450" indent="-171450">
              <a:buFont typeface="Arial" panose="020B0604020202020204" pitchFamily="34" charset="0"/>
              <a:buChar char="•"/>
            </a:pPr>
            <a:r>
              <a:rPr lang="en-GB" dirty="0"/>
              <a:t>bund walls too high- subject to cracking and failure- provided habitat for reptiles helped to develop ideal otter natal den conditions near to </a:t>
            </a:r>
            <a:r>
              <a:rPr lang="en-GB" dirty="0" err="1"/>
              <a:t>Lagg</a:t>
            </a:r>
            <a:r>
              <a:rPr lang="en-GB" dirty="0"/>
              <a:t> woodland at SE dome area.</a:t>
            </a:r>
          </a:p>
          <a:p>
            <a:endParaRPr lang="en-GB" dirty="0"/>
          </a:p>
          <a:p>
            <a:r>
              <a:rPr lang="en-GB" dirty="0"/>
              <a:t>New Restoration LM techniques have been used since 2018, phase ! due to end this year- next slide</a:t>
            </a:r>
          </a:p>
        </p:txBody>
      </p:sp>
      <p:sp>
        <p:nvSpPr>
          <p:cNvPr id="4" name="Slide Number Placeholder 3"/>
          <p:cNvSpPr>
            <a:spLocks noGrp="1"/>
          </p:cNvSpPr>
          <p:nvPr>
            <p:ph type="sldNum" sz="quarter" idx="5"/>
          </p:nvPr>
        </p:nvSpPr>
        <p:spPr/>
        <p:txBody>
          <a:bodyPr/>
          <a:lstStyle/>
          <a:p>
            <a:fld id="{0E91FC70-98A9-0C4B-82BB-0C428196E4FB}" type="slidenum">
              <a:rPr lang="en-US" smtClean="0"/>
              <a:t>8</a:t>
            </a:fld>
            <a:endParaRPr lang="en-US"/>
          </a:p>
        </p:txBody>
      </p:sp>
    </p:spTree>
    <p:extLst>
      <p:ext uri="{BB962C8B-B14F-4D97-AF65-F5344CB8AC3E}">
        <p14:creationId xmlns:p14="http://schemas.microsoft.com/office/powerpoint/2010/main" val="363075414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Fig 7 shows</a:t>
            </a:r>
          </a:p>
          <a:p>
            <a:r>
              <a:rPr lang="en-GB" dirty="0"/>
              <a:t>Low Bunding technique: pioneered at sites such as </a:t>
            </a:r>
            <a:r>
              <a:rPr lang="en-GB" dirty="0" err="1"/>
              <a:t>Foulshaw</a:t>
            </a:r>
            <a:r>
              <a:rPr lang="en-GB" dirty="0"/>
              <a:t> Moss, Cumbria follows contour of bog,: shallow finger like cells, created in terraces ringing the lower contours of the dome.</a:t>
            </a:r>
          </a:p>
          <a:p>
            <a:endParaRPr lang="en-GB" dirty="0"/>
          </a:p>
          <a:p>
            <a:r>
              <a:rPr lang="en-GB" dirty="0"/>
              <a:t>Less prone to failure:</a:t>
            </a:r>
          </a:p>
          <a:p>
            <a:pPr marL="171450" indent="-171450">
              <a:buFont typeface="Arial" panose="020B0604020202020204" pitchFamily="34" charset="0"/>
              <a:buChar char="•"/>
            </a:pPr>
            <a:r>
              <a:rPr lang="en-GB" dirty="0"/>
              <a:t>Easier to fix(with spade)</a:t>
            </a:r>
          </a:p>
          <a:p>
            <a:pPr marL="171450" indent="-171450">
              <a:buFont typeface="Arial" panose="020B0604020202020204" pitchFamily="34" charset="0"/>
              <a:buChar char="•"/>
            </a:pPr>
            <a:r>
              <a:rPr lang="en-GB" dirty="0"/>
              <a:t>Not subject to cracking and failure rate of deep bunding</a:t>
            </a:r>
          </a:p>
          <a:p>
            <a:pPr marL="171450" indent="-171450">
              <a:buFont typeface="Arial" panose="020B0604020202020204" pitchFamily="34" charset="0"/>
              <a:buChar char="•"/>
            </a:pPr>
            <a:r>
              <a:rPr lang="en-GB" dirty="0"/>
              <a:t>More conducive to primary bog forming species S moss and associated flora re-establishing- key to rewetting and developing favourable conditions.</a:t>
            </a:r>
          </a:p>
          <a:p>
            <a:endParaRPr lang="en-GB" dirty="0"/>
          </a:p>
          <a:p>
            <a:r>
              <a:rPr lang="en-GB" dirty="0"/>
              <a:t>Measured-rewetting by:</a:t>
            </a:r>
          </a:p>
          <a:p>
            <a:endParaRPr lang="en-GB" dirty="0"/>
          </a:p>
          <a:p>
            <a:r>
              <a:rPr lang="en-GB" dirty="0"/>
              <a:t>Abiotic data collates- dip well data- anoxia, </a:t>
            </a:r>
          </a:p>
          <a:p>
            <a:r>
              <a:rPr lang="en-GB" dirty="0"/>
              <a:t>Biotic  data collation via some yet unpublished phase two habitat mapping from 2020</a:t>
            </a:r>
          </a:p>
        </p:txBody>
      </p:sp>
      <p:sp>
        <p:nvSpPr>
          <p:cNvPr id="4" name="Slide Number Placeholder 3"/>
          <p:cNvSpPr>
            <a:spLocks noGrp="1"/>
          </p:cNvSpPr>
          <p:nvPr>
            <p:ph type="sldNum" sz="quarter" idx="5"/>
          </p:nvPr>
        </p:nvSpPr>
        <p:spPr/>
        <p:txBody>
          <a:bodyPr/>
          <a:lstStyle/>
          <a:p>
            <a:fld id="{C059DA38-0310-4D2C-897D-4B3017CFCFC8}" type="slidenum">
              <a:rPr lang="en-GB" smtClean="0"/>
              <a:t>9</a:t>
            </a:fld>
            <a:endParaRPr lang="en-GB"/>
          </a:p>
        </p:txBody>
      </p:sp>
    </p:spTree>
    <p:extLst>
      <p:ext uri="{BB962C8B-B14F-4D97-AF65-F5344CB8AC3E}">
        <p14:creationId xmlns:p14="http://schemas.microsoft.com/office/powerpoint/2010/main" val="280536278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400549"/>
            <a:ext cx="5486400" cy="4044756"/>
          </a:xfrm>
        </p:spPr>
        <p:txBody>
          <a:bodyPr/>
          <a:lstStyle/>
          <a:p>
            <a:endParaRPr lang="en-US" dirty="0"/>
          </a:p>
          <a:p>
            <a:endParaRPr lang="en-US" dirty="0"/>
          </a:p>
          <a:p>
            <a:r>
              <a:rPr lang="en-US" dirty="0"/>
              <a:t>Point 2: Why use CT to help evaluate efficacy  bog works?</a:t>
            </a:r>
          </a:p>
          <a:p>
            <a:endParaRPr lang="en-US" dirty="0"/>
          </a:p>
          <a:p>
            <a:r>
              <a:rPr lang="en-US" dirty="0"/>
              <a:t>Boxes 2-4-3</a:t>
            </a:r>
          </a:p>
          <a:p>
            <a:r>
              <a:rPr lang="en-US" dirty="0"/>
              <a:t>Recap CT is a specialist of these environments and is known as a sedentary butterfly- sticks to it’s areas, with particular requirements- which makes it a good specialist indicator.</a:t>
            </a:r>
          </a:p>
          <a:p>
            <a:endParaRPr lang="en-US" dirty="0"/>
          </a:p>
          <a:p>
            <a:r>
              <a:rPr lang="en-US" dirty="0"/>
              <a:t>Fun Facts:</a:t>
            </a:r>
          </a:p>
          <a:p>
            <a:pPr lvl="1"/>
            <a:r>
              <a:rPr lang="en-US" dirty="0"/>
              <a:t>Requires </a:t>
            </a:r>
            <a:r>
              <a:rPr lang="en-GB" dirty="0">
                <a:solidFill>
                  <a:srgbClr val="666262"/>
                </a:solidFill>
                <a:effectLst/>
              </a:rPr>
              <a:t>Erica </a:t>
            </a:r>
            <a:r>
              <a:rPr lang="en-GB" dirty="0" err="1">
                <a:solidFill>
                  <a:srgbClr val="666262"/>
                </a:solidFill>
                <a:effectLst/>
              </a:rPr>
              <a:t>tetralix</a:t>
            </a:r>
            <a:r>
              <a:rPr lang="en-GB" dirty="0">
                <a:solidFill>
                  <a:srgbClr val="666262"/>
                </a:solidFill>
                <a:effectLst/>
              </a:rPr>
              <a:t> as a nectar source  and </a:t>
            </a:r>
            <a:r>
              <a:rPr lang="en-GB" dirty="0" err="1">
                <a:solidFill>
                  <a:srgbClr val="666262"/>
                </a:solidFill>
                <a:effectLst/>
              </a:rPr>
              <a:t>Eriophorum</a:t>
            </a:r>
            <a:r>
              <a:rPr lang="en-GB" dirty="0">
                <a:solidFill>
                  <a:srgbClr val="666262"/>
                </a:solidFill>
                <a:effectLst/>
              </a:rPr>
              <a:t> </a:t>
            </a:r>
            <a:r>
              <a:rPr lang="en-GB" dirty="0" err="1">
                <a:solidFill>
                  <a:srgbClr val="666262"/>
                </a:solidFill>
                <a:effectLst/>
              </a:rPr>
              <a:t>vaginatum</a:t>
            </a:r>
            <a:r>
              <a:rPr lang="en-GB" dirty="0">
                <a:solidFill>
                  <a:srgbClr val="666262"/>
                </a:solidFill>
              </a:rPr>
              <a:t> as a larval stage shelter and food source</a:t>
            </a:r>
          </a:p>
          <a:p>
            <a:pPr lvl="1"/>
            <a:r>
              <a:rPr lang="en-GB" dirty="0">
                <a:solidFill>
                  <a:srgbClr val="666262"/>
                </a:solidFill>
              </a:rPr>
              <a:t>These require healthy sphagnum moss formation- this can only happen in wet anoxic conditions.</a:t>
            </a:r>
          </a:p>
          <a:p>
            <a:pPr lvl="1"/>
            <a:r>
              <a:rPr lang="en-GB" dirty="0">
                <a:solidFill>
                  <a:srgbClr val="666262"/>
                </a:solidFill>
              </a:rPr>
              <a:t> Manchester researchers (Osbourne et al have  built on this bank of research to date about CT ecology to quantify ,  previous qualitative research to establish assess probability  of restored areas, being able to support CT or likelihood from % condition that CT is already likely to be present. </a:t>
            </a:r>
          </a:p>
          <a:p>
            <a:pPr lvl="1"/>
            <a:r>
              <a:rPr lang="en-GB" dirty="0">
                <a:solidFill>
                  <a:srgbClr val="666262"/>
                </a:solidFill>
              </a:rPr>
              <a:t>This is with regard to reintroducing the species, based on probability of the  conditions being ideal enough to support CT.</a:t>
            </a:r>
          </a:p>
          <a:p>
            <a:pPr lvl="1"/>
            <a:r>
              <a:rPr lang="en-GB" dirty="0">
                <a:solidFill>
                  <a:srgbClr val="666262"/>
                </a:solidFill>
              </a:rPr>
              <a:t>My </a:t>
            </a:r>
            <a:r>
              <a:rPr lang="en-US" dirty="0">
                <a:solidFill>
                  <a:srgbClr val="666262"/>
                </a:solidFill>
              </a:rPr>
              <a:t>research could be potentially help to corroborate generally to this research in some measure.</a:t>
            </a:r>
            <a:endParaRPr lang="en-GB" dirty="0">
              <a:solidFill>
                <a:srgbClr val="666262"/>
              </a:solidFill>
            </a:endParaRPr>
          </a:p>
        </p:txBody>
      </p:sp>
      <p:sp>
        <p:nvSpPr>
          <p:cNvPr id="4" name="Slide Number Placeholder 3"/>
          <p:cNvSpPr>
            <a:spLocks noGrp="1"/>
          </p:cNvSpPr>
          <p:nvPr>
            <p:ph type="sldNum" sz="quarter" idx="5"/>
          </p:nvPr>
        </p:nvSpPr>
        <p:spPr/>
        <p:txBody>
          <a:bodyPr/>
          <a:lstStyle/>
          <a:p>
            <a:fld id="{0E91FC70-98A9-0C4B-82BB-0C428196E4FB}" type="slidenum">
              <a:rPr lang="en-US" smtClean="0"/>
              <a:t>10</a:t>
            </a:fld>
            <a:endParaRPr lang="en-US"/>
          </a:p>
        </p:txBody>
      </p:sp>
    </p:spTree>
    <p:extLst>
      <p:ext uri="{BB962C8B-B14F-4D97-AF65-F5344CB8AC3E}">
        <p14:creationId xmlns:p14="http://schemas.microsoft.com/office/powerpoint/2010/main" val="165644299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400550"/>
            <a:ext cx="5486400" cy="4630907"/>
          </a:xfrm>
        </p:spPr>
        <p:txBody>
          <a:bodyPr/>
          <a:lstStyle/>
          <a:p>
            <a:r>
              <a:rPr lang="en-GB" dirty="0"/>
              <a:t>Further Context and Justification Point 3:</a:t>
            </a:r>
          </a:p>
          <a:p>
            <a:endParaRPr lang="en-GB" dirty="0"/>
          </a:p>
          <a:p>
            <a:r>
              <a:rPr lang="en-GB" dirty="0"/>
              <a:t>Third main point of importance to carry this research out is to build on the unpublished work of DC Boyce and A </a:t>
            </a:r>
            <a:r>
              <a:rPr lang="en-GB" dirty="0" err="1"/>
              <a:t>Polkey</a:t>
            </a:r>
            <a:r>
              <a:rPr lang="en-GB" dirty="0"/>
              <a:t>- CCW and NRW surveyor respectively, both who have carried out studies and counts on CT at </a:t>
            </a:r>
            <a:r>
              <a:rPr lang="en-GB" dirty="0" err="1"/>
              <a:t>Cors</a:t>
            </a:r>
            <a:r>
              <a:rPr lang="en-GB" dirty="0"/>
              <a:t> Caron:</a:t>
            </a:r>
          </a:p>
          <a:p>
            <a:endParaRPr lang="en-GB" dirty="0"/>
          </a:p>
          <a:p>
            <a:r>
              <a:rPr lang="en-GB" dirty="0"/>
              <a:t>Box 1:</a:t>
            </a:r>
          </a:p>
          <a:p>
            <a:pPr lvl="1"/>
            <a:r>
              <a:rPr lang="en-GB" dirty="0"/>
              <a:t>Boyce 2009 defined a methodology- (will see in the next few slides) to assess FC for this species attribute and established lower acceptable limit value for presence being &lt; 3 adults per sample area.</a:t>
            </a:r>
          </a:p>
          <a:p>
            <a:endParaRPr lang="en-GB" dirty="0"/>
          </a:p>
          <a:p>
            <a:pPr lvl="1"/>
            <a:r>
              <a:rPr lang="en-GB" dirty="0"/>
              <a:t>He also established optimum habitat attribute values.</a:t>
            </a:r>
          </a:p>
          <a:p>
            <a:endParaRPr lang="en-GB" dirty="0"/>
          </a:p>
          <a:p>
            <a:r>
              <a:rPr lang="en-GB" dirty="0"/>
              <a:t>Box 2:</a:t>
            </a:r>
          </a:p>
          <a:p>
            <a:endParaRPr lang="en-GB" dirty="0"/>
          </a:p>
          <a:p>
            <a:pPr lvl="1"/>
            <a:r>
              <a:rPr lang="en-GB" dirty="0" err="1"/>
              <a:t>Polkey</a:t>
            </a:r>
            <a:r>
              <a:rPr lang="en-GB" dirty="0"/>
              <a:t>- , added new adult count data in 2017 and 2018  prior to LIFE </a:t>
            </a:r>
            <a:r>
              <a:rPr lang="en-GB" dirty="0" err="1"/>
              <a:t>Rwks</a:t>
            </a:r>
            <a:r>
              <a:rPr lang="en-GB" dirty="0"/>
              <a:t> commencing, no data had been gathered before this since Boyce. </a:t>
            </a:r>
          </a:p>
          <a:p>
            <a:pPr lvl="1"/>
            <a:r>
              <a:rPr lang="en-GB" dirty="0"/>
              <a:t>He also expanded Boyce’s range of counts ,made cross comparisons to historic data (1987-2001) and Boyce’s 2008 data, to identify limitations in the current methodology and make recommendations for FM.</a:t>
            </a:r>
          </a:p>
          <a:p>
            <a:pPr lvl="1"/>
            <a:endParaRPr lang="en-GB" dirty="0"/>
          </a:p>
          <a:p>
            <a:pPr lvl="1"/>
            <a:r>
              <a:rPr lang="en-GB" dirty="0"/>
              <a:t>By repeating </a:t>
            </a:r>
            <a:r>
              <a:rPr lang="en-GB" dirty="0" err="1"/>
              <a:t>Polkey’s</a:t>
            </a:r>
            <a:r>
              <a:rPr lang="en-GB" dirty="0"/>
              <a:t> updated methodology, I will establish </a:t>
            </a:r>
          </a:p>
          <a:p>
            <a:pPr lvl="2"/>
            <a:r>
              <a:rPr lang="en-GB" dirty="0"/>
              <a:t>a new baseline of adult counts for 2023 </a:t>
            </a:r>
          </a:p>
          <a:p>
            <a:pPr lvl="2"/>
            <a:r>
              <a:rPr lang="en-GB" dirty="0"/>
              <a:t>add  further to the knowledge base to enable further monitoring  of CT at CC.</a:t>
            </a:r>
          </a:p>
          <a:p>
            <a:endParaRPr lang="en-GB" dirty="0"/>
          </a:p>
          <a:p>
            <a:endParaRPr lang="en-GB" dirty="0"/>
          </a:p>
        </p:txBody>
      </p:sp>
      <p:sp>
        <p:nvSpPr>
          <p:cNvPr id="4" name="Slide Number Placeholder 3"/>
          <p:cNvSpPr>
            <a:spLocks noGrp="1"/>
          </p:cNvSpPr>
          <p:nvPr>
            <p:ph type="sldNum" sz="quarter" idx="5"/>
          </p:nvPr>
        </p:nvSpPr>
        <p:spPr>
          <a:xfrm rot="10800000" flipV="1">
            <a:off x="6377353" y="8815754"/>
            <a:ext cx="436096" cy="271975"/>
          </a:xfrm>
        </p:spPr>
        <p:txBody>
          <a:bodyPr/>
          <a:lstStyle/>
          <a:p>
            <a:fld id="{C059DA38-0310-4D2C-897D-4B3017CFCFC8}" type="slidenum">
              <a:rPr lang="en-GB" smtClean="0"/>
              <a:t>11</a:t>
            </a:fld>
            <a:endParaRPr lang="en-GB" dirty="0"/>
          </a:p>
        </p:txBody>
      </p:sp>
    </p:spTree>
    <p:extLst>
      <p:ext uri="{BB962C8B-B14F-4D97-AF65-F5344CB8AC3E}">
        <p14:creationId xmlns:p14="http://schemas.microsoft.com/office/powerpoint/2010/main" val="153112714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slide shows a quick synopsis of the core data from Boyce and </a:t>
            </a:r>
            <a:r>
              <a:rPr lang="en-GB" dirty="0" err="1"/>
              <a:t>Polkey</a:t>
            </a:r>
            <a:r>
              <a:rPr lang="en-GB" dirty="0"/>
              <a:t> reports.</a:t>
            </a:r>
            <a:r>
              <a:rPr lang="en-US" dirty="0"/>
              <a:t> Crux- </a:t>
            </a:r>
          </a:p>
          <a:p>
            <a:endParaRPr lang="en-US" dirty="0"/>
          </a:p>
          <a:p>
            <a:pPr marL="628650" lvl="1" indent="-171450">
              <a:buFont typeface="Arial" panose="020B0604020202020204" pitchFamily="34" charset="0"/>
              <a:buChar char="•"/>
            </a:pPr>
            <a:r>
              <a:rPr lang="en-US" dirty="0"/>
              <a:t>2017 and 2018 data both  well above Boyce’s limits</a:t>
            </a:r>
          </a:p>
          <a:p>
            <a:endParaRPr lang="en-US" dirty="0"/>
          </a:p>
          <a:p>
            <a:pPr marL="628650" lvl="1" indent="-171450">
              <a:buFont typeface="Arial" panose="020B0604020202020204" pitchFamily="34" charset="0"/>
              <a:buChar char="•"/>
            </a:pPr>
            <a:r>
              <a:rPr lang="en-US" dirty="0"/>
              <a:t>1987-2001 data not sufficiently consistent in number or conditions recorded(details missing to be meaningful for cross comparison:</a:t>
            </a:r>
          </a:p>
          <a:p>
            <a:pPr marL="628650" lvl="1" indent="-171450">
              <a:buFont typeface="Arial" panose="020B0604020202020204" pitchFamily="34" charset="0"/>
              <a:buChar char="•"/>
            </a:pPr>
            <a:endParaRPr lang="en-US" dirty="0"/>
          </a:p>
          <a:p>
            <a:pPr marL="628650" lvl="1" indent="-171450">
              <a:buFont typeface="Arial" panose="020B0604020202020204" pitchFamily="34" charset="0"/>
              <a:buChar char="•"/>
            </a:pPr>
            <a:r>
              <a:rPr lang="en-US" dirty="0"/>
              <a:t>However amended average adult index number, showing stable CT population though lower was still above Boyces limit.</a:t>
            </a:r>
          </a:p>
          <a:p>
            <a:pPr marL="628650" lvl="1" indent="-171450">
              <a:buFont typeface="Arial" panose="020B0604020202020204" pitchFamily="34" charset="0"/>
              <a:buChar char="•"/>
            </a:pPr>
            <a:endParaRPr lang="en-US" dirty="0"/>
          </a:p>
          <a:p>
            <a:pPr marL="628650" lvl="1" indent="-171450">
              <a:buFont typeface="Arial" panose="020B0604020202020204" pitchFamily="34" charset="0"/>
              <a:buChar char="•"/>
            </a:pPr>
            <a:r>
              <a:rPr lang="en-US" dirty="0"/>
              <a:t>No patch quality habitat data and not correlated with any other data (e.g. abiotic , other adult count years)</a:t>
            </a:r>
          </a:p>
          <a:p>
            <a:endParaRPr lang="en-GB" dirty="0"/>
          </a:p>
          <a:p>
            <a:r>
              <a:rPr lang="en-US" dirty="0"/>
              <a:t>During this research I will  be carrying out a more extensive habitat assessment than previously and will be implementing some of the key rec’s outlined in </a:t>
            </a:r>
            <a:r>
              <a:rPr lang="en-US" dirty="0" err="1"/>
              <a:t>Polkey’s</a:t>
            </a:r>
            <a:r>
              <a:rPr lang="en-US" dirty="0"/>
              <a:t> report 2018, using similar sample areas/transect walks.</a:t>
            </a:r>
          </a:p>
          <a:p>
            <a:endParaRPr lang="en-US" dirty="0"/>
          </a:p>
          <a:p>
            <a:endParaRPr lang="en-GB" dirty="0"/>
          </a:p>
          <a:p>
            <a:endParaRPr lang="en-GB" dirty="0"/>
          </a:p>
        </p:txBody>
      </p:sp>
      <p:sp>
        <p:nvSpPr>
          <p:cNvPr id="4" name="Slide Number Placeholder 3"/>
          <p:cNvSpPr>
            <a:spLocks noGrp="1"/>
          </p:cNvSpPr>
          <p:nvPr>
            <p:ph type="sldNum" sz="quarter" idx="5"/>
          </p:nvPr>
        </p:nvSpPr>
        <p:spPr/>
        <p:txBody>
          <a:bodyPr/>
          <a:lstStyle/>
          <a:p>
            <a:fld id="{C059DA38-0310-4D2C-897D-4B3017CFCFC8}" type="slidenum">
              <a:rPr lang="en-GB" smtClean="0"/>
              <a:t>12</a:t>
            </a:fld>
            <a:endParaRPr lang="en-GB"/>
          </a:p>
        </p:txBody>
      </p:sp>
    </p:spTree>
    <p:extLst>
      <p:ext uri="{BB962C8B-B14F-4D97-AF65-F5344CB8AC3E}">
        <p14:creationId xmlns:p14="http://schemas.microsoft.com/office/powerpoint/2010/main" val="345189952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Slide here shows a quick methodology outline from </a:t>
            </a:r>
            <a:r>
              <a:rPr lang="en-GB" dirty="0" err="1"/>
              <a:t>Polkey</a:t>
            </a:r>
            <a:r>
              <a:rPr lang="en-GB" dirty="0"/>
              <a:t>:</a:t>
            </a:r>
          </a:p>
          <a:p>
            <a:endParaRPr lang="en-GB" dirty="0"/>
          </a:p>
          <a:p>
            <a:r>
              <a:rPr lang="en-GB" dirty="0"/>
              <a:t>Fig 9 Transect route for adult counts</a:t>
            </a:r>
          </a:p>
          <a:p>
            <a:r>
              <a:rPr lang="en-GB" dirty="0"/>
              <a:t>Consists of 7 sections ( 2 more than Boyce- extended range to remnant NW bog, in addition to 3 existing </a:t>
            </a:r>
            <a:r>
              <a:rPr lang="en-GB" dirty="0" err="1"/>
              <a:t>mesotope</a:t>
            </a:r>
            <a:r>
              <a:rPr lang="en-GB" dirty="0"/>
              <a:t> areas)</a:t>
            </a:r>
          </a:p>
          <a:p>
            <a:endParaRPr lang="en-GB" dirty="0"/>
          </a:p>
          <a:p>
            <a:r>
              <a:rPr lang="en-GB" dirty="0"/>
              <a:t>Fig 10 Depicts sample areas used by Boyce for feature attribute determination and across which transects were taken to sample habitat attributes.</a:t>
            </a:r>
          </a:p>
          <a:p>
            <a:endParaRPr lang="en-GB" dirty="0"/>
          </a:p>
          <a:p>
            <a:r>
              <a:rPr lang="en-GB" dirty="0"/>
              <a:t>I will be using the latter to repeat the quadrat sampling method undertaken by (Boyce, 2009) to record patch quality data (for EV and ET %, borrowing from Osbourne et al,2022) </a:t>
            </a:r>
          </a:p>
          <a:p>
            <a:endParaRPr lang="en-GB" dirty="0"/>
          </a:p>
          <a:p>
            <a:r>
              <a:rPr lang="en-GB" dirty="0"/>
              <a:t>I also propose to extend the range by establishing a 5</a:t>
            </a:r>
            <a:r>
              <a:rPr lang="en-GB" baseline="30000" dirty="0"/>
              <a:t>th</a:t>
            </a:r>
            <a:r>
              <a:rPr lang="en-GB" dirty="0"/>
              <a:t> sample area in the NW bog- building on </a:t>
            </a:r>
            <a:r>
              <a:rPr lang="en-GB" dirty="0" err="1"/>
              <a:t>Polkey’s</a:t>
            </a:r>
            <a:r>
              <a:rPr lang="en-GB" dirty="0"/>
              <a:t> recommendations which we will see briefly in the upcoming slide.</a:t>
            </a:r>
          </a:p>
        </p:txBody>
      </p:sp>
      <p:sp>
        <p:nvSpPr>
          <p:cNvPr id="4" name="Slide Number Placeholder 3"/>
          <p:cNvSpPr>
            <a:spLocks noGrp="1"/>
          </p:cNvSpPr>
          <p:nvPr>
            <p:ph type="sldNum" sz="quarter" idx="5"/>
          </p:nvPr>
        </p:nvSpPr>
        <p:spPr/>
        <p:txBody>
          <a:bodyPr/>
          <a:lstStyle/>
          <a:p>
            <a:fld id="{C059DA38-0310-4D2C-897D-4B3017CFCFC8}" type="slidenum">
              <a:rPr lang="en-GB" smtClean="0"/>
              <a:t>13</a:t>
            </a:fld>
            <a:endParaRPr lang="en-GB"/>
          </a:p>
        </p:txBody>
      </p:sp>
    </p:spTree>
    <p:extLst>
      <p:ext uri="{BB962C8B-B14F-4D97-AF65-F5344CB8AC3E}">
        <p14:creationId xmlns:p14="http://schemas.microsoft.com/office/powerpoint/2010/main" val="97709106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400551"/>
            <a:ext cx="5486400" cy="4284663"/>
          </a:xfrm>
        </p:spPr>
        <p:txBody>
          <a:bodyPr/>
          <a:lstStyle/>
          <a:p>
            <a:r>
              <a:rPr lang="en-GB" dirty="0"/>
              <a:t>Before moving onto  main aims/objectives and methodology for the research,: I will just briefly summarise limitations of survey’s to date, identified by </a:t>
            </a:r>
            <a:r>
              <a:rPr lang="en-GB" dirty="0" err="1"/>
              <a:t>Polkey</a:t>
            </a:r>
            <a:r>
              <a:rPr lang="en-GB" dirty="0"/>
              <a:t> 2018:</a:t>
            </a:r>
          </a:p>
          <a:p>
            <a:endParaRPr lang="en-GB" dirty="0"/>
          </a:p>
          <a:p>
            <a:r>
              <a:rPr lang="en-GB" dirty="0"/>
              <a:t>1)Older data not that useful for correlation- nor sufficient to establish trends to any extent.</a:t>
            </a:r>
          </a:p>
          <a:p>
            <a:endParaRPr lang="en-GB" dirty="0"/>
          </a:p>
          <a:p>
            <a:r>
              <a:rPr lang="en-GB" dirty="0"/>
              <a:t>2)No CMR studies to establish if there is interchange between  populations on separate dome areas.</a:t>
            </a:r>
          </a:p>
          <a:p>
            <a:endParaRPr lang="en-GB" dirty="0"/>
          </a:p>
          <a:p>
            <a:r>
              <a:rPr lang="en-GB" dirty="0"/>
              <a:t>3)Does not indicate full distribution of CT across all bog areas.</a:t>
            </a:r>
          </a:p>
          <a:p>
            <a:endParaRPr lang="en-GB" dirty="0"/>
          </a:p>
          <a:p>
            <a:r>
              <a:rPr lang="en-GB" dirty="0"/>
              <a:t>4)Does not show Flight beginning/flight end time so not useful </a:t>
            </a:r>
            <a:r>
              <a:rPr lang="en-GB" dirty="0" err="1"/>
              <a:t>wrt</a:t>
            </a:r>
            <a:r>
              <a:rPr lang="en-GB" dirty="0"/>
              <a:t> to C Change tracking (or emergence data of CT at this site)</a:t>
            </a:r>
          </a:p>
          <a:p>
            <a:endParaRPr lang="en-GB" dirty="0"/>
          </a:p>
          <a:p>
            <a:r>
              <a:rPr lang="en-GB" dirty="0"/>
              <a:t>5)No aspect of habitat data covered collection covered in undertaken to date specific to the CT at this point in time.</a:t>
            </a:r>
          </a:p>
          <a:p>
            <a:endParaRPr lang="en-GB" dirty="0"/>
          </a:p>
          <a:p>
            <a:r>
              <a:rPr lang="en-GB" dirty="0"/>
              <a:t>(phase 2 </a:t>
            </a:r>
            <a:r>
              <a:rPr lang="en-GB" dirty="0" err="1"/>
              <a:t>hab</a:t>
            </a:r>
            <a:r>
              <a:rPr lang="en-GB" dirty="0"/>
              <a:t> survey planned to be undertaken in 20/21- but not seen data – yet to be digitised by NRW)</a:t>
            </a:r>
          </a:p>
          <a:p>
            <a:endParaRPr lang="en-GB" dirty="0"/>
          </a:p>
        </p:txBody>
      </p:sp>
      <p:sp>
        <p:nvSpPr>
          <p:cNvPr id="4" name="Slide Number Placeholder 3"/>
          <p:cNvSpPr>
            <a:spLocks noGrp="1"/>
          </p:cNvSpPr>
          <p:nvPr>
            <p:ph type="sldNum" sz="quarter" idx="5"/>
          </p:nvPr>
        </p:nvSpPr>
        <p:spPr/>
        <p:txBody>
          <a:bodyPr/>
          <a:lstStyle/>
          <a:p>
            <a:fld id="{C059DA38-0310-4D2C-897D-4B3017CFCFC8}" type="slidenum">
              <a:rPr lang="en-GB" smtClean="0"/>
              <a:t>14</a:t>
            </a:fld>
            <a:endParaRPr lang="en-GB"/>
          </a:p>
        </p:txBody>
      </p:sp>
    </p:spTree>
    <p:extLst>
      <p:ext uri="{BB962C8B-B14F-4D97-AF65-F5344CB8AC3E}">
        <p14:creationId xmlns:p14="http://schemas.microsoft.com/office/powerpoint/2010/main" val="65286294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243013"/>
            <a:ext cx="5486400" cy="3086100"/>
          </a:xfrm>
        </p:spPr>
      </p:sp>
      <p:sp>
        <p:nvSpPr>
          <p:cNvPr id="3" name="Notes Placeholder 2"/>
          <p:cNvSpPr>
            <a:spLocks noGrp="1"/>
          </p:cNvSpPr>
          <p:nvPr>
            <p:ph type="body" idx="1"/>
          </p:nvPr>
        </p:nvSpPr>
        <p:spPr>
          <a:xfrm>
            <a:off x="290732" y="4400551"/>
            <a:ext cx="6278880" cy="4640287"/>
          </a:xfrm>
        </p:spPr>
        <p:txBody>
          <a:bodyPr/>
          <a:lstStyle/>
          <a:p>
            <a:r>
              <a:rPr lang="en-GB" dirty="0"/>
              <a:t>2</a:t>
            </a:r>
            <a:r>
              <a:rPr lang="en-GB" baseline="30000" dirty="0"/>
              <a:t>nd</a:t>
            </a:r>
            <a:r>
              <a:rPr lang="en-GB" dirty="0"/>
              <a:t> half- How to carry out the RM, </a:t>
            </a:r>
          </a:p>
          <a:p>
            <a:endParaRPr lang="en-GB" dirty="0"/>
          </a:p>
          <a:p>
            <a:r>
              <a:rPr lang="en-GB" dirty="0"/>
              <a:t>We have now been briefly acquainted with the context and  potential importance of undertaking the research and seen limitations of previous research undertaken at the bog :</a:t>
            </a:r>
          </a:p>
          <a:p>
            <a:endParaRPr lang="en-GB" dirty="0"/>
          </a:p>
          <a:p>
            <a:endParaRPr lang="en-GB" dirty="0"/>
          </a:p>
          <a:p>
            <a:r>
              <a:rPr lang="en-GB" dirty="0"/>
              <a:t>Putting both context, literature and recommendations research aims are as follows:</a:t>
            </a:r>
          </a:p>
          <a:p>
            <a:endParaRPr lang="en-GB" dirty="0"/>
          </a:p>
          <a:p>
            <a:r>
              <a:rPr lang="en-GB" dirty="0"/>
              <a:t>Aims:</a:t>
            </a:r>
          </a:p>
          <a:p>
            <a:pPr lvl="1"/>
            <a:r>
              <a:rPr lang="en-GB" dirty="0" err="1"/>
              <a:t>i</a:t>
            </a:r>
            <a:r>
              <a:rPr lang="en-GB" dirty="0"/>
              <a:t>)Flight end/Beg times establish</a:t>
            </a:r>
          </a:p>
          <a:p>
            <a:pPr lvl="1"/>
            <a:r>
              <a:rPr lang="en-GB" dirty="0"/>
              <a:t>ii)Undertake </a:t>
            </a:r>
            <a:r>
              <a:rPr lang="en-GB" dirty="0" err="1"/>
              <a:t>Polkey</a:t>
            </a:r>
            <a:r>
              <a:rPr lang="en-GB" dirty="0"/>
              <a:t> 2017 methodology to collate and cross correlate adult count data for 2017  and 2023 (respectively/pre/post </a:t>
            </a:r>
            <a:r>
              <a:rPr lang="en-GB" dirty="0" err="1"/>
              <a:t>Rwks</a:t>
            </a:r>
            <a:r>
              <a:rPr lang="en-GB" dirty="0"/>
              <a:t>) to evaluate improving FC at CC.</a:t>
            </a:r>
          </a:p>
          <a:p>
            <a:pPr lvl="1"/>
            <a:r>
              <a:rPr lang="en-GB" dirty="0"/>
              <a:t>iii)Undertake additionally to survey patch quality- using Boyce sample transects for SA, to </a:t>
            </a:r>
            <a:r>
              <a:rPr lang="en-GB" dirty="0" err="1"/>
              <a:t>to</a:t>
            </a:r>
            <a:r>
              <a:rPr lang="en-GB" dirty="0"/>
              <a:t> correlate with other biotic and abiotic data to establish efficacy of </a:t>
            </a:r>
            <a:r>
              <a:rPr lang="en-GB" dirty="0" err="1"/>
              <a:t>RWks</a:t>
            </a:r>
            <a:r>
              <a:rPr lang="en-GB" dirty="0"/>
              <a:t> improving FC at CC.</a:t>
            </a:r>
          </a:p>
          <a:p>
            <a:r>
              <a:rPr lang="en-GB" dirty="0"/>
              <a:t>To further improve methodology and to enable analysis and relation to findings of current research:</a:t>
            </a:r>
          </a:p>
          <a:p>
            <a:pPr lvl="1"/>
            <a:r>
              <a:rPr lang="en-GB" dirty="0"/>
              <a:t>iv)Present Lit review of patch quality studies</a:t>
            </a:r>
          </a:p>
          <a:p>
            <a:pPr lvl="1"/>
            <a:r>
              <a:rPr lang="en-GB" dirty="0"/>
              <a:t>v) LR of Transect methods</a:t>
            </a:r>
          </a:p>
          <a:p>
            <a:pPr lvl="1"/>
            <a:r>
              <a:rPr lang="en-GB" dirty="0"/>
              <a:t>vi)LR of Climate change targets for CT</a:t>
            </a:r>
          </a:p>
        </p:txBody>
      </p:sp>
      <p:sp>
        <p:nvSpPr>
          <p:cNvPr id="4" name="Slide Number Placeholder 3"/>
          <p:cNvSpPr>
            <a:spLocks noGrp="1"/>
          </p:cNvSpPr>
          <p:nvPr>
            <p:ph type="sldNum" sz="quarter" idx="5"/>
          </p:nvPr>
        </p:nvSpPr>
        <p:spPr/>
        <p:txBody>
          <a:bodyPr/>
          <a:lstStyle/>
          <a:p>
            <a:fld id="{C059DA38-0310-4D2C-897D-4B3017CFCFC8}" type="slidenum">
              <a:rPr lang="en-GB" smtClean="0"/>
              <a:t>15</a:t>
            </a:fld>
            <a:endParaRPr lang="en-GB" dirty="0"/>
          </a:p>
        </p:txBody>
      </p:sp>
    </p:spTree>
    <p:extLst>
      <p:ext uri="{BB962C8B-B14F-4D97-AF65-F5344CB8AC3E}">
        <p14:creationId xmlns:p14="http://schemas.microsoft.com/office/powerpoint/2010/main" val="53007469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799" y="4400549"/>
            <a:ext cx="6015111" cy="4659738"/>
          </a:xfrm>
        </p:spPr>
        <p:txBody>
          <a:bodyPr/>
          <a:lstStyle/>
          <a:p>
            <a:r>
              <a:rPr lang="en-GB" dirty="0"/>
              <a:t>Slide showing summary table of my objectives following on from my aims</a:t>
            </a:r>
          </a:p>
          <a:p>
            <a:endParaRPr lang="en-GB" dirty="0"/>
          </a:p>
          <a:p>
            <a:r>
              <a:rPr lang="en-GB" dirty="0"/>
              <a:t>1.Achieve Flight beginning and end times- to help establish new baseline for further </a:t>
            </a:r>
            <a:r>
              <a:rPr lang="en-GB" dirty="0" err="1"/>
              <a:t>CChange</a:t>
            </a:r>
            <a:r>
              <a:rPr lang="en-GB" dirty="0"/>
              <a:t>  tracking of the species CT regional/national data.</a:t>
            </a:r>
          </a:p>
          <a:p>
            <a:r>
              <a:rPr lang="en-GB" dirty="0"/>
              <a:t>2. Determine </a:t>
            </a:r>
          </a:p>
          <a:p>
            <a:pPr marL="628650" lvl="1" indent="-171450">
              <a:buFont typeface="Arial" panose="020B0604020202020204" pitchFamily="34" charset="0"/>
              <a:buChar char="•"/>
            </a:pPr>
            <a:r>
              <a:rPr lang="en-GB" dirty="0"/>
              <a:t>CT adult numbers for 2023 season, correlate with counts pre works</a:t>
            </a:r>
          </a:p>
          <a:p>
            <a:pPr marL="628650" lvl="1" indent="-171450">
              <a:buFont typeface="Arial" panose="020B0604020202020204" pitchFamily="34" charset="0"/>
              <a:buChar char="•"/>
            </a:pPr>
            <a:r>
              <a:rPr lang="en-GB" dirty="0"/>
              <a:t>Patch quality% data to correlate adult number data for CT to determine effect of </a:t>
            </a:r>
            <a:r>
              <a:rPr lang="en-GB" dirty="0" err="1"/>
              <a:t>RWrks</a:t>
            </a:r>
            <a:r>
              <a:rPr lang="en-GB" dirty="0"/>
              <a:t> on bringing ecology to favourable condition to support CT population(and/or increase it ?)</a:t>
            </a:r>
          </a:p>
          <a:p>
            <a:r>
              <a:rPr lang="en-GB" dirty="0"/>
              <a:t>3. Add new sample area to extend range of study of CT at CC to extend knowledge of limits of range.</a:t>
            </a:r>
          </a:p>
          <a:p>
            <a:endParaRPr lang="en-GB" dirty="0"/>
          </a:p>
          <a:p>
            <a:r>
              <a:rPr lang="en-GB" dirty="0"/>
              <a:t>4. Ensure rigour and in-depth appraisal of methodology used, by carrying out lit reviews for following.</a:t>
            </a:r>
          </a:p>
          <a:p>
            <a:pPr marL="171450" indent="-171450">
              <a:buFont typeface="Arial" panose="020B0604020202020204" pitchFamily="34" charset="0"/>
              <a:buChar char="•"/>
            </a:pPr>
            <a:r>
              <a:rPr lang="en-GB" dirty="0"/>
              <a:t>Use of patch quality surveys to determine FC for CT/other invertebrate specialists of lowland acid mire environments.</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Transect methods- cross comparison of techniques currently used in regional/national monitoring.</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Climate Change pressures and CT, at contemporary bog restoration sites.</a:t>
            </a:r>
          </a:p>
          <a:p>
            <a:r>
              <a:rPr lang="en-GB" dirty="0"/>
              <a:t>5.Present overall analysis, from results of research, critique limitations identified during the former, and make recommendations to improve existing methodology based on these findings and in-depth literature review.</a:t>
            </a:r>
          </a:p>
        </p:txBody>
      </p:sp>
      <p:sp>
        <p:nvSpPr>
          <p:cNvPr id="4" name="Slide Number Placeholder 3"/>
          <p:cNvSpPr>
            <a:spLocks noGrp="1"/>
          </p:cNvSpPr>
          <p:nvPr>
            <p:ph type="sldNum" sz="quarter" idx="5"/>
          </p:nvPr>
        </p:nvSpPr>
        <p:spPr/>
        <p:txBody>
          <a:bodyPr/>
          <a:lstStyle/>
          <a:p>
            <a:fld id="{C059DA38-0310-4D2C-897D-4B3017CFCFC8}" type="slidenum">
              <a:rPr lang="en-GB" smtClean="0"/>
              <a:t>16</a:t>
            </a:fld>
            <a:endParaRPr lang="en-GB"/>
          </a:p>
        </p:txBody>
      </p:sp>
    </p:spTree>
    <p:extLst>
      <p:ext uri="{BB962C8B-B14F-4D97-AF65-F5344CB8AC3E}">
        <p14:creationId xmlns:p14="http://schemas.microsoft.com/office/powerpoint/2010/main" val="381708884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400549"/>
            <a:ext cx="5486400" cy="4099507"/>
          </a:xfrm>
        </p:spPr>
        <p:txBody>
          <a:bodyPr/>
          <a:lstStyle/>
          <a:p>
            <a:pPr marL="457200">
              <a:lnSpc>
                <a:spcPct val="107000"/>
              </a:lnSpc>
              <a:spcAft>
                <a:spcPts val="800"/>
              </a:spcAft>
            </a:pPr>
            <a:r>
              <a:rPr lang="en-GB" sz="1100" dirty="0">
                <a:latin typeface="Calibri" panose="020F0502020204030204" pitchFamily="34" charset="0"/>
                <a:ea typeface="Calibri" panose="020F0502020204030204" pitchFamily="34" charset="0"/>
                <a:cs typeface="Times New Roman" panose="02020603050405020304" pitchFamily="18" charset="0"/>
              </a:rPr>
              <a:t>Covered aspects of this previously so will summarise here to avoid unnecessary repetition.</a:t>
            </a:r>
          </a:p>
          <a:p>
            <a:pPr marL="457200">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Methodology: Main Strategy:</a:t>
            </a:r>
          </a:p>
          <a:p>
            <a:pPr marL="457200">
              <a:lnSpc>
                <a:spcPct val="107000"/>
              </a:lnSpc>
              <a:spcAft>
                <a:spcPts val="800"/>
              </a:spcAft>
            </a:pPr>
            <a:r>
              <a:rPr lang="en-GB" sz="1100" dirty="0">
                <a:latin typeface="Calibri" panose="020F0502020204030204" pitchFamily="34" charset="0"/>
                <a:ea typeface="Calibri" panose="020F0502020204030204" pitchFamily="34" charset="0"/>
                <a:cs typeface="Times New Roman" panose="02020603050405020304" pitchFamily="18" charset="0"/>
              </a:rPr>
              <a:t>1)Clarify with thorough Lit review, aspects of using Patch quality reviews as indicator of FC for CT/Climate Change issues for CT in these environments and transect methodology </a:t>
            </a:r>
            <a:r>
              <a:rPr lang="en-GB" sz="1100" dirty="0" err="1">
                <a:latin typeface="Calibri" panose="020F0502020204030204" pitchFamily="34" charset="0"/>
                <a:ea typeface="Calibri" panose="020F0502020204030204" pitchFamily="34" charset="0"/>
                <a:cs typeface="Times New Roman" panose="02020603050405020304" pitchFamily="18" charset="0"/>
              </a:rPr>
              <a:t>comparrisons</a:t>
            </a:r>
            <a:r>
              <a:rPr lang="en-GB" sz="1100" dirty="0">
                <a:latin typeface="Calibri" panose="020F0502020204030204" pitchFamily="34" charset="0"/>
                <a:ea typeface="Calibri" panose="020F0502020204030204" pitchFamily="34" charset="0"/>
                <a:cs typeface="Times New Roman" panose="02020603050405020304" pitchFamily="18" charset="0"/>
              </a:rPr>
              <a:t>.</a:t>
            </a:r>
          </a:p>
          <a:p>
            <a:pPr marL="457200">
              <a:lnSpc>
                <a:spcPct val="107000"/>
              </a:lnSpc>
              <a:spcAft>
                <a:spcPts val="800"/>
              </a:spcAft>
            </a:pPr>
            <a:r>
              <a:rPr lang="en-GB" sz="1100" dirty="0">
                <a:latin typeface="Calibri" panose="020F0502020204030204" pitchFamily="34" charset="0"/>
                <a:ea typeface="Calibri" panose="020F0502020204030204" pitchFamily="34" charset="0"/>
                <a:cs typeface="Times New Roman" panose="02020603050405020304" pitchFamily="18" charset="0"/>
              </a:rPr>
              <a:t> 2) To allow for correlation of data, I am using methods of counting along transects using used by Boyce/ </a:t>
            </a:r>
            <a:r>
              <a:rPr lang="en-GB" sz="1100" dirty="0" err="1">
                <a:latin typeface="Calibri" panose="020F0502020204030204" pitchFamily="34" charset="0"/>
                <a:ea typeface="Calibri" panose="020F0502020204030204" pitchFamily="34" charset="0"/>
                <a:cs typeface="Times New Roman" panose="02020603050405020304" pitchFamily="18" charset="0"/>
              </a:rPr>
              <a:t>Polkey</a:t>
            </a:r>
            <a:r>
              <a:rPr lang="en-GB" sz="1100" dirty="0">
                <a:latin typeface="Calibri" panose="020F0502020204030204" pitchFamily="34" charset="0"/>
                <a:ea typeface="Calibri" panose="020F0502020204030204" pitchFamily="34" charset="0"/>
                <a:cs typeface="Times New Roman" panose="02020603050405020304" pitchFamily="18" charset="0"/>
              </a:rPr>
              <a:t>( count 5 m in front) for adult counts.</a:t>
            </a:r>
          </a:p>
          <a:p>
            <a:pPr marL="457200">
              <a:lnSpc>
                <a:spcPct val="107000"/>
              </a:lnSpc>
              <a:spcAft>
                <a:spcPts val="800"/>
              </a:spcAft>
            </a:pPr>
            <a:r>
              <a:rPr lang="en-GB" sz="1100" dirty="0">
                <a:latin typeface="Calibri" panose="020F0502020204030204" pitchFamily="34" charset="0"/>
                <a:ea typeface="Calibri" panose="020F0502020204030204" pitchFamily="34" charset="0"/>
                <a:cs typeface="Times New Roman" panose="02020603050405020304" pitchFamily="18" charset="0"/>
              </a:rPr>
              <a:t>Does not accord with classic Pollard walks, used in national ‘citizen science’ methods for national butterfly counts or to methods I have encountered during preliminary Lit search to date. </a:t>
            </a:r>
          </a:p>
          <a:p>
            <a:pPr marL="457200">
              <a:lnSpc>
                <a:spcPct val="107000"/>
              </a:lnSpc>
              <a:spcAft>
                <a:spcPts val="800"/>
              </a:spcAft>
            </a:pPr>
            <a:r>
              <a:rPr lang="en-GB" sz="1100" dirty="0">
                <a:latin typeface="Calibri" panose="020F0502020204030204" pitchFamily="34" charset="0"/>
                <a:ea typeface="Calibri" panose="020F0502020204030204" pitchFamily="34" charset="0"/>
                <a:cs typeface="Times New Roman" panose="02020603050405020304" pitchFamily="18" charset="0"/>
              </a:rPr>
              <a:t>(</a:t>
            </a:r>
            <a:r>
              <a:rPr lang="en-GB" sz="1100" i="1" dirty="0">
                <a:latin typeface="Calibri" panose="020F0502020204030204" pitchFamily="34" charset="0"/>
                <a:ea typeface="Calibri" panose="020F0502020204030204" pitchFamily="34" charset="0"/>
                <a:cs typeface="Times New Roman" panose="02020603050405020304" pitchFamily="18" charset="0"/>
              </a:rPr>
              <a:t>For this reason included  lit review of transects methodologies(i.e. </a:t>
            </a:r>
            <a:r>
              <a:rPr lang="en-GB" sz="1100" i="1" dirty="0" err="1">
                <a:latin typeface="Calibri" panose="020F0502020204030204" pitchFamily="34" charset="0"/>
                <a:ea typeface="Calibri" panose="020F0502020204030204" pitchFamily="34" charset="0"/>
                <a:cs typeface="Times New Roman" panose="02020603050405020304" pitchFamily="18" charset="0"/>
              </a:rPr>
              <a:t>Barkmann</a:t>
            </a:r>
            <a:r>
              <a:rPr lang="en-GB" sz="1100" i="1" dirty="0">
                <a:latin typeface="Calibri" panose="020F0502020204030204" pitchFamily="34" charset="0"/>
                <a:ea typeface="Calibri" panose="020F0502020204030204" pitchFamily="34" charset="0"/>
                <a:cs typeface="Times New Roman" panose="02020603050405020304" pitchFamily="18" charset="0"/>
              </a:rPr>
              <a:t> et al),2022) along with looking at broader context of the methodology to reduce bias/limitations to the research.</a:t>
            </a:r>
            <a:r>
              <a:rPr lang="en-US" sz="1100" i="1" dirty="0">
                <a:latin typeface="Calibri" panose="020F0502020204030204" pitchFamily="34" charset="0"/>
                <a:ea typeface="Calibri" panose="020F0502020204030204" pitchFamily="34" charset="0"/>
                <a:cs typeface="Times New Roman" panose="02020603050405020304" pitchFamily="18" charset="0"/>
              </a:rPr>
              <a:t> )</a:t>
            </a:r>
          </a:p>
          <a:p>
            <a:pPr marL="457200">
              <a:lnSpc>
                <a:spcPct val="107000"/>
              </a:lnSpc>
              <a:spcAft>
                <a:spcPts val="800"/>
              </a:spcAft>
            </a:pPr>
            <a:r>
              <a:rPr lang="en-US" sz="1100" dirty="0">
                <a:latin typeface="Calibri" panose="020F0502020204030204" pitchFamily="34" charset="0"/>
                <a:ea typeface="Calibri" panose="020F0502020204030204" pitchFamily="34" charset="0"/>
                <a:cs typeface="Times New Roman" panose="02020603050405020304" pitchFamily="18" charset="0"/>
              </a:rPr>
              <a:t>3)Using Boyce/</a:t>
            </a:r>
            <a:r>
              <a:rPr lang="en-US" sz="1100" dirty="0" err="1">
                <a:latin typeface="Calibri" panose="020F0502020204030204" pitchFamily="34" charset="0"/>
                <a:ea typeface="Calibri" panose="020F0502020204030204" pitchFamily="34" charset="0"/>
                <a:cs typeface="Times New Roman" panose="02020603050405020304" pitchFamily="18" charset="0"/>
              </a:rPr>
              <a:t>Polkey</a:t>
            </a:r>
            <a:r>
              <a:rPr lang="en-US" sz="1100" dirty="0">
                <a:latin typeface="Calibri" panose="020F0502020204030204" pitchFamily="34" charset="0"/>
                <a:ea typeface="Calibri" panose="020F0502020204030204" pitchFamily="34" charset="0"/>
                <a:cs typeface="Times New Roman" panose="02020603050405020304" pitchFamily="18" charset="0"/>
              </a:rPr>
              <a:t> 2018 Methodology- repeat protocol for establishing CT adult index and to gather patch quality data,(Primary Data) to analyze and correlate with previously gathered biotic and abiotic data .</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marL="457200">
              <a:lnSpc>
                <a:spcPct val="107000"/>
              </a:lnSpc>
              <a:spcAft>
                <a:spcPts val="800"/>
              </a:spcAft>
            </a:pP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marL="457200">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 </a:t>
            </a:r>
            <a:endParaRPr lang="en-GB" dirty="0"/>
          </a:p>
        </p:txBody>
      </p:sp>
      <p:sp>
        <p:nvSpPr>
          <p:cNvPr id="4" name="Slide Number Placeholder 3"/>
          <p:cNvSpPr>
            <a:spLocks noGrp="1"/>
          </p:cNvSpPr>
          <p:nvPr>
            <p:ph type="sldNum" sz="quarter" idx="5"/>
          </p:nvPr>
        </p:nvSpPr>
        <p:spPr/>
        <p:txBody>
          <a:bodyPr/>
          <a:lstStyle/>
          <a:p>
            <a:fld id="{C059DA38-0310-4D2C-897D-4B3017CFCFC8}" type="slidenum">
              <a:rPr lang="en-GB" smtClean="0"/>
              <a:t>17</a:t>
            </a:fld>
            <a:endParaRPr lang="en-GB"/>
          </a:p>
        </p:txBody>
      </p:sp>
    </p:spTree>
    <p:extLst>
      <p:ext uri="{BB962C8B-B14F-4D97-AF65-F5344CB8AC3E}">
        <p14:creationId xmlns:p14="http://schemas.microsoft.com/office/powerpoint/2010/main" val="287962435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Lit review as we noted in previous slide re methodological strategy:</a:t>
            </a:r>
          </a:p>
          <a:p>
            <a:endParaRPr lang="en-GB" dirty="0"/>
          </a:p>
          <a:p>
            <a:r>
              <a:rPr lang="en-GB" dirty="0"/>
              <a:t>Most important stage the proposal is by virtue of limited time a cursory run over the literature- deeper dive required into all relevant secondary data resources outlined above will be:</a:t>
            </a:r>
          </a:p>
          <a:p>
            <a:endParaRPr lang="en-GB" dirty="0"/>
          </a:p>
          <a:p>
            <a:r>
              <a:rPr lang="en-GB" dirty="0"/>
              <a:t>Mainly library led both UWTSD databases, open source for journals/papers/older papers may require interlibrary loan requests such as Turner JRG and possibly some  more obscure data sources/books(i.e. Pollard and Yates, 1973)</a:t>
            </a:r>
          </a:p>
          <a:p>
            <a:endParaRPr lang="en-GB" dirty="0"/>
          </a:p>
          <a:p>
            <a:r>
              <a:rPr lang="en-GB" dirty="0"/>
              <a:t>*</a:t>
            </a:r>
            <a:r>
              <a:rPr lang="en-US" dirty="0" err="1"/>
              <a:t>Coenonympha</a:t>
            </a:r>
            <a:r>
              <a:rPr lang="en-US" dirty="0"/>
              <a:t> </a:t>
            </a:r>
            <a:r>
              <a:rPr lang="en-US" dirty="0" err="1"/>
              <a:t>tullia</a:t>
            </a:r>
            <a:r>
              <a:rPr lang="en-US" dirty="0"/>
              <a:t>( Large Heath butterfly): first officially noted by </a:t>
            </a:r>
            <a:r>
              <a:rPr lang="en-US" dirty="0" err="1"/>
              <a:t>Popn</a:t>
            </a:r>
            <a:r>
              <a:rPr lang="en-US" dirty="0"/>
              <a:t> geneticist Turner JRG in 1963, undertook extensive counts at </a:t>
            </a:r>
            <a:r>
              <a:rPr lang="en-US" dirty="0" err="1"/>
              <a:t>CCaron</a:t>
            </a:r>
            <a:r>
              <a:rPr lang="en-US" dirty="0"/>
              <a:t> an resident populations at </a:t>
            </a:r>
            <a:r>
              <a:rPr lang="en-US" dirty="0" err="1"/>
              <a:t>Cors</a:t>
            </a:r>
            <a:r>
              <a:rPr lang="en-US" dirty="0"/>
              <a:t> Caron and its sister site </a:t>
            </a:r>
            <a:r>
              <a:rPr lang="en-US" dirty="0" err="1"/>
              <a:t>Cors</a:t>
            </a:r>
            <a:r>
              <a:rPr lang="en-US" dirty="0"/>
              <a:t> </a:t>
            </a:r>
            <a:r>
              <a:rPr lang="en-US" dirty="0" err="1"/>
              <a:t>Fochino</a:t>
            </a:r>
            <a:r>
              <a:rPr lang="en-US" dirty="0"/>
              <a:t> and noted healthy populations</a:t>
            </a:r>
            <a:endParaRPr lang="en-GB" dirty="0"/>
          </a:p>
          <a:p>
            <a:endParaRPr lang="en-GB" dirty="0"/>
          </a:p>
          <a:p>
            <a:endParaRPr lang="en-GB" dirty="0"/>
          </a:p>
          <a:p>
            <a:r>
              <a:rPr lang="en-GB" dirty="0"/>
              <a:t>NRW library resources for published and unpublished reports/ abiotic data </a:t>
            </a:r>
          </a:p>
          <a:p>
            <a:endParaRPr lang="en-GB" dirty="0"/>
          </a:p>
          <a:p>
            <a:r>
              <a:rPr lang="en-GB" dirty="0"/>
              <a:t>British Conservation Charity regional/national reporting.</a:t>
            </a:r>
          </a:p>
          <a:p>
            <a:endParaRPr lang="en-US" dirty="0"/>
          </a:p>
          <a:p>
            <a:endParaRPr lang="en-GB" dirty="0"/>
          </a:p>
        </p:txBody>
      </p:sp>
      <p:sp>
        <p:nvSpPr>
          <p:cNvPr id="4" name="Slide Number Placeholder 3"/>
          <p:cNvSpPr>
            <a:spLocks noGrp="1"/>
          </p:cNvSpPr>
          <p:nvPr>
            <p:ph type="sldNum" sz="quarter" idx="5"/>
          </p:nvPr>
        </p:nvSpPr>
        <p:spPr/>
        <p:txBody>
          <a:bodyPr/>
          <a:lstStyle/>
          <a:p>
            <a:fld id="{C059DA38-0310-4D2C-897D-4B3017CFCFC8}" type="slidenum">
              <a:rPr lang="en-GB" smtClean="0"/>
              <a:t>18</a:t>
            </a:fld>
            <a:endParaRPr lang="en-GB"/>
          </a:p>
        </p:txBody>
      </p:sp>
    </p:spTree>
    <p:extLst>
      <p:ext uri="{BB962C8B-B14F-4D97-AF65-F5344CB8AC3E}">
        <p14:creationId xmlns:p14="http://schemas.microsoft.com/office/powerpoint/2010/main" val="42017730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Data collection- Primary Data-</a:t>
            </a:r>
          </a:p>
          <a:p>
            <a:r>
              <a:rPr lang="en-GB" dirty="0"/>
              <a:t>Things to note:</a:t>
            </a:r>
          </a:p>
          <a:p>
            <a:pPr marL="628650" lvl="1" indent="-171450">
              <a:buFont typeface="Arial" panose="020B0604020202020204" pitchFamily="34" charset="0"/>
              <a:buChar char="•"/>
            </a:pPr>
            <a:r>
              <a:rPr lang="en-GB" dirty="0"/>
              <a:t>Transect protocol discussed previously.</a:t>
            </a:r>
            <a:r>
              <a:rPr lang="en-US" dirty="0"/>
              <a:t> Means to reliably record GPS: Trimble Geo7x/ Smart Phone/</a:t>
            </a:r>
            <a:endParaRPr lang="en-GB" dirty="0"/>
          </a:p>
          <a:p>
            <a:pPr marL="628650" lvl="1" indent="-171450">
              <a:buFont typeface="Arial" panose="020B0604020202020204" pitchFamily="34" charset="0"/>
              <a:buChar char="•"/>
            </a:pPr>
            <a:r>
              <a:rPr lang="en-GB" dirty="0"/>
              <a:t>Will require quadrats- follow transects according to protocol for patch quality % data collation.</a:t>
            </a:r>
          </a:p>
          <a:p>
            <a:pPr marL="628650" lvl="1" indent="-171450">
              <a:buFont typeface="Arial" panose="020B0604020202020204" pitchFamily="34" charset="0"/>
              <a:buChar char="•"/>
            </a:pPr>
            <a:r>
              <a:rPr lang="en-GB" dirty="0"/>
              <a:t>Standardised data collation sheets for adult counts i.e. from Butterfly Conservation Charity essential to record wind, sun , temperature other conditions- important to record for analysis stage for factors that can affect adult flight.</a:t>
            </a:r>
          </a:p>
          <a:p>
            <a:pPr marL="628650" lvl="1" indent="-171450">
              <a:buFont typeface="Arial" panose="020B0604020202020204" pitchFamily="34" charset="0"/>
              <a:buChar char="•"/>
            </a:pPr>
            <a:endParaRPr lang="en-GB" dirty="0"/>
          </a:p>
          <a:p>
            <a:pPr marL="628650" lvl="1" indent="-171450">
              <a:buFont typeface="Arial" panose="020B0604020202020204" pitchFamily="34" charset="0"/>
              <a:buChar char="•"/>
            </a:pPr>
            <a:endParaRPr lang="en-GB" dirty="0"/>
          </a:p>
          <a:p>
            <a:pPr marL="628650" lvl="1" indent="-171450">
              <a:buFont typeface="Arial" panose="020B0604020202020204" pitchFamily="34" charset="0"/>
              <a:buChar char="•"/>
            </a:pPr>
            <a:r>
              <a:rPr lang="en-GB" dirty="0"/>
              <a:t>Issues that could hamper data collection:</a:t>
            </a:r>
          </a:p>
          <a:p>
            <a:pPr marL="628650" lvl="1" indent="-171450">
              <a:buFont typeface="Arial" panose="020B0604020202020204" pitchFamily="34" charset="0"/>
              <a:buChar char="•"/>
            </a:pPr>
            <a:r>
              <a:rPr lang="en-GB" dirty="0"/>
              <a:t>Poor weather- wet conditions or too cold( cloudy and cool will not effect vegetation survey)</a:t>
            </a:r>
          </a:p>
          <a:p>
            <a:pPr marL="628650" lvl="1" indent="-171450">
              <a:buFont typeface="Arial" panose="020B0604020202020204" pitchFamily="34" charset="0"/>
              <a:buChar char="•"/>
            </a:pPr>
            <a:r>
              <a:rPr lang="en-GB" dirty="0"/>
              <a:t>Short flight beg and end times( may need to allow for two counts per week  per transect section( separate days)</a:t>
            </a:r>
          </a:p>
          <a:p>
            <a:pPr marL="628650" lvl="1" indent="-171450">
              <a:buFont typeface="Arial" panose="020B0604020202020204" pitchFamily="34" charset="0"/>
              <a:buChar char="•"/>
            </a:pPr>
            <a:r>
              <a:rPr lang="en-GB" dirty="0"/>
              <a:t>Risk Assessments required- near water pools/boggy ground/potentially livestock/conducted alone</a:t>
            </a:r>
          </a:p>
        </p:txBody>
      </p:sp>
      <p:sp>
        <p:nvSpPr>
          <p:cNvPr id="4" name="Slide Number Placeholder 3"/>
          <p:cNvSpPr>
            <a:spLocks noGrp="1"/>
          </p:cNvSpPr>
          <p:nvPr>
            <p:ph type="sldNum" sz="quarter" idx="5"/>
          </p:nvPr>
        </p:nvSpPr>
        <p:spPr/>
        <p:txBody>
          <a:bodyPr/>
          <a:lstStyle/>
          <a:p>
            <a:fld id="{C059DA38-0310-4D2C-897D-4B3017CFCFC8}" type="slidenum">
              <a:rPr lang="en-GB" smtClean="0"/>
              <a:t>19</a:t>
            </a:fld>
            <a:endParaRPr lang="en-GB"/>
          </a:p>
        </p:txBody>
      </p:sp>
    </p:spTree>
    <p:extLst>
      <p:ext uri="{BB962C8B-B14F-4D97-AF65-F5344CB8AC3E}">
        <p14:creationId xmlns:p14="http://schemas.microsoft.com/office/powerpoint/2010/main" val="308378310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400549"/>
            <a:ext cx="5486400" cy="4479434"/>
          </a:xfrm>
        </p:spPr>
        <p:txBody>
          <a:bodyPr/>
          <a:lstStyle/>
          <a:p>
            <a:endParaRPr lang="en-GB" dirty="0"/>
          </a:p>
          <a:p>
            <a:r>
              <a:rPr lang="en-GB" dirty="0"/>
              <a:t>Raw data:</a:t>
            </a:r>
          </a:p>
          <a:p>
            <a:endParaRPr lang="en-GB" dirty="0"/>
          </a:p>
          <a:p>
            <a:r>
              <a:rPr lang="en-GB" dirty="0"/>
              <a:t>Adult Counts</a:t>
            </a:r>
          </a:p>
          <a:p>
            <a:r>
              <a:rPr lang="en-GB" dirty="0"/>
              <a:t>% Plant Counts – for patch quality data</a:t>
            </a:r>
          </a:p>
          <a:p>
            <a:endParaRPr lang="en-GB" dirty="0"/>
          </a:p>
          <a:p>
            <a:r>
              <a:rPr lang="en-GB" dirty="0"/>
              <a:t>Abiotic data form NRW(</a:t>
            </a:r>
            <a:r>
              <a:rPr lang="en-GB" dirty="0" err="1"/>
              <a:t>dipwell</a:t>
            </a:r>
            <a:r>
              <a:rPr lang="en-GB" dirty="0"/>
              <a:t>/anoxia?)</a:t>
            </a:r>
          </a:p>
          <a:p>
            <a:endParaRPr lang="en-GB" dirty="0"/>
          </a:p>
          <a:p>
            <a:r>
              <a:rPr lang="en-GB" dirty="0"/>
              <a:t>Look for simple patterns- excel- charts- </a:t>
            </a:r>
          </a:p>
          <a:p>
            <a:r>
              <a:rPr lang="en-GB" dirty="0"/>
              <a:t>correlation/scatter graphs.</a:t>
            </a:r>
          </a:p>
          <a:p>
            <a:endParaRPr lang="en-GB" dirty="0"/>
          </a:p>
          <a:p>
            <a:r>
              <a:rPr lang="en-GB" dirty="0"/>
              <a:t>Second stage look to analyse more deeply: </a:t>
            </a:r>
          </a:p>
          <a:p>
            <a:endParaRPr lang="en-GB" dirty="0"/>
          </a:p>
          <a:p>
            <a:r>
              <a:rPr lang="en-GB" dirty="0"/>
              <a:t>stats analysis to test strength of correlation- relationship between data sets for degrees of significance: Paired T test/R2 function/Line Regression.</a:t>
            </a:r>
          </a:p>
          <a:p>
            <a:endParaRPr lang="en-GB" dirty="0"/>
          </a:p>
          <a:p>
            <a:r>
              <a:rPr lang="en-GB" dirty="0"/>
              <a:t>GIS:</a:t>
            </a:r>
          </a:p>
          <a:p>
            <a:r>
              <a:rPr lang="en-GB" dirty="0"/>
              <a:t>Also planning to Map Butterfly Counts against GPS co-ordinates along all transect areas- as per Fig 12- this is not GIS ( from Boyce,2009) showing tiger moth and CT adult counts- but would be possible to transpose my data into this format to examine distribution/numbers in each of the different areas.</a:t>
            </a:r>
          </a:p>
          <a:p>
            <a:r>
              <a:rPr lang="en-GB" dirty="0"/>
              <a:t>Like wise will be using GIS mapping tool to map results of patch quality % results for plants favoured by CT to depict abundance and see if it can be compared with adult count data/abiotic data.</a:t>
            </a:r>
          </a:p>
        </p:txBody>
      </p:sp>
      <p:sp>
        <p:nvSpPr>
          <p:cNvPr id="4" name="Slide Number Placeholder 3"/>
          <p:cNvSpPr>
            <a:spLocks noGrp="1"/>
          </p:cNvSpPr>
          <p:nvPr>
            <p:ph type="sldNum" sz="quarter" idx="5"/>
          </p:nvPr>
        </p:nvSpPr>
        <p:spPr/>
        <p:txBody>
          <a:bodyPr/>
          <a:lstStyle/>
          <a:p>
            <a:fld id="{C059DA38-0310-4D2C-897D-4B3017CFCFC8}" type="slidenum">
              <a:rPr lang="en-GB" smtClean="0"/>
              <a:t>20</a:t>
            </a:fld>
            <a:endParaRPr lang="en-GB"/>
          </a:p>
        </p:txBody>
      </p:sp>
    </p:spTree>
    <p:extLst>
      <p:ext uri="{BB962C8B-B14F-4D97-AF65-F5344CB8AC3E}">
        <p14:creationId xmlns:p14="http://schemas.microsoft.com/office/powerpoint/2010/main" val="323072051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Preliminary timetable- headline tasks: </a:t>
            </a:r>
          </a:p>
          <a:p>
            <a:r>
              <a:rPr lang="en-GB" dirty="0"/>
              <a:t>will need to add in  another task </a:t>
            </a:r>
          </a:p>
          <a:p>
            <a:r>
              <a:rPr lang="en-GB" dirty="0"/>
              <a:t>Walking transects with A </a:t>
            </a:r>
            <a:r>
              <a:rPr lang="en-GB" dirty="0" err="1"/>
              <a:t>Polkey</a:t>
            </a:r>
            <a:r>
              <a:rPr lang="en-GB" dirty="0"/>
              <a:t>/GPS system/quadrats over May to be introduced to areas previously worked. </a:t>
            </a:r>
          </a:p>
          <a:p>
            <a:r>
              <a:rPr lang="en-GB" dirty="0"/>
              <a:t>GIS tutorials/Stats analytical methodologies review for analytical work post data collection.</a:t>
            </a:r>
          </a:p>
          <a:p>
            <a:r>
              <a:rPr lang="en-GB" dirty="0"/>
              <a:t> </a:t>
            </a:r>
          </a:p>
        </p:txBody>
      </p:sp>
      <p:sp>
        <p:nvSpPr>
          <p:cNvPr id="4" name="Slide Number Placeholder 3"/>
          <p:cNvSpPr>
            <a:spLocks noGrp="1"/>
          </p:cNvSpPr>
          <p:nvPr>
            <p:ph type="sldNum" sz="quarter" idx="5"/>
          </p:nvPr>
        </p:nvSpPr>
        <p:spPr/>
        <p:txBody>
          <a:bodyPr/>
          <a:lstStyle/>
          <a:p>
            <a:fld id="{C059DA38-0310-4D2C-897D-4B3017CFCFC8}" type="slidenum">
              <a:rPr lang="en-GB" smtClean="0"/>
              <a:t>21</a:t>
            </a:fld>
            <a:endParaRPr lang="en-GB"/>
          </a:p>
        </p:txBody>
      </p:sp>
    </p:spTree>
    <p:extLst>
      <p:ext uri="{BB962C8B-B14F-4D97-AF65-F5344CB8AC3E}">
        <p14:creationId xmlns:p14="http://schemas.microsoft.com/office/powerpoint/2010/main" val="299271320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059DA38-0310-4D2C-897D-4B3017CFCFC8}" type="slidenum">
              <a:rPr lang="en-GB" smtClean="0"/>
              <a:t>22</a:t>
            </a:fld>
            <a:endParaRPr lang="en-GB"/>
          </a:p>
        </p:txBody>
      </p:sp>
    </p:spTree>
    <p:extLst>
      <p:ext uri="{BB962C8B-B14F-4D97-AF65-F5344CB8AC3E}">
        <p14:creationId xmlns:p14="http://schemas.microsoft.com/office/powerpoint/2010/main" val="165942466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059DA38-0310-4D2C-897D-4B3017CFCFC8}" type="slidenum">
              <a:rPr lang="en-GB" smtClean="0"/>
              <a:t>24</a:t>
            </a:fld>
            <a:endParaRPr lang="en-GB"/>
          </a:p>
        </p:txBody>
      </p:sp>
    </p:spTree>
    <p:extLst>
      <p:ext uri="{BB962C8B-B14F-4D97-AF65-F5344CB8AC3E}">
        <p14:creationId xmlns:p14="http://schemas.microsoft.com/office/powerpoint/2010/main" val="293176038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059DA38-0310-4D2C-897D-4B3017CFCFC8}" type="slidenum">
              <a:rPr lang="en-GB" smtClean="0"/>
              <a:t>25</a:t>
            </a:fld>
            <a:endParaRPr lang="en-GB"/>
          </a:p>
        </p:txBody>
      </p:sp>
    </p:spTree>
    <p:extLst>
      <p:ext uri="{BB962C8B-B14F-4D97-AF65-F5344CB8AC3E}">
        <p14:creationId xmlns:p14="http://schemas.microsoft.com/office/powerpoint/2010/main" val="25202233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059DA38-0310-4D2C-897D-4B3017CFCFC8}" type="slidenum">
              <a:rPr lang="en-GB" smtClean="0"/>
              <a:t>26</a:t>
            </a:fld>
            <a:endParaRPr lang="en-GB"/>
          </a:p>
        </p:txBody>
      </p:sp>
    </p:spTree>
    <p:extLst>
      <p:ext uri="{BB962C8B-B14F-4D97-AF65-F5344CB8AC3E}">
        <p14:creationId xmlns:p14="http://schemas.microsoft.com/office/powerpoint/2010/main" val="76815512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059DA38-0310-4D2C-897D-4B3017CFCFC8}" type="slidenum">
              <a:rPr lang="en-GB" smtClean="0"/>
              <a:t>27</a:t>
            </a:fld>
            <a:endParaRPr lang="en-GB"/>
          </a:p>
        </p:txBody>
      </p:sp>
    </p:spTree>
    <p:extLst>
      <p:ext uri="{BB962C8B-B14F-4D97-AF65-F5344CB8AC3E}">
        <p14:creationId xmlns:p14="http://schemas.microsoft.com/office/powerpoint/2010/main" val="130304463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059DA38-0310-4D2C-897D-4B3017CFCFC8}" type="slidenum">
              <a:rPr lang="en-GB" smtClean="0"/>
              <a:t>28</a:t>
            </a:fld>
            <a:endParaRPr lang="en-GB"/>
          </a:p>
        </p:txBody>
      </p:sp>
    </p:spTree>
    <p:extLst>
      <p:ext uri="{BB962C8B-B14F-4D97-AF65-F5344CB8AC3E}">
        <p14:creationId xmlns:p14="http://schemas.microsoft.com/office/powerpoint/2010/main" val="143786966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79FA4A8A-6DB5-4617-9032-6A8E125A6FAA}" type="datetimeFigureOut">
              <a:rPr lang="en-GB" smtClean="0"/>
              <a:t>27/03/2023</a:t>
            </a:fld>
            <a:endParaRPr lang="en-GB"/>
          </a:p>
        </p:txBody>
      </p:sp>
      <p:sp>
        <p:nvSpPr>
          <p:cNvPr id="5" name="Footer Placeholder 4"/>
          <p:cNvSpPr>
            <a:spLocks noGrp="1"/>
          </p:cNvSpPr>
          <p:nvPr>
            <p:ph type="ftr" sz="quarter" idx="11"/>
          </p:nvPr>
        </p:nvSpPr>
        <p:spPr>
          <a:xfrm>
            <a:off x="1876424" y="5410201"/>
            <a:ext cx="5124886" cy="365125"/>
          </a:xfrm>
        </p:spPr>
        <p:txBody>
          <a:bodyPr/>
          <a:lstStyle/>
          <a:p>
            <a:endParaRPr lang="en-GB"/>
          </a:p>
        </p:txBody>
      </p:sp>
      <p:sp>
        <p:nvSpPr>
          <p:cNvPr id="6" name="Slide Number Placeholder 5"/>
          <p:cNvSpPr>
            <a:spLocks noGrp="1"/>
          </p:cNvSpPr>
          <p:nvPr>
            <p:ph type="sldNum" sz="quarter" idx="12"/>
          </p:nvPr>
        </p:nvSpPr>
        <p:spPr>
          <a:xfrm>
            <a:off x="9896911" y="5410199"/>
            <a:ext cx="771089" cy="365125"/>
          </a:xfrm>
        </p:spPr>
        <p:txBody>
          <a:bodyPr/>
          <a:lstStyle/>
          <a:p>
            <a:fld id="{AD792C4E-E165-40EA-94B4-882242DF9E63}" type="slidenum">
              <a:rPr lang="en-GB" smtClean="0"/>
              <a:t>‹#›</a:t>
            </a:fld>
            <a:endParaRPr lang="en-GB"/>
          </a:p>
        </p:txBody>
      </p:sp>
    </p:spTree>
    <p:extLst>
      <p:ext uri="{BB962C8B-B14F-4D97-AF65-F5344CB8AC3E}">
        <p14:creationId xmlns:p14="http://schemas.microsoft.com/office/powerpoint/2010/main" val="7757592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9FA4A8A-6DB5-4617-9032-6A8E125A6FAA}" type="datetimeFigureOut">
              <a:rPr lang="en-GB" smtClean="0"/>
              <a:t>27/03/2023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D792C4E-E165-40EA-94B4-882242DF9E63}" type="slidenum">
              <a:rPr lang="en-GB" smtClean="0"/>
              <a:t>‹#›</a:t>
            </a:fld>
            <a:endParaRPr lang="en-GB"/>
          </a:p>
        </p:txBody>
      </p:sp>
    </p:spTree>
    <p:extLst>
      <p:ext uri="{BB962C8B-B14F-4D97-AF65-F5344CB8AC3E}">
        <p14:creationId xmlns:p14="http://schemas.microsoft.com/office/powerpoint/2010/main" val="35058509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9FA4A8A-6DB5-4617-9032-6A8E125A6FAA}" type="datetimeFigureOut">
              <a:rPr lang="en-GB" smtClean="0"/>
              <a:t>27/03/2023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D792C4E-E165-40EA-94B4-882242DF9E63}" type="slidenum">
              <a:rPr lang="en-GB" smtClean="0"/>
              <a:t>‹#›</a:t>
            </a:fld>
            <a:endParaRPr lang="en-GB"/>
          </a:p>
        </p:txBody>
      </p:sp>
    </p:spTree>
    <p:extLst>
      <p:ext uri="{BB962C8B-B14F-4D97-AF65-F5344CB8AC3E}">
        <p14:creationId xmlns:p14="http://schemas.microsoft.com/office/powerpoint/2010/main" val="30646582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9FA4A8A-6DB5-4617-9032-6A8E125A6FAA}" type="datetimeFigureOut">
              <a:rPr lang="en-GB" smtClean="0"/>
              <a:t>27/03/2023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D792C4E-E165-40EA-94B4-882242DF9E63}" type="slidenum">
              <a:rPr lang="en-GB" smtClean="0"/>
              <a:t>‹#›</a:t>
            </a:fld>
            <a:endParaRPr lang="en-GB"/>
          </a:p>
        </p:txBody>
      </p:sp>
    </p:spTree>
    <p:extLst>
      <p:ext uri="{BB962C8B-B14F-4D97-AF65-F5344CB8AC3E}">
        <p14:creationId xmlns:p14="http://schemas.microsoft.com/office/powerpoint/2010/main" val="39729473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9FA4A8A-6DB5-4617-9032-6A8E125A6FAA}" type="datetimeFigureOut">
              <a:rPr lang="en-GB" smtClean="0"/>
              <a:t>27/03/2023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D792C4E-E165-40EA-94B4-882242DF9E63}" type="slidenum">
              <a:rPr lang="en-GB" smtClean="0"/>
              <a:t>‹#›</a:t>
            </a:fld>
            <a:endParaRPr lang="en-GB"/>
          </a:p>
        </p:txBody>
      </p:sp>
    </p:spTree>
    <p:extLst>
      <p:ext uri="{BB962C8B-B14F-4D97-AF65-F5344CB8AC3E}">
        <p14:creationId xmlns:p14="http://schemas.microsoft.com/office/powerpoint/2010/main" val="33403857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9FA4A8A-6DB5-4617-9032-6A8E125A6FAA}" type="datetimeFigureOut">
              <a:rPr lang="en-GB" smtClean="0"/>
              <a:t>27/03/2023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D792C4E-E165-40EA-94B4-882242DF9E63}" type="slidenum">
              <a:rPr lang="en-GB" smtClean="0"/>
              <a:t>‹#›</a:t>
            </a:fld>
            <a:endParaRPr lang="en-GB"/>
          </a:p>
        </p:txBody>
      </p:sp>
    </p:spTree>
    <p:extLst>
      <p:ext uri="{BB962C8B-B14F-4D97-AF65-F5344CB8AC3E}">
        <p14:creationId xmlns:p14="http://schemas.microsoft.com/office/powerpoint/2010/main" val="17900444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9FA4A8A-6DB5-4617-9032-6A8E125A6FAA}" type="datetimeFigureOut">
              <a:rPr lang="en-GB" smtClean="0"/>
              <a:t>27/03/2023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D792C4E-E165-40EA-94B4-882242DF9E63}" type="slidenum">
              <a:rPr lang="en-GB" smtClean="0"/>
              <a:t>‹#›</a:t>
            </a:fld>
            <a:endParaRPr lang="en-GB"/>
          </a:p>
        </p:txBody>
      </p:sp>
    </p:spTree>
    <p:extLst>
      <p:ext uri="{BB962C8B-B14F-4D97-AF65-F5344CB8AC3E}">
        <p14:creationId xmlns:p14="http://schemas.microsoft.com/office/powerpoint/2010/main" val="1915788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9FA4A8A-6DB5-4617-9032-6A8E125A6FAA}" type="datetimeFigureOut">
              <a:rPr lang="en-GB" smtClean="0"/>
              <a:t>27/03/2023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D792C4E-E165-40EA-94B4-882242DF9E63}" type="slidenum">
              <a:rPr lang="en-GB" smtClean="0"/>
              <a:t>‹#›</a:t>
            </a:fld>
            <a:endParaRPr lang="en-GB"/>
          </a:p>
        </p:txBody>
      </p:sp>
    </p:spTree>
    <p:extLst>
      <p:ext uri="{BB962C8B-B14F-4D97-AF65-F5344CB8AC3E}">
        <p14:creationId xmlns:p14="http://schemas.microsoft.com/office/powerpoint/2010/main" val="4869569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9FA4A8A-6DB5-4617-9032-6A8E125A6FAA}" type="datetimeFigureOut">
              <a:rPr lang="en-GB" smtClean="0"/>
              <a:t>27/03/2023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D792C4E-E165-40EA-94B4-882242DF9E63}" type="slidenum">
              <a:rPr lang="en-GB" smtClean="0"/>
              <a:t>‹#›</a:t>
            </a:fld>
            <a:endParaRPr lang="en-GB"/>
          </a:p>
        </p:txBody>
      </p:sp>
    </p:spTree>
    <p:extLst>
      <p:ext uri="{BB962C8B-B14F-4D97-AF65-F5344CB8AC3E}">
        <p14:creationId xmlns:p14="http://schemas.microsoft.com/office/powerpoint/2010/main" val="26588270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9FA4A8A-6DB5-4617-9032-6A8E125A6FAA}" type="datetimeFigureOut">
              <a:rPr lang="en-GB" smtClean="0"/>
              <a:t>27/03/2023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D792C4E-E165-40EA-94B4-882242DF9E63}" type="slidenum">
              <a:rPr lang="en-GB" smtClean="0"/>
              <a:t>‹#›</a:t>
            </a:fld>
            <a:endParaRPr lang="en-GB"/>
          </a:p>
        </p:txBody>
      </p:sp>
    </p:spTree>
    <p:extLst>
      <p:ext uri="{BB962C8B-B14F-4D97-AF65-F5344CB8AC3E}">
        <p14:creationId xmlns:p14="http://schemas.microsoft.com/office/powerpoint/2010/main" val="1757927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9FA4A8A-6DB5-4617-9032-6A8E125A6FAA}" type="datetimeFigureOut">
              <a:rPr lang="en-GB" smtClean="0"/>
              <a:t>27/03/2023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D792C4E-E165-40EA-94B4-882242DF9E63}" type="slidenum">
              <a:rPr lang="en-GB" smtClean="0"/>
              <a:t>‹#›</a:t>
            </a:fld>
            <a:endParaRPr lang="en-GB"/>
          </a:p>
        </p:txBody>
      </p:sp>
    </p:spTree>
    <p:extLst>
      <p:ext uri="{BB962C8B-B14F-4D97-AF65-F5344CB8AC3E}">
        <p14:creationId xmlns:p14="http://schemas.microsoft.com/office/powerpoint/2010/main" val="200205083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9FA4A8A-6DB5-4617-9032-6A8E125A6FAA}" type="datetimeFigureOut">
              <a:rPr lang="en-GB" smtClean="0"/>
              <a:t>27/03/2023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D792C4E-E165-40EA-94B4-882242DF9E63}" type="slidenum">
              <a:rPr lang="en-GB" smtClean="0"/>
              <a:t>‹#›</a:t>
            </a:fld>
            <a:endParaRPr lang="en-GB"/>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49821741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9FA4A8A-6DB5-4617-9032-6A8E125A6FAA}" type="datetimeFigureOut">
              <a:rPr lang="en-GB" smtClean="0"/>
              <a:t>27/03/2023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D792C4E-E165-40EA-94B4-882242DF9E63}" type="slidenum">
              <a:rPr lang="en-GB" smtClean="0"/>
              <a:t>‹#›</a:t>
            </a:fld>
            <a:endParaRPr lang="en-GB"/>
          </a:p>
        </p:txBody>
      </p:sp>
    </p:spTree>
    <p:extLst>
      <p:ext uri="{BB962C8B-B14F-4D97-AF65-F5344CB8AC3E}">
        <p14:creationId xmlns:p14="http://schemas.microsoft.com/office/powerpoint/2010/main" val="424381537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79FA4A8A-6DB5-4617-9032-6A8E125A6FAA}" type="datetimeFigureOut">
              <a:rPr lang="en-GB" smtClean="0"/>
              <a:t>27/03/2023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D792C4E-E165-40EA-94B4-882242DF9E63}" type="slidenum">
              <a:rPr lang="en-GB" smtClean="0"/>
              <a:t>‹#›</a:t>
            </a:fld>
            <a:endParaRPr lang="en-GB"/>
          </a:p>
        </p:txBody>
      </p:sp>
    </p:spTree>
    <p:extLst>
      <p:ext uri="{BB962C8B-B14F-4D97-AF65-F5344CB8AC3E}">
        <p14:creationId xmlns:p14="http://schemas.microsoft.com/office/powerpoint/2010/main" val="266193598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79FA4A8A-6DB5-4617-9032-6A8E125A6FAA}" type="datetimeFigureOut">
              <a:rPr lang="en-GB" smtClean="0"/>
              <a:t>27/03/2023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D792C4E-E165-40EA-94B4-882242DF9E63}" type="slidenum">
              <a:rPr lang="en-GB" smtClean="0"/>
              <a:t>‹#›</a:t>
            </a:fld>
            <a:endParaRPr lang="en-GB"/>
          </a:p>
        </p:txBody>
      </p:sp>
    </p:spTree>
    <p:extLst>
      <p:ext uri="{BB962C8B-B14F-4D97-AF65-F5344CB8AC3E}">
        <p14:creationId xmlns:p14="http://schemas.microsoft.com/office/powerpoint/2010/main" val="324998687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9FA4A8A-6DB5-4617-9032-6A8E125A6FAA}" type="datetimeFigureOut">
              <a:rPr lang="en-GB" smtClean="0"/>
              <a:t>27/03/2023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D792C4E-E165-40EA-94B4-882242DF9E63}" type="slidenum">
              <a:rPr lang="en-GB" smtClean="0"/>
              <a:t>‹#›</a:t>
            </a:fld>
            <a:endParaRPr lang="en-GB"/>
          </a:p>
        </p:txBody>
      </p:sp>
    </p:spTree>
    <p:extLst>
      <p:ext uri="{BB962C8B-B14F-4D97-AF65-F5344CB8AC3E}">
        <p14:creationId xmlns:p14="http://schemas.microsoft.com/office/powerpoint/2010/main" val="350437028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9FA4A8A-6DB5-4617-9032-6A8E125A6FAA}" type="datetimeFigureOut">
              <a:rPr lang="en-GB" smtClean="0"/>
              <a:t>27/03/2023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D792C4E-E165-40EA-94B4-882242DF9E63}" type="slidenum">
              <a:rPr lang="en-GB" smtClean="0"/>
              <a:t>‹#›</a:t>
            </a:fld>
            <a:endParaRPr lang="en-GB"/>
          </a:p>
        </p:txBody>
      </p:sp>
    </p:spTree>
    <p:extLst>
      <p:ext uri="{BB962C8B-B14F-4D97-AF65-F5344CB8AC3E}">
        <p14:creationId xmlns:p14="http://schemas.microsoft.com/office/powerpoint/2010/main" val="38840176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79FA4A8A-6DB5-4617-9032-6A8E125A6FAA}" type="datetimeFigureOut">
              <a:rPr lang="en-GB" smtClean="0"/>
              <a:t>27/03/2023</a:t>
            </a:fld>
            <a:endParaRPr lang="en-GB"/>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AD792C4E-E165-40EA-94B4-882242DF9E63}" type="slidenum">
              <a:rPr lang="en-GB" smtClean="0"/>
              <a:t>‹#›</a:t>
            </a:fld>
            <a:endParaRPr lang="en-GB"/>
          </a:p>
        </p:txBody>
      </p:sp>
    </p:spTree>
    <p:extLst>
      <p:ext uri="{BB962C8B-B14F-4D97-AF65-F5344CB8AC3E}">
        <p14:creationId xmlns:p14="http://schemas.microsoft.com/office/powerpoint/2010/main" val="1586693215"/>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4.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image" Target="../media/image2.png"/><Relationship Id="rId7" Type="http://schemas.openxmlformats.org/officeDocument/2006/relationships/diagramQuickStyle" Target="../diagrams/quickStyle3.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Layout" Target="../diagrams/layout3.xml"/><Relationship Id="rId5" Type="http://schemas.openxmlformats.org/officeDocument/2006/relationships/diagramData" Target="../diagrams/data3.xml"/><Relationship Id="rId4" Type="http://schemas.openxmlformats.org/officeDocument/2006/relationships/image" Target="../media/image7.jpeg"/><Relationship Id="rId9" Type="http://schemas.microsoft.com/office/2007/relationships/diagramDrawing" Target="../diagrams/drawing3.xml"/></Relationships>
</file>

<file path=ppt/slides/_rels/slide8.xml.rels><?xml version="1.0" encoding="UTF-8" standalone="yes"?>
<Relationships xmlns="http://schemas.openxmlformats.org/package/2006/relationships"><Relationship Id="rId8" Type="http://schemas.openxmlformats.org/officeDocument/2006/relationships/diagramQuickStyle" Target="../diagrams/quickStyle4.xml"/><Relationship Id="rId3" Type="http://schemas.openxmlformats.org/officeDocument/2006/relationships/image" Target="../media/image2.png"/><Relationship Id="rId7" Type="http://schemas.openxmlformats.org/officeDocument/2006/relationships/diagramLayout" Target="../diagrams/layout4.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Data" Target="../diagrams/data4.xml"/><Relationship Id="rId5" Type="http://schemas.openxmlformats.org/officeDocument/2006/relationships/image" Target="../media/image9.jpeg"/><Relationship Id="rId10" Type="http://schemas.microsoft.com/office/2007/relationships/diagramDrawing" Target="../diagrams/drawing4.xml"/><Relationship Id="rId4" Type="http://schemas.openxmlformats.org/officeDocument/2006/relationships/image" Target="../media/image8.jpeg"/><Relationship Id="rId9" Type="http://schemas.openxmlformats.org/officeDocument/2006/relationships/diagramColors" Target="../diagrams/colors4.xml"/></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0.jpeg"/></Relationships>
</file>

<file path=ppt/slides/_rels/slide10.xml.rels><?xml version="1.0" encoding="UTF-8" standalone="yes"?>
<Relationships xmlns="http://schemas.openxmlformats.org/package/2006/relationships"><Relationship Id="rId8" Type="http://schemas.openxmlformats.org/officeDocument/2006/relationships/image" Target="../media/image15.png"/><Relationship Id="rId13" Type="http://schemas.microsoft.com/office/2007/relationships/diagramDrawing" Target="../diagrams/drawing5.xml"/><Relationship Id="rId3" Type="http://schemas.openxmlformats.org/officeDocument/2006/relationships/image" Target="../media/image2.png"/><Relationship Id="rId7" Type="http://schemas.openxmlformats.org/officeDocument/2006/relationships/image" Target="../media/image14.png"/><Relationship Id="rId12" Type="http://schemas.openxmlformats.org/officeDocument/2006/relationships/diagramColors" Target="../diagrams/colors5.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image" Target="../media/image13.png"/><Relationship Id="rId11" Type="http://schemas.openxmlformats.org/officeDocument/2006/relationships/diagramQuickStyle" Target="../diagrams/quickStyle5.xml"/><Relationship Id="rId5" Type="http://schemas.openxmlformats.org/officeDocument/2006/relationships/image" Target="../media/image12.png"/><Relationship Id="rId10" Type="http://schemas.openxmlformats.org/officeDocument/2006/relationships/diagramLayout" Target="../diagrams/layout5.xml"/><Relationship Id="rId4" Type="http://schemas.openxmlformats.org/officeDocument/2006/relationships/image" Target="../media/image11.jpeg"/><Relationship Id="rId9" Type="http://schemas.openxmlformats.org/officeDocument/2006/relationships/diagramData" Target="../diagrams/data5.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1.xml"/><Relationship Id="rId1" Type="http://schemas.openxmlformats.org/officeDocument/2006/relationships/slideLayout" Target="../slideLayouts/slideLayout6.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2.xml"/><Relationship Id="rId1" Type="http://schemas.openxmlformats.org/officeDocument/2006/relationships/slideLayout" Target="../slideLayouts/slideLayout6.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3.xml"/><Relationship Id="rId1" Type="http://schemas.openxmlformats.org/officeDocument/2006/relationships/slideLayout" Target="../slideLayouts/slideLayout6.xml"/><Relationship Id="rId4" Type="http://schemas.openxmlformats.org/officeDocument/2006/relationships/image" Target="../media/image17.jpeg"/></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5.xml"/><Relationship Id="rId1" Type="http://schemas.openxmlformats.org/officeDocument/2006/relationships/slideLayout" Target="../slideLayouts/slideLayout6.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0.xml"/><Relationship Id="rId1" Type="http://schemas.openxmlformats.org/officeDocument/2006/relationships/slideLayout" Target="../slideLayouts/slideLayout5.xml"/><Relationship Id="rId4" Type="http://schemas.openxmlformats.org/officeDocument/2006/relationships/image" Target="../media/image19.jpeg"/></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2.xml"/><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2" Type="http://schemas.openxmlformats.org/officeDocument/2006/relationships/hyperlink" Target="https://uowtsd-my.sharepoint.com/:b:/g/personal/25000107_student_uwtsd_ac_uk/EULITIlYjs1PnjgYfhU-StwB_PtJMO1lRp6eT9c9UZL93A?e=W2vSTV"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8" Type="http://schemas.openxmlformats.org/officeDocument/2006/relationships/hyperlink" Target="https://naturalresources.wales/media/671524/Cors%20Caron-Plan%20English.pdf" TargetMode="External"/><Relationship Id="rId3" Type="http://schemas.openxmlformats.org/officeDocument/2006/relationships/hyperlink" Target="https://link.springer.com/article/10.1023/A:1027330422958" TargetMode="External"/><Relationship Id="rId7" Type="http://schemas.openxmlformats.org/officeDocument/2006/relationships/hyperlink" Target="https://www.legislation.gov.uk/uksi/2019/579/contents/made" TargetMode="External"/><Relationship Id="rId2" Type="http://schemas.openxmlformats.org/officeDocument/2006/relationships/notesSlide" Target="../notesSlides/notesSlide23.xml"/><Relationship Id="rId1" Type="http://schemas.openxmlformats.org/officeDocument/2006/relationships/slideLayout" Target="../slideLayouts/slideLayout6.xml"/><Relationship Id="rId6" Type="http://schemas.openxmlformats.org/officeDocument/2006/relationships/hyperlink" Target="https://cieem.net/wp-content/uploads/2021/08/Carbon-and-Habitats-Position-Statement-FINAL.pdf" TargetMode="External"/><Relationship Id="rId5" Type="http://schemas.openxmlformats.org/officeDocument/2006/relationships/hyperlink" Target="https://cdn.naturalresources.wales/media/687412/eng-evidence-report-276-condition-based-estimate-of-ghg-emissions-for-nrw.pdf#page23" TargetMode="External"/><Relationship Id="rId4" Type="http://schemas.openxmlformats.org/officeDocument/2006/relationships/hyperlink" Target="https://link.springer.com/article/10.1007/s10531-022-02534-2" TargetMode="External"/></Relationships>
</file>

<file path=ppt/slides/_rels/slide25.xml.rels><?xml version="1.0" encoding="UTF-8" standalone="yes"?>
<Relationships xmlns="http://schemas.openxmlformats.org/package/2006/relationships"><Relationship Id="rId8" Type="http://schemas.openxmlformats.org/officeDocument/2006/relationships/hyperlink" Target="https://link.springer.com/article/10.1007/s10841-006-6291-6" TargetMode="External"/><Relationship Id="rId3" Type="http://schemas.openxmlformats.org/officeDocument/2006/relationships/hyperlink" Target="https://naturalresources.wales/media/656785/SSSI_0994_SMS_EN0011ab9.pdf" TargetMode="External"/><Relationship Id="rId7" Type="http://schemas.openxmlformats.org/officeDocument/2006/relationships/hyperlink" Target="https://www.sciencedirect.com/science/article/pii/S0006320798000809" TargetMode="External"/><Relationship Id="rId2" Type="http://schemas.openxmlformats.org/officeDocument/2006/relationships/notesSlide" Target="../notesSlides/notesSlide24.xml"/><Relationship Id="rId1" Type="http://schemas.openxmlformats.org/officeDocument/2006/relationships/slideLayout" Target="../slideLayouts/slideLayout6.xml"/><Relationship Id="rId6" Type="http://schemas.openxmlformats.org/officeDocument/2006/relationships/hyperlink" Target="https://www.cumbriawildlifetrust.org.uk/foulshaw-moss-peatland-restoration" TargetMode="External"/><Relationship Id="rId5" Type="http://schemas.openxmlformats.org/officeDocument/2006/relationships/hyperlink" Target="https://www.cruglasfarmcottages.co.uk/wildlife-farming/" TargetMode="External"/><Relationship Id="rId10" Type="http://schemas.openxmlformats.org/officeDocument/2006/relationships/hyperlink" Target="https://www.gov.uk/government/publications/changes-to-the-habitats-regulations-2017/changes-to-the-habitats-regulations-2017#creating-a-national-site-network" TargetMode="External"/><Relationship Id="rId4" Type="http://schemas.openxmlformats.org/officeDocument/2006/relationships/hyperlink" Target="https://naturalresources.wales/media/670702/Afon%20Teifi%20%20River%20Teifi%20Management%20Plan.pdf" TargetMode="External"/><Relationship Id="rId9" Type="http://schemas.openxmlformats.org/officeDocument/2006/relationships/hyperlink" Target="http://www.geologywales.co.uk/central-wales-rigs/PDFs/tregaron_moraine.pdf" TargetMode="External"/></Relationships>
</file>

<file path=ppt/slides/_rels/slide26.xml.rels><?xml version="1.0" encoding="UTF-8" standalone="yes"?>
<Relationships xmlns="http://schemas.openxmlformats.org/package/2006/relationships"><Relationship Id="rId8" Type="http://schemas.openxmlformats.org/officeDocument/2006/relationships/hyperlink" Target="https://naturalresources.wales/about-us/area-statements/mid-wales-area-statement/introduction-to-mid-wales-area-statement/?lang=en" TargetMode="External"/><Relationship Id="rId3" Type="http://schemas.openxmlformats.org/officeDocument/2006/relationships/hyperlink" Target="https://jncc.gov.uk/jncc-assets/SAC-N2K/UK0014790.pdf" TargetMode="External"/><Relationship Id="rId7" Type="http://schemas.openxmlformats.org/officeDocument/2006/relationships/hyperlink" Target="https://naturalresourceswales.gov.uk/about-us/news-and-events/news/major-drive-to-bring-new-life-to-precious-habitats/?lang=en" TargetMode="External"/><Relationship Id="rId2" Type="http://schemas.openxmlformats.org/officeDocument/2006/relationships/notesSlide" Target="../notesSlides/notesSlide25.xml"/><Relationship Id="rId1" Type="http://schemas.openxmlformats.org/officeDocument/2006/relationships/slideLayout" Target="../slideLayouts/slideLayout6.xml"/><Relationship Id="rId6" Type="http://schemas.openxmlformats.org/officeDocument/2006/relationships/hyperlink" Target="https://cdn.cyfoethnaturiol.cymru/media/685958/case-study-3-peatland-restoration-using-bunding.pdf" TargetMode="External"/><Relationship Id="rId5" Type="http://schemas.openxmlformats.org/officeDocument/2006/relationships/hyperlink" Target="https://cieem.net/wp-content/uploads/2019/07/B359157-Otter-Breeding-Sites-Conserving-Natura-2000-Rivers-Series.pdf" TargetMode="External"/><Relationship Id="rId10" Type="http://schemas.openxmlformats.org/officeDocument/2006/relationships/hyperlink" Target="https://naturalresources.wales/about-us/our-projects/nature-projects/new-life-for-welsh-raised-bogs/?lang=en" TargetMode="External"/><Relationship Id="rId4" Type="http://schemas.openxmlformats.org/officeDocument/2006/relationships/hyperlink" Target="https://jncc.gov.uk/jncc-assets/RIS/UK14003.pdf" TargetMode="External"/><Relationship Id="rId9" Type="http://schemas.openxmlformats.org/officeDocument/2006/relationships/hyperlink" Target="https://www.biodiversitywales.org.uk/Nature-Recovery-Action-Plan" TargetMode="External"/></Relationships>
</file>

<file path=ppt/slides/_rels/slide27.xml.rels><?xml version="1.0" encoding="UTF-8" standalone="yes"?>
<Relationships xmlns="http://schemas.openxmlformats.org/package/2006/relationships"><Relationship Id="rId3" Type="http://schemas.openxmlformats.org/officeDocument/2006/relationships/hyperlink" Target="https://naturalresources.wales/media/3215/teifi-and-north-ceredigion-management-catchment.pdf" TargetMode="External"/><Relationship Id="rId7" Type="http://schemas.openxmlformats.org/officeDocument/2006/relationships/hyperlink" Target="https://rsis.ramsar.org/ris/570" TargetMode="External"/><Relationship Id="rId2" Type="http://schemas.openxmlformats.org/officeDocument/2006/relationships/notesSlide" Target="../notesSlides/notesSlide26.xml"/><Relationship Id="rId1" Type="http://schemas.openxmlformats.org/officeDocument/2006/relationships/slideLayout" Target="../slideLayouts/slideLayout6.xml"/><Relationship Id="rId6" Type="http://schemas.openxmlformats.org/officeDocument/2006/relationships/hyperlink" Target="https://besjournals.onlinelibrary.wiley.com/doi/10.1002/2688-8319.12147" TargetMode="External"/><Relationship Id="rId5" Type="http://schemas.openxmlformats.org/officeDocument/2006/relationships/hyperlink" Target="https://cdn.cyfoethnaturiol.cymru/media/675146/final_frmp_-western-wales_pk26b82.pdf?mode=pad&amp;rnd=131466534560000000#page87" TargetMode="External"/><Relationship Id="rId4" Type="http://schemas.openxmlformats.org/officeDocument/2006/relationships/hyperlink" Target="https://naturalresources.wales/about-us/news-and-events/news/review-of-condition-of-wales-protected-natural-features-fuels-calls-for-partnership-approach-to-a-nature-rich-future/?lang=en" TargetMode="External"/></Relationships>
</file>

<file path=ppt/slides/_rels/slide28.xml.rels><?xml version="1.0" encoding="UTF-8" standalone="yes"?>
<Relationships xmlns="http://schemas.openxmlformats.org/package/2006/relationships"><Relationship Id="rId3" Type="http://schemas.openxmlformats.org/officeDocument/2006/relationships/hyperlink" Target="https://www.peoplescollection.wales/items/1610221" TargetMode="External"/><Relationship Id="rId7" Type="http://schemas.openxmlformats.org/officeDocument/2006/relationships/hyperlink" Target="https://journals.sagepub.com/doi/10.1177/0959683610386982" TargetMode="External"/><Relationship Id="rId2" Type="http://schemas.openxmlformats.org/officeDocument/2006/relationships/notesSlide" Target="../notesSlides/notesSlide27.xml"/><Relationship Id="rId1" Type="http://schemas.openxmlformats.org/officeDocument/2006/relationships/slideLayout" Target="../slideLayouts/slideLayout6.xml"/><Relationship Id="rId6" Type="http://schemas.openxmlformats.org/officeDocument/2006/relationships/hyperlink" Target="https://gov.wales/sites/default/files/publications/2018-01/heather-and-grass-burning-code.pdf" TargetMode="External"/><Relationship Id="rId5" Type="http://schemas.openxmlformats.org/officeDocument/2006/relationships/hyperlink" Target="https://link.springer.com/article/10.1007/s10531-008-9491-4" TargetMode="External"/><Relationship Id="rId4" Type="http://schemas.openxmlformats.org/officeDocument/2006/relationships/hyperlink" Target="https://www.wildlifetrusts.org/wildlife-explorer/invertebrates/butterflies/large-heath"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5419CC-6195-45E6-9FDE-A4EDFD73E261}"/>
              </a:ext>
            </a:extLst>
          </p:cNvPr>
          <p:cNvSpPr>
            <a:spLocks noGrp="1"/>
          </p:cNvSpPr>
          <p:nvPr>
            <p:ph type="ctrTitle"/>
          </p:nvPr>
        </p:nvSpPr>
        <p:spPr>
          <a:xfrm>
            <a:off x="1876424" y="447040"/>
            <a:ext cx="8791575" cy="3062923"/>
          </a:xfrm>
        </p:spPr>
        <p:txBody>
          <a:bodyPr>
            <a:noAutofit/>
          </a:bodyPr>
          <a:lstStyle/>
          <a:p>
            <a:r>
              <a:rPr lang="en-GB" sz="3200" dirty="0"/>
              <a:t>preliminary evaluation of Landscape management works in restoring favourable condition to the </a:t>
            </a:r>
            <a:r>
              <a:rPr lang="en-GB" sz="3200" dirty="0" err="1"/>
              <a:t>Cors</a:t>
            </a:r>
            <a:r>
              <a:rPr lang="en-GB" sz="3200" dirty="0"/>
              <a:t> Caron SAC via assessment of annual index numbers for </a:t>
            </a:r>
            <a:r>
              <a:rPr lang="en-GB" sz="3200" dirty="0" err="1"/>
              <a:t>Coenonympha</a:t>
            </a:r>
            <a:r>
              <a:rPr lang="en-GB" sz="3200" dirty="0"/>
              <a:t> </a:t>
            </a:r>
            <a:r>
              <a:rPr lang="en-GB" sz="3200" dirty="0" err="1"/>
              <a:t>tullia</a:t>
            </a:r>
            <a:r>
              <a:rPr lang="en-GB" sz="3200" dirty="0"/>
              <a:t> (Large Heath) and habitat patch quality.</a:t>
            </a:r>
          </a:p>
        </p:txBody>
      </p:sp>
      <p:sp>
        <p:nvSpPr>
          <p:cNvPr id="3" name="Subtitle 2">
            <a:extLst>
              <a:ext uri="{FF2B5EF4-FFF2-40B4-BE49-F238E27FC236}">
                <a16:creationId xmlns:a16="http://schemas.microsoft.com/office/drawing/2014/main" id="{8DEE717D-014E-8B72-07B9-56D22FA18B51}"/>
              </a:ext>
            </a:extLst>
          </p:cNvPr>
          <p:cNvSpPr>
            <a:spLocks noGrp="1"/>
          </p:cNvSpPr>
          <p:nvPr>
            <p:ph type="subTitle" idx="1"/>
          </p:nvPr>
        </p:nvSpPr>
        <p:spPr>
          <a:xfrm>
            <a:off x="1876424" y="3602038"/>
            <a:ext cx="8791575" cy="2646362"/>
          </a:xfrm>
        </p:spPr>
        <p:txBody>
          <a:bodyPr>
            <a:normAutofit lnSpcReduction="10000"/>
          </a:bodyPr>
          <a:lstStyle/>
          <a:p>
            <a:r>
              <a:rPr lang="en-GB" sz="2400" b="1" dirty="0"/>
              <a:t>Module description:	P.G. Research methods</a:t>
            </a:r>
          </a:p>
          <a:p>
            <a:r>
              <a:rPr lang="en-GB" sz="2400" b="1" dirty="0"/>
              <a:t>Module Number:	ACBA7004</a:t>
            </a:r>
          </a:p>
          <a:p>
            <a:r>
              <a:rPr lang="en-GB" sz="2400" b="1" dirty="0"/>
              <a:t>Lecturers:		Professor  Christopher House</a:t>
            </a:r>
          </a:p>
          <a:p>
            <a:r>
              <a:rPr lang="en-GB" sz="2400" b="1" dirty="0"/>
              <a:t>Author:		Liza </a:t>
            </a:r>
            <a:r>
              <a:rPr lang="en-GB" sz="2400" b="1" dirty="0" err="1"/>
              <a:t>Zanoni</a:t>
            </a:r>
            <a:endParaRPr lang="en-GB" sz="2400" b="1" dirty="0"/>
          </a:p>
          <a:p>
            <a:r>
              <a:rPr lang="en-GB" sz="2400" b="1" dirty="0"/>
              <a:t>Student number:	25000107</a:t>
            </a:r>
          </a:p>
          <a:p>
            <a:endParaRPr lang="en-GB" dirty="0"/>
          </a:p>
        </p:txBody>
      </p:sp>
    </p:spTree>
    <p:extLst>
      <p:ext uri="{BB962C8B-B14F-4D97-AF65-F5344CB8AC3E}">
        <p14:creationId xmlns:p14="http://schemas.microsoft.com/office/powerpoint/2010/main" val="16678659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2DCFF09-D2EB-E8A8-4F27-7CFE63FBE2B0}"/>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904240" y="1663700"/>
            <a:ext cx="10627360" cy="3822700"/>
          </a:xfrm>
          <a:prstGeom prst="rect">
            <a:avLst/>
          </a:prstGeom>
        </p:spPr>
      </p:pic>
      <p:sp>
        <p:nvSpPr>
          <p:cNvPr id="2" name="TextBox 1">
            <a:extLst>
              <a:ext uri="{FF2B5EF4-FFF2-40B4-BE49-F238E27FC236}">
                <a16:creationId xmlns:a16="http://schemas.microsoft.com/office/drawing/2014/main" id="{C8C69160-7878-8B5B-C353-462ADC59E8FA}"/>
              </a:ext>
            </a:extLst>
          </p:cNvPr>
          <p:cNvSpPr txBox="1"/>
          <p:nvPr/>
        </p:nvSpPr>
        <p:spPr>
          <a:xfrm>
            <a:off x="904239" y="718457"/>
            <a:ext cx="10627359" cy="4462760"/>
          </a:xfrm>
          <a:prstGeom prst="rect">
            <a:avLst/>
          </a:prstGeom>
          <a:noFill/>
        </p:spPr>
        <p:txBody>
          <a:bodyPr wrap="square" rtlCol="0">
            <a:spAutoFit/>
          </a:bodyPr>
          <a:lstStyle/>
          <a:p>
            <a:pPr algn="ctr"/>
            <a:r>
              <a:rPr lang="en-GB" sz="4000" dirty="0">
                <a:latin typeface="+mj-lt"/>
                <a:ea typeface="Calibri" panose="020F0502020204030204" pitchFamily="34" charset="0"/>
                <a:cs typeface="Calibri" panose="020F0502020204030204" pitchFamily="34" charset="0"/>
              </a:rPr>
              <a:t>CONTENTS</a:t>
            </a:r>
          </a:p>
          <a:p>
            <a:pPr algn="r"/>
            <a:endParaRPr lang="en-GB" sz="4400" dirty="0">
              <a:latin typeface="Calibri" panose="020F0502020204030204" pitchFamily="34" charset="0"/>
              <a:ea typeface="Calibri" panose="020F0502020204030204" pitchFamily="34" charset="0"/>
              <a:cs typeface="Calibri" panose="020F0502020204030204" pitchFamily="34" charset="0"/>
            </a:endParaRPr>
          </a:p>
          <a:p>
            <a:pPr algn="r"/>
            <a:r>
              <a:rPr lang="en-GB" sz="4000" dirty="0">
                <a:latin typeface="Calibri" panose="020F0502020204030204" pitchFamily="34" charset="0"/>
                <a:ea typeface="Calibri" panose="020F0502020204030204" pitchFamily="34" charset="0"/>
                <a:cs typeface="Calibri" panose="020F0502020204030204" pitchFamily="34" charset="0"/>
              </a:rPr>
              <a:t>Introduction</a:t>
            </a:r>
          </a:p>
          <a:p>
            <a:pPr algn="r"/>
            <a:r>
              <a:rPr lang="en-GB" sz="4000" dirty="0">
                <a:latin typeface="Calibri" panose="020F0502020204030204" pitchFamily="34" charset="0"/>
                <a:ea typeface="Calibri" panose="020F0502020204030204" pitchFamily="34" charset="0"/>
                <a:cs typeface="Calibri" panose="020F0502020204030204" pitchFamily="34" charset="0"/>
              </a:rPr>
              <a:t>Aims/Objectives</a:t>
            </a:r>
          </a:p>
          <a:p>
            <a:pPr algn="r"/>
            <a:r>
              <a:rPr lang="en-GB" sz="4000" dirty="0">
                <a:latin typeface="Calibri" panose="020F0502020204030204" pitchFamily="34" charset="0"/>
                <a:ea typeface="Calibri" panose="020F0502020204030204" pitchFamily="34" charset="0"/>
                <a:cs typeface="Calibri" panose="020F0502020204030204" pitchFamily="34" charset="0"/>
              </a:rPr>
              <a:t>Methodology</a:t>
            </a:r>
          </a:p>
          <a:p>
            <a:pPr algn="r"/>
            <a:r>
              <a:rPr lang="en-GB" sz="4000" dirty="0">
                <a:latin typeface="Calibri" panose="020F0502020204030204" pitchFamily="34" charset="0"/>
                <a:ea typeface="Calibri" panose="020F0502020204030204" pitchFamily="34" charset="0"/>
                <a:cs typeface="Calibri" panose="020F0502020204030204" pitchFamily="34" charset="0"/>
              </a:rPr>
              <a:t>Limitations of Study</a:t>
            </a:r>
          </a:p>
          <a:p>
            <a:pPr algn="r"/>
            <a:r>
              <a:rPr lang="en-GB" sz="4000" dirty="0">
                <a:latin typeface="Calibri" panose="020F0502020204030204" pitchFamily="34" charset="0"/>
                <a:ea typeface="Calibri" panose="020F0502020204030204" pitchFamily="34" charset="0"/>
                <a:cs typeface="Calibri" panose="020F0502020204030204" pitchFamily="34" charset="0"/>
              </a:rPr>
              <a:t>Timetable for Research</a:t>
            </a:r>
          </a:p>
        </p:txBody>
      </p:sp>
      <p:sp>
        <p:nvSpPr>
          <p:cNvPr id="3" name="TextBox 2">
            <a:extLst>
              <a:ext uri="{FF2B5EF4-FFF2-40B4-BE49-F238E27FC236}">
                <a16:creationId xmlns:a16="http://schemas.microsoft.com/office/drawing/2014/main" id="{4EC810D1-88A7-D246-6F46-A5794319B2B0}"/>
              </a:ext>
            </a:extLst>
          </p:cNvPr>
          <p:cNvSpPr txBox="1"/>
          <p:nvPr/>
        </p:nvSpPr>
        <p:spPr>
          <a:xfrm>
            <a:off x="1197429" y="5987143"/>
            <a:ext cx="9152709" cy="369332"/>
          </a:xfrm>
          <a:prstGeom prst="rect">
            <a:avLst/>
          </a:prstGeom>
          <a:noFill/>
        </p:spPr>
        <p:txBody>
          <a:bodyPr wrap="square" rtlCol="0">
            <a:spAutoFit/>
          </a:bodyPr>
          <a:lstStyle/>
          <a:p>
            <a:r>
              <a:rPr lang="en-GB" dirty="0"/>
              <a:t>Fig 1: </a:t>
            </a:r>
            <a:r>
              <a:rPr lang="en-GB" dirty="0" err="1"/>
              <a:t>Coenonympha</a:t>
            </a:r>
            <a:r>
              <a:rPr lang="en-GB" dirty="0"/>
              <a:t> </a:t>
            </a:r>
            <a:r>
              <a:rPr lang="en-GB" dirty="0" err="1"/>
              <a:t>tullia</a:t>
            </a:r>
            <a:r>
              <a:rPr lang="en-GB" dirty="0"/>
              <a:t>’ adult (Large Heath Butterfly) (The Wildlife Trusts,2023)</a:t>
            </a:r>
          </a:p>
        </p:txBody>
      </p:sp>
    </p:spTree>
    <p:extLst>
      <p:ext uri="{BB962C8B-B14F-4D97-AF65-F5344CB8AC3E}">
        <p14:creationId xmlns:p14="http://schemas.microsoft.com/office/powerpoint/2010/main" val="30435401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32E05A-0508-BD52-AE41-B5BBB0DA0302}"/>
              </a:ext>
            </a:extLst>
          </p:cNvPr>
          <p:cNvSpPr>
            <a:spLocks noGrp="1"/>
          </p:cNvSpPr>
          <p:nvPr>
            <p:ph type="title"/>
          </p:nvPr>
        </p:nvSpPr>
        <p:spPr>
          <a:xfrm>
            <a:off x="794657" y="174172"/>
            <a:ext cx="10252754" cy="892628"/>
          </a:xfrm>
        </p:spPr>
        <p:txBody>
          <a:bodyPr>
            <a:normAutofit/>
          </a:bodyPr>
          <a:lstStyle/>
          <a:p>
            <a:pPr algn="ctr"/>
            <a:r>
              <a:rPr lang="en-GB" sz="2800" dirty="0"/>
              <a:t>introduction</a:t>
            </a:r>
          </a:p>
        </p:txBody>
      </p:sp>
      <p:sp>
        <p:nvSpPr>
          <p:cNvPr id="3" name="Content Placeholder 2">
            <a:extLst>
              <a:ext uri="{FF2B5EF4-FFF2-40B4-BE49-F238E27FC236}">
                <a16:creationId xmlns:a16="http://schemas.microsoft.com/office/drawing/2014/main" id="{6F57551A-73F6-AC9F-BE15-5623916E7B7D}"/>
              </a:ext>
            </a:extLst>
          </p:cNvPr>
          <p:cNvSpPr>
            <a:spLocks noGrp="1"/>
          </p:cNvSpPr>
          <p:nvPr>
            <p:ph idx="1"/>
          </p:nvPr>
        </p:nvSpPr>
        <p:spPr>
          <a:xfrm>
            <a:off x="609600" y="947058"/>
            <a:ext cx="11016343" cy="4844144"/>
          </a:xfrm>
        </p:spPr>
        <p:txBody>
          <a:bodyPr>
            <a:normAutofit/>
          </a:bodyPr>
          <a:lstStyle/>
          <a:p>
            <a:r>
              <a:rPr lang="en-GB" sz="2000" dirty="0"/>
              <a:t>Research Proposal:</a:t>
            </a:r>
            <a:r>
              <a:rPr lang="en-US" sz="2000" dirty="0"/>
              <a:t>“To use Large Heath Butterfly ‘</a:t>
            </a:r>
            <a:r>
              <a:rPr lang="en-US" sz="2000" dirty="0" err="1"/>
              <a:t>Coenonympha</a:t>
            </a:r>
            <a:r>
              <a:rPr lang="en-US" sz="2000" dirty="0"/>
              <a:t> </a:t>
            </a:r>
            <a:r>
              <a:rPr lang="en-US" sz="2000" dirty="0" err="1"/>
              <a:t>tullia</a:t>
            </a:r>
            <a:r>
              <a:rPr lang="en-US" sz="2000" dirty="0"/>
              <a:t>’ adult count data and habitat quality data (2023) season as preliminary indicator of efficacy of the current land management restoration works at </a:t>
            </a:r>
            <a:r>
              <a:rPr lang="en-US" sz="2000" dirty="0" err="1"/>
              <a:t>Cors</a:t>
            </a:r>
            <a:r>
              <a:rPr lang="en-US" sz="2000" dirty="0"/>
              <a:t> Caron NNR”</a:t>
            </a:r>
          </a:p>
          <a:p>
            <a:endParaRPr lang="en-US" dirty="0"/>
          </a:p>
          <a:p>
            <a:endParaRPr lang="en-US" dirty="0"/>
          </a:p>
          <a:p>
            <a:endParaRPr lang="en-US" dirty="0"/>
          </a:p>
          <a:p>
            <a:endParaRPr lang="en-GB" dirty="0"/>
          </a:p>
          <a:p>
            <a:pPr marL="0" indent="0">
              <a:buNone/>
            </a:pPr>
            <a:endParaRPr lang="en-GB" dirty="0"/>
          </a:p>
          <a:p>
            <a:endParaRPr lang="en-GB" dirty="0"/>
          </a:p>
        </p:txBody>
      </p:sp>
      <p:graphicFrame>
        <p:nvGraphicFramePr>
          <p:cNvPr id="5" name="Diagram 4">
            <a:extLst>
              <a:ext uri="{FF2B5EF4-FFF2-40B4-BE49-F238E27FC236}">
                <a16:creationId xmlns:a16="http://schemas.microsoft.com/office/drawing/2014/main" id="{65A45169-529C-BB1E-A490-C18AAD44AB62}"/>
              </a:ext>
            </a:extLst>
          </p:cNvPr>
          <p:cNvGraphicFramePr/>
          <p:nvPr>
            <p:extLst>
              <p:ext uri="{D42A27DB-BD31-4B8C-83A1-F6EECF244321}">
                <p14:modId xmlns:p14="http://schemas.microsoft.com/office/powerpoint/2010/main" val="1523863470"/>
              </p:ext>
            </p:extLst>
          </p:nvPr>
        </p:nvGraphicFramePr>
        <p:xfrm>
          <a:off x="794657" y="2057400"/>
          <a:ext cx="10689772" cy="470262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628588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F9037C-4C4E-DEDE-444B-CEE8E8E92BBA}"/>
              </a:ext>
            </a:extLst>
          </p:cNvPr>
          <p:cNvSpPr>
            <a:spLocks noGrp="1"/>
          </p:cNvSpPr>
          <p:nvPr>
            <p:ph type="title"/>
          </p:nvPr>
        </p:nvSpPr>
        <p:spPr>
          <a:xfrm>
            <a:off x="522514" y="564089"/>
            <a:ext cx="11244943" cy="1166739"/>
          </a:xfrm>
        </p:spPr>
        <p:txBody>
          <a:bodyPr>
            <a:normAutofit/>
          </a:bodyPr>
          <a:lstStyle/>
          <a:p>
            <a:pPr algn="ctr"/>
            <a:r>
              <a:rPr lang="en-GB" sz="2800" dirty="0"/>
              <a:t>Hypothesis -</a:t>
            </a:r>
            <a:r>
              <a:rPr lang="en-US" sz="2800" dirty="0" err="1"/>
              <a:t>Coenonympha</a:t>
            </a:r>
            <a:r>
              <a:rPr lang="en-US" sz="2800" dirty="0"/>
              <a:t> </a:t>
            </a:r>
            <a:r>
              <a:rPr lang="en-US" sz="2800" dirty="0" err="1"/>
              <a:t>tullia</a:t>
            </a:r>
            <a:endParaRPr lang="en-GB" sz="2800" dirty="0"/>
          </a:p>
        </p:txBody>
      </p:sp>
      <p:sp>
        <p:nvSpPr>
          <p:cNvPr id="21" name="Content Placeholder 20">
            <a:extLst>
              <a:ext uri="{FF2B5EF4-FFF2-40B4-BE49-F238E27FC236}">
                <a16:creationId xmlns:a16="http://schemas.microsoft.com/office/drawing/2014/main" id="{138F209E-F75A-BDCE-E220-3904234F0E87}"/>
              </a:ext>
            </a:extLst>
          </p:cNvPr>
          <p:cNvSpPr>
            <a:spLocks noGrp="1"/>
          </p:cNvSpPr>
          <p:nvPr>
            <p:ph idx="1"/>
          </p:nvPr>
        </p:nvSpPr>
        <p:spPr>
          <a:xfrm>
            <a:off x="522514" y="1894114"/>
            <a:ext cx="11244943" cy="4345368"/>
          </a:xfrm>
          <a:solidFill>
            <a:schemeClr val="tx2">
              <a:lumMod val="50000"/>
            </a:schemeClr>
          </a:solidFill>
          <a:ln>
            <a:solidFill>
              <a:schemeClr val="tx2">
                <a:lumMod val="60000"/>
                <a:lumOff val="40000"/>
              </a:schemeClr>
            </a:solidFill>
          </a:ln>
        </p:spPr>
        <p:txBody>
          <a:bodyPr>
            <a:noAutofit/>
          </a:bodyPr>
          <a:lstStyle/>
          <a:p>
            <a:r>
              <a:rPr lang="en-US" dirty="0"/>
              <a:t>Following on from recommendations made in previous work carried out at </a:t>
            </a:r>
            <a:r>
              <a:rPr lang="en-US" dirty="0" err="1"/>
              <a:t>Cors</a:t>
            </a:r>
            <a:r>
              <a:rPr lang="en-US" dirty="0"/>
              <a:t> Caron by:</a:t>
            </a:r>
          </a:p>
          <a:p>
            <a:r>
              <a:rPr lang="en-US" dirty="0"/>
              <a:t> Unpublished reports from (Boyce,2009,CCW) &amp; (Polkey,2018-,NRW ) </a:t>
            </a:r>
          </a:p>
          <a:p>
            <a:r>
              <a:rPr lang="en-US" dirty="0"/>
              <a:t>Guidance from the literature, ( Osbourne et al, 2022)(, </a:t>
            </a:r>
            <a:r>
              <a:rPr lang="en-US" dirty="0" err="1"/>
              <a:t>Anthes</a:t>
            </a:r>
            <a:r>
              <a:rPr lang="en-US" dirty="0"/>
              <a:t> et al,2003 )and (Dennis and Eales,1998) </a:t>
            </a:r>
          </a:p>
          <a:p>
            <a:r>
              <a:rPr lang="en-US" dirty="0"/>
              <a:t>Establishing annual adult index numbers of </a:t>
            </a:r>
            <a:r>
              <a:rPr lang="en-US" dirty="0" err="1"/>
              <a:t>Coenonymphia</a:t>
            </a:r>
            <a:r>
              <a:rPr lang="en-US" dirty="0"/>
              <a:t> </a:t>
            </a:r>
            <a:r>
              <a:rPr lang="en-US" dirty="0" err="1"/>
              <a:t>Tullia</a:t>
            </a:r>
            <a:r>
              <a:rPr lang="en-US" dirty="0"/>
              <a:t> (CT) to correlate with the 2017/18 survey data for (CT) ,together with data gathered re: ‘patch quality’, will in addition to  updating current data for the feature, provide a measurable basis to evaluate extent of favourable condition restored to the bog , following on from current hydrological management practices undertaken  at </a:t>
            </a:r>
            <a:r>
              <a:rPr lang="en-US" dirty="0" err="1"/>
              <a:t>Cors</a:t>
            </a:r>
            <a:r>
              <a:rPr lang="en-US" dirty="0"/>
              <a:t> Caron from 2017- 2023.</a:t>
            </a:r>
            <a:endParaRPr lang="en-GB" dirty="0"/>
          </a:p>
        </p:txBody>
      </p:sp>
      <p:pic>
        <p:nvPicPr>
          <p:cNvPr id="22" name="Picture 21">
            <a:extLst>
              <a:ext uri="{FF2B5EF4-FFF2-40B4-BE49-F238E27FC236}">
                <a16:creationId xmlns:a16="http://schemas.microsoft.com/office/drawing/2014/main" id="{0BECF521-F356-779A-E65A-AB8F184A2814}"/>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903515" y="693708"/>
            <a:ext cx="1349034" cy="1037120"/>
          </a:xfrm>
          <a:prstGeom prst="rect">
            <a:avLst/>
          </a:prstGeom>
        </p:spPr>
      </p:pic>
    </p:spTree>
    <p:extLst>
      <p:ext uri="{BB962C8B-B14F-4D97-AF65-F5344CB8AC3E}">
        <p14:creationId xmlns:p14="http://schemas.microsoft.com/office/powerpoint/2010/main" val="35865549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59B8FA-38B1-C3BF-6CEA-B9770785A102}"/>
              </a:ext>
            </a:extLst>
          </p:cNvPr>
          <p:cNvSpPr>
            <a:spLocks noGrp="1"/>
          </p:cNvSpPr>
          <p:nvPr>
            <p:ph type="title"/>
          </p:nvPr>
        </p:nvSpPr>
        <p:spPr>
          <a:xfrm>
            <a:off x="609600" y="97971"/>
            <a:ext cx="10820399" cy="968829"/>
          </a:xfrm>
        </p:spPr>
        <p:txBody>
          <a:bodyPr>
            <a:noAutofit/>
          </a:bodyPr>
          <a:lstStyle/>
          <a:p>
            <a:pPr algn="ctr"/>
            <a:br>
              <a:rPr lang="en-GB" sz="2800" dirty="0"/>
            </a:br>
            <a:r>
              <a:rPr lang="en-GB" sz="2800" dirty="0"/>
              <a:t>Point One - Importance of research topic</a:t>
            </a:r>
            <a:br>
              <a:rPr lang="en-GB" sz="2800" dirty="0"/>
            </a:br>
            <a:r>
              <a:rPr lang="en-GB" sz="2800" dirty="0"/>
              <a:t>Why measure the success of Bog restoration?</a:t>
            </a:r>
            <a:br>
              <a:rPr lang="en-GB" sz="2800" dirty="0"/>
            </a:br>
            <a:endParaRPr lang="en-GB" sz="2800" dirty="0"/>
          </a:p>
        </p:txBody>
      </p:sp>
      <p:sp>
        <p:nvSpPr>
          <p:cNvPr id="4" name="Content Placeholder 3">
            <a:extLst>
              <a:ext uri="{FF2B5EF4-FFF2-40B4-BE49-F238E27FC236}">
                <a16:creationId xmlns:a16="http://schemas.microsoft.com/office/drawing/2014/main" id="{79D1515F-0D05-B683-13CF-5BE668CD619E}"/>
              </a:ext>
            </a:extLst>
          </p:cNvPr>
          <p:cNvSpPr>
            <a:spLocks noGrp="1"/>
          </p:cNvSpPr>
          <p:nvPr>
            <p:ph sz="half" idx="2"/>
          </p:nvPr>
        </p:nvSpPr>
        <p:spPr>
          <a:xfrm flipV="1">
            <a:off x="8675914" y="1140824"/>
            <a:ext cx="3102428" cy="45719"/>
          </a:xfrm>
        </p:spPr>
        <p:txBody>
          <a:bodyPr>
            <a:normAutofit fontScale="25000" lnSpcReduction="20000"/>
          </a:bodyPr>
          <a:lstStyle/>
          <a:p>
            <a:endParaRPr lang="en-GB" dirty="0"/>
          </a:p>
          <a:p>
            <a:pPr marL="0" indent="0">
              <a:buNone/>
            </a:pPr>
            <a:endParaRPr lang="en-GB" dirty="0"/>
          </a:p>
        </p:txBody>
      </p:sp>
      <p:graphicFrame>
        <p:nvGraphicFramePr>
          <p:cNvPr id="13" name="Content Placeholder 12">
            <a:extLst>
              <a:ext uri="{FF2B5EF4-FFF2-40B4-BE49-F238E27FC236}">
                <a16:creationId xmlns:a16="http://schemas.microsoft.com/office/drawing/2014/main" id="{D05B0ED5-BFC9-5CFA-6A97-1826F2404CFA}"/>
              </a:ext>
            </a:extLst>
          </p:cNvPr>
          <p:cNvGraphicFramePr>
            <a:graphicFrameLocks noGrp="1"/>
          </p:cNvGraphicFramePr>
          <p:nvPr>
            <p:ph sz="half" idx="1"/>
            <p:extLst>
              <p:ext uri="{D42A27DB-BD31-4B8C-83A1-F6EECF244321}">
                <p14:modId xmlns:p14="http://schemas.microsoft.com/office/powerpoint/2010/main" val="4023633709"/>
              </p:ext>
            </p:extLst>
          </p:nvPr>
        </p:nvGraphicFramePr>
        <p:xfrm>
          <a:off x="413658" y="923102"/>
          <a:ext cx="11364683" cy="57171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682090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04FA63-E916-1704-09D1-76DCAFE084BB}"/>
              </a:ext>
            </a:extLst>
          </p:cNvPr>
          <p:cNvSpPr>
            <a:spLocks noGrp="1"/>
          </p:cNvSpPr>
          <p:nvPr>
            <p:ph type="title"/>
          </p:nvPr>
        </p:nvSpPr>
        <p:spPr>
          <a:xfrm>
            <a:off x="816429" y="618518"/>
            <a:ext cx="10230982" cy="557139"/>
          </a:xfrm>
        </p:spPr>
        <p:txBody>
          <a:bodyPr>
            <a:normAutofit/>
          </a:bodyPr>
          <a:lstStyle/>
          <a:p>
            <a:r>
              <a:rPr lang="en-US" sz="2800" dirty="0"/>
              <a:t>Overview of study area : </a:t>
            </a:r>
            <a:r>
              <a:rPr lang="en-US" sz="2800" dirty="0" err="1"/>
              <a:t>Cors</a:t>
            </a:r>
            <a:r>
              <a:rPr lang="en-US" sz="2800" dirty="0"/>
              <a:t> Caron SAC</a:t>
            </a:r>
            <a:endParaRPr lang="en-GB" sz="2800" dirty="0"/>
          </a:p>
        </p:txBody>
      </p:sp>
      <p:pic>
        <p:nvPicPr>
          <p:cNvPr id="7" name="Content Placeholder 6">
            <a:extLst>
              <a:ext uri="{FF2B5EF4-FFF2-40B4-BE49-F238E27FC236}">
                <a16:creationId xmlns:a16="http://schemas.microsoft.com/office/drawing/2014/main" id="{D8D2DAA7-C27E-6D7D-04BA-FBE7B99877B3}"/>
              </a:ext>
            </a:extLst>
          </p:cNvPr>
          <p:cNvPicPr>
            <a:picLocks noGrp="1" noChangeAspect="1"/>
          </p:cNvPicPr>
          <p:nvPr>
            <p:ph idx="1"/>
          </p:nvPr>
        </p:nvPicPr>
        <p:blipFill>
          <a:blip r:embed="rId3" cstate="email">
            <a:extLst>
              <a:ext uri="{28A0092B-C50C-407E-A947-70E740481C1C}">
                <a14:useLocalDpi xmlns:a14="http://schemas.microsoft.com/office/drawing/2010/main"/>
              </a:ext>
            </a:extLst>
          </a:blip>
          <a:stretch>
            <a:fillRect/>
          </a:stretch>
        </p:blipFill>
        <p:spPr>
          <a:xfrm>
            <a:off x="418260" y="1302948"/>
            <a:ext cx="5114260" cy="4417494"/>
          </a:xfrm>
          <a:prstGeom prst="rect">
            <a:avLst/>
          </a:prstGeom>
        </p:spPr>
      </p:pic>
      <p:pic>
        <p:nvPicPr>
          <p:cNvPr id="8" name="Picture 7">
            <a:extLst>
              <a:ext uri="{FF2B5EF4-FFF2-40B4-BE49-F238E27FC236}">
                <a16:creationId xmlns:a16="http://schemas.microsoft.com/office/drawing/2014/main" id="{0DF62710-DF9C-E112-4D8B-BBE7966C7080}"/>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5617029" y="1141488"/>
            <a:ext cx="6490465" cy="4493695"/>
          </a:xfrm>
          <a:prstGeom prst="rect">
            <a:avLst/>
          </a:prstGeom>
        </p:spPr>
      </p:pic>
      <p:sp>
        <p:nvSpPr>
          <p:cNvPr id="12" name="TextBox 11">
            <a:extLst>
              <a:ext uri="{FF2B5EF4-FFF2-40B4-BE49-F238E27FC236}">
                <a16:creationId xmlns:a16="http://schemas.microsoft.com/office/drawing/2014/main" id="{FD561B1E-2275-9D93-C23D-96FC98F45749}"/>
              </a:ext>
            </a:extLst>
          </p:cNvPr>
          <p:cNvSpPr txBox="1"/>
          <p:nvPr/>
        </p:nvSpPr>
        <p:spPr>
          <a:xfrm>
            <a:off x="633396" y="5473722"/>
            <a:ext cx="5234003" cy="1862305"/>
          </a:xfrm>
          <a:prstGeom prst="rect">
            <a:avLst/>
          </a:prstGeom>
          <a:noFill/>
        </p:spPr>
        <p:txBody>
          <a:bodyPr wrap="square">
            <a:spAutoFit/>
          </a:bodyPr>
          <a:lstStyle/>
          <a:p>
            <a:pPr>
              <a:lnSpc>
                <a:spcPct val="200000"/>
              </a:lnSpc>
              <a:spcBef>
                <a:spcPts val="1200"/>
              </a:spcBef>
              <a:spcAft>
                <a:spcPts val="300"/>
              </a:spcAft>
            </a:pPr>
            <a:r>
              <a:rPr lang="en-US" sz="1800" dirty="0">
                <a:effectLst/>
              </a:rPr>
              <a:t>Fig </a:t>
            </a:r>
            <a:r>
              <a:rPr lang="en-GB" dirty="0"/>
              <a:t>2</a:t>
            </a:r>
            <a:r>
              <a:rPr lang="en-GB" sz="1800" dirty="0">
                <a:effectLst/>
              </a:rPr>
              <a:t>:GIS </a:t>
            </a:r>
            <a:r>
              <a:rPr lang="en-US" sz="1800" dirty="0">
                <a:effectLst/>
              </a:rPr>
              <a:t>map showing CCSAC and NE/W/SE </a:t>
            </a:r>
            <a:r>
              <a:rPr lang="en-US" sz="1800" dirty="0" err="1">
                <a:effectLst/>
              </a:rPr>
              <a:t>Mesotopes</a:t>
            </a:r>
            <a:r>
              <a:rPr lang="en-US" sz="1800" dirty="0">
                <a:effectLst/>
              </a:rPr>
              <a:t>.</a:t>
            </a:r>
          </a:p>
          <a:p>
            <a:pPr algn="ctr">
              <a:lnSpc>
                <a:spcPct val="200000"/>
              </a:lnSpc>
              <a:spcBef>
                <a:spcPts val="1200"/>
              </a:spcBef>
              <a:spcAft>
                <a:spcPts val="300"/>
              </a:spcAft>
            </a:pPr>
            <a:endParaRPr lang="en-GB" sz="1800" b="1" dirty="0">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14" name="TextBox 13">
            <a:extLst>
              <a:ext uri="{FF2B5EF4-FFF2-40B4-BE49-F238E27FC236}">
                <a16:creationId xmlns:a16="http://schemas.microsoft.com/office/drawing/2014/main" id="{F8487B3D-0A4C-03D2-33BC-88CAA36FB92E}"/>
              </a:ext>
            </a:extLst>
          </p:cNvPr>
          <p:cNvSpPr txBox="1"/>
          <p:nvPr/>
        </p:nvSpPr>
        <p:spPr>
          <a:xfrm>
            <a:off x="6444345" y="5252176"/>
            <a:ext cx="6008914" cy="1605824"/>
          </a:xfrm>
          <a:prstGeom prst="rect">
            <a:avLst/>
          </a:prstGeom>
          <a:noFill/>
        </p:spPr>
        <p:txBody>
          <a:bodyPr wrap="square" rtlCol="0">
            <a:spAutoFit/>
          </a:bodyPr>
          <a:lstStyle/>
          <a:p>
            <a:pPr>
              <a:lnSpc>
                <a:spcPct val="300000"/>
              </a:lnSpc>
            </a:pPr>
            <a:r>
              <a:rPr lang="en-GB" dirty="0"/>
              <a:t>Fig 3:GIS Map showing </a:t>
            </a:r>
            <a:r>
              <a:rPr lang="en-GB" dirty="0" err="1"/>
              <a:t>Afon</a:t>
            </a:r>
            <a:r>
              <a:rPr lang="en-GB" dirty="0"/>
              <a:t> </a:t>
            </a:r>
            <a:r>
              <a:rPr lang="en-GB" dirty="0" err="1"/>
              <a:t>Teif</a:t>
            </a:r>
            <a:r>
              <a:rPr lang="en-GB" dirty="0"/>
              <a:t> SAC bisecting CCSAC</a:t>
            </a:r>
          </a:p>
          <a:p>
            <a:pPr>
              <a:lnSpc>
                <a:spcPct val="300000"/>
              </a:lnSpc>
            </a:pPr>
            <a:endParaRPr lang="en-GB" dirty="0"/>
          </a:p>
        </p:txBody>
      </p:sp>
    </p:spTree>
    <p:extLst>
      <p:ext uri="{BB962C8B-B14F-4D97-AF65-F5344CB8AC3E}">
        <p14:creationId xmlns:p14="http://schemas.microsoft.com/office/powerpoint/2010/main" val="3422568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9AE4726C-1831-4FE3-9A11-227F0DC2F0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12192003" cy="6858001"/>
            <a:chOff x="0" y="-1"/>
            <a:chExt cx="12192003" cy="6858001"/>
          </a:xfrm>
        </p:grpSpPr>
        <p:sp useBgFill="1">
          <p:nvSpPr>
            <p:cNvPr id="14" name="Rectangle 13">
              <a:extLst>
                <a:ext uri="{FF2B5EF4-FFF2-40B4-BE49-F238E27FC236}">
                  <a16:creationId xmlns:a16="http://schemas.microsoft.com/office/drawing/2014/main" id="{B651D7F7-8C54-448E-A268-1CBFAD87D4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2">
              <a:extLst>
                <a:ext uri="{FF2B5EF4-FFF2-40B4-BE49-F238E27FC236}">
                  <a16:creationId xmlns:a16="http://schemas.microsoft.com/office/drawing/2014/main" id="{E3B56E94-40E1-489A-98B2-A3238D66A064}"/>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3">
              <a:alphaModFix amt="30000"/>
              <a:duotone>
                <a:prstClr val="black"/>
                <a:schemeClr val="tx2">
                  <a:tint val="45000"/>
                  <a:satMod val="400000"/>
                </a:schemeClr>
              </a:duotone>
              <a:extLst>
                <a:ext uri="{28A0092B-C50C-407E-A947-70E740481C1C}">
                  <a14:useLocalDpi xmlns:a14="http://schemas.microsoft.com/office/drawing/2010/main"/>
                </a:ext>
              </a:extLst>
            </a:blip>
            <a:srcRect/>
            <a:stretch>
              <a:fillRect/>
            </a:stretch>
          </p:blipFill>
          <p:spPr bwMode="auto">
            <a:xfrm>
              <a:off x="0" y="-1"/>
              <a:ext cx="12192003" cy="6858001"/>
            </a:xfrm>
            <a:prstGeom prst="rect">
              <a:avLst/>
            </a:prstGeom>
            <a:noFill/>
            <a:extLst>
              <a:ext uri="{909E8E84-426E-40dd-AFC4-6F175D3DCCD1}">
                <a14:hiddenFill xmlns:p14="http://schemas.microsoft.com/office/powerpoint/2010/main" xmlns:a14="http://schemas.microsoft.com/office/drawing/2010/main" xmlns:a16="http://schemas.microsoft.com/office/drawing/2014/main" xmlns="">
                  <a:solidFill>
                    <a:srgbClr val="FFFFFF"/>
                  </a:solidFill>
                </a14:hiddenFill>
              </a:ext>
            </a:extLst>
          </p:spPr>
        </p:pic>
      </p:grpSp>
      <p:sp>
        <p:nvSpPr>
          <p:cNvPr id="2" name="Title 1">
            <a:extLst>
              <a:ext uri="{FF2B5EF4-FFF2-40B4-BE49-F238E27FC236}">
                <a16:creationId xmlns:a16="http://schemas.microsoft.com/office/drawing/2014/main" id="{08E8BB45-98E9-2555-8FE1-67BC9F8BF2A2}"/>
              </a:ext>
            </a:extLst>
          </p:cNvPr>
          <p:cNvSpPr>
            <a:spLocks noGrp="1"/>
          </p:cNvSpPr>
          <p:nvPr>
            <p:ph type="title"/>
          </p:nvPr>
        </p:nvSpPr>
        <p:spPr>
          <a:xfrm>
            <a:off x="4777623" y="393170"/>
            <a:ext cx="7347699" cy="519643"/>
          </a:xfrm>
        </p:spPr>
        <p:txBody>
          <a:bodyPr>
            <a:normAutofit fontScale="90000"/>
          </a:bodyPr>
          <a:lstStyle/>
          <a:p>
            <a:r>
              <a:rPr lang="en-GB" sz="3100" dirty="0"/>
              <a:t>Past tenant farmer management at </a:t>
            </a:r>
            <a:r>
              <a:rPr lang="en-GB" sz="3100" dirty="0" err="1"/>
              <a:t>Cors</a:t>
            </a:r>
            <a:r>
              <a:rPr lang="en-GB" sz="3100" dirty="0"/>
              <a:t> </a:t>
            </a:r>
            <a:r>
              <a:rPr lang="en-GB" sz="3100" dirty="0" err="1"/>
              <a:t>CAron</a:t>
            </a:r>
            <a:br>
              <a:rPr lang="en-GB" dirty="0"/>
            </a:br>
            <a:endParaRPr lang="en-US" dirty="0"/>
          </a:p>
        </p:txBody>
      </p:sp>
      <p:pic>
        <p:nvPicPr>
          <p:cNvPr id="8" name="Picture 42">
            <a:extLst>
              <a:ext uri="{FF2B5EF4-FFF2-40B4-BE49-F238E27FC236}">
                <a16:creationId xmlns:a16="http://schemas.microsoft.com/office/drawing/2014/main" id="{F695A455-B5E0-7686-4E23-46F6B4054F0D}"/>
              </a:ext>
            </a:extLst>
          </p:cNvPr>
          <p:cNvPicPr>
            <a:picLocks noChangeAspect="1"/>
          </p:cNvPicPr>
          <p:nvPr/>
        </p:nvPicPr>
        <p:blipFill rotWithShape="1">
          <a:blip r:embed="rId4" cstate="email">
            <a:extLst>
              <a:ext uri="{28A0092B-C50C-407E-A947-70E740481C1C}">
                <a14:useLocalDpi xmlns:a14="http://schemas.microsoft.com/office/drawing/2010/main"/>
              </a:ext>
            </a:extLst>
          </a:blip>
          <a:srcRect/>
          <a:stretch/>
        </p:blipFill>
        <p:spPr>
          <a:xfrm>
            <a:off x="-5597" y="10"/>
            <a:ext cx="4635583" cy="6857990"/>
          </a:xfrm>
          <a:prstGeom prst="rect">
            <a:avLst/>
          </a:prstGeom>
        </p:spPr>
      </p:pic>
      <p:grpSp>
        <p:nvGrpSpPr>
          <p:cNvPr id="17" name="Group 16">
            <a:extLst>
              <a:ext uri="{FF2B5EF4-FFF2-40B4-BE49-F238E27FC236}">
                <a16:creationId xmlns:a16="http://schemas.microsoft.com/office/drawing/2014/main" id="{E916825F-759B-4F1A-BA80-AF7137691E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solidFill>
            <a:schemeClr val="tx1">
              <a:alpha val="70000"/>
            </a:schemeClr>
          </a:solidFill>
          <a:effectLst/>
        </p:grpSpPr>
        <p:sp>
          <p:nvSpPr>
            <p:cNvPr id="18" name="Rectangle 17">
              <a:extLst>
                <a:ext uri="{FF2B5EF4-FFF2-40B4-BE49-F238E27FC236}">
                  <a16:creationId xmlns:a16="http://schemas.microsoft.com/office/drawing/2014/main" id="{0AF64541-DE3B-4DBB-84E1-907956469E52}"/>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sp>
        <p:sp>
          <p:nvSpPr>
            <p:cNvPr id="19" name="Freeform 6">
              <a:extLst>
                <a:ext uri="{FF2B5EF4-FFF2-40B4-BE49-F238E27FC236}">
                  <a16:creationId xmlns:a16="http://schemas.microsoft.com/office/drawing/2014/main" id="{9175DCC0-514A-4CA1-AD9A-1BB0FFF1B4F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0" name="Freeform 7">
              <a:extLst>
                <a:ext uri="{FF2B5EF4-FFF2-40B4-BE49-F238E27FC236}">
                  <a16:creationId xmlns:a16="http://schemas.microsoft.com/office/drawing/2014/main" id="{10371924-94D9-48AF-9D5B-6471775BE81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1" name="Rectangle 20">
              <a:extLst>
                <a:ext uri="{FF2B5EF4-FFF2-40B4-BE49-F238E27FC236}">
                  <a16:creationId xmlns:a16="http://schemas.microsoft.com/office/drawing/2014/main" id="{7C964FF9-A41A-438C-A22B-62690C98F1A7}"/>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sp>
        <p:sp>
          <p:nvSpPr>
            <p:cNvPr id="22" name="Freeform 9">
              <a:extLst>
                <a:ext uri="{FF2B5EF4-FFF2-40B4-BE49-F238E27FC236}">
                  <a16:creationId xmlns:a16="http://schemas.microsoft.com/office/drawing/2014/main" id="{61716CD6-1875-4567-B3E2-364CD0960D8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3" name="Freeform 10">
              <a:extLst>
                <a:ext uri="{FF2B5EF4-FFF2-40B4-BE49-F238E27FC236}">
                  <a16:creationId xmlns:a16="http://schemas.microsoft.com/office/drawing/2014/main" id="{31A293D3-7189-453D-AB91-1291AAFF3D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4" name="Freeform 11">
              <a:extLst>
                <a:ext uri="{FF2B5EF4-FFF2-40B4-BE49-F238E27FC236}">
                  <a16:creationId xmlns:a16="http://schemas.microsoft.com/office/drawing/2014/main" id="{87CB4EFE-58B3-4326-9CFB-A2AFADDFA5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5" name="Freeform 12">
              <a:extLst>
                <a:ext uri="{FF2B5EF4-FFF2-40B4-BE49-F238E27FC236}">
                  <a16:creationId xmlns:a16="http://schemas.microsoft.com/office/drawing/2014/main" id="{249CF4D3-B5A3-4287-BC9D-E9BB8FA6EBB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6" name="Freeform 13">
              <a:extLst>
                <a:ext uri="{FF2B5EF4-FFF2-40B4-BE49-F238E27FC236}">
                  <a16:creationId xmlns:a16="http://schemas.microsoft.com/office/drawing/2014/main" id="{4D2515F2-4D11-41AF-A6B1-7D084BEA9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7" name="Freeform 14">
              <a:extLst>
                <a:ext uri="{FF2B5EF4-FFF2-40B4-BE49-F238E27FC236}">
                  <a16:creationId xmlns:a16="http://schemas.microsoft.com/office/drawing/2014/main" id="{331BCBF4-0DC2-426E-84B3-AE38E403C9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8" name="Freeform 15">
              <a:extLst>
                <a:ext uri="{FF2B5EF4-FFF2-40B4-BE49-F238E27FC236}">
                  <a16:creationId xmlns:a16="http://schemas.microsoft.com/office/drawing/2014/main" id="{EC8AF156-0BE9-437D-A83B-87364146D07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9" name="Freeform 16">
              <a:extLst>
                <a:ext uri="{FF2B5EF4-FFF2-40B4-BE49-F238E27FC236}">
                  <a16:creationId xmlns:a16="http://schemas.microsoft.com/office/drawing/2014/main" id="{AC8CB256-3F62-4406-88F5-CE2421FF25E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0" name="Freeform 17">
              <a:extLst>
                <a:ext uri="{FF2B5EF4-FFF2-40B4-BE49-F238E27FC236}">
                  <a16:creationId xmlns:a16="http://schemas.microsoft.com/office/drawing/2014/main" id="{F3E812EB-415E-4B60-B0FB-65386882CE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1" name="Freeform 18">
              <a:extLst>
                <a:ext uri="{FF2B5EF4-FFF2-40B4-BE49-F238E27FC236}">
                  <a16:creationId xmlns:a16="http://schemas.microsoft.com/office/drawing/2014/main" id="{EB4C95D7-8E6D-45EC-8CA1-9123D718E3B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2" name="Freeform 19">
              <a:extLst>
                <a:ext uri="{FF2B5EF4-FFF2-40B4-BE49-F238E27FC236}">
                  <a16:creationId xmlns:a16="http://schemas.microsoft.com/office/drawing/2014/main" id="{83F62FD2-2F62-4495-997C-8BD7F95AB8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3" name="Freeform 20">
              <a:extLst>
                <a:ext uri="{FF2B5EF4-FFF2-40B4-BE49-F238E27FC236}">
                  <a16:creationId xmlns:a16="http://schemas.microsoft.com/office/drawing/2014/main" id="{B7DFE0F9-22A3-4846-8D4E-0D193BD3288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4" name="Freeform 21">
              <a:extLst>
                <a:ext uri="{FF2B5EF4-FFF2-40B4-BE49-F238E27FC236}">
                  <a16:creationId xmlns:a16="http://schemas.microsoft.com/office/drawing/2014/main" id="{244DAF25-7415-491A-9FF6-E04BC2DC2EA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5" name="Freeform 22">
              <a:extLst>
                <a:ext uri="{FF2B5EF4-FFF2-40B4-BE49-F238E27FC236}">
                  <a16:creationId xmlns:a16="http://schemas.microsoft.com/office/drawing/2014/main" id="{7ACA3646-863C-4D00-A58A-62C7FE71CE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6" name="Freeform 23">
              <a:extLst>
                <a:ext uri="{FF2B5EF4-FFF2-40B4-BE49-F238E27FC236}">
                  <a16:creationId xmlns:a16="http://schemas.microsoft.com/office/drawing/2014/main" id="{0EA18B38-BD42-45ED-8458-FB205DBC76D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7" name="Freeform 24">
              <a:extLst>
                <a:ext uri="{FF2B5EF4-FFF2-40B4-BE49-F238E27FC236}">
                  <a16:creationId xmlns:a16="http://schemas.microsoft.com/office/drawing/2014/main" id="{45302917-5DBE-4CF2-B52F-478F93FDDE7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8" name="Freeform 25">
              <a:extLst>
                <a:ext uri="{FF2B5EF4-FFF2-40B4-BE49-F238E27FC236}">
                  <a16:creationId xmlns:a16="http://schemas.microsoft.com/office/drawing/2014/main" id="{8E61E6FD-D40E-479C-ABE9-2B69AE20D8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9" name="Freeform 26">
              <a:extLst>
                <a:ext uri="{FF2B5EF4-FFF2-40B4-BE49-F238E27FC236}">
                  <a16:creationId xmlns:a16="http://schemas.microsoft.com/office/drawing/2014/main" id="{2F4DEB4F-F824-48D7-AF9B-B5D905DCD1B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40" name="Freeform 27">
              <a:extLst>
                <a:ext uri="{FF2B5EF4-FFF2-40B4-BE49-F238E27FC236}">
                  <a16:creationId xmlns:a16="http://schemas.microsoft.com/office/drawing/2014/main" id="{F76CFA02-6090-4464-B573-BCA350C901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41" name="Freeform 28">
              <a:extLst>
                <a:ext uri="{FF2B5EF4-FFF2-40B4-BE49-F238E27FC236}">
                  <a16:creationId xmlns:a16="http://schemas.microsoft.com/office/drawing/2014/main" id="{51BE8BEC-76C7-41FE-AB76-35194C2442D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42" name="Freeform 29">
              <a:extLst>
                <a:ext uri="{FF2B5EF4-FFF2-40B4-BE49-F238E27FC236}">
                  <a16:creationId xmlns:a16="http://schemas.microsoft.com/office/drawing/2014/main" id="{710F61D4-3B34-45A9-B9B7-CE0373AB49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43" name="Freeform 30">
              <a:extLst>
                <a:ext uri="{FF2B5EF4-FFF2-40B4-BE49-F238E27FC236}">
                  <a16:creationId xmlns:a16="http://schemas.microsoft.com/office/drawing/2014/main" id="{451F080F-4CFB-4626-87CA-BB4CACA1C6F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44" name="Freeform 31">
              <a:extLst>
                <a:ext uri="{FF2B5EF4-FFF2-40B4-BE49-F238E27FC236}">
                  <a16:creationId xmlns:a16="http://schemas.microsoft.com/office/drawing/2014/main" id="{667BBD71-2295-4A66-B76C-F82175C2B0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45" name="Freeform 32">
              <a:extLst>
                <a:ext uri="{FF2B5EF4-FFF2-40B4-BE49-F238E27FC236}">
                  <a16:creationId xmlns:a16="http://schemas.microsoft.com/office/drawing/2014/main" id="{B6644DE8-5BD1-4D5F-B245-0D3A21BCE13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46" name="Rectangle 45">
              <a:extLst>
                <a:ext uri="{FF2B5EF4-FFF2-40B4-BE49-F238E27FC236}">
                  <a16:creationId xmlns:a16="http://schemas.microsoft.com/office/drawing/2014/main" id="{A4DE8FD0-E681-4D9C-85C2-BEA4C2B3A063}"/>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sp>
        <p:sp>
          <p:nvSpPr>
            <p:cNvPr id="47" name="Freeform 34">
              <a:extLst>
                <a:ext uri="{FF2B5EF4-FFF2-40B4-BE49-F238E27FC236}">
                  <a16:creationId xmlns:a16="http://schemas.microsoft.com/office/drawing/2014/main" id="{D46033BD-1026-4388-B926-9D11E1D7C42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48" name="Freeform 35">
              <a:extLst>
                <a:ext uri="{FF2B5EF4-FFF2-40B4-BE49-F238E27FC236}">
                  <a16:creationId xmlns:a16="http://schemas.microsoft.com/office/drawing/2014/main" id="{1FA74D4C-2E28-42C5-A7FA-3C7D6BD8B7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49" name="Freeform 36">
              <a:extLst>
                <a:ext uri="{FF2B5EF4-FFF2-40B4-BE49-F238E27FC236}">
                  <a16:creationId xmlns:a16="http://schemas.microsoft.com/office/drawing/2014/main" id="{FADF7B3F-903C-456C-983E-C9868DDAB9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50" name="Freeform 37">
              <a:extLst>
                <a:ext uri="{FF2B5EF4-FFF2-40B4-BE49-F238E27FC236}">
                  <a16:creationId xmlns:a16="http://schemas.microsoft.com/office/drawing/2014/main" id="{033F8698-1549-44AD-8DAD-0055D7B8077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51" name="Freeform 38">
              <a:extLst>
                <a:ext uri="{FF2B5EF4-FFF2-40B4-BE49-F238E27FC236}">
                  <a16:creationId xmlns:a16="http://schemas.microsoft.com/office/drawing/2014/main" id="{F1BDD4B6-46FD-4048-ADF1-32EADD9E5A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52" name="Freeform 39">
              <a:extLst>
                <a:ext uri="{FF2B5EF4-FFF2-40B4-BE49-F238E27FC236}">
                  <a16:creationId xmlns:a16="http://schemas.microsoft.com/office/drawing/2014/main" id="{E7F387A7-B3BF-4B1A-BFCA-2D21AD3DFE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53" name="Freeform 40">
              <a:extLst>
                <a:ext uri="{FF2B5EF4-FFF2-40B4-BE49-F238E27FC236}">
                  <a16:creationId xmlns:a16="http://schemas.microsoft.com/office/drawing/2014/main" id="{7A1B6BC8-EA82-459D-A0E0-4EBE394E71F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54" name="Freeform 41">
              <a:extLst>
                <a:ext uri="{FF2B5EF4-FFF2-40B4-BE49-F238E27FC236}">
                  <a16:creationId xmlns:a16="http://schemas.microsoft.com/office/drawing/2014/main" id="{8B94E190-DDC2-4545-906F-A1699BD73D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55" name="Freeform 42">
              <a:extLst>
                <a:ext uri="{FF2B5EF4-FFF2-40B4-BE49-F238E27FC236}">
                  <a16:creationId xmlns:a16="http://schemas.microsoft.com/office/drawing/2014/main" id="{D9807239-A5BA-4BB3-9194-BCE3B2F21CE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56" name="Freeform 43">
              <a:extLst>
                <a:ext uri="{FF2B5EF4-FFF2-40B4-BE49-F238E27FC236}">
                  <a16:creationId xmlns:a16="http://schemas.microsoft.com/office/drawing/2014/main" id="{04D300FD-DC53-4375-8981-09EA63BCF1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57" name="Freeform 44">
              <a:extLst>
                <a:ext uri="{FF2B5EF4-FFF2-40B4-BE49-F238E27FC236}">
                  <a16:creationId xmlns:a16="http://schemas.microsoft.com/office/drawing/2014/main" id="{1DF83FFD-4C16-41FD-928F-6E88AFC451C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58" name="Rectangle 57">
              <a:extLst>
                <a:ext uri="{FF2B5EF4-FFF2-40B4-BE49-F238E27FC236}">
                  <a16:creationId xmlns:a16="http://schemas.microsoft.com/office/drawing/2014/main" id="{A5B4BC2F-B667-462B-99D8-0C433124ABDA}"/>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sp>
        <p:sp>
          <p:nvSpPr>
            <p:cNvPr id="59" name="Freeform 46">
              <a:extLst>
                <a:ext uri="{FF2B5EF4-FFF2-40B4-BE49-F238E27FC236}">
                  <a16:creationId xmlns:a16="http://schemas.microsoft.com/office/drawing/2014/main" id="{0CBD9EFB-AC61-4674-B75A-56449003CC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60" name="Freeform 47">
              <a:extLst>
                <a:ext uri="{FF2B5EF4-FFF2-40B4-BE49-F238E27FC236}">
                  <a16:creationId xmlns:a16="http://schemas.microsoft.com/office/drawing/2014/main" id="{1AD4BBB0-F6A7-451F-BE09-DF619F38EB7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61" name="Freeform 48">
              <a:extLst>
                <a:ext uri="{FF2B5EF4-FFF2-40B4-BE49-F238E27FC236}">
                  <a16:creationId xmlns:a16="http://schemas.microsoft.com/office/drawing/2014/main" id="{A258B285-AE5E-473A-AA72-3C95E1D83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62" name="Freeform 49">
              <a:extLst>
                <a:ext uri="{FF2B5EF4-FFF2-40B4-BE49-F238E27FC236}">
                  <a16:creationId xmlns:a16="http://schemas.microsoft.com/office/drawing/2014/main" id="{7BEEDDE5-CB8A-4DF9-858F-4D9462D955A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63" name="Freeform 50">
              <a:extLst>
                <a:ext uri="{FF2B5EF4-FFF2-40B4-BE49-F238E27FC236}">
                  <a16:creationId xmlns:a16="http://schemas.microsoft.com/office/drawing/2014/main" id="{DA1C731B-9B66-4D65-BF47-04B118107B0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64" name="Freeform 51">
              <a:extLst>
                <a:ext uri="{FF2B5EF4-FFF2-40B4-BE49-F238E27FC236}">
                  <a16:creationId xmlns:a16="http://schemas.microsoft.com/office/drawing/2014/main" id="{58DBFEC6-C6DC-4B7A-934F-5A79EC3280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65" name="Freeform 52">
              <a:extLst>
                <a:ext uri="{FF2B5EF4-FFF2-40B4-BE49-F238E27FC236}">
                  <a16:creationId xmlns:a16="http://schemas.microsoft.com/office/drawing/2014/main" id="{9948D8CB-2DBE-4E48-98EA-DF9E2666A2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66" name="Freeform 53">
              <a:extLst>
                <a:ext uri="{FF2B5EF4-FFF2-40B4-BE49-F238E27FC236}">
                  <a16:creationId xmlns:a16="http://schemas.microsoft.com/office/drawing/2014/main" id="{56AB69F6-9F0B-4AB6-BCA8-AA2FD69E998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67" name="Freeform 54">
              <a:extLst>
                <a:ext uri="{FF2B5EF4-FFF2-40B4-BE49-F238E27FC236}">
                  <a16:creationId xmlns:a16="http://schemas.microsoft.com/office/drawing/2014/main" id="{0E7FB426-288D-4B0B-B73B-10CCC0EF41E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68" name="Freeform 55">
              <a:extLst>
                <a:ext uri="{FF2B5EF4-FFF2-40B4-BE49-F238E27FC236}">
                  <a16:creationId xmlns:a16="http://schemas.microsoft.com/office/drawing/2014/main" id="{A5C59C6B-46C9-48C9-9F57-2EE738B531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69" name="Freeform 56">
              <a:extLst>
                <a:ext uri="{FF2B5EF4-FFF2-40B4-BE49-F238E27FC236}">
                  <a16:creationId xmlns:a16="http://schemas.microsoft.com/office/drawing/2014/main" id="{7CE85F33-17DC-4273-B06F-D171094449D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70" name="Freeform 57">
              <a:extLst>
                <a:ext uri="{FF2B5EF4-FFF2-40B4-BE49-F238E27FC236}">
                  <a16:creationId xmlns:a16="http://schemas.microsoft.com/office/drawing/2014/main" id="{5CD001CF-F2C4-4810-A8D9-679F9F89E5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71" name="Freeform 58">
              <a:extLst>
                <a:ext uri="{FF2B5EF4-FFF2-40B4-BE49-F238E27FC236}">
                  <a16:creationId xmlns:a16="http://schemas.microsoft.com/office/drawing/2014/main" id="{69F4BCDD-D153-40D2-8DD1-2509EE0CE4C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grpSp>
      <p:sp>
        <p:nvSpPr>
          <p:cNvPr id="3" name="Content Placeholder 2">
            <a:extLst>
              <a:ext uri="{FF2B5EF4-FFF2-40B4-BE49-F238E27FC236}">
                <a16:creationId xmlns:a16="http://schemas.microsoft.com/office/drawing/2014/main" id="{3E19CCEB-059F-E86D-7ADF-F4A87C9DA633}"/>
              </a:ext>
            </a:extLst>
          </p:cNvPr>
          <p:cNvSpPr>
            <a:spLocks noGrp="1"/>
          </p:cNvSpPr>
          <p:nvPr>
            <p:ph idx="1"/>
          </p:nvPr>
        </p:nvSpPr>
        <p:spPr>
          <a:xfrm>
            <a:off x="4958598" y="771071"/>
            <a:ext cx="7276266" cy="6067880"/>
          </a:xfrm>
        </p:spPr>
        <p:txBody>
          <a:bodyPr>
            <a:noAutofit/>
          </a:bodyPr>
          <a:lstStyle/>
          <a:p>
            <a:pPr>
              <a:lnSpc>
                <a:spcPct val="110000"/>
              </a:lnSpc>
            </a:pPr>
            <a:endParaRPr lang="en-GB" sz="1400" dirty="0"/>
          </a:p>
          <a:p>
            <a:pPr>
              <a:lnSpc>
                <a:spcPct val="110000"/>
              </a:lnSpc>
            </a:pPr>
            <a:endParaRPr lang="en-GB" sz="1400" dirty="0"/>
          </a:p>
          <a:p>
            <a:pPr>
              <a:lnSpc>
                <a:spcPct val="110000"/>
              </a:lnSpc>
            </a:pPr>
            <a:endParaRPr lang="en-GB" sz="1400" dirty="0"/>
          </a:p>
          <a:p>
            <a:pPr>
              <a:lnSpc>
                <a:spcPct val="110000"/>
              </a:lnSpc>
            </a:pPr>
            <a:endParaRPr lang="en-GB" sz="1400" dirty="0"/>
          </a:p>
          <a:p>
            <a:pPr>
              <a:lnSpc>
                <a:spcPct val="110000"/>
              </a:lnSpc>
            </a:pPr>
            <a:endParaRPr lang="en-GB" sz="1400" dirty="0"/>
          </a:p>
          <a:p>
            <a:pPr>
              <a:lnSpc>
                <a:spcPct val="110000"/>
              </a:lnSpc>
            </a:pPr>
            <a:endParaRPr lang="en-GB" sz="1400" dirty="0"/>
          </a:p>
          <a:p>
            <a:pPr>
              <a:lnSpc>
                <a:spcPct val="110000"/>
              </a:lnSpc>
            </a:pPr>
            <a:endParaRPr lang="en-GB" sz="1400" dirty="0"/>
          </a:p>
          <a:p>
            <a:pPr>
              <a:lnSpc>
                <a:spcPct val="110000"/>
              </a:lnSpc>
            </a:pPr>
            <a:endParaRPr lang="en-GB" sz="1400" dirty="0"/>
          </a:p>
          <a:p>
            <a:pPr>
              <a:lnSpc>
                <a:spcPct val="110000"/>
              </a:lnSpc>
            </a:pPr>
            <a:endParaRPr lang="en-GB" sz="1400" dirty="0"/>
          </a:p>
          <a:p>
            <a:pPr>
              <a:lnSpc>
                <a:spcPct val="110000"/>
              </a:lnSpc>
            </a:pPr>
            <a:endParaRPr lang="en-GB" sz="1400" dirty="0"/>
          </a:p>
          <a:p>
            <a:pPr>
              <a:lnSpc>
                <a:spcPct val="110000"/>
              </a:lnSpc>
            </a:pPr>
            <a:endParaRPr lang="en-GB" sz="1400" dirty="0"/>
          </a:p>
          <a:p>
            <a:pPr>
              <a:lnSpc>
                <a:spcPct val="110000"/>
              </a:lnSpc>
            </a:pPr>
            <a:endParaRPr lang="en-GB" sz="1400" dirty="0"/>
          </a:p>
          <a:p>
            <a:pPr>
              <a:lnSpc>
                <a:spcPct val="110000"/>
              </a:lnSpc>
            </a:pPr>
            <a:endParaRPr lang="en-GB" sz="1400" dirty="0"/>
          </a:p>
          <a:p>
            <a:pPr>
              <a:lnSpc>
                <a:spcPct val="110000"/>
              </a:lnSpc>
            </a:pPr>
            <a:endParaRPr lang="en-GB" sz="1400" dirty="0"/>
          </a:p>
          <a:p>
            <a:pPr>
              <a:lnSpc>
                <a:spcPct val="110000"/>
              </a:lnSpc>
            </a:pPr>
            <a:endParaRPr lang="en-GB" sz="1400" dirty="0"/>
          </a:p>
          <a:p>
            <a:pPr>
              <a:lnSpc>
                <a:spcPct val="110000"/>
              </a:lnSpc>
            </a:pPr>
            <a:r>
              <a:rPr lang="en-GB" sz="1400" dirty="0"/>
              <a:t>Fig 4 : showing view over old peat bund pool- the SED Rec area (</a:t>
            </a:r>
            <a:r>
              <a:rPr lang="en-GB" sz="1400" dirty="0" err="1"/>
              <a:t>Zanoni,L</a:t>
            </a:r>
            <a:r>
              <a:rPr lang="en-GB" sz="1400" dirty="0"/>
              <a:t>., 2022)</a:t>
            </a:r>
            <a:endParaRPr lang="en-US" sz="1400" dirty="0"/>
          </a:p>
        </p:txBody>
      </p:sp>
      <p:sp>
        <p:nvSpPr>
          <p:cNvPr id="4" name="TextBox 3">
            <a:extLst>
              <a:ext uri="{FF2B5EF4-FFF2-40B4-BE49-F238E27FC236}">
                <a16:creationId xmlns:a16="http://schemas.microsoft.com/office/drawing/2014/main" id="{4A77874E-93B4-F479-071F-4E50F71EC11B}"/>
              </a:ext>
            </a:extLst>
          </p:cNvPr>
          <p:cNvSpPr txBox="1"/>
          <p:nvPr/>
        </p:nvSpPr>
        <p:spPr>
          <a:xfrm>
            <a:off x="87625" y="5396511"/>
            <a:ext cx="4542361" cy="646331"/>
          </a:xfrm>
          <a:prstGeom prst="rect">
            <a:avLst/>
          </a:prstGeom>
          <a:noFill/>
        </p:spPr>
        <p:txBody>
          <a:bodyPr wrap="square" rtlCol="0">
            <a:spAutoFit/>
          </a:bodyPr>
          <a:lstStyle/>
          <a:p>
            <a:pPr algn="l"/>
            <a:endParaRPr lang="en-US" dirty="0"/>
          </a:p>
        </p:txBody>
      </p:sp>
      <p:graphicFrame>
        <p:nvGraphicFramePr>
          <p:cNvPr id="5" name="Diagram 4">
            <a:extLst>
              <a:ext uri="{FF2B5EF4-FFF2-40B4-BE49-F238E27FC236}">
                <a16:creationId xmlns:a16="http://schemas.microsoft.com/office/drawing/2014/main" id="{DE37344D-9294-211F-308F-18EE5180A163}"/>
              </a:ext>
            </a:extLst>
          </p:cNvPr>
          <p:cNvGraphicFramePr/>
          <p:nvPr>
            <p:extLst>
              <p:ext uri="{D42A27DB-BD31-4B8C-83A1-F6EECF244321}">
                <p14:modId xmlns:p14="http://schemas.microsoft.com/office/powerpoint/2010/main" val="4204508692"/>
              </p:ext>
            </p:extLst>
          </p:nvPr>
        </p:nvGraphicFramePr>
        <p:xfrm>
          <a:off x="4715710" y="1093788"/>
          <a:ext cx="7409613" cy="504454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0200559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4" name="Group 13">
            <a:extLst>
              <a:ext uri="{FF2B5EF4-FFF2-40B4-BE49-F238E27FC236}">
                <a16:creationId xmlns:a16="http://schemas.microsoft.com/office/drawing/2014/main" id="{4CB5CC6F-11C1-4C07-87C0-F043993E89E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12192003" cy="6858001"/>
            <a:chOff x="0" y="-1"/>
            <a:chExt cx="12192003" cy="6858001"/>
          </a:xfrm>
        </p:grpSpPr>
        <p:sp useBgFill="1">
          <p:nvSpPr>
            <p:cNvPr id="15" name="Rectangle 14">
              <a:extLst>
                <a:ext uri="{FF2B5EF4-FFF2-40B4-BE49-F238E27FC236}">
                  <a16:creationId xmlns:a16="http://schemas.microsoft.com/office/drawing/2014/main" id="{FADA3C27-4EC6-4DCA-BB85-C75BAAE828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2">
              <a:extLst>
                <a:ext uri="{FF2B5EF4-FFF2-40B4-BE49-F238E27FC236}">
                  <a16:creationId xmlns:a16="http://schemas.microsoft.com/office/drawing/2014/main" id="{2D8216BF-F79F-406D-A3B4-46744068AC43}"/>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3">
              <a:alphaModFix amt="30000"/>
              <a:duotone>
                <a:prstClr val="black"/>
                <a:schemeClr val="tx2">
                  <a:tint val="45000"/>
                  <a:satMod val="400000"/>
                </a:schemeClr>
              </a:duotone>
              <a:extLst>
                <a:ext uri="{28A0092B-C50C-407E-A947-70E740481C1C}">
                  <a14:useLocalDpi xmlns:a14="http://schemas.microsoft.com/office/drawing/2010/main"/>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p14="http://schemas.microsoft.com/office/powerpoint/2010/main" xmlns:a16="http://schemas.microsoft.com/office/drawing/2014/main" xmlns="">
                  <a:solidFill>
                    <a:srgbClr val="FFFFFF"/>
                  </a:solidFill>
                </a14:hiddenFill>
              </a:ext>
            </a:extLst>
          </p:spPr>
        </p:pic>
      </p:grpSp>
      <p:grpSp>
        <p:nvGrpSpPr>
          <p:cNvPr id="18" name="Group 17">
            <a:extLst>
              <a:ext uri="{FF2B5EF4-FFF2-40B4-BE49-F238E27FC236}">
                <a16:creationId xmlns:a16="http://schemas.microsoft.com/office/drawing/2014/main" id="{C6C16BE5-8A9A-432D-8A61-230FA03816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81779"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9" name="Rectangle 5">
              <a:extLst>
                <a:ext uri="{FF2B5EF4-FFF2-40B4-BE49-F238E27FC236}">
                  <a16:creationId xmlns:a16="http://schemas.microsoft.com/office/drawing/2014/main" id="{2E852AB2-2672-41DF-9CF6-FCDEF1805EF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20" name="Freeform 6">
              <a:extLst>
                <a:ext uri="{FF2B5EF4-FFF2-40B4-BE49-F238E27FC236}">
                  <a16:creationId xmlns:a16="http://schemas.microsoft.com/office/drawing/2014/main" id="{90283F1A-A49E-441D-BDF5-35B8BEE426A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1" name="Freeform 7">
              <a:extLst>
                <a:ext uri="{FF2B5EF4-FFF2-40B4-BE49-F238E27FC236}">
                  <a16:creationId xmlns:a16="http://schemas.microsoft.com/office/drawing/2014/main" id="{B0BC41A4-F3F1-4CD4-B266-D9DAA21710B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2" name="Rectangle 8">
              <a:extLst>
                <a:ext uri="{FF2B5EF4-FFF2-40B4-BE49-F238E27FC236}">
                  <a16:creationId xmlns:a16="http://schemas.microsoft.com/office/drawing/2014/main" id="{6E29DA39-130F-41A1-A21E-4FB453948A9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23" name="Freeform 9">
              <a:extLst>
                <a:ext uri="{FF2B5EF4-FFF2-40B4-BE49-F238E27FC236}">
                  <a16:creationId xmlns:a16="http://schemas.microsoft.com/office/drawing/2014/main" id="{39995AD4-F8DE-4CEB-B958-1DBF7EAC296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4" name="Freeform 10">
              <a:extLst>
                <a:ext uri="{FF2B5EF4-FFF2-40B4-BE49-F238E27FC236}">
                  <a16:creationId xmlns:a16="http://schemas.microsoft.com/office/drawing/2014/main" id="{D1F7DCE1-6887-4FE0-A7D7-3652030CFA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5" name="Freeform 11">
              <a:extLst>
                <a:ext uri="{FF2B5EF4-FFF2-40B4-BE49-F238E27FC236}">
                  <a16:creationId xmlns:a16="http://schemas.microsoft.com/office/drawing/2014/main" id="{4E46B0E1-9543-441D-AD1D-1308AF88CA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6" name="Freeform 12">
              <a:extLst>
                <a:ext uri="{FF2B5EF4-FFF2-40B4-BE49-F238E27FC236}">
                  <a16:creationId xmlns:a16="http://schemas.microsoft.com/office/drawing/2014/main" id="{E8C112C9-8D48-4612-AE0B-CF59EC7432C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7" name="Freeform 13">
              <a:extLst>
                <a:ext uri="{FF2B5EF4-FFF2-40B4-BE49-F238E27FC236}">
                  <a16:creationId xmlns:a16="http://schemas.microsoft.com/office/drawing/2014/main" id="{2D16C38C-4A3B-4060-9A3B-C47DD6DE7C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8" name="Freeform 14">
              <a:extLst>
                <a:ext uri="{FF2B5EF4-FFF2-40B4-BE49-F238E27FC236}">
                  <a16:creationId xmlns:a16="http://schemas.microsoft.com/office/drawing/2014/main" id="{0A9B4CAA-8439-44B3-B738-2123169FAA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9" name="Freeform 15">
              <a:extLst>
                <a:ext uri="{FF2B5EF4-FFF2-40B4-BE49-F238E27FC236}">
                  <a16:creationId xmlns:a16="http://schemas.microsoft.com/office/drawing/2014/main" id="{8C6EF933-69B7-48C8-9337-4E0DEF6E755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0" name="Freeform 16">
              <a:extLst>
                <a:ext uri="{FF2B5EF4-FFF2-40B4-BE49-F238E27FC236}">
                  <a16:creationId xmlns:a16="http://schemas.microsoft.com/office/drawing/2014/main" id="{B428AEFA-3C03-48AA-AEA5-8E3F58904C0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1" name="Freeform 17">
              <a:extLst>
                <a:ext uri="{FF2B5EF4-FFF2-40B4-BE49-F238E27FC236}">
                  <a16:creationId xmlns:a16="http://schemas.microsoft.com/office/drawing/2014/main" id="{041D2508-FE53-47C0-887F-38BD1FB73C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2" name="Freeform 18">
              <a:extLst>
                <a:ext uri="{FF2B5EF4-FFF2-40B4-BE49-F238E27FC236}">
                  <a16:creationId xmlns:a16="http://schemas.microsoft.com/office/drawing/2014/main" id="{2C0392BD-D896-4A41-B18B-1389FE1F000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3" name="Freeform 19">
              <a:extLst>
                <a:ext uri="{FF2B5EF4-FFF2-40B4-BE49-F238E27FC236}">
                  <a16:creationId xmlns:a16="http://schemas.microsoft.com/office/drawing/2014/main" id="{B3272EA3-C600-441C-BFC9-ACFF90CD45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4" name="Freeform 20">
              <a:extLst>
                <a:ext uri="{FF2B5EF4-FFF2-40B4-BE49-F238E27FC236}">
                  <a16:creationId xmlns:a16="http://schemas.microsoft.com/office/drawing/2014/main" id="{D8731AA3-BC2D-408B-9D72-C804B8B9EDD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5" name="Freeform 21">
              <a:extLst>
                <a:ext uri="{FF2B5EF4-FFF2-40B4-BE49-F238E27FC236}">
                  <a16:creationId xmlns:a16="http://schemas.microsoft.com/office/drawing/2014/main" id="{BE934A31-790A-459C-A997-670583ADCC5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6" name="Freeform 22">
              <a:extLst>
                <a:ext uri="{FF2B5EF4-FFF2-40B4-BE49-F238E27FC236}">
                  <a16:creationId xmlns:a16="http://schemas.microsoft.com/office/drawing/2014/main" id="{241F679B-BBF0-49DA-A9F3-D623BA7523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7" name="Freeform 23">
              <a:extLst>
                <a:ext uri="{FF2B5EF4-FFF2-40B4-BE49-F238E27FC236}">
                  <a16:creationId xmlns:a16="http://schemas.microsoft.com/office/drawing/2014/main" id="{0BDC4BE0-E1FF-48B5-A064-70F561454E9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8" name="Freeform 24">
              <a:extLst>
                <a:ext uri="{FF2B5EF4-FFF2-40B4-BE49-F238E27FC236}">
                  <a16:creationId xmlns:a16="http://schemas.microsoft.com/office/drawing/2014/main" id="{245FC7BA-96DB-41CB-B43A-8EEE482C317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9" name="Freeform 25">
              <a:extLst>
                <a:ext uri="{FF2B5EF4-FFF2-40B4-BE49-F238E27FC236}">
                  <a16:creationId xmlns:a16="http://schemas.microsoft.com/office/drawing/2014/main" id="{3BBD03A9-646B-40EE-9A27-15297EC936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0" name="Freeform 26">
              <a:extLst>
                <a:ext uri="{FF2B5EF4-FFF2-40B4-BE49-F238E27FC236}">
                  <a16:creationId xmlns:a16="http://schemas.microsoft.com/office/drawing/2014/main" id="{4D738FC2-47B4-4BC9-B109-05C56DC00D5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1" name="Freeform 27">
              <a:extLst>
                <a:ext uri="{FF2B5EF4-FFF2-40B4-BE49-F238E27FC236}">
                  <a16:creationId xmlns:a16="http://schemas.microsoft.com/office/drawing/2014/main" id="{148BE0A7-2537-452C-BA13-B78D302CBF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2" name="Freeform 28">
              <a:extLst>
                <a:ext uri="{FF2B5EF4-FFF2-40B4-BE49-F238E27FC236}">
                  <a16:creationId xmlns:a16="http://schemas.microsoft.com/office/drawing/2014/main" id="{CF6A9D45-D849-4BF5-BBA0-D7BE29B8841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3" name="Freeform 29">
              <a:extLst>
                <a:ext uri="{FF2B5EF4-FFF2-40B4-BE49-F238E27FC236}">
                  <a16:creationId xmlns:a16="http://schemas.microsoft.com/office/drawing/2014/main" id="{13F44E41-B5E8-472D-80F2-4539AD3D4C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4" name="Freeform 30">
              <a:extLst>
                <a:ext uri="{FF2B5EF4-FFF2-40B4-BE49-F238E27FC236}">
                  <a16:creationId xmlns:a16="http://schemas.microsoft.com/office/drawing/2014/main" id="{CE052494-AAF2-4C3C-A072-317B7F98737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5" name="Freeform 31">
              <a:extLst>
                <a:ext uri="{FF2B5EF4-FFF2-40B4-BE49-F238E27FC236}">
                  <a16:creationId xmlns:a16="http://schemas.microsoft.com/office/drawing/2014/main" id="{90345C3D-13FE-4815-9563-58A52B457B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6" name="Freeform 32">
              <a:extLst>
                <a:ext uri="{FF2B5EF4-FFF2-40B4-BE49-F238E27FC236}">
                  <a16:creationId xmlns:a16="http://schemas.microsoft.com/office/drawing/2014/main" id="{37908D29-2BB3-4D6C-92DB-864F630573A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7" name="Rectangle 33">
              <a:extLst>
                <a:ext uri="{FF2B5EF4-FFF2-40B4-BE49-F238E27FC236}">
                  <a16:creationId xmlns:a16="http://schemas.microsoft.com/office/drawing/2014/main" id="{174B5792-73C4-4FBF-BAD9-F9A5BBC5916E}"/>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48" name="Freeform 34">
              <a:extLst>
                <a:ext uri="{FF2B5EF4-FFF2-40B4-BE49-F238E27FC236}">
                  <a16:creationId xmlns:a16="http://schemas.microsoft.com/office/drawing/2014/main" id="{D4741BB8-0638-4A06-85A7-69FE81BC445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9" name="Freeform 35">
              <a:extLst>
                <a:ext uri="{FF2B5EF4-FFF2-40B4-BE49-F238E27FC236}">
                  <a16:creationId xmlns:a16="http://schemas.microsoft.com/office/drawing/2014/main" id="{FBDB982D-6E9A-426E-86B1-69031E1040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50" name="Freeform 36">
              <a:extLst>
                <a:ext uri="{FF2B5EF4-FFF2-40B4-BE49-F238E27FC236}">
                  <a16:creationId xmlns:a16="http://schemas.microsoft.com/office/drawing/2014/main" id="{400B8260-9575-48DB-9175-B1C8530241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51" name="Freeform 37">
              <a:extLst>
                <a:ext uri="{FF2B5EF4-FFF2-40B4-BE49-F238E27FC236}">
                  <a16:creationId xmlns:a16="http://schemas.microsoft.com/office/drawing/2014/main" id="{52FB1DD3-BAEC-4974-89F5-36B69594591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52" name="Freeform 38">
              <a:extLst>
                <a:ext uri="{FF2B5EF4-FFF2-40B4-BE49-F238E27FC236}">
                  <a16:creationId xmlns:a16="http://schemas.microsoft.com/office/drawing/2014/main" id="{E51161AB-FDC1-4703-9C29-C410366B99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53" name="Freeform 39">
              <a:extLst>
                <a:ext uri="{FF2B5EF4-FFF2-40B4-BE49-F238E27FC236}">
                  <a16:creationId xmlns:a16="http://schemas.microsoft.com/office/drawing/2014/main" id="{DE6123AD-33B5-429C-B8F7-DB1A8FDABF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54" name="Freeform 40">
              <a:extLst>
                <a:ext uri="{FF2B5EF4-FFF2-40B4-BE49-F238E27FC236}">
                  <a16:creationId xmlns:a16="http://schemas.microsoft.com/office/drawing/2014/main" id="{8C454A1D-B20A-4994-8C14-EE5DD3B9939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55" name="Freeform 41">
              <a:extLst>
                <a:ext uri="{FF2B5EF4-FFF2-40B4-BE49-F238E27FC236}">
                  <a16:creationId xmlns:a16="http://schemas.microsoft.com/office/drawing/2014/main" id="{CFA7BB74-790B-45D7-B94B-DD4D83ED81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56" name="Freeform 42">
              <a:extLst>
                <a:ext uri="{FF2B5EF4-FFF2-40B4-BE49-F238E27FC236}">
                  <a16:creationId xmlns:a16="http://schemas.microsoft.com/office/drawing/2014/main" id="{19BBC3FC-0052-4BDB-8D6A-421E07EE263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57" name="Freeform 43">
              <a:extLst>
                <a:ext uri="{FF2B5EF4-FFF2-40B4-BE49-F238E27FC236}">
                  <a16:creationId xmlns:a16="http://schemas.microsoft.com/office/drawing/2014/main" id="{42A3E4B3-707A-4D0A-BEED-61A77E9608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58" name="Freeform 44">
              <a:extLst>
                <a:ext uri="{FF2B5EF4-FFF2-40B4-BE49-F238E27FC236}">
                  <a16:creationId xmlns:a16="http://schemas.microsoft.com/office/drawing/2014/main" id="{089BBE83-D985-45E9-B442-1326F6FBA58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59" name="Rectangle 45">
              <a:extLst>
                <a:ext uri="{FF2B5EF4-FFF2-40B4-BE49-F238E27FC236}">
                  <a16:creationId xmlns:a16="http://schemas.microsoft.com/office/drawing/2014/main" id="{FE1B194F-F703-4020-92ED-DBDB5C2344C5}"/>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60" name="Freeform 46">
              <a:extLst>
                <a:ext uri="{FF2B5EF4-FFF2-40B4-BE49-F238E27FC236}">
                  <a16:creationId xmlns:a16="http://schemas.microsoft.com/office/drawing/2014/main" id="{D7A22662-B7AF-4857-AD78-716690A268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1" name="Freeform 47">
              <a:extLst>
                <a:ext uri="{FF2B5EF4-FFF2-40B4-BE49-F238E27FC236}">
                  <a16:creationId xmlns:a16="http://schemas.microsoft.com/office/drawing/2014/main" id="{62C16BE5-0C4B-48FC-ABA4-36A8F2DFE1F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2" name="Freeform 48">
              <a:extLst>
                <a:ext uri="{FF2B5EF4-FFF2-40B4-BE49-F238E27FC236}">
                  <a16:creationId xmlns:a16="http://schemas.microsoft.com/office/drawing/2014/main" id="{C2327DB7-B7F2-4829-909E-A03D622522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3" name="Freeform 49">
              <a:extLst>
                <a:ext uri="{FF2B5EF4-FFF2-40B4-BE49-F238E27FC236}">
                  <a16:creationId xmlns:a16="http://schemas.microsoft.com/office/drawing/2014/main" id="{167918EB-9EB1-413F-8C39-F018CCDCCD8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4" name="Freeform 50">
              <a:extLst>
                <a:ext uri="{FF2B5EF4-FFF2-40B4-BE49-F238E27FC236}">
                  <a16:creationId xmlns:a16="http://schemas.microsoft.com/office/drawing/2014/main" id="{B971E245-631A-4364-A177-C1D1B6B4D33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5" name="Freeform 51">
              <a:extLst>
                <a:ext uri="{FF2B5EF4-FFF2-40B4-BE49-F238E27FC236}">
                  <a16:creationId xmlns:a16="http://schemas.microsoft.com/office/drawing/2014/main" id="{1D4C1872-66E3-45EB-BDE7-26C02A1763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6" name="Freeform 52">
              <a:extLst>
                <a:ext uri="{FF2B5EF4-FFF2-40B4-BE49-F238E27FC236}">
                  <a16:creationId xmlns:a16="http://schemas.microsoft.com/office/drawing/2014/main" id="{D2BC0771-493C-4FEF-958F-859C539243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7" name="Freeform 53">
              <a:extLst>
                <a:ext uri="{FF2B5EF4-FFF2-40B4-BE49-F238E27FC236}">
                  <a16:creationId xmlns:a16="http://schemas.microsoft.com/office/drawing/2014/main" id="{E339169B-1EE1-4E4F-BA0C-BD3AD57FD75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8" name="Freeform 54">
              <a:extLst>
                <a:ext uri="{FF2B5EF4-FFF2-40B4-BE49-F238E27FC236}">
                  <a16:creationId xmlns:a16="http://schemas.microsoft.com/office/drawing/2014/main" id="{BBC80538-8C59-46A3-B187-66C9A6D3F2D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9" name="Freeform 55">
              <a:extLst>
                <a:ext uri="{FF2B5EF4-FFF2-40B4-BE49-F238E27FC236}">
                  <a16:creationId xmlns:a16="http://schemas.microsoft.com/office/drawing/2014/main" id="{C5F9090C-11D8-4272-815D-11B1911DA3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0" name="Freeform 56">
              <a:extLst>
                <a:ext uri="{FF2B5EF4-FFF2-40B4-BE49-F238E27FC236}">
                  <a16:creationId xmlns:a16="http://schemas.microsoft.com/office/drawing/2014/main" id="{A361F786-6FA9-4EAD-81EF-BF4734D4663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1" name="Freeform 57">
              <a:extLst>
                <a:ext uri="{FF2B5EF4-FFF2-40B4-BE49-F238E27FC236}">
                  <a16:creationId xmlns:a16="http://schemas.microsoft.com/office/drawing/2014/main" id="{63B2A436-CEC8-477C-ACDD-6E5D2ABBC0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2" name="Freeform 58">
              <a:extLst>
                <a:ext uri="{FF2B5EF4-FFF2-40B4-BE49-F238E27FC236}">
                  <a16:creationId xmlns:a16="http://schemas.microsoft.com/office/drawing/2014/main" id="{7FAE92CD-EBFF-4DB4-9F5D-00D33E902E4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grpSp>
      <p:sp>
        <p:nvSpPr>
          <p:cNvPr id="2" name="Title 1">
            <a:extLst>
              <a:ext uri="{FF2B5EF4-FFF2-40B4-BE49-F238E27FC236}">
                <a16:creationId xmlns:a16="http://schemas.microsoft.com/office/drawing/2014/main" id="{DA966846-57BB-054F-38A9-6E4F1A544FCA}"/>
              </a:ext>
            </a:extLst>
          </p:cNvPr>
          <p:cNvSpPr>
            <a:spLocks noGrp="1"/>
          </p:cNvSpPr>
          <p:nvPr>
            <p:ph type="title"/>
          </p:nvPr>
        </p:nvSpPr>
        <p:spPr>
          <a:xfrm>
            <a:off x="4754491" y="180975"/>
            <a:ext cx="6297012" cy="863523"/>
          </a:xfrm>
        </p:spPr>
        <p:txBody>
          <a:bodyPr>
            <a:normAutofit/>
          </a:bodyPr>
          <a:lstStyle/>
          <a:p>
            <a:r>
              <a:rPr lang="en-GB" sz="2800" dirty="0"/>
              <a:t>Past hydrological management measures </a:t>
            </a:r>
            <a:r>
              <a:rPr lang="en-GB" sz="2800" dirty="0" err="1"/>
              <a:t>cors</a:t>
            </a:r>
            <a:r>
              <a:rPr lang="en-GB" sz="2800" dirty="0"/>
              <a:t> Caron</a:t>
            </a:r>
            <a:endParaRPr lang="en-US" sz="2800" dirty="0"/>
          </a:p>
        </p:txBody>
      </p:sp>
      <p:pic>
        <p:nvPicPr>
          <p:cNvPr id="5" name="Picture 10">
            <a:extLst>
              <a:ext uri="{FF2B5EF4-FFF2-40B4-BE49-F238E27FC236}">
                <a16:creationId xmlns:a16="http://schemas.microsoft.com/office/drawing/2014/main" id="{A1D474F5-ECF2-CFCA-869C-5062BA026B5B}"/>
              </a:ext>
            </a:extLst>
          </p:cNvPr>
          <p:cNvPicPr>
            <a:picLocks noChangeAspect="1"/>
          </p:cNvPicPr>
          <p:nvPr/>
        </p:nvPicPr>
        <p:blipFill rotWithShape="1">
          <a:blip r:embed="rId4" cstate="email">
            <a:extLst>
              <a:ext uri="{28A0092B-C50C-407E-A947-70E740481C1C}">
                <a14:useLocalDpi xmlns:a14="http://schemas.microsoft.com/office/drawing/2010/main"/>
              </a:ext>
            </a:extLst>
          </a:blip>
          <a:srcRect/>
          <a:stretch/>
        </p:blipFill>
        <p:spPr>
          <a:xfrm>
            <a:off x="37946" y="1"/>
            <a:ext cx="4635583" cy="3427413"/>
          </a:xfrm>
          <a:custGeom>
            <a:avLst/>
            <a:gdLst/>
            <a:ahLst/>
            <a:cxnLst/>
            <a:rect l="l" t="t" r="r" b="b"/>
            <a:pathLst>
              <a:path w="4635583" h="3427413">
                <a:moveTo>
                  <a:pt x="0" y="0"/>
                </a:moveTo>
                <a:lnTo>
                  <a:pt x="4635583" y="0"/>
                </a:lnTo>
                <a:lnTo>
                  <a:pt x="4635583" y="3427413"/>
                </a:lnTo>
                <a:lnTo>
                  <a:pt x="0" y="3427413"/>
                </a:lnTo>
                <a:close/>
              </a:path>
            </a:pathLst>
          </a:custGeom>
        </p:spPr>
      </p:pic>
      <p:pic>
        <p:nvPicPr>
          <p:cNvPr id="7" name="Picture 9">
            <a:extLst>
              <a:ext uri="{FF2B5EF4-FFF2-40B4-BE49-F238E27FC236}">
                <a16:creationId xmlns:a16="http://schemas.microsoft.com/office/drawing/2014/main" id="{4009E9EC-369F-1EEF-2E33-C599ED0AB41A}"/>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a:off x="-5597" y="3427414"/>
            <a:ext cx="4635583" cy="3430587"/>
          </a:xfrm>
          <a:custGeom>
            <a:avLst/>
            <a:gdLst/>
            <a:ahLst/>
            <a:cxnLst/>
            <a:rect l="l" t="t" r="r" b="b"/>
            <a:pathLst>
              <a:path w="4635583" h="3430587">
                <a:moveTo>
                  <a:pt x="0" y="0"/>
                </a:moveTo>
                <a:lnTo>
                  <a:pt x="4635583" y="0"/>
                </a:lnTo>
                <a:lnTo>
                  <a:pt x="4635583" y="3430587"/>
                </a:lnTo>
                <a:lnTo>
                  <a:pt x="0" y="3430587"/>
                </a:lnTo>
                <a:close/>
              </a:path>
            </a:pathLst>
          </a:custGeom>
        </p:spPr>
      </p:pic>
      <p:cxnSp>
        <p:nvCxnSpPr>
          <p:cNvPr id="74" name="Straight Connector 73">
            <a:extLst>
              <a:ext uri="{FF2B5EF4-FFF2-40B4-BE49-F238E27FC236}">
                <a16:creationId xmlns:a16="http://schemas.microsoft.com/office/drawing/2014/main" id="{E104AA93-67FD-43AC-92F9-5840A89E43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32483" y="-464"/>
            <a:ext cx="2646" cy="6858465"/>
          </a:xfrm>
          <a:prstGeom prst="line">
            <a:avLst/>
          </a:prstGeom>
          <a:solidFill>
            <a:schemeClr val="tx2">
              <a:alpha val="60000"/>
            </a:schemeClr>
          </a:solidFill>
          <a:ln w="19050">
            <a:solidFill>
              <a:schemeClr val="tx2">
                <a:alpha val="60000"/>
              </a:schemeClr>
            </a:solidFill>
          </a:ln>
          <a:effectLst>
            <a:outerShdw blurRad="50800" dist="38100" dir="2700000" algn="tl" rotWithShape="0">
              <a:srgbClr val="000000">
                <a:alpha val="58000"/>
              </a:srgbClr>
            </a:outerShdw>
          </a:effectLst>
        </p:spPr>
      </p:cxnSp>
      <p:cxnSp>
        <p:nvCxnSpPr>
          <p:cNvPr id="76" name="Straight Connector 75">
            <a:extLst>
              <a:ext uri="{FF2B5EF4-FFF2-40B4-BE49-F238E27FC236}">
                <a16:creationId xmlns:a16="http://schemas.microsoft.com/office/drawing/2014/main" id="{95AE1CAD-A877-4C0B-91F7-CA9C684C945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597" y="3427414"/>
            <a:ext cx="4635583" cy="0"/>
          </a:xfrm>
          <a:prstGeom prst="line">
            <a:avLst/>
          </a:prstGeom>
          <a:solidFill>
            <a:schemeClr val="tx2">
              <a:alpha val="60000"/>
            </a:schemeClr>
          </a:solidFill>
          <a:ln w="19050">
            <a:solidFill>
              <a:schemeClr val="tx2">
                <a:alpha val="60000"/>
              </a:schemeClr>
            </a:solidFill>
          </a:ln>
          <a:effectLst>
            <a:outerShdw blurRad="50800" dist="38100" dir="2700000" algn="tl" rotWithShape="0">
              <a:srgbClr val="000000">
                <a:alpha val="58000"/>
              </a:srgbClr>
            </a:outerShdw>
          </a:effectLst>
        </p:spPr>
      </p:cxnSp>
      <p:graphicFrame>
        <p:nvGraphicFramePr>
          <p:cNvPr id="8" name="Diagram 7">
            <a:extLst>
              <a:ext uri="{FF2B5EF4-FFF2-40B4-BE49-F238E27FC236}">
                <a16:creationId xmlns:a16="http://schemas.microsoft.com/office/drawing/2014/main" id="{CF912678-EE59-F60D-86D5-EDCC6EC78B4B}"/>
              </a:ext>
            </a:extLst>
          </p:cNvPr>
          <p:cNvGraphicFramePr/>
          <p:nvPr>
            <p:extLst>
              <p:ext uri="{D42A27DB-BD31-4B8C-83A1-F6EECF244321}">
                <p14:modId xmlns:p14="http://schemas.microsoft.com/office/powerpoint/2010/main" val="3509163590"/>
              </p:ext>
            </p:extLst>
          </p:nvPr>
        </p:nvGraphicFramePr>
        <p:xfrm>
          <a:off x="4765832" y="1087438"/>
          <a:ext cx="7388221" cy="5050894"/>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5011175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74872A0B-8668-4500-9509-EAA581B26C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12192003" cy="6858001"/>
            <a:chOff x="0" y="-1"/>
            <a:chExt cx="12192003" cy="6858001"/>
          </a:xfrm>
        </p:grpSpPr>
        <p:sp useBgFill="1">
          <p:nvSpPr>
            <p:cNvPr id="10" name="Rectangle 9">
              <a:extLst>
                <a:ext uri="{FF2B5EF4-FFF2-40B4-BE49-F238E27FC236}">
                  <a16:creationId xmlns:a16="http://schemas.microsoft.com/office/drawing/2014/main" id="{8B504305-5526-408E-85F7-F0BA7E527C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2">
              <a:extLst>
                <a:ext uri="{FF2B5EF4-FFF2-40B4-BE49-F238E27FC236}">
                  <a16:creationId xmlns:a16="http://schemas.microsoft.com/office/drawing/2014/main" id="{5827CE64-2533-45A6-9A39-7D5052E5CEE0}"/>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3">
              <a:alphaModFix amt="30000"/>
              <a:duotone>
                <a:prstClr val="black"/>
                <a:schemeClr val="tx2">
                  <a:tint val="45000"/>
                  <a:satMod val="400000"/>
                </a:schemeClr>
              </a:duotone>
              <a:extLst>
                <a:ext uri="{28A0092B-C50C-407E-A947-70E740481C1C}">
                  <a14:useLocalDpi xmlns:a14="http://schemas.microsoft.com/office/drawing/2010/main"/>
                </a:ext>
              </a:extLst>
            </a:blip>
            <a:srcRect/>
            <a:stretch>
              <a:fillRect/>
            </a:stretch>
          </p:blipFill>
          <p:spPr bwMode="auto">
            <a:xfrm>
              <a:off x="0" y="-1"/>
              <a:ext cx="12192003" cy="6858001"/>
            </a:xfrm>
            <a:prstGeom prst="rect">
              <a:avLst/>
            </a:prstGeom>
            <a:noFill/>
            <a:extLst>
              <a:ext uri="{909E8E84-426E-40dd-AFC4-6F175D3DCCD1}">
                <a14:hiddenFill xmlns="" xmlns:a16="http://schemas.microsoft.com/office/drawing/2014/main" xmlns:a14="http://schemas.microsoft.com/office/drawing/2010/main" xmlns:p14="http://schemas.microsoft.com/office/powerpoint/2010/main">
                  <a:solidFill>
                    <a:srgbClr val="FFFFFF"/>
                  </a:solidFill>
                </a14:hiddenFill>
              </a:ext>
            </a:extLst>
          </p:spPr>
        </p:pic>
      </p:grpSp>
      <p:sp>
        <p:nvSpPr>
          <p:cNvPr id="2" name="Title 1">
            <a:extLst>
              <a:ext uri="{FF2B5EF4-FFF2-40B4-BE49-F238E27FC236}">
                <a16:creationId xmlns:a16="http://schemas.microsoft.com/office/drawing/2014/main" id="{277AC4E1-1345-4114-03F8-39E1A3F04217}"/>
              </a:ext>
            </a:extLst>
          </p:cNvPr>
          <p:cNvSpPr>
            <a:spLocks noGrp="1"/>
          </p:cNvSpPr>
          <p:nvPr>
            <p:ph type="title"/>
          </p:nvPr>
        </p:nvSpPr>
        <p:spPr>
          <a:xfrm>
            <a:off x="6448425" y="196548"/>
            <a:ext cx="4598985" cy="1448102"/>
          </a:xfrm>
        </p:spPr>
        <p:txBody>
          <a:bodyPr>
            <a:normAutofit fontScale="90000"/>
          </a:bodyPr>
          <a:lstStyle/>
          <a:p>
            <a:r>
              <a:rPr lang="en-GB" sz="2500" dirty="0"/>
              <a:t>Life for welsh bog </a:t>
            </a:r>
            <a:r>
              <a:rPr lang="en-GB" sz="2500" dirty="0" err="1"/>
              <a:t>project,current</a:t>
            </a:r>
            <a:r>
              <a:rPr lang="en-GB" sz="2500" dirty="0"/>
              <a:t> hydrological management measures at </a:t>
            </a:r>
            <a:r>
              <a:rPr lang="en-GB" sz="2500" dirty="0" err="1"/>
              <a:t>Cors</a:t>
            </a:r>
            <a:r>
              <a:rPr lang="en-GB" sz="2500" dirty="0"/>
              <a:t> caron</a:t>
            </a:r>
            <a:endParaRPr lang="en-US" sz="2500" dirty="0"/>
          </a:p>
        </p:txBody>
      </p:sp>
      <p:pic>
        <p:nvPicPr>
          <p:cNvPr id="4" name="Picture 4">
            <a:extLst>
              <a:ext uri="{FF2B5EF4-FFF2-40B4-BE49-F238E27FC236}">
                <a16:creationId xmlns:a16="http://schemas.microsoft.com/office/drawing/2014/main" id="{72DCB1E3-2667-2276-F2AF-B3776A9187B5}"/>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5597" y="10"/>
            <a:ext cx="6101597" cy="6857990"/>
          </a:xfrm>
          <a:prstGeom prst="rect">
            <a:avLst/>
          </a:prstGeom>
        </p:spPr>
      </p:pic>
      <p:grpSp>
        <p:nvGrpSpPr>
          <p:cNvPr id="13" name="Group 12">
            <a:extLst>
              <a:ext uri="{FF2B5EF4-FFF2-40B4-BE49-F238E27FC236}">
                <a16:creationId xmlns:a16="http://schemas.microsoft.com/office/drawing/2014/main" id="{240590EE-5428-41AA-95B2-96FCC1CE67A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solidFill>
            <a:schemeClr val="tx1">
              <a:alpha val="70000"/>
            </a:schemeClr>
          </a:solidFill>
          <a:effectLst/>
        </p:grpSpPr>
        <p:sp>
          <p:nvSpPr>
            <p:cNvPr id="14" name="Rectangle 13">
              <a:extLst>
                <a:ext uri="{FF2B5EF4-FFF2-40B4-BE49-F238E27FC236}">
                  <a16:creationId xmlns:a16="http://schemas.microsoft.com/office/drawing/2014/main" id="{494DCC55-99C6-45CF-B357-E3848C809346}"/>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sp>
        <p:sp>
          <p:nvSpPr>
            <p:cNvPr id="15" name="Freeform 6">
              <a:extLst>
                <a:ext uri="{FF2B5EF4-FFF2-40B4-BE49-F238E27FC236}">
                  <a16:creationId xmlns:a16="http://schemas.microsoft.com/office/drawing/2014/main" id="{63D64E32-FF0C-4665-B9D8-D1ECAAE5BA4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6" name="Freeform 7">
              <a:extLst>
                <a:ext uri="{FF2B5EF4-FFF2-40B4-BE49-F238E27FC236}">
                  <a16:creationId xmlns:a16="http://schemas.microsoft.com/office/drawing/2014/main" id="{3675001D-3840-4589-8190-505A7F52F0A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7" name="Rectangle 16">
              <a:extLst>
                <a:ext uri="{FF2B5EF4-FFF2-40B4-BE49-F238E27FC236}">
                  <a16:creationId xmlns:a16="http://schemas.microsoft.com/office/drawing/2014/main" id="{19E34E87-395F-4023-A80E-D1CBAAEBD9B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sp>
        <p:sp>
          <p:nvSpPr>
            <p:cNvPr id="18" name="Freeform 9">
              <a:extLst>
                <a:ext uri="{FF2B5EF4-FFF2-40B4-BE49-F238E27FC236}">
                  <a16:creationId xmlns:a16="http://schemas.microsoft.com/office/drawing/2014/main" id="{6FB1B38F-1B92-41C3-AA1D-6D6440FB0D7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9" name="Freeform 10">
              <a:extLst>
                <a:ext uri="{FF2B5EF4-FFF2-40B4-BE49-F238E27FC236}">
                  <a16:creationId xmlns:a16="http://schemas.microsoft.com/office/drawing/2014/main" id="{02FBE453-FBD2-4348-8DDA-4A023444EC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0" name="Freeform 11">
              <a:extLst>
                <a:ext uri="{FF2B5EF4-FFF2-40B4-BE49-F238E27FC236}">
                  <a16:creationId xmlns:a16="http://schemas.microsoft.com/office/drawing/2014/main" id="{60D719E8-BF78-4F42-B9D1-7F5E02A369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1" name="Freeform 12">
              <a:extLst>
                <a:ext uri="{FF2B5EF4-FFF2-40B4-BE49-F238E27FC236}">
                  <a16:creationId xmlns:a16="http://schemas.microsoft.com/office/drawing/2014/main" id="{5EC70737-9C19-4CF5-84DA-B22A960D53D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2" name="Freeform 13">
              <a:extLst>
                <a:ext uri="{FF2B5EF4-FFF2-40B4-BE49-F238E27FC236}">
                  <a16:creationId xmlns:a16="http://schemas.microsoft.com/office/drawing/2014/main" id="{88FD042E-E56E-4360-9620-F811AB9A33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3" name="Freeform 14">
              <a:extLst>
                <a:ext uri="{FF2B5EF4-FFF2-40B4-BE49-F238E27FC236}">
                  <a16:creationId xmlns:a16="http://schemas.microsoft.com/office/drawing/2014/main" id="{18F15D2B-0812-46F6-B0F4-6A6714B543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4" name="Freeform 15">
              <a:extLst>
                <a:ext uri="{FF2B5EF4-FFF2-40B4-BE49-F238E27FC236}">
                  <a16:creationId xmlns:a16="http://schemas.microsoft.com/office/drawing/2014/main" id="{0C2F2A50-98DD-4F92-BDFE-B72E2357667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5" name="Freeform 16">
              <a:extLst>
                <a:ext uri="{FF2B5EF4-FFF2-40B4-BE49-F238E27FC236}">
                  <a16:creationId xmlns:a16="http://schemas.microsoft.com/office/drawing/2014/main" id="{473541D9-6DAE-4718-97D4-8952F4E7CC8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6" name="Freeform 17">
              <a:extLst>
                <a:ext uri="{FF2B5EF4-FFF2-40B4-BE49-F238E27FC236}">
                  <a16:creationId xmlns:a16="http://schemas.microsoft.com/office/drawing/2014/main" id="{3A56C5E9-011C-44D2-AF94-3BF5420433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7" name="Freeform 18">
              <a:extLst>
                <a:ext uri="{FF2B5EF4-FFF2-40B4-BE49-F238E27FC236}">
                  <a16:creationId xmlns:a16="http://schemas.microsoft.com/office/drawing/2014/main" id="{CD279E0E-1CD5-4F41-96A5-3A09707E810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8" name="Freeform 19">
              <a:extLst>
                <a:ext uri="{FF2B5EF4-FFF2-40B4-BE49-F238E27FC236}">
                  <a16:creationId xmlns:a16="http://schemas.microsoft.com/office/drawing/2014/main" id="{F5A6F094-9E54-4985-8738-D2067A4F07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9" name="Freeform 20">
              <a:extLst>
                <a:ext uri="{FF2B5EF4-FFF2-40B4-BE49-F238E27FC236}">
                  <a16:creationId xmlns:a16="http://schemas.microsoft.com/office/drawing/2014/main" id="{99D51F59-FA93-490E-B9CF-97BB63747C9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0" name="Freeform 21">
              <a:extLst>
                <a:ext uri="{FF2B5EF4-FFF2-40B4-BE49-F238E27FC236}">
                  <a16:creationId xmlns:a16="http://schemas.microsoft.com/office/drawing/2014/main" id="{3CD83DC6-F4A0-4A4D-AAC3-83983F960DC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1" name="Freeform 22">
              <a:extLst>
                <a:ext uri="{FF2B5EF4-FFF2-40B4-BE49-F238E27FC236}">
                  <a16:creationId xmlns:a16="http://schemas.microsoft.com/office/drawing/2014/main" id="{6E9B4028-C74F-4631-8312-68B30E6E62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2" name="Freeform 23">
              <a:extLst>
                <a:ext uri="{FF2B5EF4-FFF2-40B4-BE49-F238E27FC236}">
                  <a16:creationId xmlns:a16="http://schemas.microsoft.com/office/drawing/2014/main" id="{1E3337C9-1DDE-4E2E-8519-7D2C23C95FE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3" name="Freeform 24">
              <a:extLst>
                <a:ext uri="{FF2B5EF4-FFF2-40B4-BE49-F238E27FC236}">
                  <a16:creationId xmlns:a16="http://schemas.microsoft.com/office/drawing/2014/main" id="{754A526E-6EC0-458A-9C4C-008F6749CDD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4" name="Freeform 25">
              <a:extLst>
                <a:ext uri="{FF2B5EF4-FFF2-40B4-BE49-F238E27FC236}">
                  <a16:creationId xmlns:a16="http://schemas.microsoft.com/office/drawing/2014/main" id="{6A3DA723-7448-48CF-8BD2-FED2D4FED5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5" name="Freeform 26">
              <a:extLst>
                <a:ext uri="{FF2B5EF4-FFF2-40B4-BE49-F238E27FC236}">
                  <a16:creationId xmlns:a16="http://schemas.microsoft.com/office/drawing/2014/main" id="{9B506EC1-D8A8-4532-B78B-A236567EE05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6" name="Freeform 27">
              <a:extLst>
                <a:ext uri="{FF2B5EF4-FFF2-40B4-BE49-F238E27FC236}">
                  <a16:creationId xmlns:a16="http://schemas.microsoft.com/office/drawing/2014/main" id="{AA9DFB36-74F4-4977-ABC5-3257EDA331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7" name="Freeform 28">
              <a:extLst>
                <a:ext uri="{FF2B5EF4-FFF2-40B4-BE49-F238E27FC236}">
                  <a16:creationId xmlns:a16="http://schemas.microsoft.com/office/drawing/2014/main" id="{966A7FBA-BB79-4AF0-90C2-5F2BC9F2D1D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8" name="Freeform 29">
              <a:extLst>
                <a:ext uri="{FF2B5EF4-FFF2-40B4-BE49-F238E27FC236}">
                  <a16:creationId xmlns:a16="http://schemas.microsoft.com/office/drawing/2014/main" id="{23BB8A47-FF1B-44E5-8D93-7ADF37F1D7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9" name="Freeform 30">
              <a:extLst>
                <a:ext uri="{FF2B5EF4-FFF2-40B4-BE49-F238E27FC236}">
                  <a16:creationId xmlns:a16="http://schemas.microsoft.com/office/drawing/2014/main" id="{E463E1B7-7BED-4425-95B7-F6F75F87335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40" name="Freeform 31">
              <a:extLst>
                <a:ext uri="{FF2B5EF4-FFF2-40B4-BE49-F238E27FC236}">
                  <a16:creationId xmlns:a16="http://schemas.microsoft.com/office/drawing/2014/main" id="{749D0675-4397-4610-9807-2F7C1CC942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41" name="Freeform 32">
              <a:extLst>
                <a:ext uri="{FF2B5EF4-FFF2-40B4-BE49-F238E27FC236}">
                  <a16:creationId xmlns:a16="http://schemas.microsoft.com/office/drawing/2014/main" id="{DE7617CF-8919-43C3-9557-08D67C7DAF2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42" name="Rectangle 41">
              <a:extLst>
                <a:ext uri="{FF2B5EF4-FFF2-40B4-BE49-F238E27FC236}">
                  <a16:creationId xmlns:a16="http://schemas.microsoft.com/office/drawing/2014/main" id="{3DB68720-7E37-4930-9900-8632140D62BB}"/>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sp>
        <p:sp>
          <p:nvSpPr>
            <p:cNvPr id="43" name="Freeform 34">
              <a:extLst>
                <a:ext uri="{FF2B5EF4-FFF2-40B4-BE49-F238E27FC236}">
                  <a16:creationId xmlns:a16="http://schemas.microsoft.com/office/drawing/2014/main" id="{202F13DF-5B76-468E-A95E-80780788BD0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44" name="Freeform 35">
              <a:extLst>
                <a:ext uri="{FF2B5EF4-FFF2-40B4-BE49-F238E27FC236}">
                  <a16:creationId xmlns:a16="http://schemas.microsoft.com/office/drawing/2014/main" id="{219143C2-6062-4C2C-9563-6534108E35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45" name="Freeform 36">
              <a:extLst>
                <a:ext uri="{FF2B5EF4-FFF2-40B4-BE49-F238E27FC236}">
                  <a16:creationId xmlns:a16="http://schemas.microsoft.com/office/drawing/2014/main" id="{38413A0C-26DB-479B-B747-1D81361007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46" name="Freeform 37">
              <a:extLst>
                <a:ext uri="{FF2B5EF4-FFF2-40B4-BE49-F238E27FC236}">
                  <a16:creationId xmlns:a16="http://schemas.microsoft.com/office/drawing/2014/main" id="{CB526B5F-4FAA-4B4C-8AF8-B98EC74A3D2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47" name="Freeform 38">
              <a:extLst>
                <a:ext uri="{FF2B5EF4-FFF2-40B4-BE49-F238E27FC236}">
                  <a16:creationId xmlns:a16="http://schemas.microsoft.com/office/drawing/2014/main" id="{54FFF88E-6D69-4AE9-8378-D164191557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48" name="Freeform 39">
              <a:extLst>
                <a:ext uri="{FF2B5EF4-FFF2-40B4-BE49-F238E27FC236}">
                  <a16:creationId xmlns:a16="http://schemas.microsoft.com/office/drawing/2014/main" id="{8008115A-CE00-4E36-BAF1-B511F21E8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49" name="Freeform 40">
              <a:extLst>
                <a:ext uri="{FF2B5EF4-FFF2-40B4-BE49-F238E27FC236}">
                  <a16:creationId xmlns:a16="http://schemas.microsoft.com/office/drawing/2014/main" id="{2935DB29-6F85-47D8-863C-11386389DBF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50" name="Freeform 41">
              <a:extLst>
                <a:ext uri="{FF2B5EF4-FFF2-40B4-BE49-F238E27FC236}">
                  <a16:creationId xmlns:a16="http://schemas.microsoft.com/office/drawing/2014/main" id="{4FB8E51B-1AC1-4671-B181-473C29BECD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51" name="Freeform 42">
              <a:extLst>
                <a:ext uri="{FF2B5EF4-FFF2-40B4-BE49-F238E27FC236}">
                  <a16:creationId xmlns:a16="http://schemas.microsoft.com/office/drawing/2014/main" id="{91E6AE4F-959F-4ED7-A199-8C0307E40EA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52" name="Freeform 43">
              <a:extLst>
                <a:ext uri="{FF2B5EF4-FFF2-40B4-BE49-F238E27FC236}">
                  <a16:creationId xmlns:a16="http://schemas.microsoft.com/office/drawing/2014/main" id="{A0445E55-0009-44A5-AA6A-350D9D48A2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53" name="Freeform 44">
              <a:extLst>
                <a:ext uri="{FF2B5EF4-FFF2-40B4-BE49-F238E27FC236}">
                  <a16:creationId xmlns:a16="http://schemas.microsoft.com/office/drawing/2014/main" id="{B5291C75-4ECA-4829-B824-5725C329057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54" name="Rectangle 53">
              <a:extLst>
                <a:ext uri="{FF2B5EF4-FFF2-40B4-BE49-F238E27FC236}">
                  <a16:creationId xmlns:a16="http://schemas.microsoft.com/office/drawing/2014/main" id="{6793376D-3E7C-4F04-8BC8-EC4820622BE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sp>
        <p:sp>
          <p:nvSpPr>
            <p:cNvPr id="55" name="Freeform 46">
              <a:extLst>
                <a:ext uri="{FF2B5EF4-FFF2-40B4-BE49-F238E27FC236}">
                  <a16:creationId xmlns:a16="http://schemas.microsoft.com/office/drawing/2014/main" id="{3596510A-5528-445D-AFEA-6E3F89BA84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56" name="Freeform 47">
              <a:extLst>
                <a:ext uri="{FF2B5EF4-FFF2-40B4-BE49-F238E27FC236}">
                  <a16:creationId xmlns:a16="http://schemas.microsoft.com/office/drawing/2014/main" id="{E1B69479-D8C9-4E2E-A931-4D49C4FD76D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57" name="Freeform 48">
              <a:extLst>
                <a:ext uri="{FF2B5EF4-FFF2-40B4-BE49-F238E27FC236}">
                  <a16:creationId xmlns:a16="http://schemas.microsoft.com/office/drawing/2014/main" id="{0A759A2E-A8B1-44C8-B3F9-A16714C895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58" name="Freeform 49">
              <a:extLst>
                <a:ext uri="{FF2B5EF4-FFF2-40B4-BE49-F238E27FC236}">
                  <a16:creationId xmlns:a16="http://schemas.microsoft.com/office/drawing/2014/main" id="{6C2B3B3C-1DC9-4352-BB73-801976C8F51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59" name="Freeform 50">
              <a:extLst>
                <a:ext uri="{FF2B5EF4-FFF2-40B4-BE49-F238E27FC236}">
                  <a16:creationId xmlns:a16="http://schemas.microsoft.com/office/drawing/2014/main" id="{EE22E3A8-5789-4189-9AC7-98D6826B03D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60" name="Freeform 51">
              <a:extLst>
                <a:ext uri="{FF2B5EF4-FFF2-40B4-BE49-F238E27FC236}">
                  <a16:creationId xmlns:a16="http://schemas.microsoft.com/office/drawing/2014/main" id="{9AC0FC74-D003-4D0D-9CAF-F6A03739E2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61" name="Freeform 52">
              <a:extLst>
                <a:ext uri="{FF2B5EF4-FFF2-40B4-BE49-F238E27FC236}">
                  <a16:creationId xmlns:a16="http://schemas.microsoft.com/office/drawing/2014/main" id="{126C2057-02E1-4348-ABEB-EAC063A17E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62" name="Freeform 53">
              <a:extLst>
                <a:ext uri="{FF2B5EF4-FFF2-40B4-BE49-F238E27FC236}">
                  <a16:creationId xmlns:a16="http://schemas.microsoft.com/office/drawing/2014/main" id="{5150586D-D743-4392-844F-F2AFCCE6493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63" name="Freeform 54">
              <a:extLst>
                <a:ext uri="{FF2B5EF4-FFF2-40B4-BE49-F238E27FC236}">
                  <a16:creationId xmlns:a16="http://schemas.microsoft.com/office/drawing/2014/main" id="{9E5B157A-534E-4879-8013-D02864E76F5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64" name="Freeform 55">
              <a:extLst>
                <a:ext uri="{FF2B5EF4-FFF2-40B4-BE49-F238E27FC236}">
                  <a16:creationId xmlns:a16="http://schemas.microsoft.com/office/drawing/2014/main" id="{CEE2DD73-7E8C-4F26-8E93-8C32D11B26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65" name="Freeform 56">
              <a:extLst>
                <a:ext uri="{FF2B5EF4-FFF2-40B4-BE49-F238E27FC236}">
                  <a16:creationId xmlns:a16="http://schemas.microsoft.com/office/drawing/2014/main" id="{908CAC5F-DD8E-4A58-BD4C-6D8D29FA492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66" name="Freeform 57">
              <a:extLst>
                <a:ext uri="{FF2B5EF4-FFF2-40B4-BE49-F238E27FC236}">
                  <a16:creationId xmlns:a16="http://schemas.microsoft.com/office/drawing/2014/main" id="{20F130CF-281E-408C-9884-5F8B22CA1D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67" name="Freeform 58">
              <a:extLst>
                <a:ext uri="{FF2B5EF4-FFF2-40B4-BE49-F238E27FC236}">
                  <a16:creationId xmlns:a16="http://schemas.microsoft.com/office/drawing/2014/main" id="{3BC78068-9115-4D5D-9B2B-6F9BD9C2969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grpSp>
      <p:sp>
        <p:nvSpPr>
          <p:cNvPr id="3" name="Content Placeholder 2">
            <a:extLst>
              <a:ext uri="{FF2B5EF4-FFF2-40B4-BE49-F238E27FC236}">
                <a16:creationId xmlns:a16="http://schemas.microsoft.com/office/drawing/2014/main" id="{08BDE940-C819-8B51-E624-91A2279D9701}"/>
              </a:ext>
            </a:extLst>
          </p:cNvPr>
          <p:cNvSpPr>
            <a:spLocks noGrp="1"/>
          </p:cNvSpPr>
          <p:nvPr>
            <p:ph idx="1"/>
          </p:nvPr>
        </p:nvSpPr>
        <p:spPr>
          <a:xfrm>
            <a:off x="6210300" y="1554164"/>
            <a:ext cx="5795959" cy="5107288"/>
          </a:xfrm>
        </p:spPr>
        <p:txBody>
          <a:bodyPr>
            <a:normAutofit/>
          </a:bodyPr>
          <a:lstStyle/>
          <a:p>
            <a:pPr>
              <a:lnSpc>
                <a:spcPct val="110000"/>
              </a:lnSpc>
            </a:pPr>
            <a:r>
              <a:rPr lang="en-GB" sz="1800" dirty="0">
                <a:latin typeface="Calibri" panose="020F0502020204030204" pitchFamily="34" charset="0"/>
                <a:ea typeface="Calibri" panose="020F0502020204030204" pitchFamily="34" charset="0"/>
                <a:cs typeface="Calibri" panose="020F0502020204030204" pitchFamily="34" charset="0"/>
              </a:rPr>
              <a:t>Constructed low bunds following contours of bog more effective- for rewetting, (method tested at other sites, i.e. </a:t>
            </a:r>
            <a:r>
              <a:rPr lang="en-GB" sz="1800" dirty="0" err="1">
                <a:latin typeface="Calibri" panose="020F0502020204030204" pitchFamily="34" charset="0"/>
                <a:ea typeface="Calibri" panose="020F0502020204030204" pitchFamily="34" charset="0"/>
                <a:cs typeface="Calibri" panose="020F0502020204030204" pitchFamily="34" charset="0"/>
              </a:rPr>
              <a:t>Foulshaw</a:t>
            </a:r>
            <a:r>
              <a:rPr lang="en-GB" sz="1800" dirty="0">
                <a:latin typeface="Calibri" panose="020F0502020204030204" pitchFamily="34" charset="0"/>
                <a:ea typeface="Calibri" panose="020F0502020204030204" pitchFamily="34" charset="0"/>
                <a:cs typeface="Calibri" panose="020F0502020204030204" pitchFamily="34" charset="0"/>
              </a:rPr>
              <a:t> Moss(NRW,2021)</a:t>
            </a:r>
          </a:p>
          <a:p>
            <a:pPr>
              <a:lnSpc>
                <a:spcPct val="110000"/>
              </a:lnSpc>
            </a:pPr>
            <a:r>
              <a:rPr lang="en-GB" sz="1800" dirty="0">
                <a:latin typeface="Calibri" panose="020F0502020204030204" pitchFamily="34" charset="0"/>
                <a:ea typeface="Calibri" panose="020F0502020204030204" pitchFamily="34" charset="0"/>
                <a:cs typeface="Calibri" panose="020F0502020204030204" pitchFamily="34" charset="0"/>
              </a:rPr>
              <a:t>In sections in ‘finger like’ cells </a:t>
            </a:r>
          </a:p>
          <a:p>
            <a:pPr>
              <a:lnSpc>
                <a:spcPct val="110000"/>
              </a:lnSpc>
            </a:pPr>
            <a:r>
              <a:rPr lang="en-GB" sz="1800" dirty="0">
                <a:latin typeface="Calibri" panose="020F0502020204030204" pitchFamily="34" charset="0"/>
                <a:ea typeface="Calibri" panose="020F0502020204030204" pitchFamily="34" charset="0"/>
                <a:cs typeface="Calibri" panose="020F0502020204030204" pitchFamily="34" charset="0"/>
              </a:rPr>
              <a:t> if one section fails entire peat dam section protected</a:t>
            </a:r>
          </a:p>
          <a:p>
            <a:pPr>
              <a:lnSpc>
                <a:spcPct val="110000"/>
              </a:lnSpc>
            </a:pPr>
            <a:r>
              <a:rPr lang="en-GB" sz="1800" dirty="0">
                <a:latin typeface="Calibri" panose="020F0502020204030204" pitchFamily="34" charset="0"/>
                <a:ea typeface="Calibri" panose="020F0502020204030204" pitchFamily="34" charset="0"/>
                <a:cs typeface="Calibri" panose="020F0502020204030204" pitchFamily="34" charset="0"/>
              </a:rPr>
              <a:t>Can be achieved with a spade relatively low tech and disturbance minimised.</a:t>
            </a:r>
          </a:p>
          <a:p>
            <a:pPr>
              <a:lnSpc>
                <a:spcPct val="110000"/>
              </a:lnSpc>
            </a:pPr>
            <a:r>
              <a:rPr lang="en-GB" sz="1800" dirty="0">
                <a:latin typeface="Calibri" panose="020F0502020204030204" pitchFamily="34" charset="0"/>
                <a:ea typeface="Calibri" panose="020F0502020204030204" pitchFamily="34" charset="0"/>
                <a:cs typeface="Calibri" panose="020F0502020204030204" pitchFamily="34" charset="0"/>
              </a:rPr>
              <a:t>Abiotic data to date (Dip well ) shows water table levels well within limits for bog mosses to thrive and to keep water table within 20 cm of bog moss surface. </a:t>
            </a:r>
          </a:p>
          <a:p>
            <a:pPr>
              <a:lnSpc>
                <a:spcPct val="110000"/>
              </a:lnSpc>
            </a:pPr>
            <a:r>
              <a:rPr lang="en-GB" sz="1800" dirty="0">
                <a:effectLst/>
                <a:latin typeface="Calibri" panose="020F0502020204030204" pitchFamily="34" charset="0"/>
                <a:ea typeface="Calibri" panose="020F0502020204030204" pitchFamily="34" charset="0"/>
                <a:cs typeface="Calibri" panose="020F0502020204030204" pitchFamily="34" charset="0"/>
              </a:rPr>
              <a:t>(NRW,2022) </a:t>
            </a:r>
          </a:p>
          <a:p>
            <a:pPr>
              <a:lnSpc>
                <a:spcPct val="110000"/>
              </a:lnSpc>
            </a:pPr>
            <a:endParaRPr lang="en-GB" sz="1800" dirty="0">
              <a:latin typeface="Calibri" panose="020F0502020204030204" pitchFamily="34" charset="0"/>
              <a:ea typeface="Calibri" panose="020F0502020204030204" pitchFamily="34" charset="0"/>
              <a:cs typeface="Calibri" panose="020F0502020204030204" pitchFamily="34" charset="0"/>
            </a:endParaRPr>
          </a:p>
          <a:p>
            <a:pPr>
              <a:lnSpc>
                <a:spcPct val="110000"/>
              </a:lnSpc>
            </a:pPr>
            <a:r>
              <a:rPr lang="en-GB" sz="1400" dirty="0">
                <a:latin typeface="Calibri" panose="020F0502020204030204" pitchFamily="34" charset="0"/>
                <a:ea typeface="Calibri" panose="020F0502020204030204" pitchFamily="34" charset="0"/>
                <a:cs typeface="Calibri" panose="020F0502020204030204" pitchFamily="34" charset="0"/>
              </a:rPr>
              <a:t> Fig 7: Photograph: depicting bund reprofiling from ‘Life for Welsh Bogs Blog’,2022</a:t>
            </a:r>
          </a:p>
        </p:txBody>
      </p:sp>
    </p:spTree>
    <p:extLst>
      <p:ext uri="{BB962C8B-B14F-4D97-AF65-F5344CB8AC3E}">
        <p14:creationId xmlns:p14="http://schemas.microsoft.com/office/powerpoint/2010/main" val="2592374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9AE4726C-1831-4FE3-9A11-227F0DC2F0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12192003" cy="6858001"/>
            <a:chOff x="0" y="-1"/>
            <a:chExt cx="12192003" cy="6858001"/>
          </a:xfrm>
        </p:grpSpPr>
        <p:sp useBgFill="1">
          <p:nvSpPr>
            <p:cNvPr id="14" name="Rectangle 13">
              <a:extLst>
                <a:ext uri="{FF2B5EF4-FFF2-40B4-BE49-F238E27FC236}">
                  <a16:creationId xmlns:a16="http://schemas.microsoft.com/office/drawing/2014/main" id="{B651D7F7-8C54-448E-A268-1CBFAD87D4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2">
              <a:extLst>
                <a:ext uri="{FF2B5EF4-FFF2-40B4-BE49-F238E27FC236}">
                  <a16:creationId xmlns:a16="http://schemas.microsoft.com/office/drawing/2014/main" id="{E3B56E94-40E1-489A-98B2-A3238D66A064}"/>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3">
              <a:alphaModFix amt="30000"/>
              <a:duotone>
                <a:prstClr val="black"/>
                <a:schemeClr val="tx2">
                  <a:tint val="45000"/>
                  <a:satMod val="400000"/>
                </a:schemeClr>
              </a:duotone>
              <a:extLst>
                <a:ext uri="{28A0092B-C50C-407E-A947-70E740481C1C}">
                  <a14:useLocalDpi xmlns:a14="http://schemas.microsoft.com/office/drawing/2010/main"/>
                </a:ext>
              </a:extLst>
            </a:blip>
            <a:srcRect/>
            <a:stretch>
              <a:fillRect/>
            </a:stretch>
          </p:blipFill>
          <p:spPr bwMode="auto">
            <a:xfrm>
              <a:off x="0" y="-1"/>
              <a:ext cx="12192003" cy="6858001"/>
            </a:xfrm>
            <a:prstGeom prst="rect">
              <a:avLst/>
            </a:prstGeom>
            <a:noFill/>
            <a:extLst>
              <a:ext uri="{909E8E84-426E-40dd-AFC4-6F175D3DCCD1}">
                <a14:hiddenFill xmlns="" xmlns:a16="http://schemas.microsoft.com/office/drawing/2014/main" xmlns:a14="http://schemas.microsoft.com/office/drawing/2010/main" xmlns:p14="http://schemas.microsoft.com/office/powerpoint/2010/main">
                  <a:solidFill>
                    <a:srgbClr val="FFFFFF"/>
                  </a:solidFill>
                </a14:hiddenFill>
              </a:ext>
            </a:extLst>
          </p:spPr>
        </p:pic>
      </p:grpSp>
      <p:sp>
        <p:nvSpPr>
          <p:cNvPr id="2" name="Title 1">
            <a:extLst>
              <a:ext uri="{FF2B5EF4-FFF2-40B4-BE49-F238E27FC236}">
                <a16:creationId xmlns:a16="http://schemas.microsoft.com/office/drawing/2014/main" id="{8F6A4900-1D78-FD95-DA1F-920D3DF5A074}"/>
              </a:ext>
            </a:extLst>
          </p:cNvPr>
          <p:cNvSpPr>
            <a:spLocks noGrp="1"/>
          </p:cNvSpPr>
          <p:nvPr>
            <p:ph type="title"/>
          </p:nvPr>
        </p:nvSpPr>
        <p:spPr>
          <a:xfrm>
            <a:off x="2233612" y="-10884"/>
            <a:ext cx="9713860" cy="694928"/>
          </a:xfrm>
        </p:spPr>
        <p:txBody>
          <a:bodyPr>
            <a:normAutofit fontScale="90000"/>
          </a:bodyPr>
          <a:lstStyle/>
          <a:p>
            <a:r>
              <a:rPr lang="en-GB" sz="2800" dirty="0"/>
              <a:t>Point Two: Why use CT to evaluate efficacy of the land bog management programme at </a:t>
            </a:r>
            <a:r>
              <a:rPr lang="en-GB" sz="2800" dirty="0" err="1"/>
              <a:t>Cors</a:t>
            </a:r>
            <a:r>
              <a:rPr lang="en-GB" sz="2800" dirty="0"/>
              <a:t> Caron?</a:t>
            </a:r>
            <a:endParaRPr lang="en-US" sz="2800" dirty="0"/>
          </a:p>
        </p:txBody>
      </p:sp>
      <p:pic>
        <p:nvPicPr>
          <p:cNvPr id="8" name="Picture 7">
            <a:extLst>
              <a:ext uri="{FF2B5EF4-FFF2-40B4-BE49-F238E27FC236}">
                <a16:creationId xmlns:a16="http://schemas.microsoft.com/office/drawing/2014/main" id="{4EA223DE-E9AD-7776-FCBB-C8E469C4E70C}"/>
              </a:ext>
            </a:extLst>
          </p:cNvPr>
          <p:cNvPicPr>
            <a:picLocks noChangeAspect="1"/>
          </p:cNvPicPr>
          <p:nvPr/>
        </p:nvPicPr>
        <p:blipFill rotWithShape="1">
          <a:blip r:embed="rId4" cstate="email">
            <a:extLst>
              <a:ext uri="{28A0092B-C50C-407E-A947-70E740481C1C}">
                <a14:useLocalDpi xmlns:a14="http://schemas.microsoft.com/office/drawing/2010/main"/>
              </a:ext>
            </a:extLst>
          </a:blip>
          <a:srcRect/>
          <a:stretch/>
        </p:blipFill>
        <p:spPr>
          <a:xfrm>
            <a:off x="-5596" y="10"/>
            <a:ext cx="2034421" cy="6857990"/>
          </a:xfrm>
          <a:prstGeom prst="rect">
            <a:avLst/>
          </a:prstGeom>
        </p:spPr>
      </p:pic>
      <p:grpSp>
        <p:nvGrpSpPr>
          <p:cNvPr id="17" name="Group 16">
            <a:extLst>
              <a:ext uri="{FF2B5EF4-FFF2-40B4-BE49-F238E27FC236}">
                <a16:creationId xmlns:a16="http://schemas.microsoft.com/office/drawing/2014/main" id="{E916825F-759B-4F1A-BA80-AF7137691E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solidFill>
            <a:schemeClr val="tx1">
              <a:alpha val="70000"/>
            </a:schemeClr>
          </a:solidFill>
          <a:effectLst/>
        </p:grpSpPr>
        <p:sp>
          <p:nvSpPr>
            <p:cNvPr id="18" name="Rectangle 17">
              <a:extLst>
                <a:ext uri="{FF2B5EF4-FFF2-40B4-BE49-F238E27FC236}">
                  <a16:creationId xmlns:a16="http://schemas.microsoft.com/office/drawing/2014/main" id="{0AF64541-DE3B-4DBB-84E1-907956469E52}"/>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sp>
        <p:sp>
          <p:nvSpPr>
            <p:cNvPr id="19" name="Freeform 6">
              <a:extLst>
                <a:ext uri="{FF2B5EF4-FFF2-40B4-BE49-F238E27FC236}">
                  <a16:creationId xmlns:a16="http://schemas.microsoft.com/office/drawing/2014/main" id="{9175DCC0-514A-4CA1-AD9A-1BB0FFF1B4F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0" name="Freeform 7">
              <a:extLst>
                <a:ext uri="{FF2B5EF4-FFF2-40B4-BE49-F238E27FC236}">
                  <a16:creationId xmlns:a16="http://schemas.microsoft.com/office/drawing/2014/main" id="{10371924-94D9-48AF-9D5B-6471775BE81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1" name="Rectangle 20">
              <a:extLst>
                <a:ext uri="{FF2B5EF4-FFF2-40B4-BE49-F238E27FC236}">
                  <a16:creationId xmlns:a16="http://schemas.microsoft.com/office/drawing/2014/main" id="{7C964FF9-A41A-438C-A22B-62690C98F1A7}"/>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sp>
        <p:sp>
          <p:nvSpPr>
            <p:cNvPr id="22" name="Freeform 9">
              <a:extLst>
                <a:ext uri="{FF2B5EF4-FFF2-40B4-BE49-F238E27FC236}">
                  <a16:creationId xmlns:a16="http://schemas.microsoft.com/office/drawing/2014/main" id="{61716CD6-1875-4567-B3E2-364CD0960D8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3" name="Freeform 10">
              <a:extLst>
                <a:ext uri="{FF2B5EF4-FFF2-40B4-BE49-F238E27FC236}">
                  <a16:creationId xmlns:a16="http://schemas.microsoft.com/office/drawing/2014/main" id="{31A293D3-7189-453D-AB91-1291AAFF3D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4" name="Freeform 11">
              <a:extLst>
                <a:ext uri="{FF2B5EF4-FFF2-40B4-BE49-F238E27FC236}">
                  <a16:creationId xmlns:a16="http://schemas.microsoft.com/office/drawing/2014/main" id="{87CB4EFE-58B3-4326-9CFB-A2AFADDFA5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5" name="Freeform 12">
              <a:extLst>
                <a:ext uri="{FF2B5EF4-FFF2-40B4-BE49-F238E27FC236}">
                  <a16:creationId xmlns:a16="http://schemas.microsoft.com/office/drawing/2014/main" id="{249CF4D3-B5A3-4287-BC9D-E9BB8FA6EBB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6" name="Freeform 13">
              <a:extLst>
                <a:ext uri="{FF2B5EF4-FFF2-40B4-BE49-F238E27FC236}">
                  <a16:creationId xmlns:a16="http://schemas.microsoft.com/office/drawing/2014/main" id="{4D2515F2-4D11-41AF-A6B1-7D084BEA9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7" name="Freeform 14">
              <a:extLst>
                <a:ext uri="{FF2B5EF4-FFF2-40B4-BE49-F238E27FC236}">
                  <a16:creationId xmlns:a16="http://schemas.microsoft.com/office/drawing/2014/main" id="{331BCBF4-0DC2-426E-84B3-AE38E403C9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8" name="Freeform 15">
              <a:extLst>
                <a:ext uri="{FF2B5EF4-FFF2-40B4-BE49-F238E27FC236}">
                  <a16:creationId xmlns:a16="http://schemas.microsoft.com/office/drawing/2014/main" id="{EC8AF156-0BE9-437D-A83B-87364146D07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9" name="Freeform 16">
              <a:extLst>
                <a:ext uri="{FF2B5EF4-FFF2-40B4-BE49-F238E27FC236}">
                  <a16:creationId xmlns:a16="http://schemas.microsoft.com/office/drawing/2014/main" id="{AC8CB256-3F62-4406-88F5-CE2421FF25E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0" name="Freeform 17">
              <a:extLst>
                <a:ext uri="{FF2B5EF4-FFF2-40B4-BE49-F238E27FC236}">
                  <a16:creationId xmlns:a16="http://schemas.microsoft.com/office/drawing/2014/main" id="{F3E812EB-415E-4B60-B0FB-65386882CE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1" name="Freeform 18">
              <a:extLst>
                <a:ext uri="{FF2B5EF4-FFF2-40B4-BE49-F238E27FC236}">
                  <a16:creationId xmlns:a16="http://schemas.microsoft.com/office/drawing/2014/main" id="{EB4C95D7-8E6D-45EC-8CA1-9123D718E3B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2" name="Freeform 19">
              <a:extLst>
                <a:ext uri="{FF2B5EF4-FFF2-40B4-BE49-F238E27FC236}">
                  <a16:creationId xmlns:a16="http://schemas.microsoft.com/office/drawing/2014/main" id="{83F62FD2-2F62-4495-997C-8BD7F95AB8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3" name="Freeform 20">
              <a:extLst>
                <a:ext uri="{FF2B5EF4-FFF2-40B4-BE49-F238E27FC236}">
                  <a16:creationId xmlns:a16="http://schemas.microsoft.com/office/drawing/2014/main" id="{B7DFE0F9-22A3-4846-8D4E-0D193BD3288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4" name="Freeform 21">
              <a:extLst>
                <a:ext uri="{FF2B5EF4-FFF2-40B4-BE49-F238E27FC236}">
                  <a16:creationId xmlns:a16="http://schemas.microsoft.com/office/drawing/2014/main" id="{244DAF25-7415-491A-9FF6-E04BC2DC2EA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5" name="Freeform 22">
              <a:extLst>
                <a:ext uri="{FF2B5EF4-FFF2-40B4-BE49-F238E27FC236}">
                  <a16:creationId xmlns:a16="http://schemas.microsoft.com/office/drawing/2014/main" id="{7ACA3646-863C-4D00-A58A-62C7FE71CE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6" name="Freeform 23">
              <a:extLst>
                <a:ext uri="{FF2B5EF4-FFF2-40B4-BE49-F238E27FC236}">
                  <a16:creationId xmlns:a16="http://schemas.microsoft.com/office/drawing/2014/main" id="{0EA18B38-BD42-45ED-8458-FB205DBC76D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7" name="Freeform 24">
              <a:extLst>
                <a:ext uri="{FF2B5EF4-FFF2-40B4-BE49-F238E27FC236}">
                  <a16:creationId xmlns:a16="http://schemas.microsoft.com/office/drawing/2014/main" id="{45302917-5DBE-4CF2-B52F-478F93FDDE7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8" name="Freeform 25">
              <a:extLst>
                <a:ext uri="{FF2B5EF4-FFF2-40B4-BE49-F238E27FC236}">
                  <a16:creationId xmlns:a16="http://schemas.microsoft.com/office/drawing/2014/main" id="{8E61E6FD-D40E-479C-ABE9-2B69AE20D8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9" name="Freeform 26">
              <a:extLst>
                <a:ext uri="{FF2B5EF4-FFF2-40B4-BE49-F238E27FC236}">
                  <a16:creationId xmlns:a16="http://schemas.microsoft.com/office/drawing/2014/main" id="{2F4DEB4F-F824-48D7-AF9B-B5D905DCD1B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40" name="Freeform 27">
              <a:extLst>
                <a:ext uri="{FF2B5EF4-FFF2-40B4-BE49-F238E27FC236}">
                  <a16:creationId xmlns:a16="http://schemas.microsoft.com/office/drawing/2014/main" id="{F76CFA02-6090-4464-B573-BCA350C901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41" name="Freeform 28">
              <a:extLst>
                <a:ext uri="{FF2B5EF4-FFF2-40B4-BE49-F238E27FC236}">
                  <a16:creationId xmlns:a16="http://schemas.microsoft.com/office/drawing/2014/main" id="{51BE8BEC-76C7-41FE-AB76-35194C2442D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42" name="Freeform 29">
              <a:extLst>
                <a:ext uri="{FF2B5EF4-FFF2-40B4-BE49-F238E27FC236}">
                  <a16:creationId xmlns:a16="http://schemas.microsoft.com/office/drawing/2014/main" id="{710F61D4-3B34-45A9-B9B7-CE0373AB49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43" name="Freeform 30">
              <a:extLst>
                <a:ext uri="{FF2B5EF4-FFF2-40B4-BE49-F238E27FC236}">
                  <a16:creationId xmlns:a16="http://schemas.microsoft.com/office/drawing/2014/main" id="{451F080F-4CFB-4626-87CA-BB4CACA1C6F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44" name="Freeform 31">
              <a:extLst>
                <a:ext uri="{FF2B5EF4-FFF2-40B4-BE49-F238E27FC236}">
                  <a16:creationId xmlns:a16="http://schemas.microsoft.com/office/drawing/2014/main" id="{667BBD71-2295-4A66-B76C-F82175C2B0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45" name="Freeform 32">
              <a:extLst>
                <a:ext uri="{FF2B5EF4-FFF2-40B4-BE49-F238E27FC236}">
                  <a16:creationId xmlns:a16="http://schemas.microsoft.com/office/drawing/2014/main" id="{B6644DE8-5BD1-4D5F-B245-0D3A21BCE13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46" name="Rectangle 45">
              <a:extLst>
                <a:ext uri="{FF2B5EF4-FFF2-40B4-BE49-F238E27FC236}">
                  <a16:creationId xmlns:a16="http://schemas.microsoft.com/office/drawing/2014/main" id="{A4DE8FD0-E681-4D9C-85C2-BEA4C2B3A063}"/>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sp>
        <p:sp>
          <p:nvSpPr>
            <p:cNvPr id="47" name="Freeform 34">
              <a:extLst>
                <a:ext uri="{FF2B5EF4-FFF2-40B4-BE49-F238E27FC236}">
                  <a16:creationId xmlns:a16="http://schemas.microsoft.com/office/drawing/2014/main" id="{D46033BD-1026-4388-B926-9D11E1D7C42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48" name="Freeform 35">
              <a:extLst>
                <a:ext uri="{FF2B5EF4-FFF2-40B4-BE49-F238E27FC236}">
                  <a16:creationId xmlns:a16="http://schemas.microsoft.com/office/drawing/2014/main" id="{1FA74D4C-2E28-42C5-A7FA-3C7D6BD8B7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49" name="Freeform 36">
              <a:extLst>
                <a:ext uri="{FF2B5EF4-FFF2-40B4-BE49-F238E27FC236}">
                  <a16:creationId xmlns:a16="http://schemas.microsoft.com/office/drawing/2014/main" id="{FADF7B3F-903C-456C-983E-C9868DDAB9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50" name="Freeform 37">
              <a:extLst>
                <a:ext uri="{FF2B5EF4-FFF2-40B4-BE49-F238E27FC236}">
                  <a16:creationId xmlns:a16="http://schemas.microsoft.com/office/drawing/2014/main" id="{033F8698-1549-44AD-8DAD-0055D7B8077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51" name="Freeform 38">
              <a:extLst>
                <a:ext uri="{FF2B5EF4-FFF2-40B4-BE49-F238E27FC236}">
                  <a16:creationId xmlns:a16="http://schemas.microsoft.com/office/drawing/2014/main" id="{F1BDD4B6-46FD-4048-ADF1-32EADD9E5A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52" name="Freeform 39">
              <a:extLst>
                <a:ext uri="{FF2B5EF4-FFF2-40B4-BE49-F238E27FC236}">
                  <a16:creationId xmlns:a16="http://schemas.microsoft.com/office/drawing/2014/main" id="{E7F387A7-B3BF-4B1A-BFCA-2D21AD3DFE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53" name="Freeform 40">
              <a:extLst>
                <a:ext uri="{FF2B5EF4-FFF2-40B4-BE49-F238E27FC236}">
                  <a16:creationId xmlns:a16="http://schemas.microsoft.com/office/drawing/2014/main" id="{7A1B6BC8-EA82-459D-A0E0-4EBE394E71F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54" name="Freeform 41">
              <a:extLst>
                <a:ext uri="{FF2B5EF4-FFF2-40B4-BE49-F238E27FC236}">
                  <a16:creationId xmlns:a16="http://schemas.microsoft.com/office/drawing/2014/main" id="{8B94E190-DDC2-4545-906F-A1699BD73D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55" name="Freeform 42">
              <a:extLst>
                <a:ext uri="{FF2B5EF4-FFF2-40B4-BE49-F238E27FC236}">
                  <a16:creationId xmlns:a16="http://schemas.microsoft.com/office/drawing/2014/main" id="{D9807239-A5BA-4BB3-9194-BCE3B2F21CE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56" name="Freeform 43">
              <a:extLst>
                <a:ext uri="{FF2B5EF4-FFF2-40B4-BE49-F238E27FC236}">
                  <a16:creationId xmlns:a16="http://schemas.microsoft.com/office/drawing/2014/main" id="{04D300FD-DC53-4375-8981-09EA63BCF1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57" name="Freeform 44">
              <a:extLst>
                <a:ext uri="{FF2B5EF4-FFF2-40B4-BE49-F238E27FC236}">
                  <a16:creationId xmlns:a16="http://schemas.microsoft.com/office/drawing/2014/main" id="{1DF83FFD-4C16-41FD-928F-6E88AFC451C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58" name="Rectangle 57">
              <a:extLst>
                <a:ext uri="{FF2B5EF4-FFF2-40B4-BE49-F238E27FC236}">
                  <a16:creationId xmlns:a16="http://schemas.microsoft.com/office/drawing/2014/main" id="{A5B4BC2F-B667-462B-99D8-0C433124ABDA}"/>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sp>
        <p:sp>
          <p:nvSpPr>
            <p:cNvPr id="59" name="Freeform 46">
              <a:extLst>
                <a:ext uri="{FF2B5EF4-FFF2-40B4-BE49-F238E27FC236}">
                  <a16:creationId xmlns:a16="http://schemas.microsoft.com/office/drawing/2014/main" id="{0CBD9EFB-AC61-4674-B75A-56449003CC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60" name="Freeform 47">
              <a:extLst>
                <a:ext uri="{FF2B5EF4-FFF2-40B4-BE49-F238E27FC236}">
                  <a16:creationId xmlns:a16="http://schemas.microsoft.com/office/drawing/2014/main" id="{1AD4BBB0-F6A7-451F-BE09-DF619F38EB7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61" name="Freeform 48">
              <a:extLst>
                <a:ext uri="{FF2B5EF4-FFF2-40B4-BE49-F238E27FC236}">
                  <a16:creationId xmlns:a16="http://schemas.microsoft.com/office/drawing/2014/main" id="{A258B285-AE5E-473A-AA72-3C95E1D83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62" name="Freeform 49">
              <a:extLst>
                <a:ext uri="{FF2B5EF4-FFF2-40B4-BE49-F238E27FC236}">
                  <a16:creationId xmlns:a16="http://schemas.microsoft.com/office/drawing/2014/main" id="{7BEEDDE5-CB8A-4DF9-858F-4D9462D955A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63" name="Freeform 50">
              <a:extLst>
                <a:ext uri="{FF2B5EF4-FFF2-40B4-BE49-F238E27FC236}">
                  <a16:creationId xmlns:a16="http://schemas.microsoft.com/office/drawing/2014/main" id="{DA1C731B-9B66-4D65-BF47-04B118107B0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64" name="Freeform 51">
              <a:extLst>
                <a:ext uri="{FF2B5EF4-FFF2-40B4-BE49-F238E27FC236}">
                  <a16:creationId xmlns:a16="http://schemas.microsoft.com/office/drawing/2014/main" id="{58DBFEC6-C6DC-4B7A-934F-5A79EC3280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65" name="Freeform 52">
              <a:extLst>
                <a:ext uri="{FF2B5EF4-FFF2-40B4-BE49-F238E27FC236}">
                  <a16:creationId xmlns:a16="http://schemas.microsoft.com/office/drawing/2014/main" id="{9948D8CB-2DBE-4E48-98EA-DF9E2666A2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66" name="Freeform 53">
              <a:extLst>
                <a:ext uri="{FF2B5EF4-FFF2-40B4-BE49-F238E27FC236}">
                  <a16:creationId xmlns:a16="http://schemas.microsoft.com/office/drawing/2014/main" id="{56AB69F6-9F0B-4AB6-BCA8-AA2FD69E998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67" name="Freeform 54">
              <a:extLst>
                <a:ext uri="{FF2B5EF4-FFF2-40B4-BE49-F238E27FC236}">
                  <a16:creationId xmlns:a16="http://schemas.microsoft.com/office/drawing/2014/main" id="{0E7FB426-288D-4B0B-B73B-10CCC0EF41E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68" name="Freeform 55">
              <a:extLst>
                <a:ext uri="{FF2B5EF4-FFF2-40B4-BE49-F238E27FC236}">
                  <a16:creationId xmlns:a16="http://schemas.microsoft.com/office/drawing/2014/main" id="{A5C59C6B-46C9-48C9-9F57-2EE738B531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69" name="Freeform 56">
              <a:extLst>
                <a:ext uri="{FF2B5EF4-FFF2-40B4-BE49-F238E27FC236}">
                  <a16:creationId xmlns:a16="http://schemas.microsoft.com/office/drawing/2014/main" id="{7CE85F33-17DC-4273-B06F-D171094449D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70" name="Freeform 57">
              <a:extLst>
                <a:ext uri="{FF2B5EF4-FFF2-40B4-BE49-F238E27FC236}">
                  <a16:creationId xmlns:a16="http://schemas.microsoft.com/office/drawing/2014/main" id="{5CD001CF-F2C4-4810-A8D9-679F9F89E5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71" name="Freeform 58">
              <a:extLst>
                <a:ext uri="{FF2B5EF4-FFF2-40B4-BE49-F238E27FC236}">
                  <a16:creationId xmlns:a16="http://schemas.microsoft.com/office/drawing/2014/main" id="{69F4BCDD-D153-40D2-8DD1-2509EE0CE4C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grpSp>
      <p:sp>
        <p:nvSpPr>
          <p:cNvPr id="3" name="Content Placeholder 2">
            <a:extLst>
              <a:ext uri="{FF2B5EF4-FFF2-40B4-BE49-F238E27FC236}">
                <a16:creationId xmlns:a16="http://schemas.microsoft.com/office/drawing/2014/main" id="{D05161EE-2E57-2184-CEDB-1803A9A49C53}"/>
              </a:ext>
            </a:extLst>
          </p:cNvPr>
          <p:cNvSpPr>
            <a:spLocks noGrp="1"/>
          </p:cNvSpPr>
          <p:nvPr>
            <p:ph idx="1"/>
          </p:nvPr>
        </p:nvSpPr>
        <p:spPr>
          <a:xfrm>
            <a:off x="2028825" y="1610936"/>
            <a:ext cx="10310813" cy="5421235"/>
          </a:xfrm>
        </p:spPr>
        <p:txBody>
          <a:bodyPr>
            <a:normAutofit/>
          </a:bodyPr>
          <a:lstStyle/>
          <a:p>
            <a:pPr>
              <a:lnSpc>
                <a:spcPct val="110000"/>
              </a:lnSpc>
            </a:pPr>
            <a:endParaRPr lang="en-GB" sz="4300" dirty="0"/>
          </a:p>
          <a:p>
            <a:pPr>
              <a:lnSpc>
                <a:spcPct val="110000"/>
              </a:lnSpc>
            </a:pPr>
            <a:endParaRPr lang="en-GB" sz="4300" dirty="0"/>
          </a:p>
          <a:p>
            <a:pPr>
              <a:lnSpc>
                <a:spcPct val="110000"/>
              </a:lnSpc>
            </a:pPr>
            <a:endParaRPr lang="en-GB" sz="4300" dirty="0"/>
          </a:p>
          <a:p>
            <a:pPr>
              <a:lnSpc>
                <a:spcPct val="110000"/>
              </a:lnSpc>
            </a:pPr>
            <a:endParaRPr lang="en-GB" sz="4300" dirty="0"/>
          </a:p>
          <a:p>
            <a:pPr>
              <a:lnSpc>
                <a:spcPct val="110000"/>
              </a:lnSpc>
            </a:pPr>
            <a:endParaRPr lang="en-GB" sz="4300" dirty="0"/>
          </a:p>
          <a:p>
            <a:pPr>
              <a:lnSpc>
                <a:spcPct val="110000"/>
              </a:lnSpc>
            </a:pPr>
            <a:endParaRPr lang="en-GB" sz="4300" dirty="0"/>
          </a:p>
          <a:p>
            <a:pPr>
              <a:lnSpc>
                <a:spcPct val="110000"/>
              </a:lnSpc>
            </a:pPr>
            <a:endParaRPr lang="en-GB" sz="4300" dirty="0"/>
          </a:p>
          <a:p>
            <a:pPr>
              <a:lnSpc>
                <a:spcPct val="110000"/>
              </a:lnSpc>
            </a:pPr>
            <a:endParaRPr lang="en-GB" sz="4300" dirty="0"/>
          </a:p>
          <a:p>
            <a:pPr>
              <a:lnSpc>
                <a:spcPct val="110000"/>
              </a:lnSpc>
            </a:pPr>
            <a:endParaRPr lang="en-GB" sz="4300" dirty="0"/>
          </a:p>
          <a:p>
            <a:pPr>
              <a:lnSpc>
                <a:spcPct val="110000"/>
              </a:lnSpc>
            </a:pPr>
            <a:endParaRPr lang="en-US" sz="2000" dirty="0"/>
          </a:p>
        </p:txBody>
      </p:sp>
      <p:pic>
        <p:nvPicPr>
          <p:cNvPr id="4" name="Picture 3">
            <a:extLst>
              <a:ext uri="{FF2B5EF4-FFF2-40B4-BE49-F238E27FC236}">
                <a16:creationId xmlns:a16="http://schemas.microsoft.com/office/drawing/2014/main" id="{EDF97E13-5113-5EE1-75FF-816645E02026}"/>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7768975" y="694856"/>
            <a:ext cx="1009041" cy="828224"/>
          </a:xfrm>
          <a:prstGeom prst="rect">
            <a:avLst/>
          </a:prstGeom>
        </p:spPr>
      </p:pic>
      <p:pic>
        <p:nvPicPr>
          <p:cNvPr id="5" name="Picture 4">
            <a:extLst>
              <a:ext uri="{FF2B5EF4-FFF2-40B4-BE49-F238E27FC236}">
                <a16:creationId xmlns:a16="http://schemas.microsoft.com/office/drawing/2014/main" id="{9DB9F393-476B-0A33-29C9-0E21B01AA0CA}"/>
              </a:ext>
            </a:extLst>
          </p:cNvPr>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2560266" y="567985"/>
            <a:ext cx="1100097" cy="734959"/>
          </a:xfrm>
          <a:prstGeom prst="rect">
            <a:avLst/>
          </a:prstGeom>
        </p:spPr>
      </p:pic>
      <p:pic>
        <p:nvPicPr>
          <p:cNvPr id="6" name="Picture 5">
            <a:extLst>
              <a:ext uri="{FF2B5EF4-FFF2-40B4-BE49-F238E27FC236}">
                <a16:creationId xmlns:a16="http://schemas.microsoft.com/office/drawing/2014/main" id="{BA51E2EF-1587-9798-0C7E-C41FADEC26A8}"/>
              </a:ext>
            </a:extLst>
          </p:cNvPr>
          <p:cNvPicPr>
            <a:picLocks noChangeAspect="1"/>
          </p:cNvPicPr>
          <p:nvPr/>
        </p:nvPicPr>
        <p:blipFill>
          <a:blip r:embed="rId7" cstate="email">
            <a:extLst>
              <a:ext uri="{28A0092B-C50C-407E-A947-70E740481C1C}">
                <a14:useLocalDpi xmlns:a14="http://schemas.microsoft.com/office/drawing/2010/main"/>
              </a:ext>
            </a:extLst>
          </a:blip>
          <a:stretch>
            <a:fillRect/>
          </a:stretch>
        </p:blipFill>
        <p:spPr>
          <a:xfrm>
            <a:off x="5151630" y="625991"/>
            <a:ext cx="1161979" cy="822947"/>
          </a:xfrm>
          <a:prstGeom prst="rect">
            <a:avLst/>
          </a:prstGeom>
        </p:spPr>
      </p:pic>
      <p:pic>
        <p:nvPicPr>
          <p:cNvPr id="7" name="Picture 6">
            <a:extLst>
              <a:ext uri="{FF2B5EF4-FFF2-40B4-BE49-F238E27FC236}">
                <a16:creationId xmlns:a16="http://schemas.microsoft.com/office/drawing/2014/main" id="{3EDDFD43-0F04-DBD0-6E0E-9E3C3064ED1E}"/>
              </a:ext>
            </a:extLst>
          </p:cNvPr>
          <p:cNvPicPr>
            <a:picLocks noChangeAspect="1"/>
          </p:cNvPicPr>
          <p:nvPr/>
        </p:nvPicPr>
        <p:blipFill>
          <a:blip r:embed="rId8" cstate="email">
            <a:extLst>
              <a:ext uri="{28A0092B-C50C-407E-A947-70E740481C1C}">
                <a14:useLocalDpi xmlns:a14="http://schemas.microsoft.com/office/drawing/2010/main"/>
              </a:ext>
            </a:extLst>
          </a:blip>
          <a:stretch>
            <a:fillRect/>
          </a:stretch>
        </p:blipFill>
        <p:spPr>
          <a:xfrm>
            <a:off x="10452709" y="612366"/>
            <a:ext cx="1117836" cy="794570"/>
          </a:xfrm>
          <a:prstGeom prst="rect">
            <a:avLst/>
          </a:prstGeom>
        </p:spPr>
      </p:pic>
      <p:graphicFrame>
        <p:nvGraphicFramePr>
          <p:cNvPr id="9" name="Diagram 8">
            <a:extLst>
              <a:ext uri="{FF2B5EF4-FFF2-40B4-BE49-F238E27FC236}">
                <a16:creationId xmlns:a16="http://schemas.microsoft.com/office/drawing/2014/main" id="{228919F9-8D56-2E8B-F5E1-86A620DB513E}"/>
              </a:ext>
            </a:extLst>
          </p:cNvPr>
          <p:cNvGraphicFramePr/>
          <p:nvPr>
            <p:extLst>
              <p:ext uri="{D42A27DB-BD31-4B8C-83A1-F6EECF244321}">
                <p14:modId xmlns:p14="http://schemas.microsoft.com/office/powerpoint/2010/main" val="1639065109"/>
              </p:ext>
            </p:extLst>
          </p:nvPr>
        </p:nvGraphicFramePr>
        <p:xfrm>
          <a:off x="2138362" y="1382713"/>
          <a:ext cx="9815513" cy="5333774"/>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sp>
        <p:nvSpPr>
          <p:cNvPr id="10" name="TextBox 9">
            <a:extLst>
              <a:ext uri="{FF2B5EF4-FFF2-40B4-BE49-F238E27FC236}">
                <a16:creationId xmlns:a16="http://schemas.microsoft.com/office/drawing/2014/main" id="{5DD9CEF9-B4D7-0901-DF9F-1E1B445F1F1D}"/>
              </a:ext>
            </a:extLst>
          </p:cNvPr>
          <p:cNvSpPr txBox="1"/>
          <p:nvPr/>
        </p:nvSpPr>
        <p:spPr>
          <a:xfrm>
            <a:off x="42862" y="6211888"/>
            <a:ext cx="2347911" cy="646331"/>
          </a:xfrm>
          <a:prstGeom prst="rect">
            <a:avLst/>
          </a:prstGeom>
          <a:noFill/>
        </p:spPr>
        <p:txBody>
          <a:bodyPr wrap="square" rtlCol="0">
            <a:spAutoFit/>
          </a:bodyPr>
          <a:lstStyle/>
          <a:p>
            <a:pPr lvl="0"/>
            <a:r>
              <a:rPr lang="en-US" sz="1800" b="1" dirty="0"/>
              <a:t>Fig 8: View of SE Dome (Zanoni,l,2022)</a:t>
            </a:r>
          </a:p>
        </p:txBody>
      </p:sp>
    </p:spTree>
    <p:extLst>
      <p:ext uri="{BB962C8B-B14F-4D97-AF65-F5344CB8AC3E}">
        <p14:creationId xmlns:p14="http://schemas.microsoft.com/office/powerpoint/2010/main" val="9424130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070B68-2FDD-4319-19FD-8148CE1040D0}"/>
              </a:ext>
            </a:extLst>
          </p:cNvPr>
          <p:cNvSpPr>
            <a:spLocks noGrp="1"/>
          </p:cNvSpPr>
          <p:nvPr>
            <p:ph type="title"/>
          </p:nvPr>
        </p:nvSpPr>
        <p:spPr>
          <a:xfrm>
            <a:off x="413658" y="76200"/>
            <a:ext cx="11302990" cy="1286933"/>
          </a:xfrm>
        </p:spPr>
        <p:txBody>
          <a:bodyPr>
            <a:normAutofit/>
          </a:bodyPr>
          <a:lstStyle/>
          <a:p>
            <a:r>
              <a:rPr lang="en-GB" sz="2400" dirty="0"/>
              <a:t>Point three :results, methodology and recommendations for future monitoring (Polkey,2018) and</a:t>
            </a:r>
            <a:r>
              <a:rPr lang="en-US" sz="2400" dirty="0"/>
              <a:t> (Boyce,2009) (unpublished) (CCW Science Report No.864, 2009)</a:t>
            </a:r>
            <a:endParaRPr lang="en-GB" sz="2400" dirty="0"/>
          </a:p>
        </p:txBody>
      </p:sp>
      <p:graphicFrame>
        <p:nvGraphicFramePr>
          <p:cNvPr id="5" name="Diagram 4">
            <a:extLst>
              <a:ext uri="{FF2B5EF4-FFF2-40B4-BE49-F238E27FC236}">
                <a16:creationId xmlns:a16="http://schemas.microsoft.com/office/drawing/2014/main" id="{61ACABDF-2A4B-ACA9-CAE0-53DD82A845E7}"/>
              </a:ext>
            </a:extLst>
          </p:cNvPr>
          <p:cNvGraphicFramePr/>
          <p:nvPr>
            <p:extLst>
              <p:ext uri="{D42A27DB-BD31-4B8C-83A1-F6EECF244321}">
                <p14:modId xmlns:p14="http://schemas.microsoft.com/office/powerpoint/2010/main" val="3945843711"/>
              </p:ext>
            </p:extLst>
          </p:nvPr>
        </p:nvGraphicFramePr>
        <p:xfrm>
          <a:off x="475352" y="1186543"/>
          <a:ext cx="11488047" cy="55952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625595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0DEB0-07B3-9CDE-E977-BBC3509C03C4}"/>
              </a:ext>
            </a:extLst>
          </p:cNvPr>
          <p:cNvSpPr>
            <a:spLocks noGrp="1"/>
          </p:cNvSpPr>
          <p:nvPr>
            <p:ph type="title"/>
          </p:nvPr>
        </p:nvSpPr>
        <p:spPr>
          <a:xfrm>
            <a:off x="380998" y="176590"/>
            <a:ext cx="11419115" cy="1086153"/>
          </a:xfrm>
        </p:spPr>
        <p:txBody>
          <a:bodyPr>
            <a:normAutofit/>
          </a:bodyPr>
          <a:lstStyle/>
          <a:p>
            <a:pPr algn="ctr"/>
            <a:r>
              <a:rPr lang="en-GB" sz="2800" dirty="0"/>
              <a:t>Comparison of CT Count data for 1987-2001,2017 &amp; 2018 (Polkey,2018)</a:t>
            </a:r>
          </a:p>
        </p:txBody>
      </p:sp>
      <p:sp>
        <p:nvSpPr>
          <p:cNvPr id="4" name="TextBox 3">
            <a:extLst>
              <a:ext uri="{FF2B5EF4-FFF2-40B4-BE49-F238E27FC236}">
                <a16:creationId xmlns:a16="http://schemas.microsoft.com/office/drawing/2014/main" id="{0D8E4063-706D-6337-4F39-4726125EB0F0}"/>
              </a:ext>
            </a:extLst>
          </p:cNvPr>
          <p:cNvSpPr txBox="1"/>
          <p:nvPr/>
        </p:nvSpPr>
        <p:spPr>
          <a:xfrm>
            <a:off x="380999" y="1443841"/>
            <a:ext cx="11680371" cy="1200329"/>
          </a:xfrm>
          <a:prstGeom prst="rect">
            <a:avLst/>
          </a:prstGeom>
          <a:noFill/>
        </p:spPr>
        <p:txBody>
          <a:bodyPr wrap="square">
            <a:spAutoFit/>
          </a:bodyPr>
          <a:lstStyle/>
          <a:p>
            <a:endParaRPr lang="en-US" dirty="0"/>
          </a:p>
          <a:p>
            <a:endParaRPr lang="en-US" dirty="0"/>
          </a:p>
          <a:p>
            <a:endParaRPr lang="en-US" dirty="0"/>
          </a:p>
          <a:p>
            <a:r>
              <a:rPr lang="en-US" dirty="0"/>
              <a:t>.</a:t>
            </a:r>
          </a:p>
        </p:txBody>
      </p:sp>
      <p:graphicFrame>
        <p:nvGraphicFramePr>
          <p:cNvPr id="6" name="Diagram 5">
            <a:extLst>
              <a:ext uri="{FF2B5EF4-FFF2-40B4-BE49-F238E27FC236}">
                <a16:creationId xmlns:a16="http://schemas.microsoft.com/office/drawing/2014/main" id="{ED8CD126-0B26-448D-A1CE-21CDABD08AD1}"/>
              </a:ext>
            </a:extLst>
          </p:cNvPr>
          <p:cNvGraphicFramePr/>
          <p:nvPr>
            <p:extLst>
              <p:ext uri="{D42A27DB-BD31-4B8C-83A1-F6EECF244321}">
                <p14:modId xmlns:p14="http://schemas.microsoft.com/office/powerpoint/2010/main" val="2715914122"/>
              </p:ext>
            </p:extLst>
          </p:nvPr>
        </p:nvGraphicFramePr>
        <p:xfrm>
          <a:off x="1739899" y="1262743"/>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169327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3412C55-4BA1-E43A-5B99-8E284591789C}"/>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511629" y="1295400"/>
            <a:ext cx="4969943" cy="4910632"/>
          </a:xfrm>
          <a:prstGeom prst="rect">
            <a:avLst/>
          </a:prstGeom>
        </p:spPr>
      </p:pic>
      <p:sp>
        <p:nvSpPr>
          <p:cNvPr id="2" name="Title 1">
            <a:extLst>
              <a:ext uri="{FF2B5EF4-FFF2-40B4-BE49-F238E27FC236}">
                <a16:creationId xmlns:a16="http://schemas.microsoft.com/office/drawing/2014/main" id="{4B02BF1F-9444-55C3-3783-89CF86C7C2A0}"/>
              </a:ext>
            </a:extLst>
          </p:cNvPr>
          <p:cNvSpPr>
            <a:spLocks noGrp="1"/>
          </p:cNvSpPr>
          <p:nvPr>
            <p:ph type="title"/>
          </p:nvPr>
        </p:nvSpPr>
        <p:spPr>
          <a:xfrm>
            <a:off x="76200" y="97972"/>
            <a:ext cx="11756571" cy="1197428"/>
          </a:xfrm>
        </p:spPr>
        <p:txBody>
          <a:bodyPr>
            <a:noAutofit/>
          </a:bodyPr>
          <a:lstStyle/>
          <a:p>
            <a:r>
              <a:rPr lang="en-GB" sz="2800" dirty="0"/>
              <a:t>Transect route, sections for CT counts &amp; sample areas &amp;transect routes for patch quality surveys (Boyce,2009 &amp; Polkey,2018)</a:t>
            </a:r>
          </a:p>
        </p:txBody>
      </p:sp>
      <p:pic>
        <p:nvPicPr>
          <p:cNvPr id="6" name="Picture 5">
            <a:extLst>
              <a:ext uri="{FF2B5EF4-FFF2-40B4-BE49-F238E27FC236}">
                <a16:creationId xmlns:a16="http://schemas.microsoft.com/office/drawing/2014/main" id="{154378D1-978E-7AF6-75E0-37B106641532}"/>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5481572" y="1295400"/>
            <a:ext cx="6449170" cy="4910632"/>
          </a:xfrm>
          <a:prstGeom prst="rect">
            <a:avLst/>
          </a:prstGeom>
        </p:spPr>
      </p:pic>
      <p:sp>
        <p:nvSpPr>
          <p:cNvPr id="9" name="TextBox 8">
            <a:extLst>
              <a:ext uri="{FF2B5EF4-FFF2-40B4-BE49-F238E27FC236}">
                <a16:creationId xmlns:a16="http://schemas.microsoft.com/office/drawing/2014/main" id="{4750C4D0-8C64-4CE1-16D7-19AED050BC8F}"/>
              </a:ext>
            </a:extLst>
          </p:cNvPr>
          <p:cNvSpPr txBox="1"/>
          <p:nvPr/>
        </p:nvSpPr>
        <p:spPr>
          <a:xfrm>
            <a:off x="250371" y="6206032"/>
            <a:ext cx="5492458" cy="369332"/>
          </a:xfrm>
          <a:prstGeom prst="rect">
            <a:avLst/>
          </a:prstGeom>
          <a:noFill/>
        </p:spPr>
        <p:txBody>
          <a:bodyPr wrap="square" rtlCol="0">
            <a:spAutoFit/>
          </a:bodyPr>
          <a:lstStyle/>
          <a:p>
            <a:r>
              <a:rPr lang="en-GB" dirty="0"/>
              <a:t>Fig 9:Updated transect route and sections  (Polkey,2018)</a:t>
            </a:r>
          </a:p>
        </p:txBody>
      </p:sp>
      <p:sp>
        <p:nvSpPr>
          <p:cNvPr id="10" name="TextBox 9">
            <a:extLst>
              <a:ext uri="{FF2B5EF4-FFF2-40B4-BE49-F238E27FC236}">
                <a16:creationId xmlns:a16="http://schemas.microsoft.com/office/drawing/2014/main" id="{43CDAE1F-1D3B-6B9D-4918-B230A7F3EFE7}"/>
              </a:ext>
            </a:extLst>
          </p:cNvPr>
          <p:cNvSpPr txBox="1"/>
          <p:nvPr/>
        </p:nvSpPr>
        <p:spPr>
          <a:xfrm>
            <a:off x="5640031" y="6113697"/>
            <a:ext cx="6449170" cy="646331"/>
          </a:xfrm>
          <a:prstGeom prst="rect">
            <a:avLst/>
          </a:prstGeom>
          <a:noFill/>
        </p:spPr>
        <p:txBody>
          <a:bodyPr wrap="square" rtlCol="0">
            <a:spAutoFit/>
          </a:bodyPr>
          <a:lstStyle/>
          <a:p>
            <a:r>
              <a:rPr lang="en-GB" dirty="0"/>
              <a:t>Fig 10: Species Attribute Sample Areas 1-4 and Habitat Attribute Transects 1-3 (Boyce,2009)</a:t>
            </a:r>
          </a:p>
        </p:txBody>
      </p:sp>
    </p:spTree>
    <p:extLst>
      <p:ext uri="{BB962C8B-B14F-4D97-AF65-F5344CB8AC3E}">
        <p14:creationId xmlns:p14="http://schemas.microsoft.com/office/powerpoint/2010/main" val="271349978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D004BF-703D-8F77-DE27-B636BDCE6216}"/>
              </a:ext>
            </a:extLst>
          </p:cNvPr>
          <p:cNvSpPr>
            <a:spLocks noGrp="1"/>
          </p:cNvSpPr>
          <p:nvPr>
            <p:ph type="title"/>
          </p:nvPr>
        </p:nvSpPr>
        <p:spPr>
          <a:xfrm>
            <a:off x="620486" y="141514"/>
            <a:ext cx="10426925" cy="1230086"/>
          </a:xfrm>
        </p:spPr>
        <p:txBody>
          <a:bodyPr/>
          <a:lstStyle/>
          <a:p>
            <a:pPr algn="ctr"/>
            <a:r>
              <a:rPr lang="en-GB" sz="2800" dirty="0"/>
              <a:t>Limitations</a:t>
            </a:r>
            <a:r>
              <a:rPr lang="en-GB" dirty="0"/>
              <a:t> </a:t>
            </a:r>
          </a:p>
        </p:txBody>
      </p:sp>
      <p:graphicFrame>
        <p:nvGraphicFramePr>
          <p:cNvPr id="7" name="Content Placeholder 6">
            <a:extLst>
              <a:ext uri="{FF2B5EF4-FFF2-40B4-BE49-F238E27FC236}">
                <a16:creationId xmlns:a16="http://schemas.microsoft.com/office/drawing/2014/main" id="{182AB142-365D-1C7E-1558-60C832AB3FF3}"/>
              </a:ext>
            </a:extLst>
          </p:cNvPr>
          <p:cNvGraphicFramePr>
            <a:graphicFrameLocks noGrp="1"/>
          </p:cNvGraphicFramePr>
          <p:nvPr>
            <p:ph idx="1"/>
            <p:extLst>
              <p:ext uri="{D42A27DB-BD31-4B8C-83A1-F6EECF244321}">
                <p14:modId xmlns:p14="http://schemas.microsoft.com/office/powerpoint/2010/main" val="1846689570"/>
              </p:ext>
            </p:extLst>
          </p:nvPr>
        </p:nvGraphicFramePr>
        <p:xfrm>
          <a:off x="141514" y="1611086"/>
          <a:ext cx="11919858" cy="48550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1023538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347268-F98D-2C9D-0818-28E818B55981}"/>
              </a:ext>
            </a:extLst>
          </p:cNvPr>
          <p:cNvSpPr>
            <a:spLocks noGrp="1"/>
          </p:cNvSpPr>
          <p:nvPr>
            <p:ph type="title"/>
          </p:nvPr>
        </p:nvSpPr>
        <p:spPr>
          <a:xfrm>
            <a:off x="751114" y="618518"/>
            <a:ext cx="10296297" cy="851053"/>
          </a:xfrm>
        </p:spPr>
        <p:txBody>
          <a:bodyPr>
            <a:normAutofit/>
          </a:bodyPr>
          <a:lstStyle/>
          <a:p>
            <a:r>
              <a:rPr lang="en-GB" sz="2800" dirty="0"/>
              <a:t>AIMs</a:t>
            </a:r>
          </a:p>
        </p:txBody>
      </p:sp>
      <p:graphicFrame>
        <p:nvGraphicFramePr>
          <p:cNvPr id="4" name="Diagram 3">
            <a:extLst>
              <a:ext uri="{FF2B5EF4-FFF2-40B4-BE49-F238E27FC236}">
                <a16:creationId xmlns:a16="http://schemas.microsoft.com/office/drawing/2014/main" id="{9CC2E1AF-0ACB-A9D7-FB51-068EF868C79E}"/>
              </a:ext>
            </a:extLst>
          </p:cNvPr>
          <p:cNvGraphicFramePr/>
          <p:nvPr>
            <p:extLst>
              <p:ext uri="{D42A27DB-BD31-4B8C-83A1-F6EECF244321}">
                <p14:modId xmlns:p14="http://schemas.microsoft.com/office/powerpoint/2010/main" val="397623287"/>
              </p:ext>
            </p:extLst>
          </p:nvPr>
        </p:nvGraphicFramePr>
        <p:xfrm>
          <a:off x="119743" y="903515"/>
          <a:ext cx="11985171" cy="58456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E789040C-AD8E-D819-B9CF-3B52B7F56D3D}"/>
              </a:ext>
            </a:extLst>
          </p:cNvPr>
          <p:cNvSpPr txBox="1"/>
          <p:nvPr/>
        </p:nvSpPr>
        <p:spPr>
          <a:xfrm>
            <a:off x="751115" y="108856"/>
            <a:ext cx="8795656" cy="584775"/>
          </a:xfrm>
          <a:prstGeom prst="rect">
            <a:avLst/>
          </a:prstGeom>
          <a:noFill/>
        </p:spPr>
        <p:txBody>
          <a:bodyPr wrap="square" rtlCol="0">
            <a:spAutoFit/>
          </a:bodyPr>
          <a:lstStyle/>
          <a:p>
            <a:r>
              <a:rPr lang="en-GB" sz="3200" dirty="0"/>
              <a:t>AIMS</a:t>
            </a:r>
          </a:p>
        </p:txBody>
      </p:sp>
    </p:spTree>
    <p:extLst>
      <p:ext uri="{BB962C8B-B14F-4D97-AF65-F5344CB8AC3E}">
        <p14:creationId xmlns:p14="http://schemas.microsoft.com/office/powerpoint/2010/main" val="36228211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742627-DF1C-CED3-429A-8865CAAD2ABB}"/>
              </a:ext>
            </a:extLst>
          </p:cNvPr>
          <p:cNvSpPr>
            <a:spLocks noGrp="1"/>
          </p:cNvSpPr>
          <p:nvPr>
            <p:ph type="title"/>
          </p:nvPr>
        </p:nvSpPr>
        <p:spPr>
          <a:xfrm>
            <a:off x="206828" y="76200"/>
            <a:ext cx="11843657" cy="914400"/>
          </a:xfrm>
        </p:spPr>
        <p:txBody>
          <a:bodyPr>
            <a:normAutofit/>
          </a:bodyPr>
          <a:lstStyle/>
          <a:p>
            <a:r>
              <a:rPr lang="en-GB" sz="3200" dirty="0"/>
              <a:t>objectives</a:t>
            </a:r>
          </a:p>
        </p:txBody>
      </p:sp>
      <p:graphicFrame>
        <p:nvGraphicFramePr>
          <p:cNvPr id="3" name="Table 7">
            <a:extLst>
              <a:ext uri="{FF2B5EF4-FFF2-40B4-BE49-F238E27FC236}">
                <a16:creationId xmlns:a16="http://schemas.microsoft.com/office/drawing/2014/main" id="{4025D7E1-4C35-F629-6767-015C732C0DD1}"/>
              </a:ext>
            </a:extLst>
          </p:cNvPr>
          <p:cNvGraphicFramePr>
            <a:graphicFrameLocks noGrp="1"/>
          </p:cNvGraphicFramePr>
          <p:nvPr>
            <p:extLst>
              <p:ext uri="{D42A27DB-BD31-4B8C-83A1-F6EECF244321}">
                <p14:modId xmlns:p14="http://schemas.microsoft.com/office/powerpoint/2010/main" val="3044192484"/>
              </p:ext>
            </p:extLst>
          </p:nvPr>
        </p:nvGraphicFramePr>
        <p:xfrm>
          <a:off x="544286" y="772886"/>
          <a:ext cx="11299372" cy="6008913"/>
        </p:xfrm>
        <a:graphic>
          <a:graphicData uri="http://schemas.openxmlformats.org/drawingml/2006/table">
            <a:tbl>
              <a:tblPr firstRow="1" bandRow="1">
                <a:tableStyleId>{AF606853-7671-496A-8E4F-DF71F8EC918B}</a:tableStyleId>
              </a:tblPr>
              <a:tblGrid>
                <a:gridCol w="11299372">
                  <a:extLst>
                    <a:ext uri="{9D8B030D-6E8A-4147-A177-3AD203B41FA5}">
                      <a16:colId xmlns:a16="http://schemas.microsoft.com/office/drawing/2014/main" val="3880777665"/>
                    </a:ext>
                  </a:extLst>
                </a:gridCol>
              </a:tblGrid>
              <a:tr h="751090">
                <a:tc>
                  <a:txBody>
                    <a:bodyPr/>
                    <a:lstStyle/>
                    <a:p>
                      <a:pPr lvl="0"/>
                      <a:r>
                        <a:rPr lang="en-GB" dirty="0"/>
                        <a:t>1.Measure first and end flight times accurately and weather data for the CT adult data count 2023, to determine against national data (for future comparison to establish if CT emergence is changing in reaction to Climate Change)</a:t>
                      </a:r>
                      <a:endParaRPr lang="en-US" dirty="0"/>
                    </a:p>
                  </a:txBody>
                  <a:tcPr/>
                </a:tc>
                <a:extLst>
                  <a:ext uri="{0D108BD9-81ED-4DB2-BD59-A6C34878D82A}">
                    <a16:rowId xmlns:a16="http://schemas.microsoft.com/office/drawing/2014/main" val="2705579147"/>
                  </a:ext>
                </a:extLst>
              </a:tr>
              <a:tr h="1494837">
                <a:tc>
                  <a:txBody>
                    <a:bodyPr/>
                    <a:lstStyle/>
                    <a:p>
                      <a:pPr lvl="0"/>
                      <a:r>
                        <a:rPr lang="en-US" dirty="0"/>
                        <a:t>2.Using Boyce, 2008 </a:t>
                      </a:r>
                      <a:r>
                        <a:rPr lang="en-US" dirty="0" err="1"/>
                        <a:t>Polkey</a:t>
                      </a:r>
                      <a:r>
                        <a:rPr lang="en-US" dirty="0"/>
                        <a:t>, 2018 methodologies to enable comparison of previous data to new data generated by 2023 research undertaking:</a:t>
                      </a:r>
                    </a:p>
                    <a:p>
                      <a:pPr lvl="1"/>
                      <a:r>
                        <a:rPr lang="en-US" dirty="0" err="1"/>
                        <a:t>i</a:t>
                      </a:r>
                      <a:r>
                        <a:rPr lang="en-US" dirty="0"/>
                        <a:t>)Determine new LH Adult numbers baseline for this feature during 2023 flight season.</a:t>
                      </a:r>
                    </a:p>
                    <a:p>
                      <a:pPr lvl="1"/>
                      <a:r>
                        <a:rPr lang="en-US" dirty="0"/>
                        <a:t>ii)Determine a baseline for Patch quality habitat survey to correlate with adult count data to enable preliminary evaluation of efficacy of land management works in bringing </a:t>
                      </a:r>
                      <a:r>
                        <a:rPr lang="en-US" dirty="0" err="1"/>
                        <a:t>Cors</a:t>
                      </a:r>
                      <a:r>
                        <a:rPr lang="en-US" dirty="0"/>
                        <a:t> Caron to favourable condition.</a:t>
                      </a:r>
                    </a:p>
                  </a:txBody>
                  <a:tcPr/>
                </a:tc>
                <a:extLst>
                  <a:ext uri="{0D108BD9-81ED-4DB2-BD59-A6C34878D82A}">
                    <a16:rowId xmlns:a16="http://schemas.microsoft.com/office/drawing/2014/main" val="942435184"/>
                  </a:ext>
                </a:extLst>
              </a:tr>
              <a:tr h="1053594">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3.Additionally to determine new baseline data for a new sample area in NW bog (in addition to carrying out surveys using existing sample areas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 1-4  and transect lines 1-7 )as per point 2)</a:t>
                      </a:r>
                    </a:p>
                  </a:txBody>
                  <a:tcPr/>
                </a:tc>
                <a:extLst>
                  <a:ext uri="{0D108BD9-81ED-4DB2-BD59-A6C34878D82A}">
                    <a16:rowId xmlns:a16="http://schemas.microsoft.com/office/drawing/2014/main" val="2386059878"/>
                  </a:ext>
                </a:extLst>
              </a:tr>
              <a:tr h="1775119">
                <a:tc>
                  <a:txBody>
                    <a:bodyPr/>
                    <a:lstStyle/>
                    <a:p>
                      <a:r>
                        <a:rPr lang="en-GB" dirty="0"/>
                        <a:t>4.Carry out and present literature review, (to contrast with findings</a:t>
                      </a:r>
                      <a:r>
                        <a:rPr lang="en-US" dirty="0"/>
                        <a:t>):</a:t>
                      </a:r>
                    </a:p>
                    <a:p>
                      <a:pPr marL="400050" indent="-400050">
                        <a:buFont typeface="+mj-lt"/>
                        <a:buAutoNum type="romanLcPeriod"/>
                      </a:pPr>
                      <a:r>
                        <a:rPr lang="en-US" dirty="0"/>
                        <a:t>Efficacy of using patch quality surveys to establish if conditions are favorable to support indicator. species :i.e. (CT) </a:t>
                      </a:r>
                    </a:p>
                    <a:p>
                      <a:pPr marL="400050" indent="-400050">
                        <a:buFont typeface="+mj-lt"/>
                        <a:buAutoNum type="romanLcPeriod"/>
                      </a:pPr>
                      <a:r>
                        <a:rPr lang="en-US" dirty="0"/>
                        <a:t>Transect methodologies used currently to establish adult butterfly monitoring nationally and carry out a cross comparison to review efficacy of methods used by( Boyce,2008/Polkey,2018)</a:t>
                      </a:r>
                    </a:p>
                    <a:p>
                      <a:pPr marL="400050" indent="-400050">
                        <a:buFont typeface="+mj-lt"/>
                        <a:buAutoNum type="romanLcPeriod"/>
                      </a:pPr>
                      <a:r>
                        <a:rPr lang="en-US" dirty="0"/>
                        <a:t>Climate change pressures for(CT) at contemporary bog restoration sites and contrast with  results from 2023 findings from </a:t>
                      </a:r>
                      <a:r>
                        <a:rPr lang="en-US" dirty="0" err="1"/>
                        <a:t>Cors</a:t>
                      </a:r>
                      <a:r>
                        <a:rPr lang="en-US" dirty="0"/>
                        <a:t> Caron.</a:t>
                      </a:r>
                    </a:p>
                  </a:txBody>
                  <a:tcPr/>
                </a:tc>
                <a:extLst>
                  <a:ext uri="{0D108BD9-81ED-4DB2-BD59-A6C34878D82A}">
                    <a16:rowId xmlns:a16="http://schemas.microsoft.com/office/drawing/2014/main" val="2542566940"/>
                  </a:ext>
                </a:extLst>
              </a:tr>
              <a:tr h="934273">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5.Present findings, critique limitations  and make recommendations for future research, regarding points 1-4, using CT average index counts and patch quality at </a:t>
                      </a:r>
                      <a:r>
                        <a:rPr lang="en-US" dirty="0" err="1"/>
                        <a:t>Cors</a:t>
                      </a:r>
                      <a:r>
                        <a:rPr lang="en-US" dirty="0"/>
                        <a:t> Caron</a:t>
                      </a:r>
                    </a:p>
                    <a:p>
                      <a:endParaRPr lang="en-GB" dirty="0"/>
                    </a:p>
                  </a:txBody>
                  <a:tcPr/>
                </a:tc>
                <a:extLst>
                  <a:ext uri="{0D108BD9-81ED-4DB2-BD59-A6C34878D82A}">
                    <a16:rowId xmlns:a16="http://schemas.microsoft.com/office/drawing/2014/main" val="1780029886"/>
                  </a:ext>
                </a:extLst>
              </a:tr>
            </a:tbl>
          </a:graphicData>
        </a:graphic>
      </p:graphicFrame>
    </p:spTree>
    <p:extLst>
      <p:ext uri="{BB962C8B-B14F-4D97-AF65-F5344CB8AC3E}">
        <p14:creationId xmlns:p14="http://schemas.microsoft.com/office/powerpoint/2010/main" val="428958304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F9037C-4C4E-DEDE-444B-CEE8E8E92BBA}"/>
              </a:ext>
            </a:extLst>
          </p:cNvPr>
          <p:cNvSpPr>
            <a:spLocks noGrp="1"/>
          </p:cNvSpPr>
          <p:nvPr>
            <p:ph type="title"/>
          </p:nvPr>
        </p:nvSpPr>
        <p:spPr>
          <a:xfrm>
            <a:off x="772886" y="0"/>
            <a:ext cx="10274525" cy="1349373"/>
          </a:xfrm>
        </p:spPr>
        <p:txBody>
          <a:bodyPr>
            <a:normAutofit/>
          </a:bodyPr>
          <a:lstStyle/>
          <a:p>
            <a:r>
              <a:rPr lang="en-GB" sz="2800" dirty="0"/>
              <a:t>Methodology</a:t>
            </a:r>
          </a:p>
        </p:txBody>
      </p:sp>
      <p:sp>
        <p:nvSpPr>
          <p:cNvPr id="4" name="Content Placeholder 3">
            <a:extLst>
              <a:ext uri="{FF2B5EF4-FFF2-40B4-BE49-F238E27FC236}">
                <a16:creationId xmlns:a16="http://schemas.microsoft.com/office/drawing/2014/main" id="{2D3FB761-F588-7BC1-3850-CCC1EAFB8FB2}"/>
              </a:ext>
            </a:extLst>
          </p:cNvPr>
          <p:cNvSpPr>
            <a:spLocks noGrp="1"/>
          </p:cNvSpPr>
          <p:nvPr>
            <p:ph sz="half" idx="2"/>
          </p:nvPr>
        </p:nvSpPr>
        <p:spPr>
          <a:xfrm>
            <a:off x="555172" y="936172"/>
            <a:ext cx="10492238" cy="5344886"/>
          </a:xfrm>
          <a:solidFill>
            <a:schemeClr val="tx2">
              <a:lumMod val="50000"/>
            </a:schemeClr>
          </a:solidFill>
          <a:ln>
            <a:solidFill>
              <a:schemeClr val="tx1"/>
            </a:solidFill>
          </a:ln>
        </p:spPr>
        <p:txBody>
          <a:bodyPr>
            <a:normAutofit fontScale="32500" lnSpcReduction="20000"/>
          </a:bodyPr>
          <a:lstStyle/>
          <a:p>
            <a:endParaRPr lang="en-GB" dirty="0"/>
          </a:p>
          <a:p>
            <a:r>
              <a:rPr lang="en-GB" sz="7400" dirty="0"/>
              <a:t>Primary strategy:</a:t>
            </a:r>
          </a:p>
          <a:p>
            <a:r>
              <a:rPr lang="en-GB" sz="6200" dirty="0"/>
              <a:t>Conduct thorough Literature Review inclusive of:</a:t>
            </a:r>
          </a:p>
          <a:p>
            <a:pPr lvl="1"/>
            <a:r>
              <a:rPr lang="en-GB" sz="6200" dirty="0"/>
              <a:t>Line transects  ‘Pollard Walks’ compared to area time counts methodologies(</a:t>
            </a:r>
            <a:r>
              <a:rPr lang="en-GB" sz="6200" dirty="0" err="1"/>
              <a:t>Barkmann</a:t>
            </a:r>
            <a:r>
              <a:rPr lang="en-GB" sz="6200" dirty="0"/>
              <a:t> et al,2022)</a:t>
            </a:r>
          </a:p>
          <a:p>
            <a:pPr lvl="1"/>
            <a:r>
              <a:rPr lang="en-GB" sz="6200" dirty="0"/>
              <a:t>Climate Change trends and CT</a:t>
            </a:r>
          </a:p>
          <a:p>
            <a:pPr lvl="1"/>
            <a:r>
              <a:rPr lang="en-GB" sz="6200" dirty="0"/>
              <a:t>General premise of research with CT to evaluate efficacy of restoration works </a:t>
            </a:r>
            <a:r>
              <a:rPr lang="en-GB" sz="6200" dirty="0" err="1"/>
              <a:t>atto</a:t>
            </a:r>
            <a:r>
              <a:rPr lang="en-GB" sz="6200" dirty="0"/>
              <a:t> achieve favourable  condition at low land  raised bog mire sites such as </a:t>
            </a:r>
            <a:r>
              <a:rPr lang="en-GB" sz="6200" dirty="0" err="1"/>
              <a:t>Cors</a:t>
            </a:r>
            <a:r>
              <a:rPr lang="en-GB" sz="6200" dirty="0"/>
              <a:t> Caron. Patch Quality Sampling methods and relative merit in use as condition indicator for CT/similar specialist species for lowland raised bog mire sites such as </a:t>
            </a:r>
            <a:r>
              <a:rPr lang="en-GB" sz="6200" dirty="0" err="1"/>
              <a:t>Cors</a:t>
            </a:r>
            <a:r>
              <a:rPr lang="en-GB" sz="6200" dirty="0"/>
              <a:t> Caron.</a:t>
            </a:r>
          </a:p>
          <a:p>
            <a:r>
              <a:rPr lang="en-GB" sz="6600" dirty="0"/>
              <a:t>Using Boyce/</a:t>
            </a:r>
            <a:r>
              <a:rPr lang="en-GB" sz="6600" dirty="0" err="1"/>
              <a:t>Polkey</a:t>
            </a:r>
            <a:r>
              <a:rPr lang="en-GB" sz="6600" dirty="0"/>
              <a:t> Methodology 2018</a:t>
            </a:r>
          </a:p>
          <a:p>
            <a:pPr lvl="1"/>
            <a:r>
              <a:rPr lang="en-US" sz="6200" dirty="0"/>
              <a:t>Data Collection</a:t>
            </a:r>
          </a:p>
          <a:p>
            <a:pPr lvl="1"/>
            <a:r>
              <a:rPr lang="en-US" sz="6200" dirty="0"/>
              <a:t>Data Analysis</a:t>
            </a:r>
          </a:p>
          <a:p>
            <a:endParaRPr lang="en-GB" sz="5500" dirty="0"/>
          </a:p>
          <a:p>
            <a:endParaRPr lang="en-GB" sz="5500" dirty="0"/>
          </a:p>
          <a:p>
            <a:endParaRPr lang="en-GB" sz="4500" dirty="0"/>
          </a:p>
        </p:txBody>
      </p:sp>
    </p:spTree>
    <p:extLst>
      <p:ext uri="{BB962C8B-B14F-4D97-AF65-F5344CB8AC3E}">
        <p14:creationId xmlns:p14="http://schemas.microsoft.com/office/powerpoint/2010/main" val="211879305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50B650-4265-E978-56D6-76840DE402E6}"/>
              </a:ext>
            </a:extLst>
          </p:cNvPr>
          <p:cNvSpPr>
            <a:spLocks noGrp="1"/>
          </p:cNvSpPr>
          <p:nvPr>
            <p:ph type="title"/>
          </p:nvPr>
        </p:nvSpPr>
        <p:spPr>
          <a:xfrm>
            <a:off x="1141411" y="619126"/>
            <a:ext cx="9906000" cy="823913"/>
          </a:xfrm>
        </p:spPr>
        <p:txBody>
          <a:bodyPr>
            <a:normAutofit fontScale="90000"/>
          </a:bodyPr>
          <a:lstStyle/>
          <a:p>
            <a:r>
              <a:rPr lang="en-GB" sz="3100" dirty="0"/>
              <a:t>Lit review</a:t>
            </a:r>
            <a:br>
              <a:rPr lang="en-GB" dirty="0"/>
            </a:br>
            <a:endParaRPr lang="en-GB" dirty="0"/>
          </a:p>
        </p:txBody>
      </p:sp>
      <p:sp>
        <p:nvSpPr>
          <p:cNvPr id="4" name="Content Placeholder 3">
            <a:extLst>
              <a:ext uri="{FF2B5EF4-FFF2-40B4-BE49-F238E27FC236}">
                <a16:creationId xmlns:a16="http://schemas.microsoft.com/office/drawing/2014/main" id="{2566D854-B8A4-315F-F537-658C8134356C}"/>
              </a:ext>
            </a:extLst>
          </p:cNvPr>
          <p:cNvSpPr>
            <a:spLocks noGrp="1"/>
          </p:cNvSpPr>
          <p:nvPr>
            <p:ph sz="half" idx="2"/>
          </p:nvPr>
        </p:nvSpPr>
        <p:spPr>
          <a:xfrm>
            <a:off x="1141410" y="1262743"/>
            <a:ext cx="4878391" cy="5225143"/>
          </a:xfrm>
          <a:solidFill>
            <a:schemeClr val="tx2">
              <a:lumMod val="50000"/>
            </a:schemeClr>
          </a:solidFill>
          <a:ln>
            <a:solidFill>
              <a:schemeClr val="tx1"/>
            </a:solidFill>
          </a:ln>
        </p:spPr>
        <p:txBody>
          <a:bodyPr>
            <a:normAutofit fontScale="70000" lnSpcReduction="20000"/>
          </a:bodyPr>
          <a:lstStyle/>
          <a:p>
            <a:pPr marL="0" indent="0">
              <a:buNone/>
            </a:pPr>
            <a:r>
              <a:rPr lang="en-GB" sz="2900" b="1" dirty="0"/>
              <a:t>Secondary Data:</a:t>
            </a:r>
          </a:p>
          <a:p>
            <a:r>
              <a:rPr lang="en-GB" dirty="0"/>
              <a:t>UWTSD library and  interlibrary literature request service</a:t>
            </a:r>
          </a:p>
          <a:p>
            <a:r>
              <a:rPr lang="en-GB" dirty="0"/>
              <a:t>Databases-Science Direct- Google Scholar- Journals-</a:t>
            </a:r>
          </a:p>
          <a:p>
            <a:r>
              <a:rPr lang="en-GB" dirty="0"/>
              <a:t>Published Journals- Ecology- Nature- find bog specific/Wetlands</a:t>
            </a:r>
          </a:p>
          <a:p>
            <a:r>
              <a:rPr lang="en-GB" dirty="0"/>
              <a:t>NRW Library resource</a:t>
            </a:r>
          </a:p>
          <a:p>
            <a:r>
              <a:rPr lang="en-GB" dirty="0"/>
              <a:t>(Bangor and </a:t>
            </a:r>
            <a:r>
              <a:rPr lang="en-GB" dirty="0" err="1"/>
              <a:t>Cors</a:t>
            </a:r>
            <a:r>
              <a:rPr lang="en-GB" dirty="0"/>
              <a:t> Caron Offices-</a:t>
            </a:r>
          </a:p>
          <a:p>
            <a:r>
              <a:rPr lang="en-GB" dirty="0"/>
              <a:t>Unpublished report data from NRW CC officer for LIFE  for Welsh Bogs </a:t>
            </a:r>
            <a:r>
              <a:rPr lang="en-GB" dirty="0" err="1"/>
              <a:t>Porject</a:t>
            </a:r>
            <a:r>
              <a:rPr lang="en-GB" dirty="0"/>
              <a:t> at </a:t>
            </a:r>
            <a:r>
              <a:rPr lang="en-GB" dirty="0" err="1"/>
              <a:t>Cors</a:t>
            </a:r>
            <a:r>
              <a:rPr lang="en-GB" dirty="0"/>
              <a:t> </a:t>
            </a:r>
            <a:r>
              <a:rPr lang="en-GB" dirty="0" err="1"/>
              <a:t>CAron</a:t>
            </a:r>
            <a:endParaRPr lang="en-GB" dirty="0"/>
          </a:p>
          <a:p>
            <a:r>
              <a:rPr lang="en-GB" dirty="0"/>
              <a:t>UKBMS/ National recording/Local records/LERC/BAP equivalent-NBS Atlas</a:t>
            </a:r>
          </a:p>
          <a:p>
            <a:r>
              <a:rPr lang="en-GB" dirty="0"/>
              <a:t>Butterfly Conservation Charity regional and national reporting.</a:t>
            </a:r>
          </a:p>
        </p:txBody>
      </p:sp>
      <p:sp>
        <p:nvSpPr>
          <p:cNvPr id="6" name="Content Placeholder 5">
            <a:extLst>
              <a:ext uri="{FF2B5EF4-FFF2-40B4-BE49-F238E27FC236}">
                <a16:creationId xmlns:a16="http://schemas.microsoft.com/office/drawing/2014/main" id="{52DB765D-2283-889E-5D51-5279491FD1D4}"/>
              </a:ext>
            </a:extLst>
          </p:cNvPr>
          <p:cNvSpPr>
            <a:spLocks noGrp="1"/>
          </p:cNvSpPr>
          <p:nvPr>
            <p:ph sz="quarter" idx="4"/>
          </p:nvPr>
        </p:nvSpPr>
        <p:spPr>
          <a:xfrm>
            <a:off x="6172200" y="1262743"/>
            <a:ext cx="4875210" cy="5225143"/>
          </a:xfrm>
          <a:solidFill>
            <a:schemeClr val="tx2">
              <a:lumMod val="50000"/>
            </a:schemeClr>
          </a:solidFill>
          <a:ln>
            <a:solidFill>
              <a:schemeClr val="tx1"/>
            </a:solidFill>
          </a:ln>
        </p:spPr>
        <p:txBody>
          <a:bodyPr>
            <a:normAutofit fontScale="70000" lnSpcReduction="20000"/>
          </a:bodyPr>
          <a:lstStyle/>
          <a:p>
            <a:r>
              <a:rPr lang="en-GB" sz="2900" dirty="0"/>
              <a:t>Original papers/reports:</a:t>
            </a:r>
          </a:p>
          <a:p>
            <a:endParaRPr lang="en-GB" sz="2900" dirty="0"/>
          </a:p>
          <a:p>
            <a:r>
              <a:rPr lang="en-GB" dirty="0"/>
              <a:t> Turner, J. R. G. (1963) A Quantitative Study of a Welsh Colony of the Large Heath </a:t>
            </a:r>
            <a:r>
              <a:rPr lang="en-GB" i="1" dirty="0"/>
              <a:t>Butterfly </a:t>
            </a:r>
            <a:r>
              <a:rPr lang="en-GB" i="1" dirty="0" err="1"/>
              <a:t>Coenonympha</a:t>
            </a:r>
            <a:r>
              <a:rPr lang="en-GB" i="1" dirty="0"/>
              <a:t> </a:t>
            </a:r>
            <a:r>
              <a:rPr lang="en-GB" i="1" dirty="0" err="1"/>
              <a:t>tullia</a:t>
            </a:r>
            <a:r>
              <a:rPr lang="en-GB" i="1" dirty="0"/>
              <a:t> .Proceedings of the Royal Entomological Society of London </a:t>
            </a:r>
            <a:r>
              <a:rPr lang="en-GB" dirty="0"/>
              <a:t>(A)38</a:t>
            </a:r>
          </a:p>
          <a:p>
            <a:endParaRPr lang="en-GB" dirty="0"/>
          </a:p>
          <a:p>
            <a:r>
              <a:rPr lang="en-GB" dirty="0"/>
              <a:t>Mid to late 1990’s early 2000 period  for CT research- contrast and compare, especially for Climate </a:t>
            </a:r>
            <a:r>
              <a:rPr lang="en-GB" dirty="0" err="1"/>
              <a:t>Cahnge</a:t>
            </a:r>
            <a:r>
              <a:rPr lang="en-GB" dirty="0"/>
              <a:t> indicators/tools of measurement /recommendations for research.</a:t>
            </a:r>
          </a:p>
          <a:p>
            <a:endParaRPr lang="en-GB" dirty="0"/>
          </a:p>
        </p:txBody>
      </p:sp>
    </p:spTree>
    <p:extLst>
      <p:ext uri="{BB962C8B-B14F-4D97-AF65-F5344CB8AC3E}">
        <p14:creationId xmlns:p14="http://schemas.microsoft.com/office/powerpoint/2010/main" val="225680938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E3F51E-48F6-E4D9-BF25-433D0323B18B}"/>
              </a:ext>
            </a:extLst>
          </p:cNvPr>
          <p:cNvSpPr>
            <a:spLocks noGrp="1"/>
          </p:cNvSpPr>
          <p:nvPr>
            <p:ph type="title"/>
          </p:nvPr>
        </p:nvSpPr>
        <p:spPr>
          <a:xfrm>
            <a:off x="849086" y="261257"/>
            <a:ext cx="10198325" cy="903514"/>
          </a:xfrm>
        </p:spPr>
        <p:txBody>
          <a:bodyPr>
            <a:normAutofit/>
          </a:bodyPr>
          <a:lstStyle/>
          <a:p>
            <a:r>
              <a:rPr lang="en-GB" sz="2800" dirty="0"/>
              <a:t>Data Collection- (primary data)</a:t>
            </a:r>
          </a:p>
        </p:txBody>
      </p:sp>
      <p:sp>
        <p:nvSpPr>
          <p:cNvPr id="4" name="Content Placeholder 3">
            <a:extLst>
              <a:ext uri="{FF2B5EF4-FFF2-40B4-BE49-F238E27FC236}">
                <a16:creationId xmlns:a16="http://schemas.microsoft.com/office/drawing/2014/main" id="{A1B15EBE-EA24-8C86-8F33-3FF45B36336D}"/>
              </a:ext>
            </a:extLst>
          </p:cNvPr>
          <p:cNvSpPr>
            <a:spLocks noGrp="1"/>
          </p:cNvSpPr>
          <p:nvPr>
            <p:ph sz="half" idx="2"/>
          </p:nvPr>
        </p:nvSpPr>
        <p:spPr>
          <a:xfrm>
            <a:off x="664029" y="1164771"/>
            <a:ext cx="5127164" cy="5431972"/>
          </a:xfrm>
          <a:solidFill>
            <a:schemeClr val="tx2">
              <a:lumMod val="50000"/>
            </a:schemeClr>
          </a:solidFill>
          <a:ln>
            <a:solidFill>
              <a:schemeClr val="tx1"/>
            </a:solidFill>
          </a:ln>
        </p:spPr>
        <p:txBody>
          <a:bodyPr>
            <a:normAutofit fontScale="40000" lnSpcReduction="20000"/>
          </a:bodyPr>
          <a:lstStyle/>
          <a:p>
            <a:r>
              <a:rPr lang="en-GB" sz="5000" b="1" dirty="0"/>
              <a:t>At </a:t>
            </a:r>
            <a:r>
              <a:rPr lang="en-GB" sz="5000" b="1" dirty="0" err="1"/>
              <a:t>Cors</a:t>
            </a:r>
            <a:r>
              <a:rPr lang="en-GB" sz="5000" b="1" dirty="0"/>
              <a:t> Caron NNR Site</a:t>
            </a:r>
          </a:p>
          <a:p>
            <a:r>
              <a:rPr lang="en-GB" sz="4500" dirty="0"/>
              <a:t>Adult numbers</a:t>
            </a:r>
          </a:p>
          <a:p>
            <a:r>
              <a:rPr lang="en-GB" sz="4500" dirty="0"/>
              <a:t>Patch quality quadrat % data following transects established by( Boyce,2008)</a:t>
            </a:r>
          </a:p>
          <a:p>
            <a:r>
              <a:rPr lang="en-GB" sz="4500" dirty="0"/>
              <a:t>Original recording sheets: </a:t>
            </a:r>
            <a:r>
              <a:rPr lang="en-GB" sz="4500" dirty="0" err="1"/>
              <a:t>inc</a:t>
            </a:r>
            <a:r>
              <a:rPr lang="en-GB" sz="4500" dirty="0"/>
              <a:t> weather conditions/and in accordance to protocol, not windy, raining under a certain temperature.</a:t>
            </a:r>
          </a:p>
          <a:p>
            <a:r>
              <a:rPr lang="en-GB" sz="4500" dirty="0"/>
              <a:t>Location data GPS co-ordinate recording for adult recording and times moved along transect- adults (observed 5 m in front, Boyce, </a:t>
            </a:r>
            <a:r>
              <a:rPr lang="en-GB" sz="4500" dirty="0" err="1"/>
              <a:t>Polkey</a:t>
            </a:r>
            <a:r>
              <a:rPr lang="en-GB" sz="4500" dirty="0"/>
              <a:t> , 2018)</a:t>
            </a:r>
          </a:p>
          <a:p>
            <a:r>
              <a:rPr lang="en-GB" sz="4500" dirty="0"/>
              <a:t>Correlate with  other primary data gathered by NRW if available abiotic, i.e. dip well data.</a:t>
            </a:r>
          </a:p>
          <a:p>
            <a:endParaRPr lang="en-GB" dirty="0"/>
          </a:p>
        </p:txBody>
      </p:sp>
      <p:sp>
        <p:nvSpPr>
          <p:cNvPr id="6" name="Content Placeholder 5">
            <a:extLst>
              <a:ext uri="{FF2B5EF4-FFF2-40B4-BE49-F238E27FC236}">
                <a16:creationId xmlns:a16="http://schemas.microsoft.com/office/drawing/2014/main" id="{FBB36C9B-40AA-6EE0-E735-77A7DBC2BE56}"/>
              </a:ext>
            </a:extLst>
          </p:cNvPr>
          <p:cNvSpPr>
            <a:spLocks noGrp="1"/>
          </p:cNvSpPr>
          <p:nvPr>
            <p:ph sz="quarter" idx="4"/>
          </p:nvPr>
        </p:nvSpPr>
        <p:spPr>
          <a:xfrm>
            <a:off x="6400806" y="1164771"/>
            <a:ext cx="4646603" cy="5431972"/>
          </a:xfrm>
          <a:solidFill>
            <a:schemeClr val="tx2">
              <a:lumMod val="50000"/>
            </a:schemeClr>
          </a:solidFill>
          <a:ln>
            <a:solidFill>
              <a:schemeClr val="tx1"/>
            </a:solidFill>
          </a:ln>
        </p:spPr>
        <p:txBody>
          <a:bodyPr>
            <a:normAutofit fontScale="40000" lnSpcReduction="20000"/>
          </a:bodyPr>
          <a:lstStyle/>
          <a:p>
            <a:r>
              <a:rPr lang="en-GB" sz="5000" b="1" dirty="0"/>
              <a:t>Considerations/limitations to collation of data</a:t>
            </a:r>
          </a:p>
          <a:p>
            <a:r>
              <a:rPr lang="en-GB" sz="4500" dirty="0"/>
              <a:t>Conducted alone</a:t>
            </a:r>
          </a:p>
          <a:p>
            <a:r>
              <a:rPr lang="en-GB" sz="4500" dirty="0"/>
              <a:t>Risk assessment- buddy system- safety near water and livestock- exposure- RA’s to be authored and submitted to UWTSD and NRW Officer and Manager for </a:t>
            </a:r>
            <a:r>
              <a:rPr lang="en-GB" sz="4500" dirty="0" err="1"/>
              <a:t>Cors</a:t>
            </a:r>
            <a:r>
              <a:rPr lang="en-GB" sz="4500" dirty="0"/>
              <a:t> Caron site.</a:t>
            </a:r>
          </a:p>
          <a:p>
            <a:r>
              <a:rPr lang="en-GB" sz="4500" dirty="0"/>
              <a:t>Poor weather could hamper data collection of adult numbers for CT</a:t>
            </a:r>
          </a:p>
          <a:p>
            <a:r>
              <a:rPr lang="en-GB" sz="4500" dirty="0"/>
              <a:t>Short Flight beg and end times for species(Jun to July)</a:t>
            </a:r>
          </a:p>
          <a:p>
            <a:r>
              <a:rPr lang="en-GB" sz="4500" dirty="0"/>
              <a:t>Vegetation survey can be conducted  over longer interval of the year, as changes should be negligible between April – September- carry this out first.</a:t>
            </a:r>
          </a:p>
          <a:p>
            <a:endParaRPr lang="en-GB" dirty="0"/>
          </a:p>
        </p:txBody>
      </p:sp>
    </p:spTree>
    <p:extLst>
      <p:ext uri="{BB962C8B-B14F-4D97-AF65-F5344CB8AC3E}">
        <p14:creationId xmlns:p14="http://schemas.microsoft.com/office/powerpoint/2010/main" val="275546691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E3F51E-48F6-E4D9-BF25-433D0323B18B}"/>
              </a:ext>
            </a:extLst>
          </p:cNvPr>
          <p:cNvSpPr>
            <a:spLocks noGrp="1"/>
          </p:cNvSpPr>
          <p:nvPr>
            <p:ph type="title"/>
          </p:nvPr>
        </p:nvSpPr>
        <p:spPr>
          <a:xfrm>
            <a:off x="446314" y="1"/>
            <a:ext cx="10601097" cy="1023257"/>
          </a:xfrm>
        </p:spPr>
        <p:txBody>
          <a:bodyPr>
            <a:normAutofit/>
          </a:bodyPr>
          <a:lstStyle/>
          <a:p>
            <a:r>
              <a:rPr lang="en-GB" sz="2800" dirty="0"/>
              <a:t>Data analysis</a:t>
            </a:r>
          </a:p>
        </p:txBody>
      </p:sp>
      <p:sp>
        <p:nvSpPr>
          <p:cNvPr id="4" name="Content Placeholder 3">
            <a:extLst>
              <a:ext uri="{FF2B5EF4-FFF2-40B4-BE49-F238E27FC236}">
                <a16:creationId xmlns:a16="http://schemas.microsoft.com/office/drawing/2014/main" id="{A1B15EBE-EA24-8C86-8F33-3FF45B36336D}"/>
              </a:ext>
            </a:extLst>
          </p:cNvPr>
          <p:cNvSpPr>
            <a:spLocks noGrp="1"/>
          </p:cNvSpPr>
          <p:nvPr>
            <p:ph sz="half" idx="2"/>
          </p:nvPr>
        </p:nvSpPr>
        <p:spPr>
          <a:xfrm>
            <a:off x="108856" y="751115"/>
            <a:ext cx="7119257" cy="5937070"/>
          </a:xfrm>
          <a:solidFill>
            <a:schemeClr val="tx2">
              <a:lumMod val="50000"/>
            </a:schemeClr>
          </a:solidFill>
          <a:ln>
            <a:solidFill>
              <a:schemeClr val="tx1"/>
            </a:solidFill>
          </a:ln>
        </p:spPr>
        <p:txBody>
          <a:bodyPr>
            <a:normAutofit fontScale="25000" lnSpcReduction="20000"/>
          </a:bodyPr>
          <a:lstStyle/>
          <a:p>
            <a:pPr marL="0" indent="0">
              <a:buNone/>
            </a:pPr>
            <a:r>
              <a:rPr lang="en-GB" sz="6400" dirty="0"/>
              <a:t>Calculations/Primary Data Analysis tools</a:t>
            </a:r>
          </a:p>
          <a:p>
            <a:r>
              <a:rPr lang="en-GB" sz="6400" dirty="0"/>
              <a:t>Patch quality quadrat %data &amp; Adult number data</a:t>
            </a:r>
          </a:p>
          <a:p>
            <a:r>
              <a:rPr lang="en-GB" sz="6400" dirty="0"/>
              <a:t>Excel sheet/mean/simple correlation graphs, examine data initially for clear patterns and anomalies.</a:t>
            </a:r>
          </a:p>
          <a:p>
            <a:r>
              <a:rPr lang="en-GB" sz="6400" dirty="0"/>
              <a:t>Import into stats package to determine strength of correlations:</a:t>
            </a:r>
          </a:p>
          <a:p>
            <a:r>
              <a:rPr lang="en-GB" sz="6400" dirty="0"/>
              <a:t>Suggestions:</a:t>
            </a:r>
          </a:p>
          <a:p>
            <a:r>
              <a:rPr lang="en-GB" sz="6400" dirty="0"/>
              <a:t> Paired T Test , R2 function, Line regression</a:t>
            </a:r>
          </a:p>
          <a:p>
            <a:r>
              <a:rPr lang="en-GB" sz="6400" dirty="0"/>
              <a:t>Data supplied from spreadsheets compiled from primary data :original recording sheets: </a:t>
            </a:r>
            <a:r>
              <a:rPr lang="en-GB" sz="6400" dirty="0" err="1"/>
              <a:t>inc</a:t>
            </a:r>
            <a:r>
              <a:rPr lang="en-GB" sz="6400" dirty="0"/>
              <a:t> weather conditions/ temperature other external variables.</a:t>
            </a:r>
          </a:p>
          <a:p>
            <a:pPr lvl="1"/>
            <a:r>
              <a:rPr lang="en-GB" sz="6400" dirty="0"/>
              <a:t>Location data GPS co-ordinates for adult recording and times moved along transect- adults observed 5 m in front.</a:t>
            </a:r>
          </a:p>
          <a:p>
            <a:pPr lvl="1"/>
            <a:r>
              <a:rPr lang="en-GB" sz="6400" dirty="0"/>
              <a:t>Same for quadrats and distance of L transect- season</a:t>
            </a:r>
          </a:p>
          <a:p>
            <a:r>
              <a:rPr lang="en-GB" sz="6400" dirty="0"/>
              <a:t>Geographical Information System (GIS) </a:t>
            </a:r>
          </a:p>
          <a:p>
            <a:r>
              <a:rPr lang="en-GB" sz="6400" dirty="0"/>
              <a:t> Map Adult counts  against GPS co-ordinates recorded in primary data, to arrive at GIS map  for primary data in contrast to similar data non GIS mapped  </a:t>
            </a:r>
            <a:r>
              <a:rPr lang="en-GB" sz="6400" dirty="0" err="1"/>
              <a:t>shownin</a:t>
            </a:r>
            <a:endParaRPr lang="en-GB" sz="6400" dirty="0"/>
          </a:p>
          <a:p>
            <a:r>
              <a:rPr lang="en-GB" sz="6400" dirty="0"/>
              <a:t>Map data PH 1 habitat data for all dome areas sampled  as per example depicted in  Fig 11- SED Recreation area for reference tool regarding </a:t>
            </a:r>
            <a:r>
              <a:rPr lang="en-GB" sz="6400" dirty="0" err="1"/>
              <a:t>exisiting</a:t>
            </a:r>
            <a:r>
              <a:rPr lang="en-GB" sz="6400" dirty="0"/>
              <a:t> habitat areas and condition status.</a:t>
            </a:r>
          </a:p>
          <a:p>
            <a:endParaRPr lang="en-GB" dirty="0"/>
          </a:p>
        </p:txBody>
      </p:sp>
      <p:pic>
        <p:nvPicPr>
          <p:cNvPr id="6" name="Picture 5">
            <a:extLst>
              <a:ext uri="{FF2B5EF4-FFF2-40B4-BE49-F238E27FC236}">
                <a16:creationId xmlns:a16="http://schemas.microsoft.com/office/drawing/2014/main" id="{805EA3E4-0B9F-B9DE-4F06-D7C62BE39902}"/>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7412092" y="260413"/>
            <a:ext cx="4626428" cy="3042967"/>
          </a:xfrm>
          <a:prstGeom prst="rect">
            <a:avLst/>
          </a:prstGeom>
        </p:spPr>
      </p:pic>
      <p:pic>
        <p:nvPicPr>
          <p:cNvPr id="11" name="Picture 10">
            <a:extLst>
              <a:ext uri="{FF2B5EF4-FFF2-40B4-BE49-F238E27FC236}">
                <a16:creationId xmlns:a16="http://schemas.microsoft.com/office/drawing/2014/main" id="{9D9CC0B9-A6A2-DF98-EAA3-BCB958ED64D4}"/>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7586262" y="3899564"/>
            <a:ext cx="4452258" cy="2141590"/>
          </a:xfrm>
          <a:prstGeom prst="rect">
            <a:avLst/>
          </a:prstGeom>
        </p:spPr>
      </p:pic>
      <p:sp>
        <p:nvSpPr>
          <p:cNvPr id="14" name="TextBox 13">
            <a:extLst>
              <a:ext uri="{FF2B5EF4-FFF2-40B4-BE49-F238E27FC236}">
                <a16:creationId xmlns:a16="http://schemas.microsoft.com/office/drawing/2014/main" id="{68B9545B-790F-8BAD-C036-FA6859FC3DA9}"/>
              </a:ext>
            </a:extLst>
          </p:cNvPr>
          <p:cNvSpPr txBox="1"/>
          <p:nvPr/>
        </p:nvSpPr>
        <p:spPr>
          <a:xfrm>
            <a:off x="7499175" y="3293011"/>
            <a:ext cx="4452259" cy="523220"/>
          </a:xfrm>
          <a:prstGeom prst="rect">
            <a:avLst/>
          </a:prstGeom>
          <a:noFill/>
        </p:spPr>
        <p:txBody>
          <a:bodyPr wrap="square" rtlCol="0">
            <a:spAutoFit/>
          </a:bodyPr>
          <a:lstStyle/>
          <a:p>
            <a:pPr lvl="1"/>
            <a:r>
              <a:rPr lang="en-GB" sz="1400" b="1" dirty="0"/>
              <a:t>Fig 11 (Zanoni,2022 –PH1 mapping for SED Recreation area, </a:t>
            </a:r>
            <a:r>
              <a:rPr lang="en-GB" sz="1400" b="1" dirty="0" err="1"/>
              <a:t>Cors</a:t>
            </a:r>
            <a:r>
              <a:rPr lang="en-GB" sz="1400" b="1" dirty="0"/>
              <a:t> Caron NNR)</a:t>
            </a:r>
          </a:p>
        </p:txBody>
      </p:sp>
      <p:sp>
        <p:nvSpPr>
          <p:cNvPr id="15" name="TextBox 14">
            <a:extLst>
              <a:ext uri="{FF2B5EF4-FFF2-40B4-BE49-F238E27FC236}">
                <a16:creationId xmlns:a16="http://schemas.microsoft.com/office/drawing/2014/main" id="{60ADB686-4255-BFA4-4884-A1B6A576ED40}"/>
              </a:ext>
            </a:extLst>
          </p:cNvPr>
          <p:cNvSpPr txBox="1"/>
          <p:nvPr/>
        </p:nvSpPr>
        <p:spPr>
          <a:xfrm>
            <a:off x="7565571" y="6074271"/>
            <a:ext cx="4626428" cy="800219"/>
          </a:xfrm>
          <a:prstGeom prst="rect">
            <a:avLst/>
          </a:prstGeom>
          <a:noFill/>
        </p:spPr>
        <p:txBody>
          <a:bodyPr wrap="square" rtlCol="0">
            <a:spAutoFit/>
          </a:bodyPr>
          <a:lstStyle/>
          <a:p>
            <a:r>
              <a:rPr lang="en-GB" sz="1800" dirty="0"/>
              <a:t> </a:t>
            </a:r>
            <a:r>
              <a:rPr lang="en-GB" sz="1400" b="1" dirty="0"/>
              <a:t>Fig 12 Map showing counts against GPS co-ordinates for (</a:t>
            </a:r>
            <a:r>
              <a:rPr lang="en-GB" sz="1400" b="1" dirty="0" err="1"/>
              <a:t>Coenonympha</a:t>
            </a:r>
            <a:r>
              <a:rPr lang="en-GB" sz="1400" b="1" dirty="0"/>
              <a:t> </a:t>
            </a:r>
            <a:r>
              <a:rPr lang="en-GB" sz="1400" b="1" dirty="0" err="1"/>
              <a:t>tullia</a:t>
            </a:r>
            <a:r>
              <a:rPr lang="en-GB" sz="1400" b="1" dirty="0"/>
              <a:t> and Tiger Moth data, 2008, Boyce, 2008)</a:t>
            </a:r>
          </a:p>
        </p:txBody>
      </p:sp>
    </p:spTree>
    <p:extLst>
      <p:ext uri="{BB962C8B-B14F-4D97-AF65-F5344CB8AC3E}">
        <p14:creationId xmlns:p14="http://schemas.microsoft.com/office/powerpoint/2010/main" val="235157188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33B338-8128-0811-7323-8A801B72A680}"/>
              </a:ext>
            </a:extLst>
          </p:cNvPr>
          <p:cNvSpPr>
            <a:spLocks noGrp="1"/>
          </p:cNvSpPr>
          <p:nvPr>
            <p:ph type="title"/>
          </p:nvPr>
        </p:nvSpPr>
        <p:spPr>
          <a:xfrm>
            <a:off x="620486" y="0"/>
            <a:ext cx="10426925" cy="718457"/>
          </a:xfrm>
        </p:spPr>
        <p:txBody>
          <a:bodyPr/>
          <a:lstStyle/>
          <a:p>
            <a:r>
              <a:rPr lang="en-GB" dirty="0"/>
              <a:t>Timetable- Determine</a:t>
            </a:r>
          </a:p>
        </p:txBody>
      </p:sp>
      <p:graphicFrame>
        <p:nvGraphicFramePr>
          <p:cNvPr id="3" name="Table 3">
            <a:extLst>
              <a:ext uri="{FF2B5EF4-FFF2-40B4-BE49-F238E27FC236}">
                <a16:creationId xmlns:a16="http://schemas.microsoft.com/office/drawing/2014/main" id="{1FB5DA06-3F76-2917-7600-7E64C4AEC2C6}"/>
              </a:ext>
            </a:extLst>
          </p:cNvPr>
          <p:cNvGraphicFramePr>
            <a:graphicFrameLocks noGrp="1"/>
          </p:cNvGraphicFramePr>
          <p:nvPr>
            <p:extLst>
              <p:ext uri="{D42A27DB-BD31-4B8C-83A1-F6EECF244321}">
                <p14:modId xmlns:p14="http://schemas.microsoft.com/office/powerpoint/2010/main" val="2057948839"/>
              </p:ext>
            </p:extLst>
          </p:nvPr>
        </p:nvGraphicFramePr>
        <p:xfrm>
          <a:off x="0" y="1"/>
          <a:ext cx="12192001" cy="6780754"/>
        </p:xfrm>
        <a:graphic>
          <a:graphicData uri="http://schemas.openxmlformats.org/drawingml/2006/table">
            <a:tbl>
              <a:tblPr firstRow="1" bandRow="1">
                <a:tableStyleId>{5C22544A-7EE6-4342-B048-85BDC9FD1C3A}</a:tableStyleId>
              </a:tblPr>
              <a:tblGrid>
                <a:gridCol w="1617306">
                  <a:extLst>
                    <a:ext uri="{9D8B030D-6E8A-4147-A177-3AD203B41FA5}">
                      <a16:colId xmlns:a16="http://schemas.microsoft.com/office/drawing/2014/main" val="3504935341"/>
                    </a:ext>
                  </a:extLst>
                </a:gridCol>
                <a:gridCol w="917509">
                  <a:extLst>
                    <a:ext uri="{9D8B030D-6E8A-4147-A177-3AD203B41FA5}">
                      <a16:colId xmlns:a16="http://schemas.microsoft.com/office/drawing/2014/main" val="799447299"/>
                    </a:ext>
                  </a:extLst>
                </a:gridCol>
                <a:gridCol w="839756">
                  <a:extLst>
                    <a:ext uri="{9D8B030D-6E8A-4147-A177-3AD203B41FA5}">
                      <a16:colId xmlns:a16="http://schemas.microsoft.com/office/drawing/2014/main" val="3636181520"/>
                    </a:ext>
                  </a:extLst>
                </a:gridCol>
                <a:gridCol w="730899">
                  <a:extLst>
                    <a:ext uri="{9D8B030D-6E8A-4147-A177-3AD203B41FA5}">
                      <a16:colId xmlns:a16="http://schemas.microsoft.com/office/drawing/2014/main" val="3224471786"/>
                    </a:ext>
                  </a:extLst>
                </a:gridCol>
                <a:gridCol w="619069">
                  <a:extLst>
                    <a:ext uri="{9D8B030D-6E8A-4147-A177-3AD203B41FA5}">
                      <a16:colId xmlns:a16="http://schemas.microsoft.com/office/drawing/2014/main" val="496385265"/>
                    </a:ext>
                  </a:extLst>
                </a:gridCol>
                <a:gridCol w="1063579">
                  <a:extLst>
                    <a:ext uri="{9D8B030D-6E8A-4147-A177-3AD203B41FA5}">
                      <a16:colId xmlns:a16="http://schemas.microsoft.com/office/drawing/2014/main" val="2428331924"/>
                    </a:ext>
                  </a:extLst>
                </a:gridCol>
                <a:gridCol w="895645">
                  <a:extLst>
                    <a:ext uri="{9D8B030D-6E8A-4147-A177-3AD203B41FA5}">
                      <a16:colId xmlns:a16="http://schemas.microsoft.com/office/drawing/2014/main" val="1678014429"/>
                    </a:ext>
                  </a:extLst>
                </a:gridCol>
                <a:gridCol w="1018801">
                  <a:extLst>
                    <a:ext uri="{9D8B030D-6E8A-4147-A177-3AD203B41FA5}">
                      <a16:colId xmlns:a16="http://schemas.microsoft.com/office/drawing/2014/main" val="4245377390"/>
                    </a:ext>
                  </a:extLst>
                </a:gridCol>
                <a:gridCol w="985211">
                  <a:extLst>
                    <a:ext uri="{9D8B030D-6E8A-4147-A177-3AD203B41FA5}">
                      <a16:colId xmlns:a16="http://schemas.microsoft.com/office/drawing/2014/main" val="2597185613"/>
                    </a:ext>
                  </a:extLst>
                </a:gridCol>
                <a:gridCol w="951628">
                  <a:extLst>
                    <a:ext uri="{9D8B030D-6E8A-4147-A177-3AD203B41FA5}">
                      <a16:colId xmlns:a16="http://schemas.microsoft.com/office/drawing/2014/main" val="4079422246"/>
                    </a:ext>
                  </a:extLst>
                </a:gridCol>
                <a:gridCol w="817279">
                  <a:extLst>
                    <a:ext uri="{9D8B030D-6E8A-4147-A177-3AD203B41FA5}">
                      <a16:colId xmlns:a16="http://schemas.microsoft.com/office/drawing/2014/main" val="860429134"/>
                    </a:ext>
                  </a:extLst>
                </a:gridCol>
                <a:gridCol w="929233">
                  <a:extLst>
                    <a:ext uri="{9D8B030D-6E8A-4147-A177-3AD203B41FA5}">
                      <a16:colId xmlns:a16="http://schemas.microsoft.com/office/drawing/2014/main" val="232587162"/>
                    </a:ext>
                  </a:extLst>
                </a:gridCol>
                <a:gridCol w="806086">
                  <a:extLst>
                    <a:ext uri="{9D8B030D-6E8A-4147-A177-3AD203B41FA5}">
                      <a16:colId xmlns:a16="http://schemas.microsoft.com/office/drawing/2014/main" val="2769763310"/>
                    </a:ext>
                  </a:extLst>
                </a:gridCol>
              </a:tblGrid>
              <a:tr h="898634">
                <a:tc>
                  <a:txBody>
                    <a:bodyPr/>
                    <a:lstStyle/>
                    <a:p>
                      <a:r>
                        <a:rPr lang="en-GB" dirty="0"/>
                        <a:t>Tasks</a:t>
                      </a:r>
                    </a:p>
                  </a:txBody>
                  <a:tcPr/>
                </a:tc>
                <a:tc>
                  <a:txBody>
                    <a:bodyPr/>
                    <a:lstStyle/>
                    <a:p>
                      <a:r>
                        <a:rPr lang="en-GB" dirty="0"/>
                        <a:t>May23</a:t>
                      </a:r>
                    </a:p>
                  </a:txBody>
                  <a:tcPr/>
                </a:tc>
                <a:tc>
                  <a:txBody>
                    <a:bodyPr/>
                    <a:lstStyle/>
                    <a:p>
                      <a:r>
                        <a:rPr lang="en-GB" dirty="0"/>
                        <a:t>June</a:t>
                      </a:r>
                    </a:p>
                    <a:p>
                      <a:r>
                        <a:rPr lang="en-GB" dirty="0"/>
                        <a:t>23</a:t>
                      </a:r>
                    </a:p>
                    <a:p>
                      <a:endParaRPr lang="en-GB" dirty="0"/>
                    </a:p>
                  </a:txBody>
                  <a:tcPr/>
                </a:tc>
                <a:tc>
                  <a:txBody>
                    <a:bodyPr/>
                    <a:lstStyle/>
                    <a:p>
                      <a:r>
                        <a:rPr lang="en-GB" dirty="0"/>
                        <a:t>July</a:t>
                      </a:r>
                    </a:p>
                    <a:p>
                      <a:r>
                        <a:rPr lang="en-GB" dirty="0"/>
                        <a:t>23</a:t>
                      </a:r>
                    </a:p>
                  </a:txBody>
                  <a:tcPr/>
                </a:tc>
                <a:tc>
                  <a:txBody>
                    <a:bodyPr/>
                    <a:lstStyle/>
                    <a:p>
                      <a:r>
                        <a:rPr lang="en-GB" dirty="0"/>
                        <a:t>Aug</a:t>
                      </a:r>
                    </a:p>
                    <a:p>
                      <a:r>
                        <a:rPr lang="en-GB" dirty="0"/>
                        <a:t>23</a:t>
                      </a:r>
                    </a:p>
                  </a:txBody>
                  <a:tcPr/>
                </a:tc>
                <a:tc>
                  <a:txBody>
                    <a:bodyPr/>
                    <a:lstStyle/>
                    <a:p>
                      <a:r>
                        <a:rPr lang="en-GB" dirty="0"/>
                        <a:t>Sept</a:t>
                      </a:r>
                    </a:p>
                    <a:p>
                      <a:r>
                        <a:rPr lang="en-GB" dirty="0"/>
                        <a:t>23</a:t>
                      </a:r>
                    </a:p>
                  </a:txBody>
                  <a:tcPr/>
                </a:tc>
                <a:tc>
                  <a:txBody>
                    <a:bodyPr/>
                    <a:lstStyle/>
                    <a:p>
                      <a:r>
                        <a:rPr lang="en-GB" dirty="0"/>
                        <a:t>Oct</a:t>
                      </a:r>
                    </a:p>
                    <a:p>
                      <a:r>
                        <a:rPr lang="en-GB" dirty="0"/>
                        <a:t>23</a:t>
                      </a:r>
                    </a:p>
                  </a:txBody>
                  <a:tcPr/>
                </a:tc>
                <a:tc>
                  <a:txBody>
                    <a:bodyPr/>
                    <a:lstStyle/>
                    <a:p>
                      <a:r>
                        <a:rPr lang="en-GB" dirty="0"/>
                        <a:t>Nov</a:t>
                      </a:r>
                    </a:p>
                    <a:p>
                      <a:r>
                        <a:rPr lang="en-GB" dirty="0"/>
                        <a:t>23</a:t>
                      </a:r>
                    </a:p>
                  </a:txBody>
                  <a:tcPr/>
                </a:tc>
                <a:tc>
                  <a:txBody>
                    <a:bodyPr/>
                    <a:lstStyle/>
                    <a:p>
                      <a:r>
                        <a:rPr lang="en-GB" dirty="0"/>
                        <a:t>Dec</a:t>
                      </a:r>
                    </a:p>
                    <a:p>
                      <a:r>
                        <a:rPr lang="en-GB" dirty="0"/>
                        <a:t>23</a:t>
                      </a:r>
                    </a:p>
                  </a:txBody>
                  <a:tcPr/>
                </a:tc>
                <a:tc>
                  <a:txBody>
                    <a:bodyPr/>
                    <a:lstStyle/>
                    <a:p>
                      <a:r>
                        <a:rPr lang="en-GB" dirty="0"/>
                        <a:t>Jan</a:t>
                      </a:r>
                    </a:p>
                    <a:p>
                      <a:r>
                        <a:rPr lang="en-GB" dirty="0"/>
                        <a:t>24</a:t>
                      </a:r>
                    </a:p>
                  </a:txBody>
                  <a:tcPr/>
                </a:tc>
                <a:tc>
                  <a:txBody>
                    <a:bodyPr/>
                    <a:lstStyle/>
                    <a:p>
                      <a:r>
                        <a:rPr lang="en-GB" dirty="0"/>
                        <a:t>Feb</a:t>
                      </a:r>
                    </a:p>
                    <a:p>
                      <a:r>
                        <a:rPr lang="en-GB" dirty="0"/>
                        <a:t>24</a:t>
                      </a:r>
                    </a:p>
                  </a:txBody>
                  <a:tcPr/>
                </a:tc>
                <a:tc>
                  <a:txBody>
                    <a:bodyPr/>
                    <a:lstStyle/>
                    <a:p>
                      <a:r>
                        <a:rPr lang="en-GB" dirty="0"/>
                        <a:t>Mar</a:t>
                      </a:r>
                    </a:p>
                    <a:p>
                      <a:r>
                        <a:rPr lang="en-GB" dirty="0"/>
                        <a:t>24</a:t>
                      </a:r>
                    </a:p>
                  </a:txBody>
                  <a:tcPr/>
                </a:tc>
                <a:tc>
                  <a:txBody>
                    <a:bodyPr/>
                    <a:lstStyle/>
                    <a:p>
                      <a:r>
                        <a:rPr lang="en-GB" dirty="0"/>
                        <a:t>Apr</a:t>
                      </a:r>
                    </a:p>
                    <a:p>
                      <a:r>
                        <a:rPr lang="en-GB" dirty="0"/>
                        <a:t>24</a:t>
                      </a:r>
                    </a:p>
                  </a:txBody>
                  <a:tcPr/>
                </a:tc>
                <a:extLst>
                  <a:ext uri="{0D108BD9-81ED-4DB2-BD59-A6C34878D82A}">
                    <a16:rowId xmlns:a16="http://schemas.microsoft.com/office/drawing/2014/main" val="2539304053"/>
                  </a:ext>
                </a:extLst>
              </a:tr>
              <a:tr h="1168224">
                <a:tc>
                  <a:txBody>
                    <a:bodyPr/>
                    <a:lstStyle/>
                    <a:p>
                      <a:r>
                        <a:rPr lang="en-GB" dirty="0"/>
                        <a:t>Risk assessment complete for UWTSD/</a:t>
                      </a:r>
                    </a:p>
                    <a:p>
                      <a:r>
                        <a:rPr lang="en-GB" dirty="0"/>
                        <a:t>NRW Activity </a:t>
                      </a:r>
                    </a:p>
                  </a:txBody>
                  <a:tcPr/>
                </a:tc>
                <a:tc>
                  <a:txBody>
                    <a:bodyPr/>
                    <a:lstStyle/>
                    <a:p>
                      <a:r>
                        <a:rPr lang="en-GB" sz="2800" dirty="0">
                          <a:latin typeface="+mn-lt"/>
                        </a:rPr>
                        <a:t>*</a:t>
                      </a:r>
                    </a:p>
                  </a:txBody>
                  <a:tcPr/>
                </a:tc>
                <a:tc>
                  <a:txBody>
                    <a:bodyPr/>
                    <a:lstStyle/>
                    <a:p>
                      <a:endParaRPr lang="en-GB" sz="2800" dirty="0"/>
                    </a:p>
                  </a:txBody>
                  <a:tcPr/>
                </a:tc>
                <a:tc>
                  <a:txBody>
                    <a:bodyPr/>
                    <a:lstStyle/>
                    <a:p>
                      <a:endParaRPr lang="en-GB" sz="2800" dirty="0"/>
                    </a:p>
                  </a:txBody>
                  <a:tcPr/>
                </a:tc>
                <a:tc>
                  <a:txBody>
                    <a:bodyPr/>
                    <a:lstStyle/>
                    <a:p>
                      <a:endParaRPr lang="en-GB" sz="2800" dirty="0"/>
                    </a:p>
                  </a:txBody>
                  <a:tcPr/>
                </a:tc>
                <a:tc>
                  <a:txBody>
                    <a:bodyPr/>
                    <a:lstStyle/>
                    <a:p>
                      <a:endParaRPr lang="en-GB" sz="2800"/>
                    </a:p>
                  </a:txBody>
                  <a:tcPr/>
                </a:tc>
                <a:tc>
                  <a:txBody>
                    <a:bodyPr/>
                    <a:lstStyle/>
                    <a:p>
                      <a:endParaRPr lang="en-GB" sz="2800" dirty="0"/>
                    </a:p>
                  </a:txBody>
                  <a:tcPr/>
                </a:tc>
                <a:tc>
                  <a:txBody>
                    <a:bodyPr/>
                    <a:lstStyle/>
                    <a:p>
                      <a:endParaRPr lang="en-GB" sz="2800"/>
                    </a:p>
                  </a:txBody>
                  <a:tcPr/>
                </a:tc>
                <a:tc>
                  <a:txBody>
                    <a:bodyPr/>
                    <a:lstStyle/>
                    <a:p>
                      <a:endParaRPr lang="en-GB" sz="2800"/>
                    </a:p>
                  </a:txBody>
                  <a:tcPr/>
                </a:tc>
                <a:tc>
                  <a:txBody>
                    <a:bodyPr/>
                    <a:lstStyle/>
                    <a:p>
                      <a:endParaRPr lang="en-GB" sz="2800"/>
                    </a:p>
                  </a:txBody>
                  <a:tcPr/>
                </a:tc>
                <a:tc>
                  <a:txBody>
                    <a:bodyPr/>
                    <a:lstStyle/>
                    <a:p>
                      <a:endParaRPr lang="en-GB" sz="2800"/>
                    </a:p>
                  </a:txBody>
                  <a:tcPr/>
                </a:tc>
                <a:tc>
                  <a:txBody>
                    <a:bodyPr/>
                    <a:lstStyle/>
                    <a:p>
                      <a:endParaRPr lang="en-GB" sz="2800" dirty="0"/>
                    </a:p>
                  </a:txBody>
                  <a:tcPr/>
                </a:tc>
                <a:tc>
                  <a:txBody>
                    <a:bodyPr/>
                    <a:lstStyle/>
                    <a:p>
                      <a:endParaRPr lang="en-GB" sz="2800"/>
                    </a:p>
                  </a:txBody>
                  <a:tcPr/>
                </a:tc>
                <a:extLst>
                  <a:ext uri="{0D108BD9-81ED-4DB2-BD59-A6C34878D82A}">
                    <a16:rowId xmlns:a16="http://schemas.microsoft.com/office/drawing/2014/main" val="460174605"/>
                  </a:ext>
                </a:extLst>
              </a:tr>
              <a:tr h="898634">
                <a:tc>
                  <a:txBody>
                    <a:bodyPr/>
                    <a:lstStyle/>
                    <a:p>
                      <a:r>
                        <a:rPr lang="en-GB" dirty="0"/>
                        <a:t>Flight Begin/end record</a:t>
                      </a:r>
                    </a:p>
                  </a:txBody>
                  <a:tcPr/>
                </a:tc>
                <a:tc>
                  <a:txBody>
                    <a:bodyPr/>
                    <a:lstStyle/>
                    <a:p>
                      <a:endParaRPr lang="en-GB" sz="2800" dirty="0"/>
                    </a:p>
                  </a:txBody>
                  <a:tcPr/>
                </a:tc>
                <a:tc>
                  <a:txBody>
                    <a:bodyPr/>
                    <a:lstStyle/>
                    <a:p>
                      <a:r>
                        <a:rPr lang="en-GB" sz="2800" dirty="0"/>
                        <a:t>*</a:t>
                      </a:r>
                    </a:p>
                  </a:txBody>
                  <a:tcPr/>
                </a:tc>
                <a:tc>
                  <a:txBody>
                    <a:bodyPr/>
                    <a:lstStyle/>
                    <a:p>
                      <a:r>
                        <a:rPr lang="en-GB" sz="2800" dirty="0"/>
                        <a:t>*</a:t>
                      </a:r>
                    </a:p>
                  </a:txBody>
                  <a:tcPr/>
                </a:tc>
                <a:tc>
                  <a:txBody>
                    <a:bodyPr/>
                    <a:lstStyle/>
                    <a:p>
                      <a:endParaRPr lang="en-GB" sz="2800" dirty="0"/>
                    </a:p>
                  </a:txBody>
                  <a:tcPr/>
                </a:tc>
                <a:tc>
                  <a:txBody>
                    <a:bodyPr/>
                    <a:lstStyle/>
                    <a:p>
                      <a:endParaRPr lang="en-GB" sz="2800"/>
                    </a:p>
                  </a:txBody>
                  <a:tcPr/>
                </a:tc>
                <a:tc>
                  <a:txBody>
                    <a:bodyPr/>
                    <a:lstStyle/>
                    <a:p>
                      <a:endParaRPr lang="en-GB" sz="2800"/>
                    </a:p>
                  </a:txBody>
                  <a:tcPr/>
                </a:tc>
                <a:tc>
                  <a:txBody>
                    <a:bodyPr/>
                    <a:lstStyle/>
                    <a:p>
                      <a:endParaRPr lang="en-GB" sz="2800"/>
                    </a:p>
                  </a:txBody>
                  <a:tcPr/>
                </a:tc>
                <a:tc>
                  <a:txBody>
                    <a:bodyPr/>
                    <a:lstStyle/>
                    <a:p>
                      <a:endParaRPr lang="en-GB" sz="2800"/>
                    </a:p>
                  </a:txBody>
                  <a:tcPr/>
                </a:tc>
                <a:tc>
                  <a:txBody>
                    <a:bodyPr/>
                    <a:lstStyle/>
                    <a:p>
                      <a:endParaRPr lang="en-GB" sz="2800"/>
                    </a:p>
                  </a:txBody>
                  <a:tcPr/>
                </a:tc>
                <a:tc>
                  <a:txBody>
                    <a:bodyPr/>
                    <a:lstStyle/>
                    <a:p>
                      <a:endParaRPr lang="en-GB" sz="2800" dirty="0"/>
                    </a:p>
                  </a:txBody>
                  <a:tcPr/>
                </a:tc>
                <a:tc>
                  <a:txBody>
                    <a:bodyPr/>
                    <a:lstStyle/>
                    <a:p>
                      <a:endParaRPr lang="en-GB" sz="2800"/>
                    </a:p>
                  </a:txBody>
                  <a:tcPr/>
                </a:tc>
                <a:tc>
                  <a:txBody>
                    <a:bodyPr/>
                    <a:lstStyle/>
                    <a:p>
                      <a:endParaRPr lang="en-GB" sz="2800" dirty="0"/>
                    </a:p>
                  </a:txBody>
                  <a:tcPr/>
                </a:tc>
                <a:extLst>
                  <a:ext uri="{0D108BD9-81ED-4DB2-BD59-A6C34878D82A}">
                    <a16:rowId xmlns:a16="http://schemas.microsoft.com/office/drawing/2014/main" val="2946007337"/>
                  </a:ext>
                </a:extLst>
              </a:tr>
              <a:tr h="629044">
                <a:tc>
                  <a:txBody>
                    <a:bodyPr/>
                    <a:lstStyle/>
                    <a:p>
                      <a:r>
                        <a:rPr lang="en-GB" dirty="0"/>
                        <a:t>Transect Counts CT</a:t>
                      </a:r>
                    </a:p>
                  </a:txBody>
                  <a:tcPr/>
                </a:tc>
                <a:tc>
                  <a:txBody>
                    <a:bodyPr/>
                    <a:lstStyle/>
                    <a:p>
                      <a:endParaRPr lang="en-GB" sz="2800" dirty="0"/>
                    </a:p>
                  </a:txBody>
                  <a:tcPr/>
                </a:tc>
                <a:tc>
                  <a:txBody>
                    <a:bodyPr/>
                    <a:lstStyle/>
                    <a:p>
                      <a:r>
                        <a:rPr lang="en-GB" sz="2800" dirty="0"/>
                        <a:t>*</a:t>
                      </a:r>
                    </a:p>
                  </a:txBody>
                  <a:tcPr/>
                </a:tc>
                <a:tc>
                  <a:txBody>
                    <a:bodyPr/>
                    <a:lstStyle/>
                    <a:p>
                      <a:r>
                        <a:rPr lang="en-GB" sz="2800" dirty="0"/>
                        <a:t>*</a:t>
                      </a:r>
                    </a:p>
                  </a:txBody>
                  <a:tcPr/>
                </a:tc>
                <a:tc>
                  <a:txBody>
                    <a:bodyPr/>
                    <a:lstStyle/>
                    <a:p>
                      <a:endParaRPr lang="en-GB" sz="2800" dirty="0"/>
                    </a:p>
                  </a:txBody>
                  <a:tcPr/>
                </a:tc>
                <a:tc>
                  <a:txBody>
                    <a:bodyPr/>
                    <a:lstStyle/>
                    <a:p>
                      <a:endParaRPr lang="en-GB" sz="2800" dirty="0"/>
                    </a:p>
                  </a:txBody>
                  <a:tcPr/>
                </a:tc>
                <a:tc>
                  <a:txBody>
                    <a:bodyPr/>
                    <a:lstStyle/>
                    <a:p>
                      <a:endParaRPr lang="en-GB" sz="2800" dirty="0"/>
                    </a:p>
                  </a:txBody>
                  <a:tcPr/>
                </a:tc>
                <a:tc>
                  <a:txBody>
                    <a:bodyPr/>
                    <a:lstStyle/>
                    <a:p>
                      <a:endParaRPr lang="en-GB" sz="2800"/>
                    </a:p>
                  </a:txBody>
                  <a:tcPr/>
                </a:tc>
                <a:tc>
                  <a:txBody>
                    <a:bodyPr/>
                    <a:lstStyle/>
                    <a:p>
                      <a:endParaRPr lang="en-GB" sz="2800"/>
                    </a:p>
                  </a:txBody>
                  <a:tcPr/>
                </a:tc>
                <a:tc>
                  <a:txBody>
                    <a:bodyPr/>
                    <a:lstStyle/>
                    <a:p>
                      <a:endParaRPr lang="en-GB" sz="2800"/>
                    </a:p>
                  </a:txBody>
                  <a:tcPr/>
                </a:tc>
                <a:tc>
                  <a:txBody>
                    <a:bodyPr/>
                    <a:lstStyle/>
                    <a:p>
                      <a:endParaRPr lang="en-GB" sz="2800"/>
                    </a:p>
                  </a:txBody>
                  <a:tcPr/>
                </a:tc>
                <a:tc>
                  <a:txBody>
                    <a:bodyPr/>
                    <a:lstStyle/>
                    <a:p>
                      <a:endParaRPr lang="en-GB" sz="2800"/>
                    </a:p>
                  </a:txBody>
                  <a:tcPr/>
                </a:tc>
                <a:tc>
                  <a:txBody>
                    <a:bodyPr/>
                    <a:lstStyle/>
                    <a:p>
                      <a:endParaRPr lang="en-GB" sz="2800" dirty="0"/>
                    </a:p>
                  </a:txBody>
                  <a:tcPr/>
                </a:tc>
                <a:extLst>
                  <a:ext uri="{0D108BD9-81ED-4DB2-BD59-A6C34878D82A}">
                    <a16:rowId xmlns:a16="http://schemas.microsoft.com/office/drawing/2014/main" val="576641190"/>
                  </a:ext>
                </a:extLst>
              </a:tr>
              <a:tr h="654274">
                <a:tc>
                  <a:txBody>
                    <a:bodyPr/>
                    <a:lstStyle/>
                    <a:p>
                      <a:r>
                        <a:rPr lang="en-GB" dirty="0"/>
                        <a:t>Patch Quality Habitat Survey</a:t>
                      </a:r>
                    </a:p>
                  </a:txBody>
                  <a:tcPr/>
                </a:tc>
                <a:tc>
                  <a:txBody>
                    <a:bodyPr/>
                    <a:lstStyle/>
                    <a:p>
                      <a:endParaRPr lang="en-GB" sz="2800"/>
                    </a:p>
                  </a:txBody>
                  <a:tcPr/>
                </a:tc>
                <a:tc>
                  <a:txBody>
                    <a:bodyPr/>
                    <a:lstStyle/>
                    <a:p>
                      <a:endParaRPr lang="en-GB" sz="2800" dirty="0"/>
                    </a:p>
                  </a:txBody>
                  <a:tcPr/>
                </a:tc>
                <a:tc>
                  <a:txBody>
                    <a:bodyPr/>
                    <a:lstStyle/>
                    <a:p>
                      <a:r>
                        <a:rPr lang="en-GB" sz="2800" dirty="0"/>
                        <a:t>*</a:t>
                      </a:r>
                    </a:p>
                  </a:txBody>
                  <a:tcPr/>
                </a:tc>
                <a:tc>
                  <a:txBody>
                    <a:bodyPr/>
                    <a:lstStyle/>
                    <a:p>
                      <a:r>
                        <a:rPr lang="en-GB" sz="2800" dirty="0"/>
                        <a:t>*</a:t>
                      </a:r>
                    </a:p>
                  </a:txBody>
                  <a:tcPr/>
                </a:tc>
                <a:tc>
                  <a:txBody>
                    <a:bodyPr/>
                    <a:lstStyle/>
                    <a:p>
                      <a:r>
                        <a:rPr lang="en-GB" sz="2800" dirty="0"/>
                        <a:t>*</a:t>
                      </a:r>
                    </a:p>
                  </a:txBody>
                  <a:tcPr/>
                </a:tc>
                <a:tc>
                  <a:txBody>
                    <a:bodyPr/>
                    <a:lstStyle/>
                    <a:p>
                      <a:endParaRPr lang="en-GB" sz="2800" dirty="0"/>
                    </a:p>
                  </a:txBody>
                  <a:tcPr/>
                </a:tc>
                <a:tc>
                  <a:txBody>
                    <a:bodyPr/>
                    <a:lstStyle/>
                    <a:p>
                      <a:endParaRPr lang="en-GB" sz="2800" dirty="0"/>
                    </a:p>
                  </a:txBody>
                  <a:tcPr/>
                </a:tc>
                <a:tc>
                  <a:txBody>
                    <a:bodyPr/>
                    <a:lstStyle/>
                    <a:p>
                      <a:endParaRPr lang="en-GB" sz="2800" dirty="0"/>
                    </a:p>
                  </a:txBody>
                  <a:tcPr/>
                </a:tc>
                <a:tc>
                  <a:txBody>
                    <a:bodyPr/>
                    <a:lstStyle/>
                    <a:p>
                      <a:endParaRPr lang="en-GB" sz="2800"/>
                    </a:p>
                  </a:txBody>
                  <a:tcPr/>
                </a:tc>
                <a:tc>
                  <a:txBody>
                    <a:bodyPr/>
                    <a:lstStyle/>
                    <a:p>
                      <a:endParaRPr lang="en-GB" sz="2800"/>
                    </a:p>
                  </a:txBody>
                  <a:tcPr/>
                </a:tc>
                <a:tc>
                  <a:txBody>
                    <a:bodyPr/>
                    <a:lstStyle/>
                    <a:p>
                      <a:endParaRPr lang="en-GB" sz="2800" dirty="0"/>
                    </a:p>
                  </a:txBody>
                  <a:tcPr/>
                </a:tc>
                <a:tc>
                  <a:txBody>
                    <a:bodyPr/>
                    <a:lstStyle/>
                    <a:p>
                      <a:endParaRPr lang="en-GB" sz="2800"/>
                    </a:p>
                  </a:txBody>
                  <a:tcPr/>
                </a:tc>
                <a:extLst>
                  <a:ext uri="{0D108BD9-81ED-4DB2-BD59-A6C34878D82A}">
                    <a16:rowId xmlns:a16="http://schemas.microsoft.com/office/drawing/2014/main" val="2318471555"/>
                  </a:ext>
                </a:extLst>
              </a:tr>
              <a:tr h="629044">
                <a:tc>
                  <a:txBody>
                    <a:bodyPr/>
                    <a:lstStyle/>
                    <a:p>
                      <a:r>
                        <a:rPr lang="en-GB" dirty="0"/>
                        <a:t>Lit Review &amp;write up</a:t>
                      </a:r>
                    </a:p>
                  </a:txBody>
                  <a:tcPr/>
                </a:tc>
                <a:tc>
                  <a:txBody>
                    <a:bodyPr/>
                    <a:lstStyle/>
                    <a:p>
                      <a:r>
                        <a:rPr lang="en-GB" sz="2800" dirty="0"/>
                        <a:t>*</a:t>
                      </a:r>
                    </a:p>
                  </a:txBody>
                  <a:tcPr/>
                </a:tc>
                <a:tc>
                  <a:txBody>
                    <a:bodyPr/>
                    <a:lstStyle/>
                    <a:p>
                      <a:r>
                        <a:rPr lang="en-GB" sz="2800" dirty="0"/>
                        <a:t>*</a:t>
                      </a:r>
                    </a:p>
                  </a:txBody>
                  <a:tcPr/>
                </a:tc>
                <a:tc>
                  <a:txBody>
                    <a:bodyPr/>
                    <a:lstStyle/>
                    <a:p>
                      <a:r>
                        <a:rPr lang="en-GB" sz="2800" dirty="0"/>
                        <a:t>*</a:t>
                      </a:r>
                    </a:p>
                  </a:txBody>
                  <a:tcPr/>
                </a:tc>
                <a:tc>
                  <a:txBody>
                    <a:bodyPr/>
                    <a:lstStyle/>
                    <a:p>
                      <a:r>
                        <a:rPr lang="en-GB" sz="2800" dirty="0"/>
                        <a:t>*</a:t>
                      </a:r>
                    </a:p>
                  </a:txBody>
                  <a:tcPr/>
                </a:tc>
                <a:tc>
                  <a:txBody>
                    <a:bodyPr/>
                    <a:lstStyle/>
                    <a:p>
                      <a:r>
                        <a:rPr lang="en-GB" sz="2800" dirty="0"/>
                        <a:t>*</a:t>
                      </a:r>
                    </a:p>
                  </a:txBody>
                  <a:tcPr/>
                </a:tc>
                <a:tc>
                  <a:txBody>
                    <a:bodyPr/>
                    <a:lstStyle/>
                    <a:p>
                      <a:endParaRPr lang="en-GB" sz="2800"/>
                    </a:p>
                  </a:txBody>
                  <a:tcPr/>
                </a:tc>
                <a:tc>
                  <a:txBody>
                    <a:bodyPr/>
                    <a:lstStyle/>
                    <a:p>
                      <a:endParaRPr lang="en-GB" sz="2800"/>
                    </a:p>
                  </a:txBody>
                  <a:tcPr/>
                </a:tc>
                <a:tc>
                  <a:txBody>
                    <a:bodyPr/>
                    <a:lstStyle/>
                    <a:p>
                      <a:endParaRPr lang="en-GB" sz="2800" dirty="0"/>
                    </a:p>
                  </a:txBody>
                  <a:tcPr/>
                </a:tc>
                <a:tc>
                  <a:txBody>
                    <a:bodyPr/>
                    <a:lstStyle/>
                    <a:p>
                      <a:endParaRPr lang="en-GB" sz="2800" dirty="0"/>
                    </a:p>
                  </a:txBody>
                  <a:tcPr/>
                </a:tc>
                <a:tc>
                  <a:txBody>
                    <a:bodyPr/>
                    <a:lstStyle/>
                    <a:p>
                      <a:endParaRPr lang="en-GB" sz="2800" dirty="0"/>
                    </a:p>
                  </a:txBody>
                  <a:tcPr/>
                </a:tc>
                <a:tc>
                  <a:txBody>
                    <a:bodyPr/>
                    <a:lstStyle/>
                    <a:p>
                      <a:endParaRPr lang="en-GB" sz="2800" dirty="0"/>
                    </a:p>
                  </a:txBody>
                  <a:tcPr/>
                </a:tc>
                <a:tc>
                  <a:txBody>
                    <a:bodyPr/>
                    <a:lstStyle/>
                    <a:p>
                      <a:endParaRPr lang="en-GB" sz="2800"/>
                    </a:p>
                  </a:txBody>
                  <a:tcPr/>
                </a:tc>
                <a:extLst>
                  <a:ext uri="{0D108BD9-81ED-4DB2-BD59-A6C34878D82A}">
                    <a16:rowId xmlns:a16="http://schemas.microsoft.com/office/drawing/2014/main" val="350786696"/>
                  </a:ext>
                </a:extLst>
              </a:tr>
              <a:tr h="898634">
                <a:tc>
                  <a:txBody>
                    <a:bodyPr/>
                    <a:lstStyle/>
                    <a:p>
                      <a:r>
                        <a:rPr lang="en-GB" dirty="0"/>
                        <a:t>Results/Data</a:t>
                      </a:r>
                    </a:p>
                    <a:p>
                      <a:r>
                        <a:rPr lang="en-GB" dirty="0"/>
                        <a:t>Analysis &amp;Write up</a:t>
                      </a:r>
                    </a:p>
                  </a:txBody>
                  <a:tcPr/>
                </a:tc>
                <a:tc>
                  <a:txBody>
                    <a:bodyPr/>
                    <a:lstStyle/>
                    <a:p>
                      <a:endParaRPr lang="en-GB" sz="2800" dirty="0"/>
                    </a:p>
                  </a:txBody>
                  <a:tcPr/>
                </a:tc>
                <a:tc>
                  <a:txBody>
                    <a:bodyPr/>
                    <a:lstStyle/>
                    <a:p>
                      <a:endParaRPr lang="en-GB" sz="2800" dirty="0"/>
                    </a:p>
                  </a:txBody>
                  <a:tcPr/>
                </a:tc>
                <a:tc>
                  <a:txBody>
                    <a:bodyPr/>
                    <a:lstStyle/>
                    <a:p>
                      <a:endParaRPr lang="en-GB" sz="2800" dirty="0"/>
                    </a:p>
                  </a:txBody>
                  <a:tcPr/>
                </a:tc>
                <a:tc>
                  <a:txBody>
                    <a:bodyPr/>
                    <a:lstStyle/>
                    <a:p>
                      <a:endParaRPr lang="en-GB" sz="2800" dirty="0"/>
                    </a:p>
                  </a:txBody>
                  <a:tcPr/>
                </a:tc>
                <a:tc>
                  <a:txBody>
                    <a:bodyPr/>
                    <a:lstStyle/>
                    <a:p>
                      <a:endParaRPr lang="en-GB" sz="2800" dirty="0"/>
                    </a:p>
                  </a:txBody>
                  <a:tcPr/>
                </a:tc>
                <a:tc>
                  <a:txBody>
                    <a:bodyPr/>
                    <a:lstStyle/>
                    <a:p>
                      <a:r>
                        <a:rPr lang="en-GB" sz="2800" dirty="0"/>
                        <a:t>*</a:t>
                      </a:r>
                    </a:p>
                  </a:txBody>
                  <a:tcPr/>
                </a:tc>
                <a:tc>
                  <a:txBody>
                    <a:bodyPr/>
                    <a:lstStyle/>
                    <a:p>
                      <a:r>
                        <a:rPr lang="en-GB" sz="2800" dirty="0"/>
                        <a:t>*</a:t>
                      </a:r>
                    </a:p>
                  </a:txBody>
                  <a:tcPr/>
                </a:tc>
                <a:tc>
                  <a:txBody>
                    <a:bodyPr/>
                    <a:lstStyle/>
                    <a:p>
                      <a:r>
                        <a:rPr lang="en-GB" sz="2800" dirty="0"/>
                        <a:t>*</a:t>
                      </a:r>
                    </a:p>
                  </a:txBody>
                  <a:tcPr/>
                </a:tc>
                <a:tc>
                  <a:txBody>
                    <a:bodyPr/>
                    <a:lstStyle/>
                    <a:p>
                      <a:r>
                        <a:rPr lang="en-GB" sz="2800" dirty="0"/>
                        <a:t>*</a:t>
                      </a:r>
                    </a:p>
                  </a:txBody>
                  <a:tcPr/>
                </a:tc>
                <a:tc>
                  <a:txBody>
                    <a:bodyPr/>
                    <a:lstStyle/>
                    <a:p>
                      <a:r>
                        <a:rPr lang="en-GB" sz="2800" dirty="0"/>
                        <a:t>*</a:t>
                      </a:r>
                    </a:p>
                  </a:txBody>
                  <a:tcPr/>
                </a:tc>
                <a:tc>
                  <a:txBody>
                    <a:bodyPr/>
                    <a:lstStyle/>
                    <a:p>
                      <a:endParaRPr lang="en-GB" sz="2800" dirty="0"/>
                    </a:p>
                  </a:txBody>
                  <a:tcPr/>
                </a:tc>
                <a:tc>
                  <a:txBody>
                    <a:bodyPr/>
                    <a:lstStyle/>
                    <a:p>
                      <a:endParaRPr lang="en-GB" sz="2800" dirty="0"/>
                    </a:p>
                  </a:txBody>
                  <a:tcPr/>
                </a:tc>
                <a:extLst>
                  <a:ext uri="{0D108BD9-81ED-4DB2-BD59-A6C34878D82A}">
                    <a16:rowId xmlns:a16="http://schemas.microsoft.com/office/drawing/2014/main" val="3484618685"/>
                  </a:ext>
                </a:extLst>
              </a:tr>
              <a:tr h="898634">
                <a:tc>
                  <a:txBody>
                    <a:bodyPr/>
                    <a:lstStyle/>
                    <a:p>
                      <a:r>
                        <a:rPr lang="en-GB" dirty="0"/>
                        <a:t>Submission Viva Preparation</a:t>
                      </a:r>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sz="2800"/>
                    </a:p>
                  </a:txBody>
                  <a:tcPr/>
                </a:tc>
                <a:tc>
                  <a:txBody>
                    <a:bodyPr/>
                    <a:lstStyle/>
                    <a:p>
                      <a:r>
                        <a:rPr lang="en-GB" sz="2800" dirty="0"/>
                        <a:t>*</a:t>
                      </a:r>
                    </a:p>
                  </a:txBody>
                  <a:tcPr/>
                </a:tc>
                <a:tc>
                  <a:txBody>
                    <a:bodyPr/>
                    <a:lstStyle/>
                    <a:p>
                      <a:r>
                        <a:rPr lang="en-GB" sz="2800" dirty="0"/>
                        <a:t>*</a:t>
                      </a:r>
                    </a:p>
                  </a:txBody>
                  <a:tcPr/>
                </a:tc>
                <a:tc>
                  <a:txBody>
                    <a:bodyPr/>
                    <a:lstStyle/>
                    <a:p>
                      <a:endParaRPr lang="en-GB" dirty="0"/>
                    </a:p>
                  </a:txBody>
                  <a:tcPr/>
                </a:tc>
                <a:extLst>
                  <a:ext uri="{0D108BD9-81ED-4DB2-BD59-A6C34878D82A}">
                    <a16:rowId xmlns:a16="http://schemas.microsoft.com/office/drawing/2014/main" val="3099412308"/>
                  </a:ext>
                </a:extLst>
              </a:tr>
            </a:tbl>
          </a:graphicData>
        </a:graphic>
      </p:graphicFrame>
    </p:spTree>
    <p:extLst>
      <p:ext uri="{BB962C8B-B14F-4D97-AF65-F5344CB8AC3E}">
        <p14:creationId xmlns:p14="http://schemas.microsoft.com/office/powerpoint/2010/main" val="18734060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5795B6-9B29-2F38-6066-364C29A1E6D6}"/>
              </a:ext>
            </a:extLst>
          </p:cNvPr>
          <p:cNvSpPr>
            <a:spLocks noGrp="1"/>
          </p:cNvSpPr>
          <p:nvPr>
            <p:ph type="title"/>
          </p:nvPr>
        </p:nvSpPr>
        <p:spPr>
          <a:xfrm>
            <a:off x="6781799" y="1295400"/>
            <a:ext cx="4879849" cy="4060371"/>
          </a:xfrm>
          <a:solidFill>
            <a:schemeClr val="accent1">
              <a:lumMod val="75000"/>
            </a:schemeClr>
          </a:solidFill>
          <a:ln>
            <a:solidFill>
              <a:schemeClr val="tx1"/>
            </a:solidFill>
          </a:ln>
        </p:spPr>
        <p:txBody>
          <a:bodyPr>
            <a:normAutofit/>
          </a:bodyPr>
          <a:lstStyle/>
          <a:p>
            <a:pPr algn="ctr"/>
            <a:r>
              <a:rPr lang="en-GB" dirty="0"/>
              <a:t> Thank you for listening </a:t>
            </a:r>
            <a:br>
              <a:rPr lang="en-GB" dirty="0"/>
            </a:br>
            <a:br>
              <a:rPr lang="en-GB" dirty="0"/>
            </a:br>
            <a:r>
              <a:rPr lang="en-GB" dirty="0"/>
              <a:t>Q &amp; A : 5 mins</a:t>
            </a:r>
          </a:p>
        </p:txBody>
      </p:sp>
      <p:pic>
        <p:nvPicPr>
          <p:cNvPr id="3" name="Picture 2">
            <a:extLst>
              <a:ext uri="{FF2B5EF4-FFF2-40B4-BE49-F238E27FC236}">
                <a16:creationId xmlns:a16="http://schemas.microsoft.com/office/drawing/2014/main" id="{0234B9A1-6073-6460-CE22-DF0D971A0099}"/>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530352" y="0"/>
            <a:ext cx="6102625" cy="6858594"/>
          </a:xfrm>
          <a:prstGeom prst="rect">
            <a:avLst/>
          </a:prstGeom>
          <a:ln>
            <a:noFill/>
          </a:ln>
          <a:effectLst>
            <a:outerShdw blurRad="292100" dist="139700" dir="2700000" algn="tl" rotWithShape="0">
              <a:srgbClr val="333333">
                <a:alpha val="65000"/>
              </a:srgbClr>
            </a:outerShdw>
          </a:effectLst>
        </p:spPr>
      </p:pic>
      <p:sp>
        <p:nvSpPr>
          <p:cNvPr id="4" name="TextBox 3">
            <a:extLst>
              <a:ext uri="{FF2B5EF4-FFF2-40B4-BE49-F238E27FC236}">
                <a16:creationId xmlns:a16="http://schemas.microsoft.com/office/drawing/2014/main" id="{30FD67C4-B20C-F3BA-580C-591FD52ED980}"/>
              </a:ext>
            </a:extLst>
          </p:cNvPr>
          <p:cNvSpPr txBox="1"/>
          <p:nvPr/>
        </p:nvSpPr>
        <p:spPr>
          <a:xfrm>
            <a:off x="6912429" y="6030686"/>
            <a:ext cx="4879849" cy="684803"/>
          </a:xfrm>
          <a:prstGeom prst="rect">
            <a:avLst/>
          </a:prstGeom>
          <a:noFill/>
        </p:spPr>
        <p:txBody>
          <a:bodyPr wrap="square" rtlCol="0">
            <a:spAutoFit/>
          </a:bodyPr>
          <a:lstStyle/>
          <a:p>
            <a:pPr>
              <a:lnSpc>
                <a:spcPct val="110000"/>
              </a:lnSpc>
            </a:pPr>
            <a:r>
              <a:rPr lang="en-GB" sz="1800" dirty="0"/>
              <a:t> Fig 14 :</a:t>
            </a:r>
            <a:r>
              <a:rPr lang="en-GB" sz="1800" dirty="0" err="1"/>
              <a:t>Photograph:Stock</a:t>
            </a:r>
            <a:r>
              <a:rPr lang="en-GB" sz="1800" dirty="0"/>
              <a:t> image of otter (PublicDomainPictures,2022)</a:t>
            </a:r>
          </a:p>
        </p:txBody>
      </p:sp>
    </p:spTree>
    <p:extLst>
      <p:ext uri="{BB962C8B-B14F-4D97-AF65-F5344CB8AC3E}">
        <p14:creationId xmlns:p14="http://schemas.microsoft.com/office/powerpoint/2010/main" val="193829733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24D02B-525B-36A3-5E9F-6846637798C6}"/>
              </a:ext>
            </a:extLst>
          </p:cNvPr>
          <p:cNvSpPr>
            <a:spLocks noGrp="1"/>
          </p:cNvSpPr>
          <p:nvPr>
            <p:ph type="title"/>
          </p:nvPr>
        </p:nvSpPr>
        <p:spPr/>
        <p:txBody>
          <a:bodyPr>
            <a:normAutofit fontScale="90000"/>
          </a:bodyPr>
          <a:lstStyle/>
          <a:p>
            <a:r>
              <a:rPr lang="en-US"/>
              <a:t>Link to Summary Sheet for Research Proposal:</a:t>
            </a:r>
            <a:br>
              <a:rPr lang="en-US"/>
            </a:br>
            <a:endParaRPr lang="en-GB" dirty="0"/>
          </a:p>
        </p:txBody>
      </p:sp>
      <p:sp>
        <p:nvSpPr>
          <p:cNvPr id="3" name="Content Placeholder 2">
            <a:extLst>
              <a:ext uri="{FF2B5EF4-FFF2-40B4-BE49-F238E27FC236}">
                <a16:creationId xmlns:a16="http://schemas.microsoft.com/office/drawing/2014/main" id="{7017A0A9-D1D8-A633-A901-5340521385A7}"/>
              </a:ext>
            </a:extLst>
          </p:cNvPr>
          <p:cNvSpPr>
            <a:spLocks noGrp="1"/>
          </p:cNvSpPr>
          <p:nvPr>
            <p:ph idx="1"/>
          </p:nvPr>
        </p:nvSpPr>
        <p:spPr/>
        <p:txBody>
          <a:bodyPr>
            <a:normAutofit/>
          </a:bodyPr>
          <a:lstStyle/>
          <a:p>
            <a:r>
              <a:rPr lang="en-GB" kern="0" dirty="0">
                <a:latin typeface="Calibri" panose="020F0502020204030204" pitchFamily="34" charset="0"/>
                <a:ea typeface="Calibri" panose="020F0502020204030204" pitchFamily="34" charset="0"/>
                <a:cs typeface="Calibri" panose="020F0502020204030204" pitchFamily="34" charset="0"/>
              </a:rPr>
              <a:t>‘</a:t>
            </a:r>
            <a:r>
              <a:rPr lang="en-GB" kern="0" dirty="0">
                <a:effectLst/>
                <a:latin typeface="Calibri" panose="020F0502020204030204" pitchFamily="34" charset="0"/>
                <a:ea typeface="Calibri" panose="020F0502020204030204" pitchFamily="34" charset="0"/>
                <a:cs typeface="Calibri" panose="020F0502020204030204" pitchFamily="34" charset="0"/>
              </a:rPr>
              <a:t>Bogs and Butterflies’: Preliminary Evaluation of landscape management works in restoring favourable condition to the </a:t>
            </a:r>
            <a:r>
              <a:rPr lang="en-GB" kern="0" dirty="0" err="1">
                <a:effectLst/>
                <a:latin typeface="Calibri" panose="020F0502020204030204" pitchFamily="34" charset="0"/>
                <a:ea typeface="Calibri" panose="020F0502020204030204" pitchFamily="34" charset="0"/>
                <a:cs typeface="Calibri" panose="020F0502020204030204" pitchFamily="34" charset="0"/>
              </a:rPr>
              <a:t>Cors</a:t>
            </a:r>
            <a:r>
              <a:rPr lang="en-GB" kern="0" dirty="0">
                <a:effectLst/>
                <a:latin typeface="Calibri" panose="020F0502020204030204" pitchFamily="34" charset="0"/>
                <a:ea typeface="Calibri" panose="020F0502020204030204" pitchFamily="34" charset="0"/>
                <a:cs typeface="Calibri" panose="020F0502020204030204" pitchFamily="34" charset="0"/>
              </a:rPr>
              <a:t> Caron SAC via assessment of Annual Index numbers and Patch Quality for </a:t>
            </a:r>
            <a:r>
              <a:rPr lang="en-GB" kern="0" dirty="0" err="1">
                <a:effectLst/>
                <a:latin typeface="Calibri" panose="020F0502020204030204" pitchFamily="34" charset="0"/>
                <a:ea typeface="Calibri" panose="020F0502020204030204" pitchFamily="34" charset="0"/>
                <a:cs typeface="Calibri" panose="020F0502020204030204" pitchFamily="34" charset="0"/>
              </a:rPr>
              <a:t>Coenonympha</a:t>
            </a:r>
            <a:r>
              <a:rPr lang="en-GB" kern="0" dirty="0">
                <a:effectLst/>
                <a:latin typeface="Calibri" panose="020F0502020204030204" pitchFamily="34" charset="0"/>
                <a:ea typeface="Calibri" panose="020F0502020204030204" pitchFamily="34" charset="0"/>
                <a:cs typeface="Calibri" panose="020F0502020204030204" pitchFamily="34" charset="0"/>
              </a:rPr>
              <a:t> </a:t>
            </a:r>
            <a:r>
              <a:rPr lang="en-GB" kern="0" dirty="0" err="1">
                <a:effectLst/>
                <a:latin typeface="Calibri" panose="020F0502020204030204" pitchFamily="34" charset="0"/>
                <a:ea typeface="Calibri" panose="020F0502020204030204" pitchFamily="34" charset="0"/>
                <a:cs typeface="Calibri" panose="020F0502020204030204" pitchFamily="34" charset="0"/>
              </a:rPr>
              <a:t>Tullia</a:t>
            </a:r>
            <a:r>
              <a:rPr lang="en-GB" kern="0" dirty="0">
                <a:effectLst/>
                <a:latin typeface="Calibri" panose="020F0502020204030204" pitchFamily="34" charset="0"/>
                <a:ea typeface="Calibri" panose="020F0502020204030204" pitchFamily="34" charset="0"/>
                <a:cs typeface="Calibri" panose="020F0502020204030204" pitchFamily="34" charset="0"/>
              </a:rPr>
              <a:t> (Large Heath)</a:t>
            </a:r>
          </a:p>
          <a:p>
            <a:r>
              <a:rPr lang="en-US" dirty="0">
                <a:latin typeface="Calibri" panose="020F0502020204030204" pitchFamily="34" charset="0"/>
                <a:ea typeface="Calibri" panose="020F0502020204030204" pitchFamily="34" charset="0"/>
                <a:cs typeface="Calibri" panose="020F0502020204030204" pitchFamily="34" charset="0"/>
                <a:hlinkClick r:id="rId2"/>
              </a:rPr>
              <a:t>Summary Sheet-LZ-2500107-RM Proposal 2023.pdf</a:t>
            </a:r>
            <a:endParaRPr lang="en-US" dirty="0">
              <a:latin typeface="Calibri" panose="020F0502020204030204" pitchFamily="34" charset="0"/>
              <a:ea typeface="Calibri" panose="020F0502020204030204" pitchFamily="34" charset="0"/>
              <a:cs typeface="Calibri" panose="020F0502020204030204" pitchFamily="34" charset="0"/>
            </a:endParaRPr>
          </a:p>
          <a:p>
            <a:endParaRPr lang="en-GB" dirty="0"/>
          </a:p>
        </p:txBody>
      </p:sp>
    </p:spTree>
    <p:extLst>
      <p:ext uri="{BB962C8B-B14F-4D97-AF65-F5344CB8AC3E}">
        <p14:creationId xmlns:p14="http://schemas.microsoft.com/office/powerpoint/2010/main" val="222269420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D3359F-44CB-41E0-2D3C-A01979E1C74E}"/>
              </a:ext>
            </a:extLst>
          </p:cNvPr>
          <p:cNvSpPr>
            <a:spLocks noGrp="1"/>
          </p:cNvSpPr>
          <p:nvPr>
            <p:ph type="title"/>
          </p:nvPr>
        </p:nvSpPr>
        <p:spPr>
          <a:xfrm>
            <a:off x="642257" y="97971"/>
            <a:ext cx="10405154" cy="566057"/>
          </a:xfrm>
        </p:spPr>
        <p:txBody>
          <a:bodyPr>
            <a:normAutofit/>
          </a:bodyPr>
          <a:lstStyle/>
          <a:p>
            <a:r>
              <a:rPr lang="en-GB" sz="2800" dirty="0"/>
              <a:t>References</a:t>
            </a:r>
            <a:endParaRPr lang="en-GB" dirty="0"/>
          </a:p>
        </p:txBody>
      </p:sp>
      <p:sp>
        <p:nvSpPr>
          <p:cNvPr id="4" name="TextBox 3">
            <a:extLst>
              <a:ext uri="{FF2B5EF4-FFF2-40B4-BE49-F238E27FC236}">
                <a16:creationId xmlns:a16="http://schemas.microsoft.com/office/drawing/2014/main" id="{F2915E51-5785-E6F2-8297-53B82E2A2CD7}"/>
              </a:ext>
            </a:extLst>
          </p:cNvPr>
          <p:cNvSpPr txBox="1"/>
          <p:nvPr/>
        </p:nvSpPr>
        <p:spPr>
          <a:xfrm>
            <a:off x="457200" y="664028"/>
            <a:ext cx="11451772" cy="5982150"/>
          </a:xfrm>
          <a:prstGeom prst="rect">
            <a:avLst/>
          </a:prstGeom>
          <a:noFill/>
        </p:spPr>
        <p:txBody>
          <a:bodyPr wrap="square">
            <a:spAutoFit/>
          </a:bodyPr>
          <a:lstStyle/>
          <a:p>
            <a:pPr>
              <a:lnSpc>
                <a:spcPct val="107000"/>
              </a:lnSpc>
              <a:spcAft>
                <a:spcPts val="800"/>
              </a:spcAft>
            </a:pPr>
            <a:r>
              <a:rPr lang="en-US" sz="1400" u="sng" dirty="0">
                <a:effectLst/>
                <a:latin typeface="Calibri" panose="020F0502020204030204" pitchFamily="34" charset="0"/>
                <a:ea typeface="Calibri" panose="020F0502020204030204" pitchFamily="34" charset="0"/>
                <a:cs typeface="Times New Roman" panose="02020603050405020304" pitchFamily="18" charset="0"/>
              </a:rPr>
              <a:t>Contextual References regarding</a:t>
            </a:r>
            <a:r>
              <a:rPr lang="en-US" sz="1200" u="sng" dirty="0">
                <a:effectLst/>
                <a:latin typeface="Calibri" panose="020F0502020204030204" pitchFamily="34" charset="0"/>
                <a:ea typeface="Calibri" panose="020F0502020204030204" pitchFamily="34" charset="0"/>
                <a:cs typeface="Times New Roman" panose="02020603050405020304" pitchFamily="18" charset="0"/>
              </a:rPr>
              <a:t>:</a:t>
            </a:r>
            <a:endParaRPr lang="en-GB" sz="1200" u="sng"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200" b="1" u="sng" dirty="0">
                <a:effectLst/>
                <a:latin typeface="Calibri" panose="020F0502020204030204" pitchFamily="34" charset="0"/>
                <a:ea typeface="Calibri" panose="020F0502020204030204" pitchFamily="34" charset="0"/>
                <a:cs typeface="Times New Roman" panose="02020603050405020304" pitchFamily="18" charset="0"/>
              </a:rPr>
              <a:t>Peatland Restoration and the ‘LIFE’ for Welsh Bogs Management Strategy at </a:t>
            </a:r>
            <a:r>
              <a:rPr lang="en-US" sz="1200" b="1" u="sng" dirty="0" err="1">
                <a:effectLst/>
                <a:latin typeface="Calibri" panose="020F0502020204030204" pitchFamily="34" charset="0"/>
                <a:ea typeface="Calibri" panose="020F0502020204030204" pitchFamily="34" charset="0"/>
                <a:cs typeface="Times New Roman" panose="02020603050405020304" pitchFamily="18" charset="0"/>
              </a:rPr>
              <a:t>Cors</a:t>
            </a:r>
            <a:r>
              <a:rPr lang="en-US" sz="1200" b="1" u="sng" dirty="0">
                <a:effectLst/>
                <a:latin typeface="Calibri" panose="020F0502020204030204" pitchFamily="34" charset="0"/>
                <a:ea typeface="Calibri" panose="020F0502020204030204" pitchFamily="34" charset="0"/>
                <a:cs typeface="Times New Roman" panose="02020603050405020304" pitchFamily="18" charset="0"/>
              </a:rPr>
              <a:t> Caron</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200" b="1" u="sng" dirty="0">
                <a:effectLst/>
                <a:latin typeface="Calibri" panose="020F0502020204030204" pitchFamily="34" charset="0"/>
                <a:ea typeface="Calibri" panose="020F0502020204030204" pitchFamily="34" charset="0"/>
                <a:cs typeface="Times New Roman" panose="02020603050405020304" pitchFamily="18" charset="0"/>
              </a:rPr>
              <a:t> Ecological studies concerning </a:t>
            </a:r>
            <a:r>
              <a:rPr lang="en-US" sz="1200" b="1" u="sng" dirty="0" err="1">
                <a:effectLst/>
                <a:latin typeface="Calibri" panose="020F0502020204030204" pitchFamily="34" charset="0"/>
                <a:ea typeface="Calibri" panose="020F0502020204030204" pitchFamily="34" charset="0"/>
                <a:cs typeface="Times New Roman" panose="02020603050405020304" pitchFamily="18" charset="0"/>
              </a:rPr>
              <a:t>Coenonympha</a:t>
            </a:r>
            <a:r>
              <a:rPr lang="en-US" sz="1200" b="1" u="sng" dirty="0">
                <a:effectLst/>
                <a:latin typeface="Calibri" panose="020F0502020204030204" pitchFamily="34" charset="0"/>
                <a:ea typeface="Calibri" panose="020F0502020204030204" pitchFamily="34" charset="0"/>
                <a:cs typeface="Times New Roman" panose="02020603050405020304" pitchFamily="18" charset="0"/>
              </a:rPr>
              <a:t> </a:t>
            </a:r>
            <a:r>
              <a:rPr lang="en-US" sz="1200" b="1" u="sng" dirty="0" err="1">
                <a:effectLst/>
                <a:latin typeface="Calibri" panose="020F0502020204030204" pitchFamily="34" charset="0"/>
                <a:ea typeface="Calibri" panose="020F0502020204030204" pitchFamily="34" charset="0"/>
                <a:cs typeface="Times New Roman" panose="02020603050405020304" pitchFamily="18" charset="0"/>
              </a:rPr>
              <a:t>Tullia</a:t>
            </a:r>
            <a:r>
              <a:rPr lang="en-US" sz="1200" b="1" u="sng" dirty="0">
                <a:effectLst/>
                <a:latin typeface="Calibri" panose="020F0502020204030204" pitchFamily="34" charset="0"/>
                <a:ea typeface="Calibri" panose="020F0502020204030204" pitchFamily="34" charset="0"/>
                <a:cs typeface="Times New Roman" panose="02020603050405020304" pitchFamily="18" charset="0"/>
              </a:rPr>
              <a:t> and other specialist Lepidoptera species of lowland raised bog /other environments.</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r>
              <a:rPr lang="en-US" sz="1200" dirty="0" err="1">
                <a:effectLst/>
                <a:latin typeface="Calibri" panose="020F0502020204030204" pitchFamily="34" charset="0"/>
                <a:ea typeface="Calibri" panose="020F0502020204030204" pitchFamily="34" charset="0"/>
                <a:cs typeface="Times New Roman" panose="02020603050405020304" pitchFamily="18" charset="0"/>
              </a:rPr>
              <a:t>Anthes</a:t>
            </a:r>
            <a:r>
              <a:rPr lang="en-US" sz="1200" dirty="0">
                <a:effectLst/>
                <a:latin typeface="Calibri" panose="020F0502020204030204" pitchFamily="34" charset="0"/>
                <a:ea typeface="Calibri" panose="020F0502020204030204" pitchFamily="34" charset="0"/>
                <a:cs typeface="Times New Roman" panose="02020603050405020304" pitchFamily="18" charset="0"/>
              </a:rPr>
              <a:t> N., </a:t>
            </a:r>
            <a:r>
              <a:rPr lang="en-US" sz="1200" dirty="0" err="1">
                <a:effectLst/>
                <a:latin typeface="Calibri" panose="020F0502020204030204" pitchFamily="34" charset="0"/>
                <a:ea typeface="Calibri" panose="020F0502020204030204" pitchFamily="34" charset="0"/>
                <a:cs typeface="Times New Roman" panose="02020603050405020304" pitchFamily="18" charset="0"/>
              </a:rPr>
              <a:t>Fartmann</a:t>
            </a:r>
            <a:r>
              <a:rPr lang="en-US" sz="1200" dirty="0">
                <a:effectLst/>
                <a:latin typeface="Calibri" panose="020F0502020204030204" pitchFamily="34" charset="0"/>
                <a:ea typeface="Calibri" panose="020F0502020204030204" pitchFamily="34" charset="0"/>
                <a:cs typeface="Times New Roman" panose="02020603050405020304" pitchFamily="18" charset="0"/>
              </a:rPr>
              <a:t> </a:t>
            </a:r>
            <a:r>
              <a:rPr lang="en-US" sz="1200" dirty="0" err="1">
                <a:effectLst/>
                <a:latin typeface="Calibri" panose="020F0502020204030204" pitchFamily="34" charset="0"/>
                <a:ea typeface="Calibri" panose="020F0502020204030204" pitchFamily="34" charset="0"/>
                <a:cs typeface="Times New Roman" panose="02020603050405020304" pitchFamily="18" charset="0"/>
              </a:rPr>
              <a:t>T.,Hermann</a:t>
            </a:r>
            <a:r>
              <a:rPr lang="en-US" sz="1200" dirty="0">
                <a:effectLst/>
                <a:latin typeface="Calibri" panose="020F0502020204030204" pitchFamily="34" charset="0"/>
                <a:ea typeface="Calibri" panose="020F0502020204030204" pitchFamily="34" charset="0"/>
                <a:cs typeface="Times New Roman" panose="02020603050405020304" pitchFamily="18" charset="0"/>
              </a:rPr>
              <a:t> G.,&amp; </a:t>
            </a:r>
            <a:r>
              <a:rPr lang="en-US" sz="1200" dirty="0" err="1">
                <a:effectLst/>
                <a:latin typeface="Calibri" panose="020F0502020204030204" pitchFamily="34" charset="0"/>
                <a:ea typeface="Calibri" panose="020F0502020204030204" pitchFamily="34" charset="0"/>
                <a:cs typeface="Times New Roman" panose="02020603050405020304" pitchFamily="18" charset="0"/>
              </a:rPr>
              <a:t>Kaule</a:t>
            </a:r>
            <a:r>
              <a:rPr lang="en-US" sz="1200" dirty="0">
                <a:effectLst/>
                <a:latin typeface="Calibri" panose="020F0502020204030204" pitchFamily="34" charset="0"/>
                <a:ea typeface="Calibri" panose="020F0502020204030204" pitchFamily="34" charset="0"/>
                <a:cs typeface="Times New Roman" panose="02020603050405020304" pitchFamily="18" charset="0"/>
              </a:rPr>
              <a:t> G.(2003) ‘Combining larval habitat quality and metapopulation structure- the key for successful management of pre-alpine </a:t>
            </a:r>
            <a:r>
              <a:rPr lang="en-US" sz="1200" i="1" dirty="0" err="1">
                <a:effectLst/>
                <a:latin typeface="Calibri" panose="020F0502020204030204" pitchFamily="34" charset="0"/>
                <a:ea typeface="Calibri" panose="020F0502020204030204" pitchFamily="34" charset="0"/>
                <a:cs typeface="Times New Roman" panose="02020603050405020304" pitchFamily="18" charset="0"/>
              </a:rPr>
              <a:t>Euphydryas</a:t>
            </a:r>
            <a:r>
              <a:rPr lang="en-US" sz="1200" i="1" dirty="0">
                <a:effectLst/>
                <a:latin typeface="Calibri" panose="020F0502020204030204" pitchFamily="34" charset="0"/>
                <a:ea typeface="Calibri" panose="020F0502020204030204" pitchFamily="34" charset="0"/>
                <a:cs typeface="Times New Roman" panose="02020603050405020304" pitchFamily="18" charset="0"/>
              </a:rPr>
              <a:t> </a:t>
            </a:r>
            <a:r>
              <a:rPr lang="en-US" sz="1200" i="1" dirty="0" err="1">
                <a:effectLst/>
                <a:latin typeface="Calibri" panose="020F0502020204030204" pitchFamily="34" charset="0"/>
                <a:ea typeface="Calibri" panose="020F0502020204030204" pitchFamily="34" charset="0"/>
                <a:cs typeface="Times New Roman" panose="02020603050405020304" pitchFamily="18" charset="0"/>
              </a:rPr>
              <a:t>aurina</a:t>
            </a:r>
            <a:r>
              <a:rPr lang="en-US" sz="1200" dirty="0">
                <a:effectLst/>
                <a:latin typeface="Calibri" panose="020F0502020204030204" pitchFamily="34" charset="0"/>
                <a:ea typeface="Calibri" panose="020F0502020204030204" pitchFamily="34" charset="0"/>
                <a:cs typeface="Times New Roman" panose="02020603050405020304" pitchFamily="18" charset="0"/>
              </a:rPr>
              <a:t> colonies’</a:t>
            </a:r>
            <a:r>
              <a:rPr lang="en-US" sz="1200" i="1" dirty="0">
                <a:effectLst/>
                <a:latin typeface="Calibri" panose="020F0502020204030204" pitchFamily="34" charset="0"/>
                <a:ea typeface="Calibri" panose="020F0502020204030204" pitchFamily="34" charset="0"/>
                <a:cs typeface="Times New Roman" panose="02020603050405020304" pitchFamily="18" charset="0"/>
              </a:rPr>
              <a:t> </a:t>
            </a:r>
            <a:r>
              <a:rPr lang="en-GB" sz="1200" i="1" u="sng" dirty="0">
                <a:effectLst/>
                <a:latin typeface="Calibri" panose="020F0502020204030204" pitchFamily="34" charset="0"/>
                <a:ea typeface="Calibri" panose="020F0502020204030204" pitchFamily="34" charset="0"/>
                <a:cs typeface="Times New Roman" panose="02020603050405020304" pitchFamily="18" charset="0"/>
              </a:rPr>
              <a:t>Journal of Insect Conservation</a:t>
            </a:r>
            <a:r>
              <a:rPr lang="en-GB" sz="1200" dirty="0">
                <a:effectLst/>
                <a:latin typeface="Calibri" panose="020F0502020204030204" pitchFamily="34" charset="0"/>
                <a:ea typeface="Calibri" panose="020F0502020204030204" pitchFamily="34" charset="0"/>
                <a:cs typeface="Times New Roman" panose="02020603050405020304" pitchFamily="18" charset="0"/>
              </a:rPr>
              <a:t>, 7 (2) . pp 175-185. Available at: </a:t>
            </a:r>
            <a:r>
              <a:rPr lang="en-GB" sz="12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3"/>
              </a:rPr>
              <a:t>Combining larval habitat quality and metapopulation structure – the key for successful management of pre-alpine </a:t>
            </a:r>
            <a:r>
              <a:rPr lang="en-GB" sz="1200" u="sng" dirty="0" err="1">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3"/>
              </a:rPr>
              <a:t>Euphydryas</a:t>
            </a:r>
            <a:r>
              <a:rPr lang="en-GB" sz="12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3"/>
              </a:rPr>
              <a:t> </a:t>
            </a:r>
            <a:r>
              <a:rPr lang="en-GB" sz="1200" u="sng" dirty="0" err="1">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3"/>
              </a:rPr>
              <a:t>aurinia</a:t>
            </a:r>
            <a:r>
              <a:rPr lang="en-GB" sz="12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3"/>
              </a:rPr>
              <a:t> colonies | SpringerLink</a:t>
            </a:r>
            <a:r>
              <a:rPr lang="en-GB" sz="1200" dirty="0">
                <a:effectLst/>
                <a:latin typeface="Calibri" panose="020F0502020204030204" pitchFamily="34" charset="0"/>
                <a:ea typeface="Calibri" panose="020F0502020204030204" pitchFamily="34" charset="0"/>
                <a:cs typeface="Times New Roman" panose="02020603050405020304" pitchFamily="18" charset="0"/>
              </a:rPr>
              <a:t>(Accessed 15 January 2023)</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200" dirty="0" err="1">
                <a:effectLst/>
                <a:latin typeface="Calibri" panose="020F0502020204030204" pitchFamily="34" charset="0"/>
                <a:ea typeface="Calibri" panose="020F0502020204030204" pitchFamily="34" charset="0"/>
                <a:cs typeface="Times New Roman" panose="02020603050405020304" pitchFamily="18" charset="0"/>
              </a:rPr>
              <a:t>Barkmann</a:t>
            </a:r>
            <a:r>
              <a:rPr lang="en-GB" sz="1200" dirty="0">
                <a:effectLst/>
                <a:latin typeface="Calibri" panose="020F0502020204030204" pitchFamily="34" charset="0"/>
                <a:ea typeface="Calibri" panose="020F0502020204030204" pitchFamily="34" charset="0"/>
                <a:cs typeface="Times New Roman" panose="02020603050405020304" pitchFamily="18" charset="0"/>
              </a:rPr>
              <a:t>, F. </a:t>
            </a:r>
            <a:r>
              <a:rPr lang="en-GB" sz="1200" dirty="0" err="1">
                <a:effectLst/>
                <a:latin typeface="Calibri" panose="020F0502020204030204" pitchFamily="34" charset="0"/>
                <a:ea typeface="Calibri" panose="020F0502020204030204" pitchFamily="34" charset="0"/>
                <a:cs typeface="Times New Roman" panose="02020603050405020304" pitchFamily="18" charset="0"/>
              </a:rPr>
              <a:t>Huemer</a:t>
            </a:r>
            <a:r>
              <a:rPr lang="en-GB" sz="1200" dirty="0">
                <a:effectLst/>
                <a:latin typeface="Calibri" panose="020F0502020204030204" pitchFamily="34" charset="0"/>
                <a:ea typeface="Calibri" panose="020F0502020204030204" pitchFamily="34" charset="0"/>
                <a:cs typeface="Times New Roman" panose="02020603050405020304" pitchFamily="18" charset="0"/>
              </a:rPr>
              <a:t>, P. </a:t>
            </a:r>
            <a:r>
              <a:rPr lang="en-GB" sz="1200" dirty="0" err="1">
                <a:effectLst/>
                <a:latin typeface="Calibri" panose="020F0502020204030204" pitchFamily="34" charset="0"/>
                <a:ea typeface="Calibri" panose="020F0502020204030204" pitchFamily="34" charset="0"/>
                <a:cs typeface="Times New Roman" panose="02020603050405020304" pitchFamily="18" charset="0"/>
              </a:rPr>
              <a:t>Tappeiner</a:t>
            </a:r>
            <a:r>
              <a:rPr lang="en-GB" sz="1200" dirty="0">
                <a:effectLst/>
                <a:latin typeface="Calibri" panose="020F0502020204030204" pitchFamily="34" charset="0"/>
                <a:ea typeface="Calibri" panose="020F0502020204030204" pitchFamily="34" charset="0"/>
                <a:cs typeface="Times New Roman" panose="02020603050405020304" pitchFamily="18" charset="0"/>
              </a:rPr>
              <a:t> , </a:t>
            </a:r>
            <a:r>
              <a:rPr lang="en-GB" sz="1200" dirty="0" err="1">
                <a:effectLst/>
                <a:latin typeface="Calibri" panose="020F0502020204030204" pitchFamily="34" charset="0"/>
                <a:ea typeface="Calibri" panose="020F0502020204030204" pitchFamily="34" charset="0"/>
                <a:cs typeface="Times New Roman" panose="02020603050405020304" pitchFamily="18" charset="0"/>
              </a:rPr>
              <a:t>U.Tasser</a:t>
            </a:r>
            <a:r>
              <a:rPr lang="en-GB" sz="1200" dirty="0">
                <a:effectLst/>
                <a:latin typeface="Calibri" panose="020F0502020204030204" pitchFamily="34" charset="0"/>
                <a:ea typeface="Calibri" panose="020F0502020204030204" pitchFamily="34" charset="0"/>
                <a:cs typeface="Times New Roman" panose="02020603050405020304" pitchFamily="18" charset="0"/>
              </a:rPr>
              <a:t>, E. </a:t>
            </a:r>
            <a:r>
              <a:rPr lang="en-GB" sz="1200" dirty="0" err="1">
                <a:effectLst/>
                <a:latin typeface="Calibri" panose="020F0502020204030204" pitchFamily="34" charset="0"/>
                <a:ea typeface="Calibri" panose="020F0502020204030204" pitchFamily="34" charset="0"/>
                <a:cs typeface="Times New Roman" panose="02020603050405020304" pitchFamily="18" charset="0"/>
              </a:rPr>
              <a:t>Rüdisser</a:t>
            </a:r>
            <a:r>
              <a:rPr lang="en-GB" sz="1200" dirty="0">
                <a:effectLst/>
                <a:latin typeface="Calibri" panose="020F0502020204030204" pitchFamily="34" charset="0"/>
                <a:ea typeface="Calibri" panose="020F0502020204030204" pitchFamily="34" charset="0"/>
                <a:cs typeface="Times New Roman" panose="02020603050405020304" pitchFamily="18" charset="0"/>
              </a:rPr>
              <a:t>,</a:t>
            </a:r>
            <a:r>
              <a:rPr lang="en-GB" sz="1200" dirty="0">
                <a:effectLst/>
                <a:latin typeface="Calibri" panose="020F0502020204030204" pitchFamily="34" charset="0"/>
                <a:ea typeface="Calibri" panose="020F0502020204030204" pitchFamily="34" charset="0"/>
                <a:cs typeface="Calibri" panose="020F0502020204030204" pitchFamily="34" charset="0"/>
              </a:rPr>
              <a:t> J. (2023) ‘Standardized butterfly surveys :comparing transect counts and area time counts in insect monitoring’</a:t>
            </a:r>
            <a:r>
              <a:rPr lang="en-GB" sz="1200" i="1" dirty="0">
                <a:effectLst/>
                <a:latin typeface="Calibri" panose="020F0502020204030204" pitchFamily="34" charset="0"/>
                <a:ea typeface="Calibri" panose="020F0502020204030204" pitchFamily="34" charset="0"/>
                <a:cs typeface="Times New Roman" panose="02020603050405020304" pitchFamily="18" charset="0"/>
              </a:rPr>
              <a:t> Biodiversity and Conservation</a:t>
            </a:r>
            <a:r>
              <a:rPr lang="en-GB" sz="1200" dirty="0">
                <a:effectLst/>
                <a:latin typeface="Calibri" panose="020F0502020204030204" pitchFamily="34" charset="0"/>
                <a:ea typeface="Calibri" panose="020F0502020204030204" pitchFamily="34" charset="0"/>
                <a:cs typeface="Times New Roman" panose="02020603050405020304" pitchFamily="18" charset="0"/>
              </a:rPr>
              <a:t>, 32 . pp 987-1004. Available at: </a:t>
            </a:r>
            <a:r>
              <a:rPr lang="en-GB" sz="12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4"/>
              </a:rPr>
              <a:t>Standardized butterfly surveys: comparing transect counts and area-time counts in insect monitoring | SpringerLink</a:t>
            </a:r>
            <a:r>
              <a:rPr lang="en-GB" sz="1200" dirty="0">
                <a:effectLst/>
                <a:latin typeface="Calibri" panose="020F0502020204030204" pitchFamily="34" charset="0"/>
                <a:ea typeface="Calibri" panose="020F0502020204030204" pitchFamily="34" charset="0"/>
                <a:cs typeface="Times New Roman" panose="02020603050405020304" pitchFamily="18" charset="0"/>
              </a:rPr>
              <a:t> Accessed ( 17 January ,2023)</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Boyce, D.C. (2008) </a:t>
            </a:r>
            <a:r>
              <a:rPr lang="en-GB" sz="1200" i="1" dirty="0">
                <a:effectLst/>
                <a:latin typeface="Calibri" panose="020F0502020204030204" pitchFamily="34" charset="0"/>
                <a:ea typeface="Calibri" panose="020F0502020204030204" pitchFamily="34" charset="0"/>
                <a:cs typeface="Times New Roman" panose="02020603050405020304" pitchFamily="18" charset="0"/>
              </a:rPr>
              <a:t>Monitoring of invertebrate features on SSSI’s </a:t>
            </a:r>
            <a:r>
              <a:rPr lang="en-GB" sz="1200" i="1" dirty="0" err="1">
                <a:effectLst/>
                <a:latin typeface="Calibri" panose="020F0502020204030204" pitchFamily="34" charset="0"/>
                <a:ea typeface="Calibri" panose="020F0502020204030204" pitchFamily="34" charset="0"/>
                <a:cs typeface="Times New Roman" panose="02020603050405020304" pitchFamily="18" charset="0"/>
              </a:rPr>
              <a:t>Coenonympha</a:t>
            </a:r>
            <a:r>
              <a:rPr lang="en-GB" sz="1200" i="1" dirty="0">
                <a:effectLst/>
                <a:latin typeface="Calibri" panose="020F0502020204030204" pitchFamily="34" charset="0"/>
                <a:ea typeface="Calibri" panose="020F0502020204030204" pitchFamily="34" charset="0"/>
                <a:cs typeface="Times New Roman" panose="02020603050405020304" pitchFamily="18" charset="0"/>
              </a:rPr>
              <a:t> </a:t>
            </a:r>
            <a:r>
              <a:rPr lang="en-GB" sz="1200" i="1" dirty="0" err="1">
                <a:effectLst/>
                <a:latin typeface="Calibri" panose="020F0502020204030204" pitchFamily="34" charset="0"/>
                <a:ea typeface="Calibri" panose="020F0502020204030204" pitchFamily="34" charset="0"/>
                <a:cs typeface="Times New Roman" panose="02020603050405020304" pitchFamily="18" charset="0"/>
              </a:rPr>
              <a:t>Tullia</a:t>
            </a:r>
            <a:r>
              <a:rPr lang="en-GB" sz="1200" i="1" dirty="0">
                <a:effectLst/>
                <a:latin typeface="Calibri" panose="020F0502020204030204" pitchFamily="34" charset="0"/>
                <a:ea typeface="Calibri" panose="020F0502020204030204" pitchFamily="34" charset="0"/>
                <a:cs typeface="Times New Roman" panose="02020603050405020304" pitchFamily="18" charset="0"/>
              </a:rPr>
              <a:t> on the </a:t>
            </a:r>
            <a:r>
              <a:rPr lang="en-GB" sz="1200" i="1" dirty="0" err="1">
                <a:effectLst/>
                <a:latin typeface="Calibri" panose="020F0502020204030204" pitchFamily="34" charset="0"/>
                <a:ea typeface="Calibri" panose="020F0502020204030204" pitchFamily="34" charset="0"/>
                <a:cs typeface="Times New Roman" panose="02020603050405020304" pitchFamily="18" charset="0"/>
              </a:rPr>
              <a:t>Cors</a:t>
            </a:r>
            <a:r>
              <a:rPr lang="en-GB" sz="1200" i="1" dirty="0">
                <a:effectLst/>
                <a:latin typeface="Calibri" panose="020F0502020204030204" pitchFamily="34" charset="0"/>
                <a:ea typeface="Calibri" panose="020F0502020204030204" pitchFamily="34" charset="0"/>
                <a:cs typeface="Times New Roman" panose="02020603050405020304" pitchFamily="18" charset="0"/>
              </a:rPr>
              <a:t> Caron SSSI</a:t>
            </a:r>
            <a:r>
              <a:rPr lang="en-GB" sz="1200" dirty="0">
                <a:effectLst/>
                <a:latin typeface="Calibri" panose="020F0502020204030204" pitchFamily="34" charset="0"/>
                <a:ea typeface="Calibri" panose="020F0502020204030204" pitchFamily="34" charset="0"/>
                <a:cs typeface="Times New Roman" panose="02020603050405020304" pitchFamily="18" charset="0"/>
              </a:rPr>
              <a:t>.CCW Science Report No.864,2009.Unpublished.</a:t>
            </a:r>
          </a:p>
          <a:p>
            <a:r>
              <a:rPr lang="en-GB" sz="1200" u="sng" dirty="0">
                <a:effectLst/>
                <a:latin typeface="Calibri" panose="020F0502020204030204" pitchFamily="34" charset="0"/>
                <a:ea typeface="Calibri" panose="020F0502020204030204" pitchFamily="34" charset="0"/>
                <a:cs typeface="Times New Roman" panose="02020603050405020304" pitchFamily="18" charset="0"/>
              </a:rPr>
              <a:t>Burden, A. Evans, C. Williamson, J. (2016) ‘Carbon based estimate for greenhouse gas  emissions and carbon sequestration of NRW Peatlands’</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2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2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5"/>
              </a:rPr>
              <a:t>https://cdn.naturalresources.wales/media/687412/eng-evidence-report-276-condition-based-estimate-of-ghg-emissions-for-nrw.pdf#page23</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a:t>
            </a:r>
            <a:r>
              <a:rPr lang="en-GB" sz="1200" dirty="0">
                <a:effectLst/>
                <a:latin typeface="Calibri" panose="020F0502020204030204" pitchFamily="34" charset="0"/>
                <a:ea typeface="Calibri" panose="020F0502020204030204" pitchFamily="34" charset="0"/>
                <a:cs typeface="Times New Roman" panose="02020603050405020304" pitchFamily="18" charset="0"/>
              </a:rPr>
              <a:t>Accessed:15 January 2022)</a:t>
            </a:r>
          </a:p>
          <a:p>
            <a:r>
              <a:rPr lang="en-GB" sz="1200" dirty="0">
                <a:effectLst/>
                <a:latin typeface="Calibri" panose="020F0502020204030204" pitchFamily="34" charset="0"/>
                <a:ea typeface="Calibri" panose="020F0502020204030204" pitchFamily="34" charset="0"/>
                <a:cs typeface="Calibri" panose="020F0502020204030204" pitchFamily="34" charset="0"/>
              </a:rPr>
              <a:t>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200" dirty="0">
                <a:effectLst/>
                <a:latin typeface="Calibri" panose="020F0502020204030204" pitchFamily="34" charset="0"/>
                <a:ea typeface="Calibri" panose="020F0502020204030204" pitchFamily="34" charset="0"/>
                <a:cs typeface="Calibri" panose="020F0502020204030204" pitchFamily="34" charset="0"/>
              </a:rPr>
              <a:t>Chartered</a:t>
            </a:r>
            <a:r>
              <a:rPr lang="en-GB" sz="1200" dirty="0">
                <a:effectLst/>
                <a:latin typeface="Calibri" panose="020F0502020204030204" pitchFamily="34" charset="0"/>
                <a:ea typeface="Calibri" panose="020F0502020204030204" pitchFamily="34" charset="0"/>
                <a:cs typeface="Times New Roman" panose="02020603050405020304" pitchFamily="18" charset="0"/>
              </a:rPr>
              <a:t> Institute of Ecology and Environmental Management (2021) ‘Position Statement on habitat Creation and restoration for Tackling the Climate Emergency’</a:t>
            </a:r>
          </a:p>
          <a:p>
            <a:r>
              <a:rPr lang="en-GB" sz="1200" dirty="0">
                <a:effectLst/>
                <a:latin typeface="Calibri" panose="020F0502020204030204" pitchFamily="34" charset="0"/>
                <a:ea typeface="Calibri" panose="020F0502020204030204" pitchFamily="34" charset="0"/>
                <a:cs typeface="Times New Roman" panose="02020603050405020304" pitchFamily="18" charset="0"/>
              </a:rPr>
              <a:t>Available at:</a:t>
            </a:r>
          </a:p>
          <a:p>
            <a:r>
              <a:rPr lang="en-GB" sz="1200" u="sng" kern="1200"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6"/>
              </a:rPr>
              <a:t>https://cieem.net/wp-content/uploads/2021/08/Carbon-and-Habitats-Position-Statement-FINAL.pdf</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200" dirty="0">
                <a:effectLst/>
                <a:latin typeface="Calibri" panose="020F0502020204030204" pitchFamily="34" charset="0"/>
                <a:ea typeface="Calibri" panose="020F0502020204030204" pitchFamily="34" charset="0"/>
                <a:cs typeface="Times New Roman" panose="02020603050405020304" pitchFamily="18" charset="0"/>
              </a:rPr>
              <a:t>(Accessed 28</a:t>
            </a:r>
            <a:r>
              <a:rPr lang="en-GB" sz="12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200" dirty="0">
                <a:effectLst/>
                <a:latin typeface="Calibri" panose="020F0502020204030204" pitchFamily="34" charset="0"/>
                <a:ea typeface="Calibri" panose="020F0502020204030204" pitchFamily="34" charset="0"/>
                <a:cs typeface="Times New Roman" panose="02020603050405020304" pitchFamily="18" charset="0"/>
              </a:rPr>
              <a:t> January 2022)</a:t>
            </a:r>
          </a:p>
          <a:p>
            <a:r>
              <a:rPr lang="en-GB" sz="1200" dirty="0">
                <a:effectLst/>
                <a:latin typeface="Calibri" panose="020F0502020204030204" pitchFamily="34" charset="0"/>
                <a:ea typeface="Calibri" panose="020F0502020204030204" pitchFamily="34" charset="0"/>
                <a:cs typeface="Times New Roman" panose="02020603050405020304" pitchFamily="18" charset="0"/>
              </a:rPr>
              <a:t> </a:t>
            </a:r>
          </a:p>
          <a:p>
            <a:r>
              <a:rPr lang="en-GB" sz="1200" dirty="0">
                <a:effectLst/>
                <a:latin typeface="Calibri" panose="020F0502020204030204" pitchFamily="34" charset="0"/>
                <a:ea typeface="Calibri" panose="020F0502020204030204" pitchFamily="34" charset="0"/>
                <a:cs typeface="Times New Roman" panose="02020603050405020304" pitchFamily="18" charset="0"/>
              </a:rPr>
              <a:t>Conservation of Habitats and Species (Amendment) (EU Exit) Regulations (2019)</a:t>
            </a:r>
          </a:p>
          <a:p>
            <a:r>
              <a:rPr lang="en-GB" sz="12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200" u="sng" dirty="0">
                <a:solidFill>
                  <a:srgbClr val="0000FF"/>
                </a:solidFill>
                <a:effectLst/>
                <a:latin typeface="Calibri" panose="020F0502020204030204" pitchFamily="34" charset="0"/>
                <a:ea typeface="Calibri" panose="020F0502020204030204" pitchFamily="34" charset="0"/>
                <a:cs typeface="Calibri" panose="020F0502020204030204" pitchFamily="34" charset="0"/>
                <a:hlinkClick r:id="rId7"/>
              </a:rPr>
              <a:t>https://www.legislation.gov.uk/uksi/2019/579/contents/made</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200" dirty="0">
                <a:effectLst/>
                <a:latin typeface="Calibri" panose="020F0502020204030204" pitchFamily="34" charset="0"/>
                <a:ea typeface="Calibri" panose="020F0502020204030204" pitchFamily="34" charset="0"/>
                <a:cs typeface="Times New Roman" panose="02020603050405020304" pitchFamily="18" charset="0"/>
              </a:rPr>
              <a:t>(Accessed 30 March 2022)</a:t>
            </a:r>
          </a:p>
          <a:p>
            <a:r>
              <a:rPr lang="en-GB" sz="1200" dirty="0">
                <a:effectLst/>
                <a:latin typeface="Calibri" panose="020F0502020204030204" pitchFamily="34" charset="0"/>
                <a:ea typeface="Calibri" panose="020F0502020204030204" pitchFamily="34" charset="0"/>
                <a:cs typeface="Times New Roman" panose="02020603050405020304" pitchFamily="18" charset="0"/>
              </a:rPr>
              <a:t> </a:t>
            </a:r>
          </a:p>
          <a:p>
            <a:r>
              <a:rPr lang="en-GB" sz="1200" dirty="0">
                <a:effectLst/>
                <a:latin typeface="Calibri" panose="020F0502020204030204" pitchFamily="34" charset="0"/>
                <a:ea typeface="Calibri" panose="020F0502020204030204" pitchFamily="34" charset="0"/>
                <a:cs typeface="Times New Roman" panose="02020603050405020304" pitchFamily="18" charset="0"/>
              </a:rPr>
              <a:t>Countryside Council for Wales (2008) ‘Core Management Plan for </a:t>
            </a:r>
            <a:r>
              <a:rPr lang="en-GB" sz="1200" dirty="0" err="1">
                <a:effectLst/>
                <a:latin typeface="Calibri" panose="020F0502020204030204" pitchFamily="34" charset="0"/>
                <a:ea typeface="Calibri" panose="020F0502020204030204" pitchFamily="34" charset="0"/>
                <a:cs typeface="Times New Roman" panose="02020603050405020304" pitchFamily="18" charset="0"/>
              </a:rPr>
              <a:t>Cors</a:t>
            </a:r>
            <a:r>
              <a:rPr lang="en-GB" sz="1200" dirty="0">
                <a:effectLst/>
                <a:latin typeface="Calibri" panose="020F0502020204030204" pitchFamily="34" charset="0"/>
                <a:ea typeface="Calibri" panose="020F0502020204030204" pitchFamily="34" charset="0"/>
                <a:cs typeface="Times New Roman" panose="02020603050405020304" pitchFamily="18" charset="0"/>
              </a:rPr>
              <a:t> Caron SAC</a:t>
            </a:r>
          </a:p>
          <a:p>
            <a:r>
              <a:rPr lang="en-GB" sz="1200" dirty="0">
                <a:effectLst/>
                <a:latin typeface="Calibri" panose="020F0502020204030204" pitchFamily="34" charset="0"/>
                <a:ea typeface="Calibri" panose="020F0502020204030204" pitchFamily="34" charset="0"/>
                <a:cs typeface="Times New Roman" panose="02020603050405020304" pitchFamily="18" charset="0"/>
              </a:rPr>
              <a:t>(Special Area of Conservation), Ramsar, SSSI.’</a:t>
            </a:r>
          </a:p>
          <a:p>
            <a:r>
              <a:rPr lang="en-GB" sz="12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200" u="sng" dirty="0">
                <a:solidFill>
                  <a:srgbClr val="0000FF"/>
                </a:solidFill>
                <a:effectLst/>
                <a:latin typeface="Calibri" panose="020F0502020204030204" pitchFamily="34" charset="0"/>
                <a:ea typeface="Calibri" panose="020F0502020204030204" pitchFamily="34" charset="0"/>
                <a:cs typeface="Calibri" panose="020F0502020204030204" pitchFamily="34" charset="0"/>
                <a:hlinkClick r:id="rId8"/>
              </a:rPr>
              <a:t>https://naturalresources.wales/media/671524/Cors%20Caron-Plan%20English.pdf</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200" dirty="0">
                <a:effectLst/>
                <a:latin typeface="Calibri" panose="020F0502020204030204" pitchFamily="34" charset="0"/>
                <a:ea typeface="Calibri" panose="020F0502020204030204" pitchFamily="34" charset="0"/>
                <a:cs typeface="Times New Roman" panose="02020603050405020304" pitchFamily="18" charset="0"/>
              </a:rPr>
              <a:t>(Accessed 28</a:t>
            </a:r>
            <a:r>
              <a:rPr lang="en-GB" sz="1200" baseline="30000" dirty="0">
                <a:effectLst/>
                <a:latin typeface="Calibri" panose="020F0502020204030204" pitchFamily="34" charset="0"/>
                <a:ea typeface="Calibri" panose="020F0502020204030204" pitchFamily="34" charset="0"/>
                <a:cs typeface="Times New Roman" panose="02020603050405020304" pitchFamily="18" charset="0"/>
              </a:rPr>
              <a:t> </a:t>
            </a:r>
            <a:r>
              <a:rPr lang="en-GB" sz="1200" dirty="0">
                <a:effectLst/>
                <a:latin typeface="Calibri" panose="020F0502020204030204" pitchFamily="34" charset="0"/>
                <a:ea typeface="Calibri" panose="020F0502020204030204" pitchFamily="34" charset="0"/>
                <a:cs typeface="Times New Roman" panose="02020603050405020304" pitchFamily="18" charset="0"/>
              </a:rPr>
              <a:t>January 2022)</a:t>
            </a:r>
          </a:p>
        </p:txBody>
      </p:sp>
    </p:spTree>
    <p:extLst>
      <p:ext uri="{BB962C8B-B14F-4D97-AF65-F5344CB8AC3E}">
        <p14:creationId xmlns:p14="http://schemas.microsoft.com/office/powerpoint/2010/main" val="326627970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D3359F-44CB-41E0-2D3C-A01979E1C74E}"/>
              </a:ext>
            </a:extLst>
          </p:cNvPr>
          <p:cNvSpPr>
            <a:spLocks noGrp="1"/>
          </p:cNvSpPr>
          <p:nvPr>
            <p:ph type="title"/>
          </p:nvPr>
        </p:nvSpPr>
        <p:spPr>
          <a:xfrm>
            <a:off x="642257" y="76200"/>
            <a:ext cx="10405154" cy="555171"/>
          </a:xfrm>
        </p:spPr>
        <p:txBody>
          <a:bodyPr>
            <a:normAutofit fontScale="90000"/>
          </a:bodyPr>
          <a:lstStyle/>
          <a:p>
            <a:r>
              <a:rPr lang="en-GB" sz="3100" dirty="0"/>
              <a:t>References</a:t>
            </a:r>
            <a:r>
              <a:rPr lang="en-GB" dirty="0"/>
              <a:t>:</a:t>
            </a:r>
          </a:p>
        </p:txBody>
      </p:sp>
      <p:sp>
        <p:nvSpPr>
          <p:cNvPr id="5" name="TextBox 4">
            <a:extLst>
              <a:ext uri="{FF2B5EF4-FFF2-40B4-BE49-F238E27FC236}">
                <a16:creationId xmlns:a16="http://schemas.microsoft.com/office/drawing/2014/main" id="{6F73B4C0-E0B4-36B9-330F-E8AEF42D282C}"/>
              </a:ext>
            </a:extLst>
          </p:cNvPr>
          <p:cNvSpPr txBox="1"/>
          <p:nvPr/>
        </p:nvSpPr>
        <p:spPr>
          <a:xfrm>
            <a:off x="632960" y="522515"/>
            <a:ext cx="11047411" cy="6555641"/>
          </a:xfrm>
          <a:prstGeom prst="rect">
            <a:avLst/>
          </a:prstGeom>
          <a:noFill/>
        </p:spPr>
        <p:txBody>
          <a:bodyPr wrap="square">
            <a:spAutoFit/>
          </a:bodyPr>
          <a:lstStyle/>
          <a:p>
            <a:r>
              <a:rPr lang="en-GB" sz="1200" dirty="0">
                <a:effectLst/>
                <a:latin typeface="Calibri" panose="020F0502020204030204" pitchFamily="34" charset="0"/>
                <a:ea typeface="Calibri" panose="020F0502020204030204" pitchFamily="34" charset="0"/>
                <a:cs typeface="Times New Roman" panose="02020603050405020304" pitchFamily="18" charset="0"/>
              </a:rPr>
              <a:t>Countryside Council for Wales (2008) ‘</a:t>
            </a:r>
            <a:r>
              <a:rPr lang="en-GB" sz="1200" dirty="0" err="1">
                <a:effectLst/>
                <a:latin typeface="Calibri" panose="020F0502020204030204" pitchFamily="34" charset="0"/>
                <a:ea typeface="Calibri" panose="020F0502020204030204" pitchFamily="34" charset="0"/>
                <a:cs typeface="Times New Roman" panose="02020603050405020304" pitchFamily="18" charset="0"/>
              </a:rPr>
              <a:t>Cors</a:t>
            </a:r>
            <a:r>
              <a:rPr lang="en-GB" sz="1200" dirty="0">
                <a:effectLst/>
                <a:latin typeface="Calibri" panose="020F0502020204030204" pitchFamily="34" charset="0"/>
                <a:ea typeface="Calibri" panose="020F0502020204030204" pitchFamily="34" charset="0"/>
                <a:cs typeface="Times New Roman" panose="02020603050405020304" pitchFamily="18" charset="0"/>
              </a:rPr>
              <a:t> Caron Site of Special Scientific Interest: Your Special Site and its Future’</a:t>
            </a:r>
          </a:p>
          <a:p>
            <a:r>
              <a:rPr lang="en-GB" sz="12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2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3"/>
              </a:rPr>
              <a:t>https://naturalresources.wales/media/656785/SSSI_0994_SMS_EN0011ab9.pdf</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200" dirty="0">
                <a:effectLst/>
                <a:latin typeface="Calibri" panose="020F0502020204030204" pitchFamily="34" charset="0"/>
                <a:ea typeface="Calibri" panose="020F0502020204030204" pitchFamily="34" charset="0"/>
                <a:cs typeface="Times New Roman" panose="02020603050405020304" pitchFamily="18" charset="0"/>
              </a:rPr>
              <a:t>(Accessed 30</a:t>
            </a:r>
            <a:r>
              <a:rPr lang="en-GB" sz="12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200" dirty="0">
                <a:effectLst/>
                <a:latin typeface="Calibri" panose="020F0502020204030204" pitchFamily="34" charset="0"/>
                <a:ea typeface="Calibri" panose="020F0502020204030204" pitchFamily="34" charset="0"/>
                <a:cs typeface="Times New Roman" panose="02020603050405020304" pitchFamily="18" charset="0"/>
              </a:rPr>
              <a:t> March 2022)</a:t>
            </a:r>
          </a:p>
          <a:p>
            <a:r>
              <a:rPr lang="en-GB" sz="1200" dirty="0">
                <a:effectLst/>
                <a:latin typeface="Calibri" panose="020F0502020204030204" pitchFamily="34" charset="0"/>
                <a:ea typeface="Calibri" panose="020F0502020204030204" pitchFamily="34" charset="0"/>
                <a:cs typeface="Times New Roman" panose="02020603050405020304" pitchFamily="18" charset="0"/>
              </a:rPr>
              <a:t> </a:t>
            </a:r>
          </a:p>
          <a:p>
            <a:r>
              <a:rPr lang="en-GB" sz="1200" dirty="0">
                <a:effectLst/>
                <a:latin typeface="Calibri" panose="020F0502020204030204" pitchFamily="34" charset="0"/>
                <a:ea typeface="Calibri" panose="020F0502020204030204" pitchFamily="34" charset="0"/>
                <a:cs typeface="Times New Roman" panose="02020603050405020304" pitchFamily="18" charset="0"/>
              </a:rPr>
              <a:t>Countryside Council for Wales (2011)’ Core Management plan for </a:t>
            </a:r>
            <a:r>
              <a:rPr lang="en-GB" sz="1200" dirty="0" err="1">
                <a:effectLst/>
                <a:latin typeface="Calibri" panose="020F0502020204030204" pitchFamily="34" charset="0"/>
                <a:ea typeface="Calibri" panose="020F0502020204030204" pitchFamily="34" charset="0"/>
                <a:cs typeface="Times New Roman" panose="02020603050405020304" pitchFamily="18" charset="0"/>
              </a:rPr>
              <a:t>Afon</a:t>
            </a:r>
            <a:r>
              <a:rPr lang="en-GB" sz="1200" dirty="0">
                <a:effectLst/>
                <a:latin typeface="Calibri" panose="020F0502020204030204" pitchFamily="34" charset="0"/>
                <a:ea typeface="Calibri" panose="020F0502020204030204" pitchFamily="34" charset="0"/>
                <a:cs typeface="Times New Roman" panose="02020603050405020304" pitchFamily="18" charset="0"/>
              </a:rPr>
              <a:t> </a:t>
            </a:r>
            <a:r>
              <a:rPr lang="en-GB" sz="1200" dirty="0" err="1">
                <a:effectLst/>
                <a:latin typeface="Calibri" panose="020F0502020204030204" pitchFamily="34" charset="0"/>
                <a:ea typeface="Calibri" panose="020F0502020204030204" pitchFamily="34" charset="0"/>
                <a:cs typeface="Times New Roman" panose="02020603050405020304" pitchFamily="18" charset="0"/>
              </a:rPr>
              <a:t>Teifi</a:t>
            </a:r>
            <a:r>
              <a:rPr lang="en-GB" sz="1200" dirty="0">
                <a:effectLst/>
                <a:latin typeface="Calibri" panose="020F0502020204030204" pitchFamily="34" charset="0"/>
                <a:ea typeface="Calibri" panose="020F0502020204030204" pitchFamily="34" charset="0"/>
                <a:cs typeface="Times New Roman" panose="02020603050405020304" pitchFamily="18" charset="0"/>
              </a:rPr>
              <a:t>/River </a:t>
            </a:r>
            <a:r>
              <a:rPr lang="en-GB" sz="1200" dirty="0" err="1">
                <a:effectLst/>
                <a:latin typeface="Calibri" panose="020F0502020204030204" pitchFamily="34" charset="0"/>
                <a:ea typeface="Calibri" panose="020F0502020204030204" pitchFamily="34" charset="0"/>
                <a:cs typeface="Times New Roman" panose="02020603050405020304" pitchFamily="18" charset="0"/>
              </a:rPr>
              <a:t>Teifi</a:t>
            </a:r>
            <a:r>
              <a:rPr lang="en-GB" sz="1200" dirty="0">
                <a:effectLst/>
                <a:latin typeface="Calibri" panose="020F0502020204030204" pitchFamily="34" charset="0"/>
                <a:ea typeface="Calibri" panose="020F0502020204030204" pitchFamily="34" charset="0"/>
                <a:cs typeface="Times New Roman" panose="02020603050405020304" pitchFamily="18" charset="0"/>
              </a:rPr>
              <a:t>(Special Area of Conservation) SAC(CCW,2011)</a:t>
            </a:r>
          </a:p>
          <a:p>
            <a:r>
              <a:rPr lang="en-GB" sz="12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200" i="1"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4"/>
              </a:rPr>
              <a:t>https://naturalresources.wales/media/670702/Afon%20Teifi%20%20River%20Teifi%20Management%20Plan.pdf</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200" dirty="0">
                <a:effectLst/>
                <a:latin typeface="Calibri" panose="020F0502020204030204" pitchFamily="34" charset="0"/>
                <a:ea typeface="Calibri" panose="020F0502020204030204" pitchFamily="34" charset="0"/>
                <a:cs typeface="Times New Roman" panose="02020603050405020304" pitchFamily="18" charset="0"/>
              </a:rPr>
              <a:t>(Accessed 28</a:t>
            </a:r>
            <a:r>
              <a:rPr lang="en-GB" sz="1200" baseline="30000" dirty="0">
                <a:effectLst/>
                <a:latin typeface="Calibri" panose="020F0502020204030204" pitchFamily="34" charset="0"/>
                <a:ea typeface="Calibri" panose="020F0502020204030204" pitchFamily="34" charset="0"/>
                <a:cs typeface="Times New Roman" panose="02020603050405020304" pitchFamily="18" charset="0"/>
              </a:rPr>
              <a:t> </a:t>
            </a:r>
            <a:r>
              <a:rPr lang="en-GB" sz="1200" dirty="0">
                <a:effectLst/>
                <a:latin typeface="Calibri" panose="020F0502020204030204" pitchFamily="34" charset="0"/>
                <a:ea typeface="Calibri" panose="020F0502020204030204" pitchFamily="34" charset="0"/>
                <a:cs typeface="Times New Roman" panose="02020603050405020304" pitchFamily="18" charset="0"/>
              </a:rPr>
              <a:t>January 2022)</a:t>
            </a:r>
          </a:p>
          <a:p>
            <a:r>
              <a:rPr lang="en-GB" sz="1200" dirty="0">
                <a:effectLst/>
                <a:latin typeface="Calibri" panose="020F0502020204030204" pitchFamily="34" charset="0"/>
                <a:ea typeface="Calibri" panose="020F0502020204030204" pitchFamily="34" charset="0"/>
                <a:cs typeface="Times New Roman" panose="02020603050405020304" pitchFamily="18" charset="0"/>
              </a:rPr>
              <a:t> </a:t>
            </a:r>
          </a:p>
          <a:p>
            <a:r>
              <a:rPr lang="en-GB" sz="1200" dirty="0" err="1">
                <a:effectLst/>
                <a:latin typeface="Calibri" panose="020F0502020204030204" pitchFamily="34" charset="0"/>
                <a:ea typeface="Calibri" panose="020F0502020204030204" pitchFamily="34" charset="0"/>
                <a:cs typeface="Times New Roman" panose="02020603050405020304" pitchFamily="18" charset="0"/>
              </a:rPr>
              <a:t>Cruglas</a:t>
            </a:r>
            <a:r>
              <a:rPr lang="en-GB" sz="1200" dirty="0">
                <a:effectLst/>
                <a:latin typeface="Calibri" panose="020F0502020204030204" pitchFamily="34" charset="0"/>
                <a:ea typeface="Calibri" panose="020F0502020204030204" pitchFamily="34" charset="0"/>
                <a:cs typeface="Times New Roman" panose="02020603050405020304" pitchFamily="18" charset="0"/>
              </a:rPr>
              <a:t> Farm Cottages (2022)’Wildlife and Farming’</a:t>
            </a:r>
          </a:p>
          <a:p>
            <a:r>
              <a:rPr lang="en-GB" sz="12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200" u="sng" dirty="0">
                <a:solidFill>
                  <a:srgbClr val="0000FF"/>
                </a:solidFill>
                <a:effectLst/>
                <a:latin typeface="Calibri" panose="020F0502020204030204" pitchFamily="34" charset="0"/>
                <a:ea typeface="Calibri" panose="020F0502020204030204" pitchFamily="34" charset="0"/>
                <a:cs typeface="Calibri" panose="020F0502020204030204" pitchFamily="34" charset="0"/>
                <a:hlinkClick r:id="rId5"/>
              </a:rPr>
              <a:t>https://www.cruglasfarmcottages.co.uk/wildlife-farming/</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200" dirty="0">
                <a:effectLst/>
                <a:latin typeface="Calibri" panose="020F0502020204030204" pitchFamily="34" charset="0"/>
                <a:ea typeface="Calibri" panose="020F0502020204030204" pitchFamily="34" charset="0"/>
                <a:cs typeface="Times New Roman" panose="02020603050405020304" pitchFamily="18" charset="0"/>
              </a:rPr>
              <a:t>(Accessed 15 January 2022)</a:t>
            </a:r>
          </a:p>
          <a:p>
            <a:r>
              <a:rPr lang="en-GB" sz="1200" dirty="0">
                <a:effectLst/>
                <a:latin typeface="Calibri" panose="020F0502020204030204" pitchFamily="34" charset="0"/>
                <a:ea typeface="Calibri" panose="020F0502020204030204" pitchFamily="34" charset="0"/>
                <a:cs typeface="Times New Roman" panose="02020603050405020304" pitchFamily="18" charset="0"/>
              </a:rPr>
              <a:t> </a:t>
            </a:r>
          </a:p>
          <a:p>
            <a:r>
              <a:rPr lang="en-GB" sz="1200" dirty="0">
                <a:effectLst/>
                <a:latin typeface="Calibri" panose="020F0502020204030204" pitchFamily="34" charset="0"/>
                <a:ea typeface="Calibri" panose="020F0502020204030204" pitchFamily="34" charset="0"/>
                <a:cs typeface="Times New Roman" panose="02020603050405020304" pitchFamily="18" charset="0"/>
              </a:rPr>
              <a:t>Cumbrian Wildlife Trust (2022)’</a:t>
            </a:r>
            <a:r>
              <a:rPr lang="en-GB" sz="1200" dirty="0" err="1">
                <a:effectLst/>
                <a:latin typeface="Calibri" panose="020F0502020204030204" pitchFamily="34" charset="0"/>
                <a:ea typeface="Calibri" panose="020F0502020204030204" pitchFamily="34" charset="0"/>
                <a:cs typeface="Times New Roman" panose="02020603050405020304" pitchFamily="18" charset="0"/>
              </a:rPr>
              <a:t>FoulShaw</a:t>
            </a:r>
            <a:r>
              <a:rPr lang="en-GB" sz="1200" dirty="0">
                <a:effectLst/>
                <a:latin typeface="Calibri" panose="020F0502020204030204" pitchFamily="34" charset="0"/>
                <a:ea typeface="Calibri" panose="020F0502020204030204" pitchFamily="34" charset="0"/>
                <a:cs typeface="Times New Roman" panose="02020603050405020304" pitchFamily="18" charset="0"/>
              </a:rPr>
              <a:t> Moss Peatland Restoration’</a:t>
            </a:r>
          </a:p>
          <a:p>
            <a:r>
              <a:rPr lang="en-GB" sz="1200" dirty="0">
                <a:effectLst/>
                <a:latin typeface="Calibri" panose="020F0502020204030204" pitchFamily="34" charset="0"/>
                <a:ea typeface="Calibri" panose="020F0502020204030204" pitchFamily="34" charset="0"/>
                <a:cs typeface="Times New Roman" panose="02020603050405020304" pitchFamily="18" charset="0"/>
              </a:rPr>
              <a:t>Available at:</a:t>
            </a:r>
          </a:p>
          <a:p>
            <a:r>
              <a:rPr lang="en-GB" sz="1200" u="none" strike="noStrike"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6"/>
              </a:rPr>
              <a:t>https://www.cumbriawildlifetrust.org.uk/foulshaw-moss-peatland-restoration</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200" dirty="0">
                <a:effectLst/>
                <a:latin typeface="Calibri" panose="020F0502020204030204" pitchFamily="34" charset="0"/>
                <a:ea typeface="Calibri" panose="020F0502020204030204" pitchFamily="34" charset="0"/>
                <a:cs typeface="Times New Roman" panose="02020603050405020304" pitchFamily="18" charset="0"/>
              </a:rPr>
              <a:t>(Accessed 20</a:t>
            </a:r>
            <a:r>
              <a:rPr lang="en-GB" sz="12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200" dirty="0">
                <a:effectLst/>
                <a:latin typeface="Calibri" panose="020F0502020204030204" pitchFamily="34" charset="0"/>
                <a:ea typeface="Calibri" panose="020F0502020204030204" pitchFamily="34" charset="0"/>
                <a:cs typeface="Times New Roman" panose="02020603050405020304" pitchFamily="18" charset="0"/>
              </a:rPr>
              <a:t> January 2022)</a:t>
            </a:r>
          </a:p>
          <a:p>
            <a:r>
              <a:rPr lang="en-GB" sz="1200" dirty="0">
                <a:effectLst/>
                <a:latin typeface="Calibri" panose="020F0502020204030204" pitchFamily="34" charset="0"/>
                <a:ea typeface="Calibri" panose="020F0502020204030204" pitchFamily="34" charset="0"/>
                <a:cs typeface="Times New Roman" panose="02020603050405020304" pitchFamily="18" charset="0"/>
              </a:rPr>
              <a:t> </a:t>
            </a:r>
          </a:p>
          <a:p>
            <a:r>
              <a:rPr lang="en-GB" sz="1200" dirty="0">
                <a:effectLst/>
                <a:latin typeface="Calibri" panose="020F0502020204030204" pitchFamily="34" charset="0"/>
                <a:ea typeface="Calibri" panose="020F0502020204030204" pitchFamily="34" charset="0"/>
                <a:cs typeface="Times New Roman" panose="02020603050405020304" pitchFamily="18" charset="0"/>
              </a:rPr>
              <a:t>Dennis R.L.H and Eales H.T. (1999) ‘Probability of site occupancy in the large heath butterfly </a:t>
            </a:r>
            <a:r>
              <a:rPr lang="en-GB" sz="1200" dirty="0" err="1">
                <a:effectLst/>
                <a:latin typeface="Calibri" panose="020F0502020204030204" pitchFamily="34" charset="0"/>
                <a:ea typeface="Calibri" panose="020F0502020204030204" pitchFamily="34" charset="0"/>
                <a:cs typeface="Times New Roman" panose="02020603050405020304" pitchFamily="18" charset="0"/>
              </a:rPr>
              <a:t>Coenonympha</a:t>
            </a:r>
            <a:r>
              <a:rPr lang="en-GB" sz="1200" dirty="0">
                <a:effectLst/>
                <a:latin typeface="Calibri" panose="020F0502020204030204" pitchFamily="34" charset="0"/>
                <a:ea typeface="Calibri" panose="020F0502020204030204" pitchFamily="34" charset="0"/>
                <a:cs typeface="Times New Roman" panose="02020603050405020304" pitchFamily="18" charset="0"/>
              </a:rPr>
              <a:t> </a:t>
            </a:r>
            <a:r>
              <a:rPr lang="en-GB" sz="1200" dirty="0" err="1">
                <a:effectLst/>
                <a:latin typeface="Calibri" panose="020F0502020204030204" pitchFamily="34" charset="0"/>
                <a:ea typeface="Calibri" panose="020F0502020204030204" pitchFamily="34" charset="0"/>
                <a:cs typeface="Times New Roman" panose="02020603050405020304" pitchFamily="18" charset="0"/>
              </a:rPr>
              <a:t>tullia</a:t>
            </a:r>
            <a:r>
              <a:rPr lang="en-GB" sz="1200" dirty="0">
                <a:effectLst/>
                <a:latin typeface="Calibri" panose="020F0502020204030204" pitchFamily="34" charset="0"/>
                <a:ea typeface="Calibri" panose="020F0502020204030204" pitchFamily="34" charset="0"/>
                <a:cs typeface="Times New Roman" panose="02020603050405020304" pitchFamily="18" charset="0"/>
              </a:rPr>
              <a:t> determined from geographical and ecological data’</a:t>
            </a:r>
            <a:r>
              <a:rPr lang="en-GB" sz="1200" i="1" dirty="0">
                <a:effectLst/>
                <a:latin typeface="Calibri" panose="020F0502020204030204" pitchFamily="34" charset="0"/>
                <a:ea typeface="Calibri" panose="020F0502020204030204" pitchFamily="34" charset="0"/>
                <a:cs typeface="Times New Roman" panose="02020603050405020304" pitchFamily="18" charset="0"/>
              </a:rPr>
              <a:t> Biological Conservation</a:t>
            </a:r>
            <a:r>
              <a:rPr lang="en-GB" sz="1200" dirty="0">
                <a:effectLst/>
                <a:latin typeface="Calibri" panose="020F0502020204030204" pitchFamily="34" charset="0"/>
                <a:ea typeface="Calibri" panose="020F0502020204030204" pitchFamily="34" charset="0"/>
                <a:cs typeface="Times New Roman" panose="02020603050405020304" pitchFamily="18" charset="0"/>
              </a:rPr>
              <a:t>, 87 . pp 295-301. Available at: </a:t>
            </a:r>
            <a:r>
              <a:rPr lang="en-GB" sz="12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7"/>
              </a:rPr>
              <a:t>Probability of site occupancy in the large heath butterfly </a:t>
            </a:r>
            <a:r>
              <a:rPr lang="en-GB" sz="1200" u="sng" dirty="0" err="1">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7"/>
              </a:rPr>
              <a:t>Coenonympha</a:t>
            </a:r>
            <a:r>
              <a:rPr lang="en-GB" sz="12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7"/>
              </a:rPr>
              <a:t> </a:t>
            </a:r>
            <a:r>
              <a:rPr lang="en-GB" sz="1200" u="sng" dirty="0" err="1">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7"/>
              </a:rPr>
              <a:t>tullia</a:t>
            </a:r>
            <a:r>
              <a:rPr lang="en-GB" sz="12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7"/>
              </a:rPr>
              <a:t> determined from geographical and ecological data - ScienceDirect</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200" dirty="0">
                <a:effectLst/>
                <a:latin typeface="Calibri" panose="020F0502020204030204" pitchFamily="34" charset="0"/>
                <a:ea typeface="Calibri" panose="020F0502020204030204" pitchFamily="34" charset="0"/>
                <a:cs typeface="Times New Roman" panose="02020603050405020304" pitchFamily="18" charset="0"/>
              </a:rPr>
              <a:t>(Accessed 15 January,2023)</a:t>
            </a:r>
          </a:p>
          <a:p>
            <a:r>
              <a:rPr lang="en-GB" sz="1200" dirty="0">
                <a:effectLst/>
                <a:latin typeface="Calibri" panose="020F0502020204030204" pitchFamily="34" charset="0"/>
                <a:ea typeface="Calibri" panose="020F0502020204030204" pitchFamily="34" charset="0"/>
                <a:cs typeface="Times New Roman" panose="02020603050405020304" pitchFamily="18" charset="0"/>
              </a:rPr>
              <a:t> </a:t>
            </a:r>
          </a:p>
          <a:p>
            <a:r>
              <a:rPr lang="en-GB" sz="1200" dirty="0">
                <a:effectLst/>
                <a:latin typeface="Calibri" panose="020F0502020204030204" pitchFamily="34" charset="0"/>
                <a:ea typeface="Calibri" panose="020F0502020204030204" pitchFamily="34" charset="0"/>
                <a:cs typeface="Times New Roman" panose="02020603050405020304" pitchFamily="18" charset="0"/>
              </a:rPr>
              <a:t>Fowles A.P. and Smith R.G. (2006) ‘Mapping the habitat quality of patch networks for the marsh fritillary </a:t>
            </a:r>
            <a:r>
              <a:rPr lang="en-GB" sz="1200" i="1" dirty="0" err="1">
                <a:effectLst/>
                <a:latin typeface="Calibri" panose="020F0502020204030204" pitchFamily="34" charset="0"/>
                <a:ea typeface="Calibri" panose="020F0502020204030204" pitchFamily="34" charset="0"/>
                <a:cs typeface="Times New Roman" panose="02020603050405020304" pitchFamily="18" charset="0"/>
              </a:rPr>
              <a:t>Euphydryas</a:t>
            </a:r>
            <a:r>
              <a:rPr lang="en-GB" sz="1200" i="1" dirty="0">
                <a:effectLst/>
                <a:latin typeface="Calibri" panose="020F0502020204030204" pitchFamily="34" charset="0"/>
                <a:ea typeface="Calibri" panose="020F0502020204030204" pitchFamily="34" charset="0"/>
                <a:cs typeface="Times New Roman" panose="02020603050405020304" pitchFamily="18" charset="0"/>
              </a:rPr>
              <a:t> </a:t>
            </a:r>
            <a:r>
              <a:rPr lang="en-GB" sz="1200" i="1" dirty="0" err="1">
                <a:effectLst/>
                <a:latin typeface="Calibri" panose="020F0502020204030204" pitchFamily="34" charset="0"/>
                <a:ea typeface="Calibri" panose="020F0502020204030204" pitchFamily="34" charset="0"/>
                <a:cs typeface="Times New Roman" panose="02020603050405020304" pitchFamily="18" charset="0"/>
              </a:rPr>
              <a:t>aurinia</a:t>
            </a:r>
            <a:r>
              <a:rPr lang="en-GB" sz="1200" dirty="0">
                <a:effectLst/>
                <a:latin typeface="Calibri" panose="020F0502020204030204" pitchFamily="34" charset="0"/>
                <a:ea typeface="Calibri" panose="020F0502020204030204" pitchFamily="34" charset="0"/>
                <a:cs typeface="Times New Roman" panose="02020603050405020304" pitchFamily="18" charset="0"/>
              </a:rPr>
              <a:t>(Rottemburg,1775)(Lepidoptera ,</a:t>
            </a:r>
            <a:r>
              <a:rPr lang="en-GB" sz="1200" dirty="0" err="1">
                <a:effectLst/>
                <a:latin typeface="Calibri" panose="020F0502020204030204" pitchFamily="34" charset="0"/>
                <a:ea typeface="Calibri" panose="020F0502020204030204" pitchFamily="34" charset="0"/>
                <a:cs typeface="Times New Roman" panose="02020603050405020304" pitchFamily="18" charset="0"/>
              </a:rPr>
              <a:t>Nymphalidae</a:t>
            </a:r>
            <a:r>
              <a:rPr lang="en-GB" sz="1200" dirty="0">
                <a:effectLst/>
                <a:latin typeface="Calibri" panose="020F0502020204030204" pitchFamily="34" charset="0"/>
                <a:ea typeface="Calibri" panose="020F0502020204030204" pitchFamily="34" charset="0"/>
                <a:cs typeface="Times New Roman" panose="02020603050405020304" pitchFamily="18" charset="0"/>
              </a:rPr>
              <a:t>) in </a:t>
            </a:r>
            <a:r>
              <a:rPr lang="en-GB" sz="1200" dirty="0" err="1">
                <a:effectLst/>
                <a:latin typeface="Calibri" panose="020F0502020204030204" pitchFamily="34" charset="0"/>
                <a:ea typeface="Calibri" panose="020F0502020204030204" pitchFamily="34" charset="0"/>
                <a:cs typeface="Times New Roman" panose="02020603050405020304" pitchFamily="18" charset="0"/>
              </a:rPr>
              <a:t>Wales’</a:t>
            </a:r>
            <a:r>
              <a:rPr lang="en-GB" sz="1200" i="1" dirty="0">
                <a:effectLst/>
                <a:latin typeface="Calibri" panose="020F0502020204030204" pitchFamily="34" charset="0"/>
                <a:ea typeface="Calibri" panose="020F0502020204030204" pitchFamily="34" charset="0"/>
                <a:cs typeface="Times New Roman" panose="02020603050405020304" pitchFamily="18" charset="0"/>
              </a:rPr>
              <a:t> </a:t>
            </a:r>
            <a:r>
              <a:rPr lang="en-GB" sz="1200" i="1"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rPr>
              <a:t>Journal of Insect Conservation</a:t>
            </a:r>
            <a:r>
              <a:rPr lang="en-GB" sz="1200" dirty="0">
                <a:effectLst/>
                <a:latin typeface="Calibri" panose="020F0502020204030204" pitchFamily="34" charset="0"/>
                <a:ea typeface="Calibri" panose="020F0502020204030204" pitchFamily="34" charset="0"/>
                <a:cs typeface="Times New Roman" panose="02020603050405020304" pitchFamily="18" charset="0"/>
              </a:rPr>
              <a:t>, 10 . pp 161-177. Available at: </a:t>
            </a:r>
            <a:r>
              <a:rPr lang="en-GB" sz="12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8"/>
              </a:rPr>
              <a:t>Mapping the Habitat Quality of Patch Networks for the Marsh Fritillary </a:t>
            </a:r>
            <a:r>
              <a:rPr lang="en-GB" sz="1200" u="sng" dirty="0" err="1">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8"/>
              </a:rPr>
              <a:t>Euphydryas</a:t>
            </a:r>
            <a:r>
              <a:rPr lang="en-GB" sz="12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8"/>
              </a:rPr>
              <a:t> </a:t>
            </a:r>
            <a:r>
              <a:rPr lang="en-GB" sz="1200" u="sng" dirty="0" err="1">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8"/>
              </a:rPr>
              <a:t>aurinia</a:t>
            </a:r>
            <a:r>
              <a:rPr lang="en-GB" sz="12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8"/>
              </a:rPr>
              <a:t> (</a:t>
            </a:r>
            <a:r>
              <a:rPr lang="en-GB" sz="1200" u="sng" dirty="0" err="1">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8"/>
              </a:rPr>
              <a:t>Rottemburg</a:t>
            </a:r>
            <a:r>
              <a:rPr lang="en-GB" sz="12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8"/>
              </a:rPr>
              <a:t>, 1775) (Lepidoptera, </a:t>
            </a:r>
            <a:r>
              <a:rPr lang="en-GB" sz="1200" u="sng" dirty="0" err="1">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8"/>
              </a:rPr>
              <a:t>Nymphalidae</a:t>
            </a:r>
            <a:r>
              <a:rPr lang="en-GB" sz="12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8"/>
              </a:rPr>
              <a:t>) in Wales | SpringerLink</a:t>
            </a:r>
            <a:r>
              <a:rPr lang="en-GB" sz="1200" dirty="0">
                <a:effectLst/>
                <a:latin typeface="Calibri" panose="020F0502020204030204" pitchFamily="34" charset="0"/>
                <a:ea typeface="Calibri" panose="020F0502020204030204" pitchFamily="34" charset="0"/>
                <a:cs typeface="Times New Roman" panose="02020603050405020304" pitchFamily="18" charset="0"/>
              </a:rPr>
              <a:t>(Accessed 15 January 2023)</a:t>
            </a:r>
          </a:p>
          <a:p>
            <a:r>
              <a:rPr lang="en-GB" sz="1200" dirty="0">
                <a:effectLst/>
                <a:latin typeface="Calibri" panose="020F0502020204030204" pitchFamily="34" charset="0"/>
                <a:ea typeface="Calibri" panose="020F0502020204030204" pitchFamily="34" charset="0"/>
                <a:cs typeface="Times New Roman" panose="02020603050405020304" pitchFamily="18" charset="0"/>
              </a:rPr>
              <a:t> </a:t>
            </a:r>
          </a:p>
          <a:p>
            <a:r>
              <a:rPr lang="en-GB" sz="1200" dirty="0">
                <a:effectLst/>
                <a:latin typeface="Calibri" panose="020F0502020204030204" pitchFamily="34" charset="0"/>
                <a:ea typeface="Calibri" panose="020F0502020204030204" pitchFamily="34" charset="0"/>
                <a:cs typeface="Times New Roman" panose="02020603050405020304" pitchFamily="18" charset="0"/>
              </a:rPr>
              <a:t>Geology Wales(2022) ‘RIGS Statement of Interest: Tregaron Moraine’</a:t>
            </a:r>
          </a:p>
          <a:p>
            <a:r>
              <a:rPr lang="en-GB" sz="1200" dirty="0">
                <a:effectLst/>
                <a:latin typeface="Calibri" panose="020F0502020204030204" pitchFamily="34" charset="0"/>
                <a:ea typeface="Calibri" panose="020F0502020204030204" pitchFamily="34" charset="0"/>
                <a:cs typeface="Times New Roman" panose="02020603050405020304" pitchFamily="18" charset="0"/>
              </a:rPr>
              <a:t>Available at</a:t>
            </a:r>
            <a:r>
              <a:rPr lang="en-GB" sz="1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a:t>
            </a:r>
            <a:r>
              <a:rPr lang="en-GB" sz="1200" u="sng"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hlinkClick r:id="rId9"/>
              </a:rPr>
              <a:t>http://www.geologywales.co.uk/central-wales-rigs/PDFs/tregaron_moraine.pdf</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200" dirty="0">
                <a:effectLst/>
                <a:latin typeface="Calibri" panose="020F0502020204030204" pitchFamily="34" charset="0"/>
                <a:ea typeface="Calibri" panose="020F0502020204030204" pitchFamily="34" charset="0"/>
                <a:cs typeface="Times New Roman" panose="02020603050405020304" pitchFamily="18" charset="0"/>
              </a:rPr>
              <a:t>(Accessed 29</a:t>
            </a:r>
            <a:r>
              <a:rPr lang="en-GB" sz="12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200" dirty="0">
                <a:effectLst/>
                <a:latin typeface="Calibri" panose="020F0502020204030204" pitchFamily="34" charset="0"/>
                <a:ea typeface="Calibri" panose="020F0502020204030204" pitchFamily="34" charset="0"/>
                <a:cs typeface="Times New Roman" panose="02020603050405020304" pitchFamily="18" charset="0"/>
              </a:rPr>
              <a:t> January 2022)</a:t>
            </a:r>
          </a:p>
          <a:p>
            <a:r>
              <a:rPr lang="en-GB" sz="1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200" dirty="0">
                <a:effectLst/>
                <a:latin typeface="Calibri" panose="020F0502020204030204" pitchFamily="34" charset="0"/>
                <a:ea typeface="Calibri" panose="020F0502020204030204" pitchFamily="34" charset="0"/>
                <a:cs typeface="Times New Roman" panose="02020603050405020304" pitchFamily="18" charset="0"/>
              </a:rPr>
              <a:t> GOV.UK(2021) ‘Changes to the Habitats Regulations 2017’</a:t>
            </a:r>
          </a:p>
          <a:p>
            <a:r>
              <a:rPr lang="en-GB" sz="12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200" u="sng" dirty="0">
                <a:solidFill>
                  <a:srgbClr val="0000FF"/>
                </a:solidFill>
                <a:effectLst/>
                <a:latin typeface="Calibri" panose="020F0502020204030204" pitchFamily="34" charset="0"/>
                <a:ea typeface="Calibri" panose="020F0502020204030204" pitchFamily="34" charset="0"/>
                <a:cs typeface="Calibri" panose="020F0502020204030204" pitchFamily="34" charset="0"/>
                <a:hlinkClick r:id="rId10"/>
              </a:rPr>
              <a:t>https://www.gov.uk/government/publications/changes-to-the-habitats-regulations-2017/changes-to-the-habitats-regulations-2017#creating-a-national-site-network</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200" dirty="0">
                <a:effectLst/>
                <a:latin typeface="Calibri" panose="020F0502020204030204" pitchFamily="34" charset="0"/>
                <a:ea typeface="Calibri" panose="020F0502020204030204" pitchFamily="34" charset="0"/>
                <a:cs typeface="Times New Roman" panose="02020603050405020304" pitchFamily="18" charset="0"/>
              </a:rPr>
              <a:t>(Accessed 15 January 2022)</a:t>
            </a:r>
          </a:p>
          <a:p>
            <a:r>
              <a:rPr lang="en-GB" sz="1200" dirty="0">
                <a:effectLst/>
                <a:latin typeface="Calibri" panose="020F0502020204030204" pitchFamily="34" charset="0"/>
                <a:ea typeface="Calibri" panose="020F0502020204030204" pitchFamily="34" charset="0"/>
                <a:cs typeface="Times New Roman" panose="02020603050405020304" pitchFamily="18" charset="0"/>
              </a:rPr>
              <a:t> </a:t>
            </a:r>
          </a:p>
        </p:txBody>
      </p:sp>
    </p:spTree>
    <p:extLst>
      <p:ext uri="{BB962C8B-B14F-4D97-AF65-F5344CB8AC3E}">
        <p14:creationId xmlns:p14="http://schemas.microsoft.com/office/powerpoint/2010/main" val="71879743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7AF192-FC8F-E039-DBA9-60443654677B}"/>
              </a:ext>
            </a:extLst>
          </p:cNvPr>
          <p:cNvSpPr>
            <a:spLocks noGrp="1"/>
          </p:cNvSpPr>
          <p:nvPr>
            <p:ph type="title"/>
          </p:nvPr>
        </p:nvSpPr>
        <p:spPr>
          <a:xfrm>
            <a:off x="762000" y="-65315"/>
            <a:ext cx="10285411" cy="794657"/>
          </a:xfrm>
        </p:spPr>
        <p:txBody>
          <a:bodyPr/>
          <a:lstStyle/>
          <a:p>
            <a:r>
              <a:rPr lang="en-GB" sz="2800" dirty="0"/>
              <a:t>References</a:t>
            </a:r>
            <a:r>
              <a:rPr lang="en-GB" dirty="0"/>
              <a:t>:</a:t>
            </a:r>
          </a:p>
        </p:txBody>
      </p:sp>
      <p:sp>
        <p:nvSpPr>
          <p:cNvPr id="4" name="TextBox 3">
            <a:extLst>
              <a:ext uri="{FF2B5EF4-FFF2-40B4-BE49-F238E27FC236}">
                <a16:creationId xmlns:a16="http://schemas.microsoft.com/office/drawing/2014/main" id="{31EE7475-1835-7C58-E9D1-0DB9217738DF}"/>
              </a:ext>
            </a:extLst>
          </p:cNvPr>
          <p:cNvSpPr txBox="1"/>
          <p:nvPr/>
        </p:nvSpPr>
        <p:spPr>
          <a:xfrm>
            <a:off x="762000" y="616242"/>
            <a:ext cx="11430000" cy="6306085"/>
          </a:xfrm>
          <a:prstGeom prst="rect">
            <a:avLst/>
          </a:prstGeom>
          <a:noFill/>
        </p:spPr>
        <p:txBody>
          <a:bodyPr wrap="square">
            <a:spAutoFit/>
          </a:bodyPr>
          <a:lstStyle/>
          <a:p>
            <a:r>
              <a:rPr lang="en-GB" sz="1200" dirty="0">
                <a:effectLst/>
                <a:latin typeface="Calibri" panose="020F0502020204030204" pitchFamily="34" charset="0"/>
                <a:ea typeface="Calibri" panose="020F0502020204030204" pitchFamily="34" charset="0"/>
                <a:cs typeface="Times New Roman" panose="02020603050405020304" pitchFamily="18" charset="0"/>
              </a:rPr>
              <a:t>Joint Nature Conservation Committee (2017) Natura 2000 Standard Data Form: UK0014790: </a:t>
            </a:r>
            <a:r>
              <a:rPr lang="en-GB" sz="1200" dirty="0" err="1">
                <a:effectLst/>
                <a:latin typeface="Calibri" panose="020F0502020204030204" pitchFamily="34" charset="0"/>
                <a:ea typeface="Calibri" panose="020F0502020204030204" pitchFamily="34" charset="0"/>
                <a:cs typeface="Times New Roman" panose="02020603050405020304" pitchFamily="18" charset="0"/>
              </a:rPr>
              <a:t>Cors</a:t>
            </a:r>
            <a:r>
              <a:rPr lang="en-GB" sz="1200" dirty="0">
                <a:effectLst/>
                <a:latin typeface="Calibri" panose="020F0502020204030204" pitchFamily="34" charset="0"/>
                <a:ea typeface="Calibri" panose="020F0502020204030204" pitchFamily="34" charset="0"/>
                <a:cs typeface="Times New Roman" panose="02020603050405020304" pitchFamily="18" charset="0"/>
              </a:rPr>
              <a:t> Caron</a:t>
            </a:r>
          </a:p>
          <a:p>
            <a:r>
              <a:rPr lang="en-GB" sz="1200" dirty="0">
                <a:effectLst/>
                <a:latin typeface="Calibri" panose="020F0502020204030204" pitchFamily="34" charset="0"/>
                <a:ea typeface="Calibri" panose="020F0502020204030204" pitchFamily="34" charset="0"/>
                <a:cs typeface="Times New Roman" panose="02020603050405020304" pitchFamily="18" charset="0"/>
              </a:rPr>
              <a:t>Available at</a:t>
            </a:r>
            <a:r>
              <a:rPr lang="en-GB" sz="1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a:t>
            </a:r>
            <a:r>
              <a:rPr lang="en-GB" sz="12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3"/>
              </a:rPr>
              <a:t>https://jncc.gov.uk/jncc-assets/SAC-N2K/UK0014790.pdf</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a:t>
            </a:r>
            <a:r>
              <a:rPr lang="en-GB" sz="1200" dirty="0">
                <a:effectLst/>
                <a:latin typeface="Calibri" panose="020F0502020204030204" pitchFamily="34" charset="0"/>
                <a:ea typeface="Calibri" panose="020F0502020204030204" pitchFamily="34" charset="0"/>
                <a:cs typeface="Times New Roman" panose="02020603050405020304" pitchFamily="18" charset="0"/>
              </a:rPr>
              <a:t>Accessed 28 January 2022)</a:t>
            </a:r>
          </a:p>
          <a:p>
            <a:r>
              <a:rPr lang="en-GB" sz="1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200" dirty="0">
                <a:effectLst/>
                <a:latin typeface="Calibri" panose="020F0502020204030204" pitchFamily="34" charset="0"/>
                <a:ea typeface="Calibri" panose="020F0502020204030204" pitchFamily="34" charset="0"/>
                <a:cs typeface="Times New Roman" panose="02020603050405020304" pitchFamily="18" charset="0"/>
              </a:rPr>
              <a:t>Joint Nature Conservation Committee (2008) Ramsar Information Sheet:UK14003</a:t>
            </a:r>
          </a:p>
          <a:p>
            <a:r>
              <a:rPr lang="en-GB" sz="12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2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4"/>
              </a:rPr>
              <a:t>https://jncc.gov.uk/jncc-assets/RIS/UK14003.pdf</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a:t>
            </a:r>
            <a:r>
              <a:rPr lang="en-GB" sz="1200" dirty="0">
                <a:effectLst/>
                <a:latin typeface="Calibri" panose="020F0502020204030204" pitchFamily="34" charset="0"/>
                <a:ea typeface="Calibri" panose="020F0502020204030204" pitchFamily="34" charset="0"/>
                <a:cs typeface="Times New Roman" panose="02020603050405020304" pitchFamily="18" charset="0"/>
              </a:rPr>
              <a:t>Accessed 15 January 2022)</a:t>
            </a:r>
          </a:p>
          <a:p>
            <a:r>
              <a:rPr lang="en-GB" sz="1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200" dirty="0">
                <a:effectLst/>
                <a:latin typeface="Calibri" panose="020F0502020204030204" pitchFamily="34" charset="0"/>
                <a:ea typeface="Calibri" panose="020F0502020204030204" pitchFamily="34" charset="0"/>
                <a:cs typeface="Times New Roman" panose="02020603050405020304" pitchFamily="18" charset="0"/>
              </a:rPr>
              <a:t>Natural England (2003)’ ‘Otter Breeding Sites : Conservation and management’</a:t>
            </a:r>
          </a:p>
          <a:p>
            <a:r>
              <a:rPr lang="en-GB" sz="1200" dirty="0">
                <a:effectLst/>
                <a:latin typeface="Calibri" panose="020F0502020204030204" pitchFamily="34" charset="0"/>
                <a:ea typeface="Calibri" panose="020F0502020204030204" pitchFamily="34" charset="0"/>
                <a:cs typeface="Times New Roman" panose="02020603050405020304" pitchFamily="18" charset="0"/>
              </a:rPr>
              <a:t>Available at</a:t>
            </a:r>
            <a:r>
              <a:rPr lang="en-GB" sz="1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a:t>
            </a:r>
            <a:r>
              <a:rPr lang="en-GB" sz="12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5"/>
              </a:rPr>
              <a:t>https://cieem.net/wp-content/uploads/2019/07/B359157-Otter-Breeding-Sites-Conserving-Natura-2000-Rivers-Series.pdf</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a:t>
            </a:r>
            <a:r>
              <a:rPr lang="en-GB" sz="1200" dirty="0">
                <a:effectLst/>
                <a:latin typeface="Calibri" panose="020F0502020204030204" pitchFamily="34" charset="0"/>
                <a:ea typeface="Calibri" panose="020F0502020204030204" pitchFamily="34" charset="0"/>
                <a:cs typeface="Times New Roman" panose="02020603050405020304" pitchFamily="18" charset="0"/>
              </a:rPr>
              <a:t>Accessed 20th March 2022)</a:t>
            </a:r>
          </a:p>
          <a:p>
            <a:r>
              <a:rPr lang="en-GB" sz="1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200" dirty="0">
                <a:effectLst/>
                <a:latin typeface="Calibri" panose="020F0502020204030204" pitchFamily="34" charset="0"/>
                <a:ea typeface="Calibri" panose="020F0502020204030204" pitchFamily="34" charset="0"/>
                <a:cs typeface="Times New Roman" panose="02020603050405020304" pitchFamily="18" charset="0"/>
              </a:rPr>
              <a:t>Natural Resources Wales (2021) </a:t>
            </a:r>
            <a:r>
              <a:rPr lang="en-GB" sz="1200" dirty="0" err="1">
                <a:effectLst/>
                <a:latin typeface="Calibri" panose="020F0502020204030204" pitchFamily="34" charset="0"/>
                <a:ea typeface="Calibri" panose="020F0502020204030204" pitchFamily="34" charset="0"/>
                <a:cs typeface="Times New Roman" panose="02020603050405020304" pitchFamily="18" charset="0"/>
              </a:rPr>
              <a:t>‘Re</a:t>
            </a:r>
            <a:r>
              <a:rPr lang="en-GB" sz="1200" dirty="0">
                <a:effectLst/>
                <a:latin typeface="Calibri" panose="020F0502020204030204" pitchFamily="34" charset="0"/>
                <a:ea typeface="Calibri" panose="020F0502020204030204" pitchFamily="34" charset="0"/>
                <a:cs typeface="Times New Roman" panose="02020603050405020304" pitchFamily="18" charset="0"/>
              </a:rPr>
              <a:t>-wetting an area of degraded raised bog </a:t>
            </a:r>
            <a:r>
              <a:rPr lang="en-GB" sz="1200" dirty="0" err="1">
                <a:effectLst/>
                <a:latin typeface="Calibri" panose="020F0502020204030204" pitchFamily="34" charset="0"/>
                <a:ea typeface="Calibri" panose="020F0502020204030204" pitchFamily="34" charset="0"/>
                <a:cs typeface="Times New Roman" panose="02020603050405020304" pitchFamily="18" charset="0"/>
              </a:rPr>
              <a:t>Cors</a:t>
            </a:r>
            <a:r>
              <a:rPr lang="en-GB" sz="1200" dirty="0">
                <a:effectLst/>
                <a:latin typeface="Calibri" panose="020F0502020204030204" pitchFamily="34" charset="0"/>
                <a:ea typeface="Calibri" panose="020F0502020204030204" pitchFamily="34" charset="0"/>
                <a:cs typeface="Times New Roman" panose="02020603050405020304" pitchFamily="18" charset="0"/>
              </a:rPr>
              <a:t> </a:t>
            </a:r>
            <a:r>
              <a:rPr lang="en-GB" sz="1200" dirty="0" err="1">
                <a:effectLst/>
                <a:latin typeface="Calibri" panose="020F0502020204030204" pitchFamily="34" charset="0"/>
                <a:ea typeface="Calibri" panose="020F0502020204030204" pitchFamily="34" charset="0"/>
                <a:cs typeface="Times New Roman" panose="02020603050405020304" pitchFamily="18" charset="0"/>
              </a:rPr>
              <a:t>Fochino</a:t>
            </a:r>
            <a:r>
              <a:rPr lang="en-GB" sz="1200" dirty="0">
                <a:effectLst/>
                <a:latin typeface="Calibri" panose="020F0502020204030204" pitchFamily="34" charset="0"/>
                <a:ea typeface="Calibri" panose="020F0502020204030204" pitchFamily="34" charset="0"/>
                <a:cs typeface="Times New Roman" panose="02020603050405020304" pitchFamily="18" charset="0"/>
              </a:rPr>
              <a:t> using low elevation contour bunding’</a:t>
            </a:r>
          </a:p>
          <a:p>
            <a:r>
              <a:rPr lang="en-GB" sz="1200" dirty="0">
                <a:effectLst/>
                <a:latin typeface="Calibri" panose="020F0502020204030204" pitchFamily="34" charset="0"/>
                <a:ea typeface="Calibri" panose="020F0502020204030204" pitchFamily="34" charset="0"/>
                <a:cs typeface="Times New Roman" panose="02020603050405020304" pitchFamily="18" charset="0"/>
              </a:rPr>
              <a:t>Available at</a:t>
            </a:r>
            <a:r>
              <a:rPr lang="en-GB" sz="1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a:t>
            </a:r>
            <a:r>
              <a:rPr lang="en-GB" sz="12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6"/>
              </a:rPr>
              <a:t>https://cdn.cyfoethnaturiol.cymru/media/685958/case-study-3-peatland-restoration-using-bunding.pdf</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a:t>
            </a:r>
            <a:r>
              <a:rPr lang="en-GB" sz="1200" dirty="0">
                <a:effectLst/>
                <a:latin typeface="Calibri" panose="020F0502020204030204" pitchFamily="34" charset="0"/>
                <a:ea typeface="Calibri" panose="020F0502020204030204" pitchFamily="34" charset="0"/>
                <a:cs typeface="Times New Roman" panose="02020603050405020304" pitchFamily="18" charset="0"/>
              </a:rPr>
              <a:t>Accessed 20th January 2022)</a:t>
            </a:r>
          </a:p>
          <a:p>
            <a:r>
              <a:rPr lang="en-GB" sz="1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200" dirty="0">
                <a:effectLst/>
                <a:latin typeface="Calibri" panose="020F0502020204030204" pitchFamily="34" charset="0"/>
                <a:ea typeface="Calibri" panose="020F0502020204030204" pitchFamily="34" charset="0"/>
                <a:cs typeface="Times New Roman" panose="02020603050405020304" pitchFamily="18" charset="0"/>
              </a:rPr>
              <a:t>Natural Resources Wales (2017) ‘Major drive to bring new life to precious habitats’</a:t>
            </a:r>
          </a:p>
          <a:p>
            <a:r>
              <a:rPr lang="en-GB" sz="1200" dirty="0">
                <a:effectLst/>
                <a:latin typeface="Calibri" panose="020F0502020204030204" pitchFamily="34" charset="0"/>
                <a:ea typeface="Calibri" panose="020F0502020204030204" pitchFamily="34" charset="0"/>
                <a:cs typeface="Times New Roman" panose="02020603050405020304" pitchFamily="18" charset="0"/>
              </a:rPr>
              <a:t>Available at</a:t>
            </a:r>
            <a:r>
              <a:rPr lang="en-GB" sz="1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a:t>
            </a:r>
            <a:r>
              <a:rPr lang="en-GB" sz="12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7"/>
              </a:rPr>
              <a:t>https://naturalresourceswales.gov.uk/about-us/news-and-events/news/major-drive-to-bring-new-life-to-precious-habitats/?lang=en</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200" dirty="0">
                <a:effectLst/>
                <a:latin typeface="Calibri" panose="020F0502020204030204" pitchFamily="34" charset="0"/>
                <a:ea typeface="Calibri" panose="020F0502020204030204" pitchFamily="34" charset="0"/>
                <a:cs typeface="Times New Roman" panose="02020603050405020304" pitchFamily="18" charset="0"/>
              </a:rPr>
              <a:t>(Accessed 15th January 2022)</a:t>
            </a:r>
          </a:p>
          <a:p>
            <a:r>
              <a:rPr lang="en-GB" sz="1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200" dirty="0">
                <a:effectLst/>
                <a:latin typeface="Calibri" panose="020F0502020204030204" pitchFamily="34" charset="0"/>
                <a:ea typeface="Calibri" panose="020F0502020204030204" pitchFamily="34" charset="0"/>
                <a:cs typeface="Times New Roman" panose="02020603050405020304" pitchFamily="18" charset="0"/>
              </a:rPr>
              <a:t>Natural Resources Wales (2022) ‘Mid Wales Area Statement’</a:t>
            </a:r>
          </a:p>
          <a:p>
            <a:r>
              <a:rPr lang="en-GB" sz="1200" dirty="0">
                <a:effectLst/>
                <a:latin typeface="Calibri" panose="020F0502020204030204" pitchFamily="34" charset="0"/>
                <a:ea typeface="Calibri" panose="020F0502020204030204" pitchFamily="34" charset="0"/>
                <a:cs typeface="Times New Roman" panose="02020603050405020304" pitchFamily="18" charset="0"/>
              </a:rPr>
              <a:t>Available at</a:t>
            </a:r>
            <a:r>
              <a:rPr lang="en-GB" sz="1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a:t>
            </a:r>
            <a:r>
              <a:rPr lang="en-GB" sz="12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8"/>
              </a:rPr>
              <a:t>https://naturalresources.wales/about-us/area-statements/mid-wales-area-statement/introduction-to-mid-wales-area-statement/?lang=en</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200" dirty="0">
                <a:effectLst/>
                <a:latin typeface="Calibri" panose="020F0502020204030204" pitchFamily="34" charset="0"/>
                <a:ea typeface="Calibri" panose="020F0502020204030204" pitchFamily="34" charset="0"/>
                <a:cs typeface="Times New Roman" panose="02020603050405020304" pitchFamily="18" charset="0"/>
              </a:rPr>
              <a:t>(Accessed 20th March 2022)</a:t>
            </a:r>
          </a:p>
          <a:p>
            <a:r>
              <a:rPr lang="en-GB" sz="1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200" dirty="0">
                <a:effectLst/>
                <a:latin typeface="Calibri" panose="020F0502020204030204" pitchFamily="34" charset="0"/>
                <a:ea typeface="Calibri" panose="020F0502020204030204" pitchFamily="34" charset="0"/>
                <a:cs typeface="Times New Roman" panose="02020603050405020304" pitchFamily="18" charset="0"/>
              </a:rPr>
              <a:t>Nature Recovery Action Plan Wales – the Biodiversity Strategy for Wales (2015)</a:t>
            </a:r>
          </a:p>
          <a:p>
            <a:r>
              <a:rPr lang="en-GB" sz="12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2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9"/>
              </a:rPr>
              <a:t>https://www.biodiversitywales.org.uk/Nature-Recovery-Action-Plan</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2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a:t>
            </a:r>
            <a:r>
              <a:rPr lang="en-GB" sz="1200" dirty="0">
                <a:effectLst/>
                <a:latin typeface="Calibri" panose="020F0502020204030204" pitchFamily="34" charset="0"/>
                <a:ea typeface="Calibri" panose="020F0502020204030204" pitchFamily="34" charset="0"/>
                <a:cs typeface="Times New Roman" panose="02020603050405020304" pitchFamily="18" charset="0"/>
              </a:rPr>
              <a:t>Accessed March 20</a:t>
            </a:r>
            <a:r>
              <a:rPr lang="en-GB" sz="12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200" dirty="0">
                <a:effectLst/>
                <a:latin typeface="Calibri" panose="020F0502020204030204" pitchFamily="34" charset="0"/>
                <a:ea typeface="Calibri" panose="020F0502020204030204" pitchFamily="34" charset="0"/>
                <a:cs typeface="Times New Roman" panose="02020603050405020304" pitchFamily="18" charset="0"/>
              </a:rPr>
              <a:t> 2022).</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 </a:t>
            </a:r>
          </a:p>
          <a:p>
            <a:r>
              <a:rPr lang="en-GB" sz="1200" dirty="0">
                <a:effectLst/>
                <a:latin typeface="Calibri" panose="020F0502020204030204" pitchFamily="34" charset="0"/>
                <a:ea typeface="Calibri" panose="020F0502020204030204" pitchFamily="34" charset="0"/>
                <a:cs typeface="Times New Roman" panose="02020603050405020304" pitchFamily="18" charset="0"/>
              </a:rPr>
              <a:t>Natural Resources Wales(2022) ‘</a:t>
            </a:r>
            <a:r>
              <a:rPr lang="en-GB" sz="1200" i="1" dirty="0">
                <a:effectLst/>
                <a:latin typeface="Calibri" panose="020F0502020204030204" pitchFamily="34" charset="0"/>
                <a:ea typeface="Calibri" panose="020F0502020204030204" pitchFamily="34" charset="0"/>
                <a:cs typeface="Times New Roman" panose="02020603050405020304" pitchFamily="18" charset="0"/>
              </a:rPr>
              <a:t>New LIFE for Welsh Raised Bogs’</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2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2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10"/>
              </a:rPr>
              <a:t>https://naturalresources.wales/about-us/our-projects/nature-projects/new-life-for-welsh-raised-bogs/?lang=en</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200" dirty="0">
                <a:effectLst/>
                <a:latin typeface="Calibri" panose="020F0502020204030204" pitchFamily="34" charset="0"/>
                <a:ea typeface="Calibri" panose="020F0502020204030204" pitchFamily="34" charset="0"/>
                <a:cs typeface="Times New Roman" panose="02020603050405020304" pitchFamily="18" charset="0"/>
              </a:rPr>
              <a:t>(Accessed January 18</a:t>
            </a:r>
            <a:r>
              <a:rPr lang="en-GB" sz="12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200" dirty="0">
                <a:effectLst/>
                <a:latin typeface="Calibri" panose="020F0502020204030204" pitchFamily="34" charset="0"/>
                <a:ea typeface="Calibri" panose="020F0502020204030204" pitchFamily="34" charset="0"/>
                <a:cs typeface="Times New Roman" panose="02020603050405020304" pitchFamily="18" charset="0"/>
              </a:rPr>
              <a:t> 2022)</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 </a:t>
            </a:r>
          </a:p>
        </p:txBody>
      </p:sp>
    </p:spTree>
    <p:extLst>
      <p:ext uri="{BB962C8B-B14F-4D97-AF65-F5344CB8AC3E}">
        <p14:creationId xmlns:p14="http://schemas.microsoft.com/office/powerpoint/2010/main" val="228893858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D3359F-44CB-41E0-2D3C-A01979E1C74E}"/>
              </a:ext>
            </a:extLst>
          </p:cNvPr>
          <p:cNvSpPr>
            <a:spLocks noGrp="1"/>
          </p:cNvSpPr>
          <p:nvPr>
            <p:ph type="title"/>
          </p:nvPr>
        </p:nvSpPr>
        <p:spPr>
          <a:xfrm>
            <a:off x="685800" y="-65314"/>
            <a:ext cx="10361611" cy="794657"/>
          </a:xfrm>
        </p:spPr>
        <p:txBody>
          <a:bodyPr/>
          <a:lstStyle/>
          <a:p>
            <a:r>
              <a:rPr lang="en-GB" sz="2800" dirty="0"/>
              <a:t>References</a:t>
            </a:r>
            <a:r>
              <a:rPr lang="en-GB" dirty="0"/>
              <a:t>:</a:t>
            </a:r>
          </a:p>
        </p:txBody>
      </p:sp>
      <p:sp>
        <p:nvSpPr>
          <p:cNvPr id="3" name="TextBox 2">
            <a:extLst>
              <a:ext uri="{FF2B5EF4-FFF2-40B4-BE49-F238E27FC236}">
                <a16:creationId xmlns:a16="http://schemas.microsoft.com/office/drawing/2014/main" id="{4059F0C3-AFA1-8A80-27AD-25C93989BD21}"/>
              </a:ext>
            </a:extLst>
          </p:cNvPr>
          <p:cNvSpPr txBox="1"/>
          <p:nvPr/>
        </p:nvSpPr>
        <p:spPr>
          <a:xfrm>
            <a:off x="391885" y="729341"/>
            <a:ext cx="11484429" cy="6740820"/>
          </a:xfrm>
          <a:prstGeom prst="rect">
            <a:avLst/>
          </a:prstGeom>
          <a:noFill/>
        </p:spPr>
        <p:txBody>
          <a:bodyPr wrap="square" rtlCol="0">
            <a:spAutoFit/>
          </a:bodyPr>
          <a:lstStyle/>
          <a:p>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200" dirty="0">
                <a:effectLst/>
                <a:latin typeface="Calibri" panose="020F0502020204030204" pitchFamily="34" charset="0"/>
                <a:ea typeface="Calibri" panose="020F0502020204030204" pitchFamily="34" charset="0"/>
                <a:cs typeface="Times New Roman" panose="02020603050405020304" pitchFamily="18" charset="0"/>
              </a:rPr>
              <a:t>Natural Resources Wales (2015) </a:t>
            </a:r>
            <a:r>
              <a:rPr lang="en-GB" sz="1200" dirty="0" err="1">
                <a:effectLst/>
                <a:latin typeface="Calibri" panose="020F0502020204030204" pitchFamily="34" charset="0"/>
                <a:ea typeface="Calibri" panose="020F0502020204030204" pitchFamily="34" charset="0"/>
                <a:cs typeface="Times New Roman" panose="02020603050405020304" pitchFamily="18" charset="0"/>
              </a:rPr>
              <a:t>Teifi</a:t>
            </a:r>
            <a:r>
              <a:rPr lang="en-GB" sz="1200" dirty="0">
                <a:effectLst/>
                <a:latin typeface="Calibri" panose="020F0502020204030204" pitchFamily="34" charset="0"/>
                <a:ea typeface="Calibri" panose="020F0502020204030204" pitchFamily="34" charset="0"/>
                <a:cs typeface="Times New Roman" panose="02020603050405020304" pitchFamily="18" charset="0"/>
              </a:rPr>
              <a:t> and North Ceredigion Management Catchment Summary’</a:t>
            </a:r>
          </a:p>
          <a:p>
            <a:r>
              <a:rPr lang="en-GB" sz="12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2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3"/>
              </a:rPr>
              <a:t>https://naturalresources.wales/media/3215/teifi-and-north-ceredigion-management-catchment.pdf</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200" dirty="0">
                <a:effectLst/>
                <a:latin typeface="Calibri" panose="020F0502020204030204" pitchFamily="34" charset="0"/>
                <a:ea typeface="Calibri" panose="020F0502020204030204" pitchFamily="34" charset="0"/>
                <a:cs typeface="Times New Roman" panose="02020603050405020304" pitchFamily="18" charset="0"/>
              </a:rPr>
              <a:t>(Accessed January 25</a:t>
            </a:r>
            <a:r>
              <a:rPr lang="en-GB" sz="12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200" dirty="0">
                <a:effectLst/>
                <a:latin typeface="Calibri" panose="020F0502020204030204" pitchFamily="34" charset="0"/>
                <a:ea typeface="Calibri" panose="020F0502020204030204" pitchFamily="34" charset="0"/>
                <a:cs typeface="Times New Roman" panose="02020603050405020304" pitchFamily="18" charset="0"/>
              </a:rPr>
              <a:t> 2022)</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Natural Resources Wales (2015) </a:t>
            </a:r>
            <a:r>
              <a:rPr lang="en-GB" sz="1200" dirty="0" err="1">
                <a:effectLst/>
                <a:latin typeface="Calibri" panose="020F0502020204030204" pitchFamily="34" charset="0"/>
                <a:ea typeface="Calibri" panose="020F0502020204030204" pitchFamily="34" charset="0"/>
                <a:cs typeface="Times New Roman" panose="02020603050405020304" pitchFamily="18" charset="0"/>
              </a:rPr>
              <a:t>Teifi</a:t>
            </a:r>
            <a:r>
              <a:rPr lang="en-GB" sz="1200" dirty="0">
                <a:effectLst/>
                <a:latin typeface="Calibri" panose="020F0502020204030204" pitchFamily="34" charset="0"/>
                <a:ea typeface="Calibri" panose="020F0502020204030204" pitchFamily="34" charset="0"/>
                <a:cs typeface="Times New Roman" panose="02020603050405020304" pitchFamily="18" charset="0"/>
              </a:rPr>
              <a:t> and North Ceredigion Management Catchment Summary’</a:t>
            </a:r>
          </a:p>
          <a:p>
            <a:r>
              <a:rPr lang="en-GB" sz="12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2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3"/>
              </a:rPr>
              <a:t>https://naturalresources.wales/media/3215/teifi-and-north-ceredigion-management-catchment.pdf</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200" dirty="0">
                <a:effectLst/>
                <a:latin typeface="Calibri" panose="020F0502020204030204" pitchFamily="34" charset="0"/>
                <a:ea typeface="Calibri" panose="020F0502020204030204" pitchFamily="34" charset="0"/>
                <a:cs typeface="Times New Roman" panose="02020603050405020304" pitchFamily="18" charset="0"/>
              </a:rPr>
              <a:t>(Accessed January 25</a:t>
            </a:r>
            <a:r>
              <a:rPr lang="en-GB" sz="12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200" dirty="0">
                <a:effectLst/>
                <a:latin typeface="Calibri" panose="020F0502020204030204" pitchFamily="34" charset="0"/>
                <a:ea typeface="Calibri" panose="020F0502020204030204" pitchFamily="34" charset="0"/>
                <a:cs typeface="Times New Roman" panose="02020603050405020304" pitchFamily="18" charset="0"/>
              </a:rPr>
              <a:t> 2022)</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 </a:t>
            </a:r>
          </a:p>
          <a:p>
            <a:r>
              <a:rPr lang="en-GB" sz="1200" dirty="0">
                <a:effectLst/>
                <a:latin typeface="Calibri" panose="020F0502020204030204" pitchFamily="34" charset="0"/>
                <a:ea typeface="Calibri" panose="020F0502020204030204" pitchFamily="34" charset="0"/>
                <a:cs typeface="Times New Roman" panose="02020603050405020304" pitchFamily="18" charset="0"/>
              </a:rPr>
              <a:t>Natural Resources Wales (2021)’Review of condition of </a:t>
            </a:r>
            <a:r>
              <a:rPr lang="en-GB" sz="1200" dirty="0" err="1">
                <a:effectLst/>
                <a:latin typeface="Calibri" panose="020F0502020204030204" pitchFamily="34" charset="0"/>
                <a:ea typeface="Calibri" panose="020F0502020204030204" pitchFamily="34" charset="0"/>
                <a:cs typeface="Times New Roman" panose="02020603050405020304" pitchFamily="18" charset="0"/>
              </a:rPr>
              <a:t>Wales’</a:t>
            </a:r>
            <a:r>
              <a:rPr lang="en-GB" sz="1200" dirty="0">
                <a:effectLst/>
                <a:latin typeface="Calibri" panose="020F0502020204030204" pitchFamily="34" charset="0"/>
                <a:ea typeface="Calibri" panose="020F0502020204030204" pitchFamily="34" charset="0"/>
                <a:cs typeface="Times New Roman" panose="02020603050405020304" pitchFamily="18" charset="0"/>
              </a:rPr>
              <a:t> protected natural features fuels calls for partnership approach to a nature rich future’</a:t>
            </a:r>
          </a:p>
          <a:p>
            <a:r>
              <a:rPr lang="en-GB" sz="12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200" u="sng" dirty="0">
                <a:solidFill>
                  <a:srgbClr val="0000FF"/>
                </a:solidFill>
                <a:effectLst/>
                <a:latin typeface="Calibri" panose="020F0502020204030204" pitchFamily="34" charset="0"/>
                <a:ea typeface="Calibri" panose="020F0502020204030204" pitchFamily="34" charset="0"/>
                <a:cs typeface="Calibri" panose="020F0502020204030204" pitchFamily="34" charset="0"/>
                <a:hlinkClick r:id="rId4"/>
              </a:rPr>
              <a:t>https://naturalresources.wales/about-us/news-and-events/news/review-of-condition-of-wales-protected-natural-features-fuels-calls-for-partnership-approach-to-a-nature-rich-future/?lang=en</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200" dirty="0">
                <a:effectLst/>
                <a:latin typeface="Calibri" panose="020F0502020204030204" pitchFamily="34" charset="0"/>
                <a:ea typeface="Calibri" panose="020F0502020204030204" pitchFamily="34" charset="0"/>
                <a:cs typeface="Times New Roman" panose="02020603050405020304" pitchFamily="18" charset="0"/>
              </a:rPr>
              <a:t>(Accessed March 30</a:t>
            </a:r>
            <a:r>
              <a:rPr lang="en-GB" sz="12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200" dirty="0">
                <a:effectLst/>
                <a:latin typeface="Calibri" panose="020F0502020204030204" pitchFamily="34" charset="0"/>
                <a:ea typeface="Calibri" panose="020F0502020204030204" pitchFamily="34" charset="0"/>
                <a:cs typeface="Times New Roman" panose="02020603050405020304" pitchFamily="18" charset="0"/>
              </a:rPr>
              <a:t> 2022)</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Calibri" panose="020F0502020204030204" pitchFamily="34" charset="0"/>
              </a:rPr>
              <a:t>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200" dirty="0">
                <a:effectLst/>
                <a:latin typeface="Calibri" panose="020F0502020204030204" pitchFamily="34" charset="0"/>
                <a:ea typeface="Calibri" panose="020F0502020204030204" pitchFamily="34" charset="0"/>
                <a:cs typeface="Times New Roman" panose="02020603050405020304" pitchFamily="18" charset="0"/>
              </a:rPr>
              <a:t>Natural Resources Wales (2016) ‘Western Wales Flood Risk Management plan’</a:t>
            </a:r>
          </a:p>
          <a:p>
            <a:r>
              <a:rPr lang="en-GB" sz="12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2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5"/>
              </a:rPr>
              <a:t>https://cdn.cyfoethnaturiol.cymru/media/675146/final_frmp_-western-wales_pk26b82.pdf?mode=pad&amp;rnd=131466534560000000#page87</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200" dirty="0">
                <a:effectLst/>
                <a:latin typeface="Calibri" panose="020F0502020204030204" pitchFamily="34" charset="0"/>
                <a:ea typeface="Calibri" panose="020F0502020204030204" pitchFamily="34" charset="0"/>
                <a:cs typeface="Calibri" panose="020F0502020204030204" pitchFamily="34" charset="0"/>
              </a:rPr>
              <a:t>(Accessed 28</a:t>
            </a:r>
            <a:r>
              <a:rPr lang="en-GB" sz="1200" baseline="30000" dirty="0">
                <a:effectLst/>
                <a:latin typeface="Calibri" panose="020F0502020204030204" pitchFamily="34" charset="0"/>
                <a:ea typeface="Calibri" panose="020F0502020204030204" pitchFamily="34" charset="0"/>
                <a:cs typeface="Calibri" panose="020F0502020204030204" pitchFamily="34" charset="0"/>
              </a:rPr>
              <a:t> </a:t>
            </a:r>
            <a:r>
              <a:rPr lang="en-GB" sz="1200" dirty="0">
                <a:effectLst/>
                <a:latin typeface="Calibri" panose="020F0502020204030204" pitchFamily="34" charset="0"/>
                <a:ea typeface="Calibri" panose="020F0502020204030204" pitchFamily="34" charset="0"/>
                <a:cs typeface="Calibri" panose="020F0502020204030204" pitchFamily="34" charset="0"/>
              </a:rPr>
              <a:t>January 2022)</a:t>
            </a:r>
            <a:r>
              <a:rPr lang="en-GB" sz="1200" dirty="0">
                <a:effectLst/>
                <a:latin typeface="Calibri" panose="020F0502020204030204" pitchFamily="34" charset="0"/>
                <a:ea typeface="Calibri" panose="020F0502020204030204" pitchFamily="34" charset="0"/>
                <a:cs typeface="Times New Roman" panose="02020603050405020304" pitchFamily="18" charset="0"/>
              </a:rPr>
              <a:t> </a:t>
            </a:r>
          </a:p>
          <a:p>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200" dirty="0">
                <a:effectLst/>
                <a:latin typeface="Calibri" panose="020F0502020204030204" pitchFamily="34" charset="0"/>
                <a:ea typeface="Calibri" panose="020F0502020204030204" pitchFamily="34" charset="0"/>
                <a:cs typeface="Times New Roman" panose="02020603050405020304" pitchFamily="18" charset="0"/>
              </a:rPr>
              <a:t>Osborne A., Longden M, Bourke D, </a:t>
            </a:r>
            <a:r>
              <a:rPr lang="en-GB" sz="1200" dirty="0" err="1">
                <a:effectLst/>
                <a:latin typeface="Calibri" panose="020F0502020204030204" pitchFamily="34" charset="0"/>
                <a:ea typeface="Calibri" panose="020F0502020204030204" pitchFamily="34" charset="0"/>
                <a:cs typeface="Times New Roman" panose="02020603050405020304" pitchFamily="18" charset="0"/>
              </a:rPr>
              <a:t>Coulthard</a:t>
            </a:r>
            <a:r>
              <a:rPr lang="en-GB" sz="1200" dirty="0">
                <a:effectLst/>
                <a:latin typeface="Calibri" panose="020F0502020204030204" pitchFamily="34" charset="0"/>
                <a:ea typeface="Calibri" panose="020F0502020204030204" pitchFamily="34" charset="0"/>
                <a:cs typeface="Times New Roman" panose="02020603050405020304" pitchFamily="18" charset="0"/>
              </a:rPr>
              <a:t> E. ‘Bringing back the Manchester Argus </a:t>
            </a:r>
            <a:r>
              <a:rPr lang="en-GB" sz="1200" dirty="0" err="1">
                <a:effectLst/>
                <a:latin typeface="Calibri" panose="020F0502020204030204" pitchFamily="34" charset="0"/>
                <a:ea typeface="Calibri" panose="020F0502020204030204" pitchFamily="34" charset="0"/>
                <a:cs typeface="Times New Roman" panose="02020603050405020304" pitchFamily="18" charset="0"/>
              </a:rPr>
              <a:t>Coenonympha</a:t>
            </a:r>
            <a:r>
              <a:rPr lang="en-GB" sz="1200" dirty="0">
                <a:effectLst/>
                <a:latin typeface="Calibri" panose="020F0502020204030204" pitchFamily="34" charset="0"/>
                <a:ea typeface="Calibri" panose="020F0502020204030204" pitchFamily="34" charset="0"/>
                <a:cs typeface="Times New Roman" panose="02020603050405020304" pitchFamily="18" charset="0"/>
              </a:rPr>
              <a:t> </a:t>
            </a:r>
            <a:r>
              <a:rPr lang="en-GB" sz="1200" dirty="0" err="1">
                <a:effectLst/>
                <a:latin typeface="Calibri" panose="020F0502020204030204" pitchFamily="34" charset="0"/>
                <a:ea typeface="Calibri" panose="020F0502020204030204" pitchFamily="34" charset="0"/>
                <a:cs typeface="Times New Roman" panose="02020603050405020304" pitchFamily="18" charset="0"/>
              </a:rPr>
              <a:t>tullia</a:t>
            </a:r>
            <a:r>
              <a:rPr lang="en-GB" sz="1200" dirty="0">
                <a:effectLst/>
                <a:latin typeface="Calibri" panose="020F0502020204030204" pitchFamily="34" charset="0"/>
                <a:ea typeface="Calibri" panose="020F0502020204030204" pitchFamily="34" charset="0"/>
                <a:cs typeface="Times New Roman" panose="02020603050405020304" pitchFamily="18" charset="0"/>
              </a:rPr>
              <a:t> </a:t>
            </a:r>
            <a:r>
              <a:rPr lang="en-GB" sz="1200" dirty="0" err="1">
                <a:effectLst/>
                <a:latin typeface="Calibri" panose="020F0502020204030204" pitchFamily="34" charset="0"/>
                <a:ea typeface="Calibri" panose="020F0502020204030204" pitchFamily="34" charset="0"/>
                <a:cs typeface="Times New Roman" panose="02020603050405020304" pitchFamily="18" charset="0"/>
              </a:rPr>
              <a:t>ssp.davus</a:t>
            </a:r>
            <a:r>
              <a:rPr lang="en-GB" sz="1200" dirty="0">
                <a:effectLst/>
                <a:latin typeface="Calibri" panose="020F0502020204030204" pitchFamily="34" charset="0"/>
                <a:ea typeface="Calibri" panose="020F0502020204030204" pitchFamily="34" charset="0"/>
                <a:cs typeface="Times New Roman" panose="02020603050405020304" pitchFamily="18" charset="0"/>
              </a:rPr>
              <a:t>(Fabricius,1777):Quantifying the habitat resource requirements to inform the successful reintroduction of a specialist peatland butterfly’ </a:t>
            </a:r>
            <a:r>
              <a:rPr lang="en-GB" sz="1200" i="1" dirty="0">
                <a:effectLst/>
                <a:latin typeface="Calibri" panose="020F0502020204030204" pitchFamily="34" charset="0"/>
                <a:ea typeface="Calibri" panose="020F0502020204030204" pitchFamily="34" charset="0"/>
                <a:cs typeface="Times New Roman" panose="02020603050405020304" pitchFamily="18" charset="0"/>
              </a:rPr>
              <a:t>Ecological Solutions and</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200" i="1" dirty="0">
                <a:effectLst/>
                <a:latin typeface="Calibri" panose="020F0502020204030204" pitchFamily="34" charset="0"/>
                <a:ea typeface="Calibri" panose="020F0502020204030204" pitchFamily="34" charset="0"/>
                <a:cs typeface="Times New Roman" panose="02020603050405020304" pitchFamily="18" charset="0"/>
              </a:rPr>
              <a:t>Evidence</a:t>
            </a:r>
            <a:r>
              <a:rPr lang="en-GB" sz="1200" dirty="0">
                <a:effectLst/>
                <a:latin typeface="Calibri" panose="020F0502020204030204" pitchFamily="34" charset="0"/>
                <a:ea typeface="Calibri" panose="020F0502020204030204" pitchFamily="34" charset="0"/>
                <a:cs typeface="Times New Roman" panose="02020603050405020304" pitchFamily="18" charset="0"/>
              </a:rPr>
              <a:t>, 3 (2) (e12147). pp 1-14. Available at: </a:t>
            </a:r>
            <a:r>
              <a:rPr lang="en-GB" sz="12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6"/>
              </a:rPr>
              <a:t>Bringing back the Manchester Argus </a:t>
            </a:r>
            <a:r>
              <a:rPr lang="en-GB" sz="1200" u="sng" dirty="0" err="1">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6"/>
              </a:rPr>
              <a:t>Coenonympha</a:t>
            </a:r>
            <a:r>
              <a:rPr lang="en-GB" sz="12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6"/>
              </a:rPr>
              <a:t> </a:t>
            </a:r>
            <a:r>
              <a:rPr lang="en-GB" sz="1200" u="sng" dirty="0" err="1">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6"/>
              </a:rPr>
              <a:t>tullia</a:t>
            </a:r>
            <a:r>
              <a:rPr lang="en-GB" sz="12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6"/>
              </a:rPr>
              <a:t> ssp. </a:t>
            </a:r>
            <a:r>
              <a:rPr lang="en-GB" sz="1200" u="sng" dirty="0" err="1">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6"/>
              </a:rPr>
              <a:t>davus</a:t>
            </a:r>
            <a:r>
              <a:rPr lang="en-GB" sz="12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6"/>
              </a:rPr>
              <a:t> (</a:t>
            </a:r>
            <a:r>
              <a:rPr lang="en-GB" sz="1200" u="sng" dirty="0" err="1">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6"/>
              </a:rPr>
              <a:t>Fabricius</a:t>
            </a:r>
            <a:r>
              <a:rPr lang="en-GB" sz="12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6"/>
              </a:rPr>
              <a:t>, 1777): Quantifying the habitat resource requirements to inform the successful reintroduction of a specialist peatland butterfly - Osborne - 2022 - Ecological Solutions and Evidence - Wiley Online Library</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200" dirty="0">
                <a:effectLst/>
                <a:latin typeface="Calibri" panose="020F0502020204030204" pitchFamily="34" charset="0"/>
                <a:ea typeface="Calibri" panose="020F0502020204030204" pitchFamily="34" charset="0"/>
                <a:cs typeface="Times New Roman" panose="02020603050405020304" pitchFamily="18" charset="0"/>
              </a:rPr>
              <a:t>(Accessed 15 February,2023)</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r>
              <a:rPr lang="en-GB" sz="1200" dirty="0" err="1">
                <a:effectLst/>
                <a:latin typeface="Calibri" panose="020F0502020204030204" pitchFamily="34" charset="0"/>
                <a:ea typeface="Calibri" panose="020F0502020204030204" pitchFamily="34" charset="0"/>
                <a:cs typeface="Times New Roman" panose="02020603050405020304" pitchFamily="18" charset="0"/>
              </a:rPr>
              <a:t>Polkey</a:t>
            </a:r>
            <a:r>
              <a:rPr lang="en-GB" sz="1200" dirty="0">
                <a:effectLst/>
                <a:latin typeface="Calibri" panose="020F0502020204030204" pitchFamily="34" charset="0"/>
                <a:ea typeface="Calibri" panose="020F0502020204030204" pitchFamily="34" charset="0"/>
                <a:cs typeface="Times New Roman" panose="02020603050405020304" pitchFamily="18" charset="0"/>
              </a:rPr>
              <a:t>, A. (2018) </a:t>
            </a:r>
            <a:r>
              <a:rPr lang="en-GB" sz="1200" i="1" dirty="0" err="1">
                <a:effectLst/>
                <a:latin typeface="Calibri" panose="020F0502020204030204" pitchFamily="34" charset="0"/>
                <a:ea typeface="Calibri" panose="020F0502020204030204" pitchFamily="34" charset="0"/>
                <a:cs typeface="Times New Roman" panose="02020603050405020304" pitchFamily="18" charset="0"/>
              </a:rPr>
              <a:t>Cors</a:t>
            </a:r>
            <a:r>
              <a:rPr lang="en-GB" sz="1200" i="1" dirty="0">
                <a:effectLst/>
                <a:latin typeface="Calibri" panose="020F0502020204030204" pitchFamily="34" charset="0"/>
                <a:ea typeface="Calibri" panose="020F0502020204030204" pitchFamily="34" charset="0"/>
                <a:cs typeface="Times New Roman" panose="02020603050405020304" pitchFamily="18" charset="0"/>
              </a:rPr>
              <a:t> Caron NNR Large Heath Monitoring 2017 Report; Review of 1987-2001 Data, recommendations for Future Monitoring &amp; 2018 Update </a:t>
            </a:r>
            <a:r>
              <a:rPr lang="en-GB" sz="1200" dirty="0">
                <a:effectLst/>
                <a:latin typeface="Calibri" panose="020F0502020204030204" pitchFamily="34" charset="0"/>
                <a:ea typeface="Calibri" panose="020F0502020204030204" pitchFamily="34" charset="0"/>
                <a:cs typeface="Times New Roman" panose="02020603050405020304" pitchFamily="18" charset="0"/>
              </a:rPr>
              <a:t>Internal NRW Report. Unpublished.</a:t>
            </a:r>
          </a:p>
          <a:p>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200" dirty="0">
                <a:effectLst/>
                <a:latin typeface="Calibri" panose="020F0502020204030204" pitchFamily="34" charset="0"/>
                <a:ea typeface="Calibri" panose="020F0502020204030204" pitchFamily="34" charset="0"/>
                <a:cs typeface="Times New Roman" panose="02020603050405020304" pitchFamily="18" charset="0"/>
              </a:rPr>
              <a:t> </a:t>
            </a:r>
            <a:r>
              <a:rPr lang="en-GB" sz="1200" i="1" dirty="0">
                <a:effectLst/>
                <a:latin typeface="Calibri" panose="020F0502020204030204" pitchFamily="34" charset="0"/>
                <a:ea typeface="Calibri" panose="020F0502020204030204" pitchFamily="34" charset="0"/>
                <a:cs typeface="Times New Roman" panose="02020603050405020304" pitchFamily="18" charset="0"/>
              </a:rPr>
              <a:t>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200" dirty="0">
                <a:effectLst/>
                <a:latin typeface="Calibri" panose="020F0502020204030204" pitchFamily="34" charset="0"/>
                <a:ea typeface="Calibri" panose="020F0502020204030204" pitchFamily="34" charset="0"/>
                <a:cs typeface="Times New Roman" panose="02020603050405020304" pitchFamily="18" charset="0"/>
              </a:rPr>
              <a:t>Ramsar Sites Information Service (2022)’</a:t>
            </a:r>
            <a:r>
              <a:rPr lang="en-GB" sz="1200" dirty="0" err="1">
                <a:effectLst/>
                <a:latin typeface="Calibri" panose="020F0502020204030204" pitchFamily="34" charset="0"/>
                <a:ea typeface="Calibri" panose="020F0502020204030204" pitchFamily="34" charset="0"/>
                <a:cs typeface="Times New Roman" panose="02020603050405020304" pitchFamily="18" charset="0"/>
              </a:rPr>
              <a:t>Cors</a:t>
            </a:r>
            <a:r>
              <a:rPr lang="en-GB" sz="1200" dirty="0">
                <a:effectLst/>
                <a:latin typeface="Calibri" panose="020F0502020204030204" pitchFamily="34" charset="0"/>
                <a:ea typeface="Calibri" panose="020F0502020204030204" pitchFamily="34" charset="0"/>
                <a:cs typeface="Times New Roman" panose="02020603050405020304" pitchFamily="18" charset="0"/>
              </a:rPr>
              <a:t> Caron’</a:t>
            </a:r>
          </a:p>
          <a:p>
            <a:r>
              <a:rPr lang="en-GB" sz="12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2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7"/>
              </a:rPr>
              <a:t>https://rsis.ramsar.org/ris/570</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200" dirty="0">
                <a:effectLst/>
                <a:latin typeface="Calibri" panose="020F0502020204030204" pitchFamily="34" charset="0"/>
                <a:ea typeface="Calibri" panose="020F0502020204030204" pitchFamily="34" charset="0"/>
                <a:cs typeface="Times New Roman" panose="02020603050405020304" pitchFamily="18" charset="0"/>
              </a:rPr>
              <a:t>(Accessed 15 March 2022)</a:t>
            </a:r>
          </a:p>
          <a:p>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26621190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D3359F-44CB-41E0-2D3C-A01979E1C74E}"/>
              </a:ext>
            </a:extLst>
          </p:cNvPr>
          <p:cNvSpPr>
            <a:spLocks noGrp="1"/>
          </p:cNvSpPr>
          <p:nvPr>
            <p:ph type="title"/>
          </p:nvPr>
        </p:nvSpPr>
        <p:spPr>
          <a:xfrm>
            <a:off x="685800" y="-65314"/>
            <a:ext cx="10361611" cy="1230086"/>
          </a:xfrm>
        </p:spPr>
        <p:txBody>
          <a:bodyPr/>
          <a:lstStyle/>
          <a:p>
            <a:r>
              <a:rPr lang="en-GB" sz="2800" dirty="0"/>
              <a:t>References</a:t>
            </a:r>
            <a:r>
              <a:rPr lang="en-GB" dirty="0"/>
              <a:t>:</a:t>
            </a:r>
          </a:p>
        </p:txBody>
      </p:sp>
      <p:sp>
        <p:nvSpPr>
          <p:cNvPr id="3" name="TextBox 2">
            <a:extLst>
              <a:ext uri="{FF2B5EF4-FFF2-40B4-BE49-F238E27FC236}">
                <a16:creationId xmlns:a16="http://schemas.microsoft.com/office/drawing/2014/main" id="{4059F0C3-AFA1-8A80-27AD-25C93989BD21}"/>
              </a:ext>
            </a:extLst>
          </p:cNvPr>
          <p:cNvSpPr txBox="1"/>
          <p:nvPr/>
        </p:nvSpPr>
        <p:spPr>
          <a:xfrm>
            <a:off x="685800" y="1164772"/>
            <a:ext cx="10733313" cy="3983783"/>
          </a:xfrm>
          <a:prstGeom prst="rect">
            <a:avLst/>
          </a:prstGeom>
          <a:noFill/>
        </p:spPr>
        <p:txBody>
          <a:bodyPr wrap="square" rtlCol="0">
            <a:spAutoFit/>
          </a:bodyPr>
          <a:lstStyle/>
          <a:p>
            <a:r>
              <a:rPr lang="en-GB" sz="1200" dirty="0">
                <a:effectLst/>
                <a:latin typeface="Calibri" panose="020F0502020204030204" pitchFamily="34" charset="0"/>
                <a:ea typeface="Calibri" panose="020F0502020204030204" pitchFamily="34" charset="0"/>
                <a:cs typeface="Times New Roman" panose="02020603050405020304" pitchFamily="18" charset="0"/>
              </a:rPr>
              <a:t>Peoples Collection Wales (2022) </a:t>
            </a:r>
            <a:r>
              <a:rPr lang="en-GB" sz="1200" i="1" dirty="0">
                <a:effectLst/>
                <a:latin typeface="Calibri" panose="020F0502020204030204" pitchFamily="34" charset="0"/>
                <a:ea typeface="Calibri" panose="020F0502020204030204" pitchFamily="34" charset="0"/>
                <a:cs typeface="Times New Roman" panose="02020603050405020304" pitchFamily="18" charset="0"/>
              </a:rPr>
              <a:t>Aerial photograph of </a:t>
            </a:r>
            <a:r>
              <a:rPr lang="en-GB" sz="1200" i="1" dirty="0" err="1">
                <a:effectLst/>
                <a:latin typeface="Calibri" panose="020F0502020204030204" pitchFamily="34" charset="0"/>
                <a:ea typeface="Calibri" panose="020F0502020204030204" pitchFamily="34" charset="0"/>
                <a:cs typeface="Times New Roman" panose="02020603050405020304" pitchFamily="18" charset="0"/>
              </a:rPr>
              <a:t>Cors</a:t>
            </a:r>
            <a:r>
              <a:rPr lang="en-GB" sz="1200" i="1" dirty="0">
                <a:effectLst/>
                <a:latin typeface="Calibri" panose="020F0502020204030204" pitchFamily="34" charset="0"/>
                <a:ea typeface="Calibri" panose="020F0502020204030204" pitchFamily="34" charset="0"/>
                <a:cs typeface="Times New Roman" panose="02020603050405020304" pitchFamily="18" charset="0"/>
              </a:rPr>
              <a:t> Caron near Tregaron, 1946.</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2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2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3"/>
              </a:rPr>
              <a:t>https://www.peoplescollection.wales/items/1610221</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200" dirty="0">
                <a:effectLst/>
                <a:latin typeface="Calibri" panose="020F0502020204030204" pitchFamily="34" charset="0"/>
                <a:ea typeface="Calibri" panose="020F0502020204030204" pitchFamily="34" charset="0"/>
                <a:cs typeface="Times New Roman" panose="02020603050405020304" pitchFamily="18" charset="0"/>
              </a:rPr>
              <a:t>(Accessed 30 January 2022)</a:t>
            </a:r>
          </a:p>
          <a:p>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200" dirty="0">
                <a:effectLst/>
                <a:latin typeface="Calibri" panose="020F0502020204030204" pitchFamily="34" charset="0"/>
                <a:ea typeface="Calibri" panose="020F0502020204030204" pitchFamily="34" charset="0"/>
                <a:cs typeface="Times New Roman" panose="02020603050405020304" pitchFamily="18" charset="0"/>
              </a:rPr>
              <a:t>The Wildlife Trusts(2023) </a:t>
            </a:r>
            <a:r>
              <a:rPr lang="en-GB" sz="1200" dirty="0" err="1">
                <a:effectLst/>
                <a:latin typeface="Calibri" panose="020F0502020204030204" pitchFamily="34" charset="0"/>
                <a:ea typeface="Calibri" panose="020F0502020204030204" pitchFamily="34" charset="0"/>
                <a:cs typeface="Times New Roman" panose="02020603050405020304" pitchFamily="18" charset="0"/>
              </a:rPr>
              <a:t>Coenonympha</a:t>
            </a:r>
            <a:r>
              <a:rPr lang="en-GB" sz="1200" dirty="0">
                <a:effectLst/>
                <a:latin typeface="Calibri" panose="020F0502020204030204" pitchFamily="34" charset="0"/>
                <a:ea typeface="Calibri" panose="020F0502020204030204" pitchFamily="34" charset="0"/>
                <a:cs typeface="Times New Roman" panose="02020603050405020304" pitchFamily="18" charset="0"/>
              </a:rPr>
              <a:t> </a:t>
            </a:r>
            <a:r>
              <a:rPr lang="en-GB" sz="1200" dirty="0" err="1">
                <a:effectLst/>
                <a:latin typeface="Calibri" panose="020F0502020204030204" pitchFamily="34" charset="0"/>
                <a:ea typeface="Calibri" panose="020F0502020204030204" pitchFamily="34" charset="0"/>
                <a:cs typeface="Times New Roman" panose="02020603050405020304" pitchFamily="18" charset="0"/>
              </a:rPr>
              <a:t>tullia</a:t>
            </a:r>
            <a:r>
              <a:rPr lang="en-GB" sz="1200" dirty="0">
                <a:effectLst/>
                <a:latin typeface="Calibri" panose="020F0502020204030204" pitchFamily="34" charset="0"/>
                <a:ea typeface="Calibri" panose="020F0502020204030204" pitchFamily="34" charset="0"/>
                <a:cs typeface="Times New Roman" panose="02020603050405020304" pitchFamily="18" charset="0"/>
              </a:rPr>
              <a:t>’ adult (Large Heath Butterfly) Available at: </a:t>
            </a:r>
            <a:r>
              <a:rPr lang="en-GB" sz="12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4"/>
              </a:rPr>
              <a:t>Large heath | The Wildlife Trusts</a:t>
            </a:r>
            <a:r>
              <a:rPr lang="en-GB" sz="1200" dirty="0">
                <a:effectLst/>
                <a:latin typeface="Calibri" panose="020F0502020204030204" pitchFamily="34" charset="0"/>
                <a:ea typeface="Calibri" panose="020F0502020204030204" pitchFamily="34" charset="0"/>
                <a:cs typeface="Times New Roman" panose="02020603050405020304" pitchFamily="18" charset="0"/>
              </a:rPr>
              <a:t>(Accessed 15 February 2023)</a:t>
            </a:r>
          </a:p>
          <a:p>
            <a:r>
              <a:rPr lang="en-GB" sz="1200" dirty="0">
                <a:effectLst/>
                <a:latin typeface="Calibri" panose="020F0502020204030204" pitchFamily="34" charset="0"/>
                <a:ea typeface="Calibri" panose="020F0502020204030204" pitchFamily="34" charset="0"/>
                <a:cs typeface="Times New Roman" panose="02020603050405020304" pitchFamily="18" charset="0"/>
              </a:rPr>
              <a:t> </a:t>
            </a:r>
          </a:p>
          <a:p>
            <a:r>
              <a:rPr lang="en-GB" sz="1200" dirty="0">
                <a:effectLst/>
                <a:latin typeface="Calibri" panose="020F0502020204030204" pitchFamily="34" charset="0"/>
                <a:ea typeface="Calibri" panose="020F0502020204030204" pitchFamily="34" charset="0"/>
                <a:cs typeface="Times New Roman" panose="02020603050405020304" pitchFamily="18" charset="0"/>
              </a:rPr>
              <a:t>Van </a:t>
            </a:r>
            <a:r>
              <a:rPr lang="en-GB" sz="1200" dirty="0" err="1">
                <a:effectLst/>
                <a:latin typeface="Calibri" panose="020F0502020204030204" pitchFamily="34" charset="0"/>
                <a:ea typeface="Calibri" panose="020F0502020204030204" pitchFamily="34" charset="0"/>
                <a:cs typeface="Times New Roman" panose="02020603050405020304" pitchFamily="18" charset="0"/>
              </a:rPr>
              <a:t>Swaay</a:t>
            </a:r>
            <a:r>
              <a:rPr lang="en-GB" sz="1200" dirty="0">
                <a:effectLst/>
                <a:latin typeface="Calibri" panose="020F0502020204030204" pitchFamily="34" charset="0"/>
                <a:ea typeface="Calibri" panose="020F0502020204030204" pitchFamily="34" charset="0"/>
                <a:cs typeface="Times New Roman" panose="02020603050405020304" pitchFamily="18" charset="0"/>
              </a:rPr>
              <a:t> C.A., Nowicki P., </a:t>
            </a:r>
            <a:r>
              <a:rPr lang="en-GB" sz="1200" dirty="0" err="1">
                <a:effectLst/>
                <a:latin typeface="Calibri" panose="020F0502020204030204" pitchFamily="34" charset="0"/>
                <a:ea typeface="Calibri" panose="020F0502020204030204" pitchFamily="34" charset="0"/>
                <a:cs typeface="Times New Roman" panose="02020603050405020304" pitchFamily="18" charset="0"/>
              </a:rPr>
              <a:t>Settele</a:t>
            </a:r>
            <a:r>
              <a:rPr lang="en-GB" sz="1200" dirty="0">
                <a:effectLst/>
                <a:latin typeface="Calibri" panose="020F0502020204030204" pitchFamily="34" charset="0"/>
                <a:ea typeface="Calibri" panose="020F0502020204030204" pitchFamily="34" charset="0"/>
                <a:cs typeface="Times New Roman" panose="02020603050405020304" pitchFamily="18" charset="0"/>
              </a:rPr>
              <a:t> J. Van </a:t>
            </a:r>
            <a:r>
              <a:rPr lang="en-GB" sz="1200" dirty="0" err="1">
                <a:effectLst/>
                <a:latin typeface="Calibri" panose="020F0502020204030204" pitchFamily="34" charset="0"/>
                <a:ea typeface="Calibri" panose="020F0502020204030204" pitchFamily="34" charset="0"/>
                <a:cs typeface="Times New Roman" panose="02020603050405020304" pitchFamily="18" charset="0"/>
              </a:rPr>
              <a:t>Strien</a:t>
            </a:r>
            <a:r>
              <a:rPr lang="en-GB" sz="1200" dirty="0">
                <a:effectLst/>
                <a:latin typeface="Calibri" panose="020F0502020204030204" pitchFamily="34" charset="0"/>
                <a:ea typeface="Calibri" panose="020F0502020204030204" pitchFamily="34" charset="0"/>
                <a:cs typeface="Times New Roman" panose="02020603050405020304" pitchFamily="18" charset="0"/>
              </a:rPr>
              <a:t> A.J (2008) ‘Butterfly monitoring in Europe: methods, applications and perspectives’</a:t>
            </a:r>
            <a:r>
              <a:rPr lang="en-GB" sz="1200" i="1" dirty="0">
                <a:effectLst/>
                <a:latin typeface="Calibri" panose="020F0502020204030204" pitchFamily="34" charset="0"/>
                <a:ea typeface="Calibri" panose="020F0502020204030204" pitchFamily="34" charset="0"/>
                <a:cs typeface="Times New Roman" panose="02020603050405020304" pitchFamily="18" charset="0"/>
              </a:rPr>
              <a:t> Biodiversity and Conservation</a:t>
            </a:r>
            <a:r>
              <a:rPr lang="en-GB" sz="1200" dirty="0">
                <a:effectLst/>
                <a:latin typeface="Calibri" panose="020F0502020204030204" pitchFamily="34" charset="0"/>
                <a:ea typeface="Calibri" panose="020F0502020204030204" pitchFamily="34" charset="0"/>
                <a:cs typeface="Times New Roman" panose="02020603050405020304" pitchFamily="18" charset="0"/>
              </a:rPr>
              <a:t>,17. pp.</a:t>
            </a:r>
            <a:r>
              <a:rPr lang="en-GB" sz="1200" dirty="0">
                <a:solidFill>
                  <a:srgbClr val="333333"/>
                </a:solidFill>
                <a:effectLst/>
                <a:latin typeface="Segoe UI" panose="020B0502040204020203" pitchFamily="34" charset="0"/>
                <a:ea typeface="Calibri" panose="020F0502020204030204" pitchFamily="34" charset="0"/>
                <a:cs typeface="Times New Roman" panose="02020603050405020304" pitchFamily="18" charset="0"/>
              </a:rPr>
              <a:t> </a:t>
            </a:r>
            <a:r>
              <a:rPr lang="en-GB" sz="1200" dirty="0">
                <a:effectLst/>
                <a:latin typeface="Calibri" panose="020F0502020204030204" pitchFamily="34" charset="0"/>
                <a:ea typeface="Calibri" panose="020F0502020204030204" pitchFamily="34" charset="0"/>
                <a:cs typeface="Calibri" panose="020F0502020204030204" pitchFamily="34" charset="0"/>
              </a:rPr>
              <a:t>3455–3469</a:t>
            </a:r>
            <a:r>
              <a:rPr lang="en-GB" sz="1200" dirty="0">
                <a:solidFill>
                  <a:srgbClr val="333333"/>
                </a:solidFill>
                <a:effectLst/>
                <a:latin typeface="Segoe UI" panose="020B0502040204020203" pitchFamily="34" charset="0"/>
                <a:ea typeface="Calibri" panose="020F0502020204030204" pitchFamily="34" charset="0"/>
                <a:cs typeface="Times New Roman" panose="02020603050405020304" pitchFamily="18" charset="0"/>
              </a:rPr>
              <a:t>. </a:t>
            </a:r>
            <a:r>
              <a:rPr lang="en-GB" sz="1200" dirty="0">
                <a:effectLst/>
                <a:latin typeface="Segoe UI" panose="020B0502040204020203" pitchFamily="34" charset="0"/>
                <a:ea typeface="Calibri" panose="020F0502020204030204" pitchFamily="34" charset="0"/>
                <a:cs typeface="Times New Roman" panose="02020603050405020304" pitchFamily="18" charset="0"/>
              </a:rPr>
              <a:t>Available at</a:t>
            </a:r>
            <a:r>
              <a:rPr lang="en-GB" sz="1200" dirty="0">
                <a:solidFill>
                  <a:srgbClr val="333333"/>
                </a:solidFill>
                <a:effectLst/>
                <a:latin typeface="Segoe UI" panose="020B0502040204020203" pitchFamily="34" charset="0"/>
                <a:ea typeface="Calibri" panose="020F0502020204030204" pitchFamily="34" charset="0"/>
                <a:cs typeface="Times New Roman" panose="02020603050405020304" pitchFamily="18" charset="0"/>
              </a:rPr>
              <a:t>:</a:t>
            </a:r>
            <a:r>
              <a:rPr lang="en-GB" sz="1200" dirty="0">
                <a:effectLst/>
                <a:latin typeface="Calibri" panose="020F0502020204030204" pitchFamily="34" charset="0"/>
                <a:ea typeface="Calibri" panose="020F0502020204030204" pitchFamily="34" charset="0"/>
                <a:cs typeface="Times New Roman" panose="02020603050405020304" pitchFamily="18" charset="0"/>
              </a:rPr>
              <a:t> </a:t>
            </a:r>
            <a:r>
              <a:rPr lang="en-GB" sz="1200" u="sng" dirty="0">
                <a:solidFill>
                  <a:srgbClr val="333333"/>
                </a:solidFill>
                <a:effectLst/>
                <a:latin typeface="Segoe UI" panose="020B0502040204020203" pitchFamily="34" charset="0"/>
                <a:ea typeface="Calibri" panose="020F0502020204030204" pitchFamily="34" charset="0"/>
                <a:cs typeface="Times New Roman" panose="02020603050405020304" pitchFamily="18" charset="0"/>
                <a:hlinkClick r:id="rId5"/>
              </a:rPr>
              <a:t>https://link.springer.com/article/10.1007/s10531-008-9491-4</a:t>
            </a:r>
            <a:r>
              <a:rPr lang="en-GB" sz="1200" dirty="0">
                <a:solidFill>
                  <a:srgbClr val="333333"/>
                </a:solidFill>
                <a:effectLst/>
                <a:latin typeface="Segoe UI" panose="020B0502040204020203" pitchFamily="34" charset="0"/>
                <a:ea typeface="Calibri" panose="020F0502020204030204" pitchFamily="34" charset="0"/>
                <a:cs typeface="Times New Roman" panose="02020603050405020304" pitchFamily="18" charset="0"/>
              </a:rPr>
              <a:t> (</a:t>
            </a:r>
            <a:r>
              <a:rPr lang="en-GB" sz="1200" dirty="0">
                <a:effectLst/>
                <a:latin typeface="Segoe UI" panose="020B0502040204020203" pitchFamily="34" charset="0"/>
                <a:ea typeface="Calibri" panose="020F0502020204030204" pitchFamily="34" charset="0"/>
                <a:cs typeface="Times New Roman" panose="02020603050405020304" pitchFamily="18" charset="0"/>
              </a:rPr>
              <a:t>Accessed 15 February 2023)</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200" i="1" dirty="0">
                <a:effectLst/>
                <a:latin typeface="Calibri" panose="020F0502020204030204" pitchFamily="34" charset="0"/>
                <a:ea typeface="Calibri" panose="020F0502020204030204" pitchFamily="34" charset="0"/>
                <a:cs typeface="Times New Roman" panose="02020603050405020304" pitchFamily="18" charset="0"/>
              </a:rPr>
              <a:t>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200" dirty="0">
                <a:effectLst/>
                <a:latin typeface="Calibri" panose="020F0502020204030204" pitchFamily="34" charset="0"/>
                <a:ea typeface="Calibri" panose="020F0502020204030204" pitchFamily="34" charset="0"/>
                <a:cs typeface="Times New Roman" panose="02020603050405020304" pitchFamily="18" charset="0"/>
              </a:rPr>
              <a:t> Welsh Assembly Government (2008) ‘The Heather and Grass Burning Code for Wales 2008’</a:t>
            </a:r>
          </a:p>
          <a:p>
            <a:r>
              <a:rPr lang="en-GB" sz="12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200" u="sng" dirty="0">
                <a:solidFill>
                  <a:srgbClr val="0000FF"/>
                </a:solidFill>
                <a:effectLst/>
                <a:latin typeface="Calibri" panose="020F0502020204030204" pitchFamily="34" charset="0"/>
                <a:ea typeface="Calibri" panose="020F0502020204030204" pitchFamily="34" charset="0"/>
                <a:cs typeface="Calibri" panose="020F0502020204030204" pitchFamily="34" charset="0"/>
                <a:hlinkClick r:id="rId6"/>
              </a:rPr>
              <a:t>https://gov.wales/sites/default/files/publications/2018-01/heather-and-grass-burning-code.pdf</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200" dirty="0">
                <a:effectLst/>
                <a:latin typeface="Calibri" panose="020F0502020204030204" pitchFamily="34" charset="0"/>
                <a:ea typeface="Calibri" panose="020F0502020204030204" pitchFamily="34" charset="0"/>
                <a:cs typeface="Times New Roman" panose="02020603050405020304" pitchFamily="18" charset="0"/>
              </a:rPr>
              <a:t>(Accessed 30 April 2022)</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Calibri" panose="020F0502020204030204" pitchFamily="34" charset="0"/>
              </a:rPr>
              <a:t>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err="1">
                <a:effectLst/>
                <a:latin typeface="Calibri" panose="020F0502020204030204" pitchFamily="34" charset="0"/>
                <a:ea typeface="Calibri" panose="020F0502020204030204" pitchFamily="34" charset="0"/>
                <a:cs typeface="Times New Roman" panose="02020603050405020304" pitchFamily="18" charset="0"/>
              </a:rPr>
              <a:t>Zanoni</a:t>
            </a:r>
            <a:r>
              <a:rPr lang="en-GB" sz="1200" dirty="0">
                <a:effectLst/>
                <a:latin typeface="Calibri" panose="020F0502020204030204" pitchFamily="34" charset="0"/>
                <a:ea typeface="Calibri" panose="020F0502020204030204" pitchFamily="34" charset="0"/>
                <a:cs typeface="Times New Roman" panose="02020603050405020304" pitchFamily="18" charset="0"/>
              </a:rPr>
              <a:t>, L. (2022</a:t>
            </a:r>
            <a:r>
              <a:rPr lang="en-GB" sz="1200" i="1" dirty="0">
                <a:effectLst/>
                <a:latin typeface="Calibri" panose="020F0502020204030204" pitchFamily="34" charset="0"/>
                <a:ea typeface="Calibri" panose="020F0502020204030204" pitchFamily="34" charset="0"/>
                <a:cs typeface="Times New Roman" panose="02020603050405020304" pitchFamily="18" charset="0"/>
              </a:rPr>
              <a:t>) Riparian Management Plan for South East Dome Recreation Area of </a:t>
            </a:r>
            <a:r>
              <a:rPr lang="en-GB" sz="1200" i="1" dirty="0" err="1">
                <a:effectLst/>
                <a:latin typeface="Calibri" panose="020F0502020204030204" pitchFamily="34" charset="0"/>
                <a:ea typeface="Calibri" panose="020F0502020204030204" pitchFamily="34" charset="0"/>
                <a:cs typeface="Times New Roman" panose="02020603050405020304" pitchFamily="18" charset="0"/>
              </a:rPr>
              <a:t>Cors</a:t>
            </a:r>
            <a:r>
              <a:rPr lang="en-GB" sz="1200" i="1" dirty="0">
                <a:effectLst/>
                <a:latin typeface="Calibri" panose="020F0502020204030204" pitchFamily="34" charset="0"/>
                <a:ea typeface="Calibri" panose="020F0502020204030204" pitchFamily="34" charset="0"/>
                <a:cs typeface="Times New Roman" panose="02020603050405020304" pitchFamily="18" charset="0"/>
              </a:rPr>
              <a:t> Caron SAC. </a:t>
            </a:r>
            <a:r>
              <a:rPr lang="en-GB" sz="1200" dirty="0">
                <a:effectLst/>
                <a:latin typeface="Calibri" panose="020F0502020204030204" pitchFamily="34" charset="0"/>
                <a:ea typeface="Calibri" panose="020F0502020204030204" pitchFamily="34" charset="0"/>
                <a:cs typeface="Times New Roman" panose="02020603050405020304" pitchFamily="18" charset="0"/>
              </a:rPr>
              <a:t>Internal UWTSD Student Report .Unpublished.</a:t>
            </a:r>
          </a:p>
          <a:p>
            <a:pPr>
              <a:lnSpc>
                <a:spcPct val="107000"/>
              </a:lnSpc>
              <a:spcAft>
                <a:spcPts val="800"/>
              </a:spcAf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err="1">
                <a:effectLst/>
                <a:latin typeface="Calibri" panose="020F0502020204030204" pitchFamily="34" charset="0"/>
                <a:ea typeface="Calibri" panose="020F0502020204030204" pitchFamily="34" charset="0"/>
                <a:cs typeface="Times New Roman" panose="02020603050405020304" pitchFamily="18" charset="0"/>
              </a:rPr>
              <a:t>Zicheng</a:t>
            </a:r>
            <a:r>
              <a:rPr lang="en-GB" sz="1200" dirty="0">
                <a:effectLst/>
                <a:latin typeface="Calibri" panose="020F0502020204030204" pitchFamily="34" charset="0"/>
                <a:ea typeface="Calibri" panose="020F0502020204030204" pitchFamily="34" charset="0"/>
                <a:cs typeface="Times New Roman" panose="02020603050405020304" pitchFamily="18" charset="0"/>
              </a:rPr>
              <a:t> Y. (2011) ‘Holocene carbon flux histories of the world’s peatlands: Global carbon-cycle implications’</a:t>
            </a:r>
            <a:r>
              <a:rPr lang="en-GB" sz="1200" i="1" dirty="0">
                <a:effectLst/>
                <a:latin typeface="Calibri" panose="020F0502020204030204" pitchFamily="34" charset="0"/>
                <a:ea typeface="Calibri" panose="020F0502020204030204" pitchFamily="34" charset="0"/>
                <a:cs typeface="Times New Roman" panose="02020603050405020304" pitchFamily="18" charset="0"/>
              </a:rPr>
              <a:t> The Holocene</a:t>
            </a:r>
            <a:r>
              <a:rPr lang="en-GB" sz="1200" dirty="0">
                <a:effectLst/>
                <a:latin typeface="Calibri" panose="020F0502020204030204" pitchFamily="34" charset="0"/>
                <a:ea typeface="Calibri" panose="020F0502020204030204" pitchFamily="34" charset="0"/>
                <a:cs typeface="Times New Roman" panose="02020603050405020304" pitchFamily="18" charset="0"/>
              </a:rPr>
              <a:t> 21(5) pp.761–774 . </a:t>
            </a:r>
            <a:r>
              <a:rPr lang="en-GB" sz="1200" dirty="0">
                <a:effectLst/>
                <a:latin typeface="Segoe UI" panose="020B0502040204020203" pitchFamily="34" charset="0"/>
                <a:ea typeface="Calibri" panose="020F0502020204030204" pitchFamily="34" charset="0"/>
                <a:cs typeface="Times New Roman" panose="02020603050405020304" pitchFamily="18" charset="0"/>
              </a:rPr>
              <a:t>Available at</a:t>
            </a:r>
            <a:r>
              <a:rPr lang="en-GB" sz="1200" dirty="0">
                <a:solidFill>
                  <a:srgbClr val="333333"/>
                </a:solidFill>
                <a:effectLst/>
                <a:latin typeface="Segoe UI" panose="020B0502040204020203" pitchFamily="34" charset="0"/>
                <a:ea typeface="Calibri" panose="020F0502020204030204" pitchFamily="34" charset="0"/>
                <a:cs typeface="Times New Roman" panose="02020603050405020304" pitchFamily="18" charset="0"/>
              </a:rPr>
              <a:t>:</a:t>
            </a:r>
            <a:r>
              <a:rPr lang="en-GB" sz="1200" dirty="0">
                <a:effectLst/>
                <a:latin typeface="Calibri" panose="020F0502020204030204" pitchFamily="34" charset="0"/>
                <a:ea typeface="Calibri" panose="020F0502020204030204" pitchFamily="34" charset="0"/>
                <a:cs typeface="Times New Roman" panose="02020603050405020304" pitchFamily="18" charset="0"/>
              </a:rPr>
              <a:t> </a:t>
            </a:r>
            <a:r>
              <a:rPr lang="en-GB" sz="12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7"/>
              </a:rPr>
              <a:t>Holocene carbon flux histories of the world’s peatlands: Global carbon-cycle implications - </a:t>
            </a:r>
            <a:r>
              <a:rPr lang="en-GB" sz="1200" u="sng" dirty="0" err="1">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7"/>
              </a:rPr>
              <a:t>Zicheng</a:t>
            </a:r>
            <a:r>
              <a:rPr lang="en-GB" sz="12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7"/>
              </a:rPr>
              <a:t> Yu, 2011 (sagepub.com)</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200" dirty="0">
                <a:effectLst/>
                <a:latin typeface="Calibri" panose="020F0502020204030204" pitchFamily="34" charset="0"/>
                <a:ea typeface="Calibri" panose="020F0502020204030204" pitchFamily="34" charset="0"/>
                <a:cs typeface="Times New Roman" panose="02020603050405020304" pitchFamily="18" charset="0"/>
              </a:rPr>
              <a:t>(Accessed 15 February 2023)</a:t>
            </a:r>
          </a:p>
        </p:txBody>
      </p:sp>
    </p:spTree>
    <p:extLst>
      <p:ext uri="{BB962C8B-B14F-4D97-AF65-F5344CB8AC3E}">
        <p14:creationId xmlns:p14="http://schemas.microsoft.com/office/powerpoint/2010/main" val="333714306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TM04033919[[fn=Circuit]]</Template>
  <TotalTime>6282</TotalTime>
  <Words>8198</Words>
  <Application>Microsoft Office PowerPoint</Application>
  <PresentationFormat>Widescreen</PresentationFormat>
  <Paragraphs>721</Paragraphs>
  <Slides>28</Slides>
  <Notes>27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28</vt:i4>
      </vt:variant>
    </vt:vector>
  </HeadingPairs>
  <TitlesOfParts>
    <vt:vector size="34" baseType="lpstr">
      <vt:lpstr>Tw Cen MT</vt:lpstr>
      <vt:lpstr>Arial</vt:lpstr>
      <vt:lpstr>Times New Roman</vt:lpstr>
      <vt:lpstr>Segoe UI</vt:lpstr>
      <vt:lpstr>Calibri</vt:lpstr>
      <vt:lpstr>Circuit</vt:lpstr>
      <vt:lpstr>preliminary evaluation of Landscape management works in restoring favourable condition to the Cors Caron SAC via assessment of annual index numbers for Coenonympha tullia (Large Heath) and habitat patch quality.</vt:lpstr>
      <vt:lpstr>PowerPoint Presentation</vt:lpstr>
      <vt:lpstr>introduction</vt:lpstr>
      <vt:lpstr>Hypothesis -Coenonympha tullia</vt:lpstr>
      <vt:lpstr> Point One - Importance of research topic Why measure the success of Bog restoration? </vt:lpstr>
      <vt:lpstr>Overview of study area : Cors Caron SAC</vt:lpstr>
      <vt:lpstr>Past tenant farmer management at Cors CAron </vt:lpstr>
      <vt:lpstr>Past hydrological management measures cors Caron</vt:lpstr>
      <vt:lpstr>Life for welsh bog project,current hydrological management measures at Cors caron</vt:lpstr>
      <vt:lpstr>Point Two: Why use CT to evaluate efficacy of the land bog management programme at Cors Caron?</vt:lpstr>
      <vt:lpstr>Point three :results, methodology and recommendations for future monitoring (Polkey,2018) and (Boyce,2009) (unpublished) (CCW Science Report No.864, 2009)</vt:lpstr>
      <vt:lpstr>Comparison of CT Count data for 1987-2001,2017 &amp; 2018 (Polkey,2018)</vt:lpstr>
      <vt:lpstr>Transect route, sections for CT counts &amp; sample areas &amp;transect routes for patch quality surveys (Boyce,2009 &amp; Polkey,2018)</vt:lpstr>
      <vt:lpstr>Limitations </vt:lpstr>
      <vt:lpstr>AIMs</vt:lpstr>
      <vt:lpstr>objectives</vt:lpstr>
      <vt:lpstr>Methodology</vt:lpstr>
      <vt:lpstr>Lit review </vt:lpstr>
      <vt:lpstr>Data Collection- (primary data)</vt:lpstr>
      <vt:lpstr>Data analysis</vt:lpstr>
      <vt:lpstr>Timetable- Determine</vt:lpstr>
      <vt:lpstr> Thank you for listening   Q &amp; A : 5 mins</vt:lpstr>
      <vt:lpstr>Link to Summary Sheet for Research Proposal: </vt:lpstr>
      <vt:lpstr>References</vt:lpstr>
      <vt:lpstr>References:</vt:lpstr>
      <vt:lpstr>References:</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clerk@llanddewibrefi.org</dc:creator>
  <cp:lastModifiedBy>clerk@llanddewibrefi.org</cp:lastModifiedBy>
  <cp:revision>8</cp:revision>
  <dcterms:created xsi:type="dcterms:W3CDTF">2023-03-09T12:13:35Z</dcterms:created>
  <dcterms:modified xsi:type="dcterms:W3CDTF">2023-03-27T22:40:51Z</dcterms:modified>
</cp:coreProperties>
</file>